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0"/>
  </p:handoutMasterIdLst>
  <p:sldIdLst>
    <p:sldId id="3241" r:id="rId3"/>
    <p:sldId id="3242" r:id="rId5"/>
    <p:sldId id="3243" r:id="rId6"/>
    <p:sldId id="3252" r:id="rId7"/>
    <p:sldId id="3257" r:id="rId8"/>
    <p:sldId id="3258" r:id="rId9"/>
    <p:sldId id="3244" r:id="rId10"/>
    <p:sldId id="3256" r:id="rId11"/>
    <p:sldId id="3245" r:id="rId12"/>
    <p:sldId id="3260" r:id="rId13"/>
    <p:sldId id="3246" r:id="rId14"/>
    <p:sldId id="3267" r:id="rId15"/>
    <p:sldId id="3269" r:id="rId16"/>
    <p:sldId id="3268" r:id="rId17"/>
    <p:sldId id="3275" r:id="rId18"/>
    <p:sldId id="3271" r:id="rId1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8D00"/>
    <a:srgbClr val="3B5C94"/>
    <a:srgbClr val="4B342A"/>
    <a:srgbClr val="18507D"/>
    <a:srgbClr val="501622"/>
    <a:srgbClr val="ED1C24"/>
    <a:srgbClr val="C9C9C9"/>
    <a:srgbClr val="EA5514"/>
    <a:srgbClr val="02184F"/>
    <a:srgbClr val="5D4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3" autoAdjust="0"/>
    <p:restoredTop sz="95317" autoAdjust="0"/>
  </p:normalViewPr>
  <p:slideViewPr>
    <p:cSldViewPr>
      <p:cViewPr>
        <p:scale>
          <a:sx n="50" d="100"/>
          <a:sy n="50" d="100"/>
        </p:scale>
        <p:origin x="1698" y="846"/>
      </p:cViewPr>
      <p:guideLst>
        <p:guide orient="horz" pos="330"/>
        <p:guide pos="4050"/>
        <p:guide pos="530"/>
        <p:guide orient="horz" pos="4183"/>
        <p:guide pos="7514"/>
        <p:guide pos="6904"/>
      </p:guideLst>
    </p:cSldViewPr>
  </p:slideViewPr>
  <p:outlineViewPr>
    <p:cViewPr>
      <p:scale>
        <a:sx n="100" d="100"/>
        <a:sy n="100" d="100"/>
      </p:scale>
      <p:origin x="0" y="-9972"/>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Subtext Goes Here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28.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4" Type="http://schemas.openxmlformats.org/officeDocument/2006/relationships/notesSlide" Target="../notesSlides/notesSlide13.xml"/><Relationship Id="rId23" Type="http://schemas.openxmlformats.org/officeDocument/2006/relationships/slideLayout" Target="../slideLayouts/slideLayout3.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image" Target="../media/image3.png"/><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14.xml"/><Relationship Id="rId2" Type="http://schemas.microsoft.com/office/2007/relationships/hdphoto"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16.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a4df15c5a0cd"/>
          <p:cNvPicPr>
            <a:picLocks noChangeAspect="1"/>
          </p:cNvPicPr>
          <p:nvPr/>
        </p:nvPicPr>
        <p:blipFill>
          <a:blip r:embed="rId1"/>
          <a:srcRect t="11030"/>
          <a:stretch>
            <a:fillRect/>
          </a:stretch>
        </p:blipFill>
        <p:spPr>
          <a:xfrm>
            <a:off x="-31115" y="490855"/>
            <a:ext cx="12887325" cy="6771640"/>
          </a:xfrm>
          <a:prstGeom prst="rect">
            <a:avLst/>
          </a:prstGeom>
        </p:spPr>
      </p:pic>
      <p:sp>
        <p:nvSpPr>
          <p:cNvPr id="17" name="矩形 259"/>
          <p:cNvSpPr>
            <a:spLocks noChangeArrowheads="1"/>
          </p:cNvSpPr>
          <p:nvPr/>
        </p:nvSpPr>
        <p:spPr bwMode="auto">
          <a:xfrm>
            <a:off x="2247898" y="2670019"/>
            <a:ext cx="8362952"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sz="4000" b="1" dirty="0" smtClean="0">
                <a:solidFill>
                  <a:schemeClr val="accent1"/>
                </a:solidFill>
                <a:cs typeface="Arial" panose="020B0604020202020204" pitchFamily="34" charset="0"/>
              </a:rPr>
              <a:t>智慧化安全管理是建筑业发展的必然</a:t>
            </a:r>
            <a:endParaRPr sz="4000" b="1" dirty="0" smtClean="0">
              <a:solidFill>
                <a:schemeClr val="accent1"/>
              </a:solidFill>
              <a:cs typeface="Arial" panose="020B0604020202020204" pitchFamily="34" charset="0"/>
            </a:endParaRPr>
          </a:p>
        </p:txBody>
      </p:sp>
      <p:sp>
        <p:nvSpPr>
          <p:cNvPr id="19" name="矩形 259"/>
          <p:cNvSpPr>
            <a:spLocks noChangeArrowheads="1"/>
          </p:cNvSpPr>
          <p:nvPr/>
        </p:nvSpPr>
        <p:spPr bwMode="auto">
          <a:xfrm>
            <a:off x="1190625" y="3357245"/>
            <a:ext cx="1047750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dirty="0" smtClean="0">
                <a:solidFill>
                  <a:schemeClr val="accent1"/>
                </a:solidFill>
                <a:cs typeface="Arial" panose="020B0604020202020204" pitchFamily="34" charset="0"/>
              </a:rPr>
              <a:t>Intelligent security management is inevitable in the development of construction industry</a:t>
            </a:r>
            <a:endParaRPr lang="en-US" altLang="zh-CN" sz="1800" dirty="0" smtClean="0">
              <a:solidFill>
                <a:schemeClr val="accent1"/>
              </a:solidFill>
              <a:cs typeface="Arial" panose="020B0604020202020204" pitchFamily="34" charset="0"/>
            </a:endParaRPr>
          </a:p>
        </p:txBody>
      </p:sp>
      <p:sp>
        <p:nvSpPr>
          <p:cNvPr id="20" name="矩形 259"/>
          <p:cNvSpPr>
            <a:spLocks noChangeArrowheads="1"/>
          </p:cNvSpPr>
          <p:nvPr/>
        </p:nvSpPr>
        <p:spPr bwMode="auto">
          <a:xfrm>
            <a:off x="3407505" y="4360823"/>
            <a:ext cx="2403906" cy="286385"/>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rPr>
              <a:t>山东鲁班机电设备有限公司</a:t>
            </a:r>
            <a:endPar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259"/>
          <p:cNvSpPr>
            <a:spLocks noChangeArrowheads="1"/>
          </p:cNvSpPr>
          <p:nvPr/>
        </p:nvSpPr>
        <p:spPr bwMode="auto">
          <a:xfrm>
            <a:off x="6941832" y="4360823"/>
            <a:ext cx="2564118" cy="286385"/>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rPr>
              <a:t>崔志先</a:t>
            </a:r>
            <a:endPar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pic>
        <p:nvPicPr>
          <p:cNvPr id="3" name="图片 2" descr="瑞鲁logo源文件-01"/>
          <p:cNvPicPr>
            <a:picLocks noChangeAspect="1"/>
          </p:cNvPicPr>
          <p:nvPr/>
        </p:nvPicPr>
        <p:blipFill>
          <a:blip r:embed="rId2"/>
          <a:stretch>
            <a:fillRect/>
          </a:stretch>
        </p:blipFill>
        <p:spPr>
          <a:xfrm>
            <a:off x="9570720" y="112395"/>
            <a:ext cx="3084195" cy="979805"/>
          </a:xfrm>
          <a:prstGeom prst="rect">
            <a:avLst/>
          </a:prstGeom>
        </p:spPr>
      </p:pic>
      <p:pic>
        <p:nvPicPr>
          <p:cNvPr id="7" name="图片 6" descr="597154bb4b761-01"/>
          <p:cNvPicPr>
            <a:picLocks noChangeAspect="1"/>
          </p:cNvPicPr>
          <p:nvPr/>
        </p:nvPicPr>
        <p:blipFill>
          <a:blip r:embed="rId3"/>
          <a:stretch>
            <a:fillRect/>
          </a:stretch>
        </p:blipFill>
        <p:spPr>
          <a:xfrm>
            <a:off x="7512685" y="249555"/>
            <a:ext cx="1759585" cy="8489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49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9"/>
                                        </p:tgtEl>
                                      </p:cBhvr>
                                    </p:animEffect>
                                    <p:animScale>
                                      <p:cBhvr>
                                        <p:cTn id="15" dur="250" autoRev="1" fill="hold"/>
                                        <p:tgtEl>
                                          <p:spTgt spid="19"/>
                                        </p:tgtEl>
                                      </p:cBhvr>
                                      <p:by x="105000" y="105000"/>
                                    </p:animScale>
                                  </p:childTnLst>
                                </p:cTn>
                              </p:par>
                            </p:childTnLst>
                          </p:cTn>
                        </p:par>
                        <p:par>
                          <p:cTn id="16" fill="hold">
                            <p:stCondLst>
                              <p:cond delay="54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66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childTnLst>
                          </p:cTn>
                        </p:par>
                        <p:par>
                          <p:cTn id="28" fill="hold">
                            <p:stCondLst>
                              <p:cond delay="715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765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0" grpId="0" bldLvl="0" animBg="1"/>
      <p:bldP spid="2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TextBox 66"/>
          <p:cNvSpPr txBox="1"/>
          <p:nvPr/>
        </p:nvSpPr>
        <p:spPr>
          <a:xfrm>
            <a:off x="833755" y="2341880"/>
            <a:ext cx="11191240" cy="2214880"/>
          </a:xfrm>
          <a:prstGeom prst="rect">
            <a:avLst/>
          </a:prstGeom>
          <a:noFill/>
        </p:spPr>
        <p:txBody>
          <a:bodyPr wrap="square" lIns="0" tIns="0" rIns="0" bIns="0" rtlCol="0">
            <a:spAutoFit/>
          </a:bodyPr>
          <a:lstStyle/>
          <a:p>
            <a:pPr algn="l">
              <a:lnSpc>
                <a:spcPct val="120000"/>
              </a:lnSpc>
            </a:pPr>
            <a:r>
              <a:rPr lang="en-US" altLang="zh-CN"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BIM技术也好，智慧项目管理也好，所有的新技术都会有一个发展过程，都会有一个成熟的过程，不会一夜之间就成熟了，就掌握了，就会应用了。除了平台和智能终端设备技术的成熟和发展外，掌握和应用这些技术的人才培养，也是一个积累的过程。因此抢先学习，抢先应用，抢先积极参与这些技术的开发，是每个建筑企业应对未来的明智之选——先下手为强。</a:t>
            </a:r>
            <a:endParaRPr lang="zh-CN" altLang="en-US"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矩形 70"/>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descr="瑞鲁logo源文件-01"/>
          <p:cNvPicPr>
            <a:picLocks noChangeAspect="1"/>
          </p:cNvPicPr>
          <p:nvPr/>
        </p:nvPicPr>
        <p:blipFill>
          <a:blip r:embed="rId1"/>
          <a:stretch>
            <a:fillRect/>
          </a:stretch>
        </p:blipFill>
        <p:spPr>
          <a:xfrm>
            <a:off x="9497060" y="100965"/>
            <a:ext cx="2208530" cy="701675"/>
          </a:xfrm>
          <a:prstGeom prst="rect">
            <a:avLst/>
          </a:prstGeom>
        </p:spPr>
      </p:pic>
      <p:pic>
        <p:nvPicPr>
          <p:cNvPr id="4" name="图片 3" descr="597154bb4b761-01"/>
          <p:cNvPicPr>
            <a:picLocks noChangeAspect="1"/>
          </p:cNvPicPr>
          <p:nvPr/>
        </p:nvPicPr>
        <p:blipFill>
          <a:blip r:embed="rId2"/>
          <a:stretch>
            <a:fillRect/>
          </a:stretch>
        </p:blipFill>
        <p:spPr>
          <a:xfrm>
            <a:off x="8092440" y="219710"/>
            <a:ext cx="1259205" cy="607695"/>
          </a:xfrm>
          <a:prstGeom prst="rect">
            <a:avLst/>
          </a:prstGeom>
        </p:spPr>
      </p:pic>
      <p:sp>
        <p:nvSpPr>
          <p:cNvPr id="2" name="MH_Entry_3"/>
          <p:cNvSpPr/>
          <p:nvPr>
            <p:custDataLst>
              <p:tags r:id="rId3"/>
            </p:custDataLst>
          </p:nvPr>
        </p:nvSpPr>
        <p:spPr>
          <a:xfrm>
            <a:off x="372861" y="277426"/>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先下手为强</a:t>
            </a:r>
            <a:endPar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First hand is best</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bwMode="auto">
          <a:xfrm flipH="1">
            <a:off x="1914621" y="0"/>
            <a:ext cx="6140990" cy="7232650"/>
          </a:xfrm>
          <a:custGeom>
            <a:avLst/>
            <a:gdLst>
              <a:gd name="connsiteX0" fmla="*/ 0 w 7357707"/>
              <a:gd name="connsiteY0" fmla="*/ 0 h 7232650"/>
              <a:gd name="connsiteX1" fmla="*/ 2636168 w 7357707"/>
              <a:gd name="connsiteY1" fmla="*/ 0 h 7232650"/>
              <a:gd name="connsiteX2" fmla="*/ 7357707 w 7357707"/>
              <a:gd name="connsiteY2" fmla="*/ 7232650 h 7232650"/>
              <a:gd name="connsiteX3" fmla="*/ 4721539 w 7357707"/>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357707" h="7232650">
                <a:moveTo>
                  <a:pt x="0" y="0"/>
                </a:moveTo>
                <a:lnTo>
                  <a:pt x="2636168" y="0"/>
                </a:lnTo>
                <a:lnTo>
                  <a:pt x="7357707" y="7232650"/>
                </a:lnTo>
                <a:lnTo>
                  <a:pt x="4721539" y="7232650"/>
                </a:lnTo>
                <a:close/>
              </a:path>
            </a:pathLst>
          </a:custGeom>
          <a:solidFill>
            <a:schemeClr val="accent4"/>
          </a:solidFill>
          <a:ln>
            <a:noFill/>
          </a:ln>
        </p:spPr>
        <p:txBody>
          <a:bodyPr vert="horz" wrap="square" lIns="128580" tIns="64290" rIns="128580" bIns="64290" numCol="1" anchor="t" anchorCtr="0" compatLnSpc="1">
            <a:noAutofit/>
          </a:bodyPr>
          <a:lstStyle/>
          <a:p>
            <a:endParaRPr lang="zh-CN" altLang="en-US"/>
          </a:p>
        </p:txBody>
      </p:sp>
      <p:sp>
        <p:nvSpPr>
          <p:cNvPr id="2050" name="文本框 2"/>
          <p:cNvSpPr txBox="1">
            <a:spLocks noChangeArrowheads="1"/>
          </p:cNvSpPr>
          <p:nvPr>
            <p:custDataLst>
              <p:tags r:id="rId1"/>
            </p:custDataLst>
          </p:nvPr>
        </p:nvSpPr>
        <p:spPr bwMode="auto">
          <a:xfrm>
            <a:off x="603202" y="471534"/>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dirty="0" smtClean="0">
                <a:solidFill>
                  <a:schemeClr val="accent4"/>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dirty="0">
              <a:solidFill>
                <a:schemeClr val="accent4"/>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4341143" y="2637951"/>
            <a:ext cx="3466715" cy="492443"/>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221730" y="3976370"/>
            <a:ext cx="6284595" cy="830580"/>
          </a:xfrm>
          <a:prstGeom prst="rect">
            <a:avLst/>
          </a:prstGeom>
        </p:spPr>
        <p:txBody>
          <a:bodyPr wrap="square" lIns="0" tIns="0" rIns="0" bIns="0">
            <a:spAutoFit/>
          </a:bodyPr>
          <a:lstStyle/>
          <a:p>
            <a:r>
              <a:rPr lang="zh-CN" altLang="en-US" sz="5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公司简介和主营业务</a:t>
            </a:r>
            <a:endParaRPr lang="zh-CN" altLang="en-US" sz="5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0-#ppt_w/2"/>
                                          </p:val>
                                        </p:tav>
                                        <p:tav tm="100000">
                                          <p:val>
                                            <p:strVal val="#ppt_x"/>
                                          </p:val>
                                        </p:tav>
                                      </p:tavLst>
                                    </p:anim>
                                    <p:anim calcmode="lin" valueType="num">
                                      <p:cBhvr additive="base">
                                        <p:cTn id="19"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ppt_w"/>
                                          </p:val>
                                        </p:tav>
                                        <p:tav tm="100000">
                                          <p:val>
                                            <p:strVal val="#ppt_w"/>
                                          </p:val>
                                        </p:tav>
                                      </p:tavLst>
                                    </p:anim>
                                    <p:anim calcmode="lin" valueType="num">
                                      <p:cBhvr>
                                        <p:cTn id="25"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205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43355" y="6003290"/>
            <a:ext cx="9547860" cy="442595"/>
          </a:xfrm>
          <a:prstGeom prst="rect">
            <a:avLst/>
          </a:prstGeom>
        </p:spPr>
        <p:txBody>
          <a:bodyPr wrap="square" lIns="0" tIns="0" rIns="0" bIns="0" anchor="t" anchorCtr="0">
            <a:spAutoFit/>
          </a:bodyPr>
          <a:lstStyle/>
          <a:p>
            <a:pPr algn="l">
              <a:lnSpc>
                <a:spcPct val="120000"/>
              </a:lnSpc>
            </a:pPr>
            <a:r>
              <a:rPr lang="en-US" sz="24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下面就几款主要的技术做简单介绍。</a:t>
            </a:r>
            <a:endParaRPr lang="en-US" sz="24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39"/>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descr="瑞鲁logo源文件-01"/>
          <p:cNvPicPr>
            <a:picLocks noChangeAspect="1"/>
          </p:cNvPicPr>
          <p:nvPr/>
        </p:nvPicPr>
        <p:blipFill>
          <a:blip r:embed="rId1"/>
          <a:stretch>
            <a:fillRect/>
          </a:stretch>
        </p:blipFill>
        <p:spPr>
          <a:xfrm>
            <a:off x="9497060" y="100965"/>
            <a:ext cx="2208530" cy="701675"/>
          </a:xfrm>
          <a:prstGeom prst="rect">
            <a:avLst/>
          </a:prstGeom>
        </p:spPr>
      </p:pic>
      <p:pic>
        <p:nvPicPr>
          <p:cNvPr id="4" name="图片 3" descr="597154bb4b761-01"/>
          <p:cNvPicPr>
            <a:picLocks noChangeAspect="1"/>
          </p:cNvPicPr>
          <p:nvPr/>
        </p:nvPicPr>
        <p:blipFill>
          <a:blip r:embed="rId2"/>
          <a:stretch>
            <a:fillRect/>
          </a:stretch>
        </p:blipFill>
        <p:spPr>
          <a:xfrm>
            <a:off x="8092440" y="219710"/>
            <a:ext cx="1259205" cy="607695"/>
          </a:xfrm>
          <a:prstGeom prst="rect">
            <a:avLst/>
          </a:prstGeom>
        </p:spPr>
      </p:pic>
      <p:sp>
        <p:nvSpPr>
          <p:cNvPr id="10" name="MH_Entry_4"/>
          <p:cNvSpPr/>
          <p:nvPr>
            <p:custDataLst>
              <p:tags r:id="rId3"/>
            </p:custDataLst>
          </p:nvPr>
        </p:nvSpPr>
        <p:spPr>
          <a:xfrm>
            <a:off x="372745" y="266383"/>
            <a:ext cx="3033395"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公司简介和主营业务</a:t>
            </a:r>
            <a:endPar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Company profile and main business</a:t>
            </a:r>
            <a:endPar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 Diagonal Corner Rectangle 34"/>
          <p:cNvSpPr/>
          <p:nvPr/>
        </p:nvSpPr>
        <p:spPr>
          <a:xfrm>
            <a:off x="1443038" y="1662748"/>
            <a:ext cx="3791585" cy="38620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 Diagonal Corner Rectangle 35"/>
          <p:cNvSpPr/>
          <p:nvPr/>
        </p:nvSpPr>
        <p:spPr>
          <a:xfrm>
            <a:off x="7015480" y="1662748"/>
            <a:ext cx="4499610" cy="386207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1701165" y="2670493"/>
            <a:ext cx="3275330" cy="1846580"/>
          </a:xfrm>
          <a:prstGeom prst="rect">
            <a:avLst/>
          </a:prstGeom>
          <a:noFill/>
        </p:spPr>
        <p:txBody>
          <a:bodyPr wrap="square" lIns="0" tIns="0" rIns="0" bIns="0" rtlCol="0">
            <a:spAutoFit/>
          </a:bodyPr>
          <a:p>
            <a:pPr algn="just">
              <a:lnSpc>
                <a:spcPct val="120000"/>
              </a:lnSpc>
            </a:pPr>
            <a:r>
              <a:rPr 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山东瑞鲁机电设备有限公司来自于建筑行业，扎根于建筑行业，从建筑安全和环保科技入手，逐步踏上了智慧项目管理技术的发展之路。</a:t>
            </a:r>
            <a:endParaRPr lang="en-US"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303770" y="2116455"/>
            <a:ext cx="3923030" cy="2954655"/>
          </a:xfrm>
          <a:prstGeom prst="rect">
            <a:avLst/>
          </a:prstGeom>
          <a:noFill/>
        </p:spPr>
        <p:txBody>
          <a:bodyPr wrap="square" lIns="0" tIns="0" rIns="0" bIns="0" rtlCol="0">
            <a:spAutoFit/>
          </a:bodyPr>
          <a:p>
            <a:pPr algn="just">
              <a:lnSpc>
                <a:spcPct val="120000"/>
              </a:lnSpc>
            </a:pPr>
            <a:r>
              <a:rPr 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公司秉承服务于社会，服务于用户，追求企业存在的价值，而不是追求利润。做到对社会有用，对合作伙伴有用。通过五年多的努力，投入千万资金，与山东大学、山东科技大学等省内高校联合，开发了一系列新技术和新产品，得到了省内建筑业同行的青睐。</a:t>
            </a:r>
            <a:endParaRPr lang="en-US"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Arc 86"/>
          <p:cNvSpPr/>
          <p:nvPr/>
        </p:nvSpPr>
        <p:spPr>
          <a:xfrm rot="19051047">
            <a:off x="4250055" y="758825"/>
            <a:ext cx="4822825" cy="4822825"/>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528320" y="583568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ppt_x"/>
                                          </p:val>
                                        </p:tav>
                                        <p:tav tm="100000">
                                          <p:val>
                                            <p:strVal val="#ppt_x"/>
                                          </p:val>
                                        </p:tav>
                                      </p:tavLst>
                                    </p:anim>
                                    <p:anim calcmode="lin" valueType="num">
                                      <p:cBhvr additive="base">
                                        <p:cTn id="29" dur="500" fill="hold"/>
                                        <p:tgtEl>
                                          <p:spTgt spid="8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strips(downRight)">
                                      <p:cBhvr>
                                        <p:cTn id="33" dur="500"/>
                                        <p:tgtEl>
                                          <p:spTgt spid="87"/>
                                        </p:tgtEl>
                                      </p:cBhvr>
                                    </p:animEffect>
                                  </p:childTnLst>
                                </p:cTn>
                              </p:par>
                            </p:childTnLst>
                          </p:cTn>
                        </p:par>
                        <p:par>
                          <p:cTn id="34" fill="hold">
                            <p:stCondLst>
                              <p:cond delay="2500"/>
                            </p:stCondLst>
                            <p:childTnLst>
                              <p:par>
                                <p:cTn id="35" presetID="13"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plus(in)">
                                      <p:cBhvr>
                                        <p:cTn id="3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bldLvl="0" animBg="1"/>
      <p:bldP spid="11" grpId="0" bldLvl="0" animBg="1"/>
      <p:bldP spid="12" grpId="0" bldLvl="0" animBg="1"/>
      <p:bldP spid="81" grpId="0"/>
      <p:bldP spid="84" grpId="0"/>
      <p:bldP spid="8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descr="瑞鲁logo源文件-01"/>
          <p:cNvPicPr>
            <a:picLocks noChangeAspect="1"/>
          </p:cNvPicPr>
          <p:nvPr/>
        </p:nvPicPr>
        <p:blipFill>
          <a:blip r:embed="rId1"/>
          <a:stretch>
            <a:fillRect/>
          </a:stretch>
        </p:blipFill>
        <p:spPr>
          <a:xfrm>
            <a:off x="9497060" y="100965"/>
            <a:ext cx="2208530" cy="701675"/>
          </a:xfrm>
          <a:prstGeom prst="rect">
            <a:avLst/>
          </a:prstGeom>
        </p:spPr>
      </p:pic>
      <p:pic>
        <p:nvPicPr>
          <p:cNvPr id="4" name="图片 3" descr="597154bb4b761-01"/>
          <p:cNvPicPr>
            <a:picLocks noChangeAspect="1"/>
          </p:cNvPicPr>
          <p:nvPr/>
        </p:nvPicPr>
        <p:blipFill>
          <a:blip r:embed="rId2"/>
          <a:stretch>
            <a:fillRect/>
          </a:stretch>
        </p:blipFill>
        <p:spPr>
          <a:xfrm>
            <a:off x="8092440" y="219710"/>
            <a:ext cx="1259205" cy="607695"/>
          </a:xfrm>
          <a:prstGeom prst="rect">
            <a:avLst/>
          </a:prstGeom>
        </p:spPr>
      </p:pic>
      <p:sp>
        <p:nvSpPr>
          <p:cNvPr id="22" name="MH_Entry_3"/>
          <p:cNvSpPr/>
          <p:nvPr>
            <p:custDataLst>
              <p:tags r:id="rId3"/>
            </p:custDataLst>
          </p:nvPr>
        </p:nvSpPr>
        <p:spPr>
          <a:xfrm>
            <a:off x="372745" y="369888"/>
            <a:ext cx="425640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智慧工地联网监控平台</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4"/>
            </p:custDataLst>
          </p:nvPr>
        </p:nvSpPr>
        <p:spPr>
          <a:xfrm rot="10381782" flipH="1" flipV="1">
            <a:off x="4420403" y="3751053"/>
            <a:ext cx="2968625" cy="3560762"/>
          </a:xfrm>
          <a:custGeom>
            <a:avLst/>
            <a:gdLst>
              <a:gd name="connsiteX0" fmla="*/ 2705599 w 2828138"/>
              <a:gd name="connsiteY0" fmla="*/ 100685 h 3391602"/>
              <a:gd name="connsiteX1" fmla="*/ 2154809 w 2828138"/>
              <a:gd name="connsiteY1" fmla="*/ 765317 h 3391602"/>
              <a:gd name="connsiteX2" fmla="*/ 2146725 w 2828138"/>
              <a:gd name="connsiteY2" fmla="*/ 777355 h 3391602"/>
              <a:gd name="connsiteX3" fmla="*/ 2222126 w 2828138"/>
              <a:gd name="connsiteY3" fmla="*/ 756315 h 3391602"/>
              <a:gd name="connsiteX4" fmla="*/ 2828138 w 2828138"/>
              <a:gd name="connsiteY4" fmla="*/ 795097 h 3391602"/>
              <a:gd name="connsiteX5" fmla="*/ 1969845 w 2828138"/>
              <a:gd name="connsiteY5" fmla="*/ 1096696 h 3391602"/>
              <a:gd name="connsiteX6" fmla="*/ 1921186 w 2828138"/>
              <a:gd name="connsiteY6" fmla="*/ 1152209 h 3391602"/>
              <a:gd name="connsiteX7" fmla="*/ 1845783 w 2828138"/>
              <a:gd name="connsiteY7" fmla="*/ 1312359 h 3391602"/>
              <a:gd name="connsiteX8" fmla="*/ 1773405 w 2828138"/>
              <a:gd name="connsiteY8" fmla="*/ 1506235 h 3391602"/>
              <a:gd name="connsiteX9" fmla="*/ 1749196 w 2828138"/>
              <a:gd name="connsiteY9" fmla="*/ 1591953 h 3391602"/>
              <a:gd name="connsiteX10" fmla="*/ 1799955 w 2828138"/>
              <a:gd name="connsiteY10" fmla="*/ 1571180 h 3391602"/>
              <a:gd name="connsiteX11" fmla="*/ 2782199 w 2828138"/>
              <a:gd name="connsiteY11" fmla="*/ 1432131 h 3391602"/>
              <a:gd name="connsiteX12" fmla="*/ 2235096 w 2828138"/>
              <a:gd name="connsiteY12" fmla="*/ 1535655 h 3391602"/>
              <a:gd name="connsiteX13" fmla="*/ 2151196 w 2828138"/>
              <a:gd name="connsiteY13" fmla="*/ 1570433 h 3391602"/>
              <a:gd name="connsiteX14" fmla="*/ 2208838 w 2828138"/>
              <a:gd name="connsiteY14" fmla="*/ 1583959 h 3391602"/>
              <a:gd name="connsiteX15" fmla="*/ 2606461 w 2828138"/>
              <a:gd name="connsiteY15" fmla="*/ 1759941 h 3391602"/>
              <a:gd name="connsiteX16" fmla="*/ 2110627 w 2828138"/>
              <a:gd name="connsiteY16" fmla="*/ 1631401 h 3391602"/>
              <a:gd name="connsiteX17" fmla="*/ 2018534 w 2828138"/>
              <a:gd name="connsiteY17" fmla="*/ 1633374 h 3391602"/>
              <a:gd name="connsiteX18" fmla="*/ 1903035 w 2828138"/>
              <a:gd name="connsiteY18" fmla="*/ 1697330 h 3391602"/>
              <a:gd name="connsiteX19" fmla="*/ 1718775 w 2828138"/>
              <a:gd name="connsiteY19" fmla="*/ 1828542 h 3391602"/>
              <a:gd name="connsiteX20" fmla="*/ 1687174 w 2828138"/>
              <a:gd name="connsiteY20" fmla="*/ 1855372 h 3391602"/>
              <a:gd name="connsiteX21" fmla="*/ 1669663 w 2828138"/>
              <a:gd name="connsiteY21" fmla="*/ 1946168 h 3391602"/>
              <a:gd name="connsiteX22" fmla="*/ 1772686 w 2828138"/>
              <a:gd name="connsiteY22" fmla="*/ 3391602 h 3391602"/>
              <a:gd name="connsiteX23" fmla="*/ 682623 w 2828138"/>
              <a:gd name="connsiteY23" fmla="*/ 3246673 h 3391602"/>
              <a:gd name="connsiteX24" fmla="*/ 920142 w 2828138"/>
              <a:gd name="connsiteY24" fmla="*/ 2505396 h 3391602"/>
              <a:gd name="connsiteX25" fmla="*/ 922553 w 2828138"/>
              <a:gd name="connsiteY25" fmla="*/ 2498743 h 3391602"/>
              <a:gd name="connsiteX26" fmla="*/ 814089 w 2828138"/>
              <a:gd name="connsiteY26" fmla="*/ 2332128 h 3391602"/>
              <a:gd name="connsiteX27" fmla="*/ 502882 w 2828138"/>
              <a:gd name="connsiteY27" fmla="*/ 1661014 h 3391602"/>
              <a:gd name="connsiteX28" fmla="*/ 494788 w 2828138"/>
              <a:gd name="connsiteY28" fmla="*/ 1615336 h 3391602"/>
              <a:gd name="connsiteX29" fmla="*/ 447433 w 2828138"/>
              <a:gd name="connsiteY29" fmla="*/ 1550320 h 3391602"/>
              <a:gd name="connsiteX30" fmla="*/ 0 w 2828138"/>
              <a:gd name="connsiteY30" fmla="*/ 1230889 h 3391602"/>
              <a:gd name="connsiteX31" fmla="*/ 428941 w 2828138"/>
              <a:gd name="connsiteY31" fmla="*/ 1428869 h 3391602"/>
              <a:gd name="connsiteX32" fmla="*/ 473508 w 2828138"/>
              <a:gd name="connsiteY32" fmla="*/ 1462539 h 3391602"/>
              <a:gd name="connsiteX33" fmla="*/ 469292 w 2828138"/>
              <a:gd name="connsiteY33" fmla="*/ 1346344 h 3391602"/>
              <a:gd name="connsiteX34" fmla="*/ 528809 w 2828138"/>
              <a:gd name="connsiteY34" fmla="*/ 1023411 h 3391602"/>
              <a:gd name="connsiteX35" fmla="*/ 602204 w 2828138"/>
              <a:gd name="connsiteY35" fmla="*/ 1473559 h 3391602"/>
              <a:gd name="connsiteX36" fmla="*/ 606655 w 2828138"/>
              <a:gd name="connsiteY36" fmla="*/ 1486591 h 3391602"/>
              <a:gd name="connsiteX37" fmla="*/ 626788 w 2828138"/>
              <a:gd name="connsiteY37" fmla="*/ 1415641 h 3391602"/>
              <a:gd name="connsiteX38" fmla="*/ 761694 w 2828138"/>
              <a:gd name="connsiteY38" fmla="*/ 1229616 h 3391602"/>
              <a:gd name="connsiteX39" fmla="*/ 668570 w 2828138"/>
              <a:gd name="connsiteY39" fmla="*/ 1627525 h 3391602"/>
              <a:gd name="connsiteX40" fmla="*/ 674946 w 2828138"/>
              <a:gd name="connsiteY40" fmla="*/ 1652636 h 3391602"/>
              <a:gd name="connsiteX41" fmla="*/ 717415 w 2828138"/>
              <a:gd name="connsiteY41" fmla="*/ 1726193 h 3391602"/>
              <a:gd name="connsiteX42" fmla="*/ 1055580 w 2828138"/>
              <a:gd name="connsiteY42" fmla="*/ 2041588 h 3391602"/>
              <a:gd name="connsiteX43" fmla="*/ 1086922 w 2828138"/>
              <a:gd name="connsiteY43" fmla="*/ 2057983 h 3391602"/>
              <a:gd name="connsiteX44" fmla="*/ 1166242 w 2828138"/>
              <a:gd name="connsiteY44" fmla="*/ 1861144 h 3391602"/>
              <a:gd name="connsiteX45" fmla="*/ 1740148 w 2828138"/>
              <a:gd name="connsiteY45" fmla="*/ 851340 h 3391602"/>
              <a:gd name="connsiteX46" fmla="*/ 1875287 w 2828138"/>
              <a:gd name="connsiteY46" fmla="*/ 692671 h 3391602"/>
              <a:gd name="connsiteX47" fmla="*/ 1873504 w 2828138"/>
              <a:gd name="connsiteY47" fmla="*/ 692468 h 3391602"/>
              <a:gd name="connsiteX48" fmla="*/ 1823339 w 2828138"/>
              <a:gd name="connsiteY48" fmla="*/ 0 h 3391602"/>
              <a:gd name="connsiteX49" fmla="*/ 2094517 w 2828138"/>
              <a:gd name="connsiteY49" fmla="*/ 376772 h 3391602"/>
              <a:gd name="connsiteX50" fmla="*/ 2115322 w 2828138"/>
              <a:gd name="connsiteY50" fmla="*/ 465866 h 3391602"/>
              <a:gd name="connsiteX51" fmla="*/ 2174388 w 2828138"/>
              <a:gd name="connsiteY51" fmla="*/ 415510 h 3391602"/>
              <a:gd name="connsiteX52" fmla="*/ 2705599 w 2828138"/>
              <a:gd name="connsiteY52" fmla="*/ 100685 h 339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28138" h="3391602">
                <a:moveTo>
                  <a:pt x="2705599" y="100685"/>
                </a:moveTo>
                <a:cubicBezTo>
                  <a:pt x="2607839" y="250528"/>
                  <a:pt x="2376983" y="456250"/>
                  <a:pt x="2154809" y="765317"/>
                </a:cubicBezTo>
                <a:lnTo>
                  <a:pt x="2146725" y="777355"/>
                </a:lnTo>
                <a:lnTo>
                  <a:pt x="2222126" y="756315"/>
                </a:lnTo>
                <a:cubicBezTo>
                  <a:pt x="2458088" y="699623"/>
                  <a:pt x="2648949" y="703671"/>
                  <a:pt x="2828138" y="795097"/>
                </a:cubicBezTo>
                <a:cubicBezTo>
                  <a:pt x="2698138" y="808990"/>
                  <a:pt x="2342995" y="704053"/>
                  <a:pt x="1969845" y="1096696"/>
                </a:cubicBezTo>
                <a:lnTo>
                  <a:pt x="1921186" y="1152209"/>
                </a:lnTo>
                <a:lnTo>
                  <a:pt x="1845783" y="1312359"/>
                </a:lnTo>
                <a:cubicBezTo>
                  <a:pt x="1819818" y="1374233"/>
                  <a:pt x="1795546" y="1438809"/>
                  <a:pt x="1773405" y="1506235"/>
                </a:cubicBezTo>
                <a:lnTo>
                  <a:pt x="1749196" y="1591953"/>
                </a:lnTo>
                <a:lnTo>
                  <a:pt x="1799955" y="1571180"/>
                </a:lnTo>
                <a:cubicBezTo>
                  <a:pt x="2216710" y="1409375"/>
                  <a:pt x="2521808" y="1349511"/>
                  <a:pt x="2782199" y="1432131"/>
                </a:cubicBezTo>
                <a:cubicBezTo>
                  <a:pt x="2681888" y="1454853"/>
                  <a:pt x="2489047" y="1446646"/>
                  <a:pt x="2235096" y="1535655"/>
                </a:cubicBezTo>
                <a:lnTo>
                  <a:pt x="2151196" y="1570433"/>
                </a:lnTo>
                <a:lnTo>
                  <a:pt x="2208838" y="1583959"/>
                </a:lnTo>
                <a:cubicBezTo>
                  <a:pt x="2404870" y="1632707"/>
                  <a:pt x="2532808" y="1683166"/>
                  <a:pt x="2606461" y="1759941"/>
                </a:cubicBezTo>
                <a:cubicBezTo>
                  <a:pt x="2537866" y="1734623"/>
                  <a:pt x="2403337" y="1638450"/>
                  <a:pt x="2110627" y="1631401"/>
                </a:cubicBezTo>
                <a:lnTo>
                  <a:pt x="2018534" y="1633374"/>
                </a:lnTo>
                <a:lnTo>
                  <a:pt x="1903035" y="1697330"/>
                </a:lnTo>
                <a:cubicBezTo>
                  <a:pt x="1843472" y="1734786"/>
                  <a:pt x="1781969" y="1778182"/>
                  <a:pt x="1718775" y="1828542"/>
                </a:cubicBezTo>
                <a:lnTo>
                  <a:pt x="1687174" y="1855372"/>
                </a:lnTo>
                <a:lnTo>
                  <a:pt x="1669663" y="1946168"/>
                </a:lnTo>
                <a:cubicBezTo>
                  <a:pt x="1610395" y="2343239"/>
                  <a:pt x="1626414" y="2818917"/>
                  <a:pt x="1772686" y="3391602"/>
                </a:cubicBezTo>
                <a:lnTo>
                  <a:pt x="682623" y="3246673"/>
                </a:lnTo>
                <a:cubicBezTo>
                  <a:pt x="761920" y="2983066"/>
                  <a:pt x="840316" y="2736145"/>
                  <a:pt x="920142" y="2505396"/>
                </a:cubicBezTo>
                <a:lnTo>
                  <a:pt x="922553" y="2498743"/>
                </a:lnTo>
                <a:lnTo>
                  <a:pt x="814089" y="2332128"/>
                </a:lnTo>
                <a:cubicBezTo>
                  <a:pt x="662007" y="2088045"/>
                  <a:pt x="554350" y="1871737"/>
                  <a:pt x="502882" y="1661014"/>
                </a:cubicBezTo>
                <a:lnTo>
                  <a:pt x="494788" y="1615336"/>
                </a:lnTo>
                <a:lnTo>
                  <a:pt x="447433" y="1550320"/>
                </a:lnTo>
                <a:cubicBezTo>
                  <a:pt x="249513" y="1306814"/>
                  <a:pt x="69148" y="1269066"/>
                  <a:pt x="0" y="1230889"/>
                </a:cubicBezTo>
                <a:cubicBezTo>
                  <a:pt x="121952" y="1232304"/>
                  <a:pt x="254037" y="1300926"/>
                  <a:pt x="428941" y="1428869"/>
                </a:cubicBezTo>
                <a:lnTo>
                  <a:pt x="473508" y="1462539"/>
                </a:lnTo>
                <a:lnTo>
                  <a:pt x="469292" y="1346344"/>
                </a:lnTo>
                <a:cubicBezTo>
                  <a:pt x="473123" y="1241001"/>
                  <a:pt x="492472" y="1134281"/>
                  <a:pt x="528809" y="1023411"/>
                </a:cubicBezTo>
                <a:cubicBezTo>
                  <a:pt x="551998" y="1108790"/>
                  <a:pt x="545436" y="1281351"/>
                  <a:pt x="602204" y="1473559"/>
                </a:cubicBezTo>
                <a:lnTo>
                  <a:pt x="606655" y="1486591"/>
                </a:lnTo>
                <a:lnTo>
                  <a:pt x="626788" y="1415641"/>
                </a:lnTo>
                <a:cubicBezTo>
                  <a:pt x="657883" y="1333394"/>
                  <a:pt x="699748" y="1272677"/>
                  <a:pt x="761694" y="1229616"/>
                </a:cubicBezTo>
                <a:cubicBezTo>
                  <a:pt x="738479" y="1285380"/>
                  <a:pt x="629168" y="1399170"/>
                  <a:pt x="668570" y="1627525"/>
                </a:cubicBezTo>
                <a:lnTo>
                  <a:pt x="674946" y="1652636"/>
                </a:lnTo>
                <a:lnTo>
                  <a:pt x="717415" y="1726193"/>
                </a:lnTo>
                <a:cubicBezTo>
                  <a:pt x="790642" y="1838561"/>
                  <a:pt x="897575" y="1947893"/>
                  <a:pt x="1055580" y="2041588"/>
                </a:cubicBezTo>
                <a:lnTo>
                  <a:pt x="1086922" y="2057983"/>
                </a:lnTo>
                <a:lnTo>
                  <a:pt x="1166242" y="1861144"/>
                </a:lnTo>
                <a:cubicBezTo>
                  <a:pt x="1336278" y="1463297"/>
                  <a:pt x="1521362" y="1128071"/>
                  <a:pt x="1740148" y="851340"/>
                </a:cubicBezTo>
                <a:lnTo>
                  <a:pt x="1875287" y="692671"/>
                </a:lnTo>
                <a:lnTo>
                  <a:pt x="1873504" y="692468"/>
                </a:lnTo>
                <a:cubicBezTo>
                  <a:pt x="2120813" y="313724"/>
                  <a:pt x="1865901" y="92171"/>
                  <a:pt x="1823339" y="0"/>
                </a:cubicBezTo>
                <a:cubicBezTo>
                  <a:pt x="1969288" y="91296"/>
                  <a:pt x="2047979" y="212013"/>
                  <a:pt x="2094517" y="376772"/>
                </a:cubicBezTo>
                <a:lnTo>
                  <a:pt x="2115322" y="465866"/>
                </a:lnTo>
                <a:lnTo>
                  <a:pt x="2174388" y="415510"/>
                </a:lnTo>
                <a:cubicBezTo>
                  <a:pt x="2333954" y="290698"/>
                  <a:pt x="2509681" y="186054"/>
                  <a:pt x="2705599" y="100685"/>
                </a:cubicBezTo>
                <a:close/>
              </a:path>
            </a:pathLst>
          </a:cu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9" name="椭圆 28"/>
          <p:cNvSpPr/>
          <p:nvPr>
            <p:custDataLst>
              <p:tags r:id="rId5"/>
            </p:custDataLst>
          </p:nvPr>
        </p:nvSpPr>
        <p:spPr>
          <a:xfrm>
            <a:off x="3861985" y="3170896"/>
            <a:ext cx="1426780" cy="13770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dirty="0">
                <a:solidFill>
                  <a:schemeClr val="bg1"/>
                </a:solidFill>
              </a:rPr>
              <a:t>MODULE</a:t>
            </a:r>
            <a:endParaRPr lang="zh-CN" altLang="en-US" dirty="0">
              <a:solidFill>
                <a:schemeClr val="bg1"/>
              </a:solidFill>
            </a:endParaRPr>
          </a:p>
        </p:txBody>
      </p:sp>
      <p:sp>
        <p:nvSpPr>
          <p:cNvPr id="45" name="椭圆 44"/>
          <p:cNvSpPr/>
          <p:nvPr>
            <p:custDataLst>
              <p:tags r:id="rId6"/>
            </p:custDataLst>
          </p:nvPr>
        </p:nvSpPr>
        <p:spPr>
          <a:xfrm>
            <a:off x="6593691" y="2791150"/>
            <a:ext cx="1400175" cy="13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dirty="0">
                <a:solidFill>
                  <a:schemeClr val="bg1"/>
                </a:solidFill>
              </a:rPr>
              <a:t>MODULE</a:t>
            </a:r>
            <a:endParaRPr lang="zh-CN" altLang="en-US" dirty="0">
              <a:solidFill>
                <a:schemeClr val="bg1"/>
              </a:solidFill>
            </a:endParaRPr>
          </a:p>
        </p:txBody>
      </p:sp>
      <p:sp>
        <p:nvSpPr>
          <p:cNvPr id="46" name="椭圆 45"/>
          <p:cNvSpPr/>
          <p:nvPr>
            <p:custDataLst>
              <p:tags r:id="rId7"/>
            </p:custDataLst>
          </p:nvPr>
        </p:nvSpPr>
        <p:spPr>
          <a:xfrm>
            <a:off x="7197092" y="3888897"/>
            <a:ext cx="1481416" cy="1417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dirty="0">
                <a:solidFill>
                  <a:schemeClr val="bg1"/>
                </a:solidFill>
              </a:rPr>
              <a:t>MODULE</a:t>
            </a:r>
            <a:endParaRPr lang="zh-CN" altLang="en-US" dirty="0">
              <a:solidFill>
                <a:schemeClr val="bg1"/>
              </a:solidFill>
            </a:endParaRPr>
          </a:p>
        </p:txBody>
      </p:sp>
      <p:sp>
        <p:nvSpPr>
          <p:cNvPr id="47" name="椭圆 46"/>
          <p:cNvSpPr/>
          <p:nvPr>
            <p:custDataLst>
              <p:tags r:id="rId8"/>
            </p:custDataLst>
          </p:nvPr>
        </p:nvSpPr>
        <p:spPr>
          <a:xfrm>
            <a:off x="6593691" y="4960595"/>
            <a:ext cx="1400175" cy="1400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dirty="0">
                <a:solidFill>
                  <a:schemeClr val="bg1"/>
                </a:solidFill>
              </a:rPr>
              <a:t>MODULE</a:t>
            </a:r>
            <a:endParaRPr lang="zh-CN" altLang="en-US" dirty="0">
              <a:solidFill>
                <a:schemeClr val="bg1"/>
              </a:solidFill>
            </a:endParaRPr>
          </a:p>
        </p:txBody>
      </p:sp>
      <p:sp>
        <p:nvSpPr>
          <p:cNvPr id="48" name="椭圆 47"/>
          <p:cNvSpPr/>
          <p:nvPr>
            <p:custDataLst>
              <p:tags r:id="rId9"/>
            </p:custDataLst>
          </p:nvPr>
        </p:nvSpPr>
        <p:spPr>
          <a:xfrm>
            <a:off x="4842677" y="2273090"/>
            <a:ext cx="1822450" cy="1822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dirty="0">
                <a:solidFill>
                  <a:schemeClr val="bg1"/>
                </a:solidFill>
              </a:rPr>
              <a:t>MODULE</a:t>
            </a:r>
            <a:endParaRPr lang="zh-CN" altLang="en-US" dirty="0">
              <a:solidFill>
                <a:schemeClr val="bg1"/>
              </a:solidFill>
            </a:endParaRPr>
          </a:p>
        </p:txBody>
      </p:sp>
      <p:sp>
        <p:nvSpPr>
          <p:cNvPr id="51" name="椭圆 50"/>
          <p:cNvSpPr/>
          <p:nvPr>
            <p:custDataLst>
              <p:tags r:id="rId10"/>
            </p:custDataLst>
          </p:nvPr>
        </p:nvSpPr>
        <p:spPr>
          <a:xfrm>
            <a:off x="3711090" y="4348747"/>
            <a:ext cx="1400175" cy="1400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dirty="0" smtClean="0">
                <a:solidFill>
                  <a:schemeClr val="bg1"/>
                </a:solidFill>
                <a:latin typeface="+mj-lt"/>
                <a:ea typeface="+mj-ea"/>
                <a:cs typeface="+mj-cs"/>
              </a:rPr>
              <a:t>MODULE</a:t>
            </a:r>
            <a:endParaRPr lang="zh-CN" altLang="en-US" dirty="0">
              <a:solidFill>
                <a:schemeClr val="bg1"/>
              </a:solidFill>
              <a:latin typeface="+mj-lt"/>
              <a:ea typeface="+mj-ea"/>
              <a:cs typeface="+mj-cs"/>
            </a:endParaRPr>
          </a:p>
        </p:txBody>
      </p:sp>
      <p:cxnSp>
        <p:nvCxnSpPr>
          <p:cNvPr id="52" name="直接连接符 51"/>
          <p:cNvCxnSpPr/>
          <p:nvPr>
            <p:custDataLst>
              <p:tags r:id="rId11"/>
            </p:custDataLst>
          </p:nvPr>
        </p:nvCxnSpPr>
        <p:spPr>
          <a:xfrm flipH="1">
            <a:off x="717188" y="5014509"/>
            <a:ext cx="29325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12"/>
            </p:custDataLst>
          </p:nvPr>
        </p:nvCxnSpPr>
        <p:spPr>
          <a:xfrm flipH="1">
            <a:off x="1081377" y="3576245"/>
            <a:ext cx="29325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custDataLst>
              <p:tags r:id="rId13"/>
            </p:custDataLst>
          </p:nvPr>
        </p:nvCxnSpPr>
        <p:spPr>
          <a:xfrm flipH="1">
            <a:off x="2133867" y="2334152"/>
            <a:ext cx="33106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custDataLst>
              <p:tags r:id="rId14"/>
            </p:custDataLst>
          </p:nvPr>
        </p:nvCxnSpPr>
        <p:spPr>
          <a:xfrm flipH="1">
            <a:off x="7841890" y="3055654"/>
            <a:ext cx="29325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15"/>
            </p:custDataLst>
          </p:nvPr>
        </p:nvCxnSpPr>
        <p:spPr>
          <a:xfrm flipH="1">
            <a:off x="8441862" y="4450315"/>
            <a:ext cx="29325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16"/>
            </p:custDataLst>
          </p:nvPr>
        </p:nvCxnSpPr>
        <p:spPr>
          <a:xfrm flipH="1">
            <a:off x="8003091" y="5660683"/>
            <a:ext cx="29325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custDataLst>
              <p:tags r:id="rId17"/>
            </p:custDataLst>
          </p:nvPr>
        </p:nvSpPr>
        <p:spPr>
          <a:xfrm>
            <a:off x="2133867" y="2449393"/>
            <a:ext cx="2594359" cy="653241"/>
          </a:xfrm>
          <a:prstGeom prst="rect">
            <a:avLst/>
          </a:prstGeom>
        </p:spPr>
        <p:txBody>
          <a:bodyPr wrap="square">
            <a:normAutofit/>
          </a:bodyPr>
          <a:lstStyle>
            <a:defPPr>
              <a:defRPr lang="zh-CN"/>
            </a:defPPr>
            <a:lvl1pPr latinLnBrk="1">
              <a:defRPr>
                <a:cs typeface="Arial" panose="020B0604020202020204" pitchFamily="34" charset="0"/>
              </a:defRPr>
            </a:lvl1pPr>
          </a:lstStyle>
          <a:p>
            <a:r>
              <a:rPr lang="zh-CN" altLang="zh-CN" dirty="0">
                <a:solidFill>
                  <a:schemeClr val="accent1">
                    <a:lumMod val="50000"/>
                  </a:schemeClr>
                </a:solidFill>
                <a:latin typeface="方正准圆简体" panose="03000509000000000000" charset="-122"/>
                <a:ea typeface="方正准圆简体" panose="03000509000000000000" charset="-122"/>
              </a:rPr>
              <a:t>远程视频监控平台</a:t>
            </a:r>
            <a:endParaRPr lang="zh-CN" altLang="zh-CN" dirty="0">
              <a:solidFill>
                <a:schemeClr val="accent1">
                  <a:lumMod val="50000"/>
                </a:schemeClr>
              </a:solidFill>
              <a:latin typeface="方正准圆简体" panose="03000509000000000000" charset="-122"/>
              <a:ea typeface="方正准圆简体" panose="03000509000000000000" charset="-122"/>
              <a:cs typeface="+mn-cs"/>
            </a:endParaRPr>
          </a:p>
        </p:txBody>
      </p:sp>
      <p:sp>
        <p:nvSpPr>
          <p:cNvPr id="59" name="文本框 58"/>
          <p:cNvSpPr txBox="1"/>
          <p:nvPr>
            <p:custDataLst>
              <p:tags r:id="rId18"/>
            </p:custDataLst>
          </p:nvPr>
        </p:nvSpPr>
        <p:spPr>
          <a:xfrm>
            <a:off x="1081377" y="3691486"/>
            <a:ext cx="2594359" cy="653241"/>
          </a:xfrm>
          <a:prstGeom prst="rect">
            <a:avLst/>
          </a:prstGeom>
        </p:spPr>
        <p:txBody>
          <a:bodyPr wrap="square">
            <a:normAutofit/>
          </a:bodyPr>
          <a:lstStyle>
            <a:defPPr>
              <a:defRPr lang="zh-CN"/>
            </a:defPPr>
            <a:lvl1pPr latinLnBrk="1">
              <a:defRPr>
                <a:cs typeface="Arial" panose="020B0604020202020204" pitchFamily="34" charset="0"/>
              </a:defRPr>
            </a:lvl1pPr>
          </a:lstStyle>
          <a:p>
            <a:r>
              <a:rPr lang="zh-CN" altLang="zh-CN" dirty="0">
                <a:solidFill>
                  <a:schemeClr val="accent1">
                    <a:lumMod val="50000"/>
                  </a:schemeClr>
                </a:solidFill>
                <a:latin typeface="方正准圆简体" panose="03000509000000000000" charset="-122"/>
                <a:ea typeface="方正准圆简体" panose="03000509000000000000" charset="-122"/>
              </a:rPr>
              <a:t>施工升降机安全监控管理平台</a:t>
            </a:r>
            <a:endParaRPr lang="zh-CN" altLang="zh-CN" dirty="0">
              <a:solidFill>
                <a:schemeClr val="accent1">
                  <a:lumMod val="50000"/>
                </a:schemeClr>
              </a:solidFill>
              <a:latin typeface="方正准圆简体" panose="03000509000000000000" charset="-122"/>
              <a:ea typeface="方正准圆简体" panose="03000509000000000000" charset="-122"/>
              <a:cs typeface="+mn-cs"/>
            </a:endParaRPr>
          </a:p>
        </p:txBody>
      </p:sp>
      <p:sp>
        <p:nvSpPr>
          <p:cNvPr id="60" name="文本框 59"/>
          <p:cNvSpPr txBox="1"/>
          <p:nvPr>
            <p:custDataLst>
              <p:tags r:id="rId19"/>
            </p:custDataLst>
          </p:nvPr>
        </p:nvSpPr>
        <p:spPr>
          <a:xfrm>
            <a:off x="717188" y="5129750"/>
            <a:ext cx="2594359" cy="653241"/>
          </a:xfrm>
          <a:prstGeom prst="rect">
            <a:avLst/>
          </a:prstGeom>
        </p:spPr>
        <p:txBody>
          <a:bodyPr wrap="square">
            <a:normAutofit/>
          </a:bodyPr>
          <a:lstStyle>
            <a:defPPr>
              <a:defRPr lang="zh-CN"/>
            </a:defPPr>
            <a:lvl1pPr latinLnBrk="1">
              <a:defRPr>
                <a:cs typeface="Arial" panose="020B0604020202020204" pitchFamily="34" charset="0"/>
              </a:defRPr>
            </a:lvl1pPr>
          </a:lstStyle>
          <a:p>
            <a:r>
              <a:rPr lang="zh-CN" altLang="zh-CN" dirty="0">
                <a:solidFill>
                  <a:schemeClr val="accent1">
                    <a:lumMod val="50000"/>
                  </a:schemeClr>
                </a:solidFill>
                <a:latin typeface="方正准圆简体" panose="03000509000000000000" charset="-122"/>
                <a:ea typeface="方正准圆简体" panose="03000509000000000000" charset="-122"/>
              </a:rPr>
              <a:t>塔机安全监控管理平台</a:t>
            </a:r>
            <a:endParaRPr lang="zh-CN" altLang="zh-CN" dirty="0">
              <a:solidFill>
                <a:schemeClr val="accent1">
                  <a:lumMod val="50000"/>
                </a:schemeClr>
              </a:solidFill>
              <a:latin typeface="方正准圆简体" panose="03000509000000000000" charset="-122"/>
              <a:ea typeface="方正准圆简体" panose="03000509000000000000" charset="-122"/>
              <a:cs typeface="+mn-cs"/>
            </a:endParaRPr>
          </a:p>
        </p:txBody>
      </p:sp>
      <p:sp>
        <p:nvSpPr>
          <p:cNvPr id="61" name="文本框 60"/>
          <p:cNvSpPr txBox="1"/>
          <p:nvPr>
            <p:custDataLst>
              <p:tags r:id="rId20"/>
            </p:custDataLst>
          </p:nvPr>
        </p:nvSpPr>
        <p:spPr>
          <a:xfrm>
            <a:off x="8180115" y="3170895"/>
            <a:ext cx="2594359" cy="653241"/>
          </a:xfrm>
          <a:prstGeom prst="rect">
            <a:avLst/>
          </a:prstGeom>
        </p:spPr>
        <p:txBody>
          <a:bodyPr wrap="square">
            <a:normAutofit/>
          </a:bodyPr>
          <a:lstStyle>
            <a:defPPr>
              <a:defRPr lang="zh-CN"/>
            </a:defPPr>
            <a:lvl1pPr latinLnBrk="1">
              <a:defRPr>
                <a:cs typeface="Arial" panose="020B0604020202020204" pitchFamily="34" charset="0"/>
              </a:defRPr>
            </a:lvl1pPr>
          </a:lstStyle>
          <a:p>
            <a:r>
              <a:rPr lang="zh-CN" altLang="zh-CN" dirty="0">
                <a:solidFill>
                  <a:schemeClr val="accent1">
                    <a:lumMod val="50000"/>
                  </a:schemeClr>
                </a:solidFill>
                <a:latin typeface="方正准圆简体" panose="03000509000000000000" charset="-122"/>
                <a:ea typeface="方正准圆简体" panose="03000509000000000000" charset="-122"/>
              </a:rPr>
              <a:t>扬尘在线监测管理平台</a:t>
            </a:r>
            <a:endParaRPr lang="zh-CN" altLang="zh-CN" dirty="0">
              <a:solidFill>
                <a:schemeClr val="accent1">
                  <a:lumMod val="50000"/>
                </a:schemeClr>
              </a:solidFill>
              <a:latin typeface="方正准圆简体" panose="03000509000000000000" charset="-122"/>
              <a:ea typeface="方正准圆简体" panose="03000509000000000000" charset="-122"/>
              <a:cs typeface="+mn-cs"/>
            </a:endParaRPr>
          </a:p>
        </p:txBody>
      </p:sp>
      <p:sp>
        <p:nvSpPr>
          <p:cNvPr id="62" name="文本框 61"/>
          <p:cNvSpPr txBox="1"/>
          <p:nvPr>
            <p:custDataLst>
              <p:tags r:id="rId21"/>
            </p:custDataLst>
          </p:nvPr>
        </p:nvSpPr>
        <p:spPr>
          <a:xfrm>
            <a:off x="8780087" y="4565556"/>
            <a:ext cx="2594359" cy="653241"/>
          </a:xfrm>
          <a:prstGeom prst="rect">
            <a:avLst/>
          </a:prstGeom>
        </p:spPr>
        <p:txBody>
          <a:bodyPr wrap="square">
            <a:normAutofit/>
          </a:bodyPr>
          <a:lstStyle>
            <a:defPPr>
              <a:defRPr lang="zh-CN"/>
            </a:defPPr>
            <a:lvl1pPr latinLnBrk="1">
              <a:defRPr>
                <a:cs typeface="Arial" panose="020B0604020202020204" pitchFamily="34" charset="0"/>
              </a:defRPr>
            </a:lvl1pPr>
          </a:lstStyle>
          <a:p>
            <a:r>
              <a:rPr lang="zh-CN" altLang="zh-CN" dirty="0" smtClean="0">
                <a:solidFill>
                  <a:schemeClr val="accent1">
                    <a:lumMod val="50000"/>
                  </a:schemeClr>
                </a:solidFill>
                <a:latin typeface="方正准圆简体" panose="03000509000000000000" charset="-122"/>
                <a:ea typeface="方正准圆简体" panose="03000509000000000000" charset="-122"/>
              </a:rPr>
              <a:t>劳务</a:t>
            </a:r>
            <a:r>
              <a:rPr lang="zh-CN" altLang="en-US" dirty="0">
                <a:solidFill>
                  <a:schemeClr val="accent1">
                    <a:lumMod val="50000"/>
                  </a:schemeClr>
                </a:solidFill>
                <a:latin typeface="方正准圆简体" panose="03000509000000000000" charset="-122"/>
                <a:ea typeface="方正准圆简体" panose="03000509000000000000" charset="-122"/>
              </a:rPr>
              <a:t>实名制</a:t>
            </a:r>
            <a:r>
              <a:rPr lang="zh-CN" altLang="zh-CN" dirty="0" smtClean="0">
                <a:solidFill>
                  <a:schemeClr val="accent1">
                    <a:lumMod val="50000"/>
                  </a:schemeClr>
                </a:solidFill>
                <a:latin typeface="方正准圆简体" panose="03000509000000000000" charset="-122"/>
                <a:ea typeface="方正准圆简体" panose="03000509000000000000" charset="-122"/>
              </a:rPr>
              <a:t>管理</a:t>
            </a:r>
            <a:r>
              <a:rPr lang="zh-CN" altLang="zh-CN" dirty="0">
                <a:solidFill>
                  <a:schemeClr val="accent1">
                    <a:lumMod val="50000"/>
                  </a:schemeClr>
                </a:solidFill>
                <a:latin typeface="方正准圆简体" panose="03000509000000000000" charset="-122"/>
                <a:ea typeface="方正准圆简体" panose="03000509000000000000" charset="-122"/>
              </a:rPr>
              <a:t>平台</a:t>
            </a:r>
            <a:endParaRPr lang="zh-CN" altLang="zh-CN" dirty="0">
              <a:solidFill>
                <a:schemeClr val="accent1">
                  <a:lumMod val="50000"/>
                </a:schemeClr>
              </a:solidFill>
              <a:latin typeface="方正准圆简体" panose="03000509000000000000" charset="-122"/>
              <a:ea typeface="方正准圆简体" panose="03000509000000000000" charset="-122"/>
              <a:cs typeface="+mn-cs"/>
            </a:endParaRPr>
          </a:p>
        </p:txBody>
      </p:sp>
      <p:sp>
        <p:nvSpPr>
          <p:cNvPr id="63" name="文本框 62"/>
          <p:cNvSpPr txBox="1"/>
          <p:nvPr>
            <p:custDataLst>
              <p:tags r:id="rId22"/>
            </p:custDataLst>
          </p:nvPr>
        </p:nvSpPr>
        <p:spPr>
          <a:xfrm>
            <a:off x="8341316" y="5775924"/>
            <a:ext cx="2594359" cy="653241"/>
          </a:xfrm>
          <a:prstGeom prst="rect">
            <a:avLst/>
          </a:prstGeom>
        </p:spPr>
        <p:txBody>
          <a:bodyPr wrap="square">
            <a:normAutofit/>
          </a:bodyPr>
          <a:lstStyle>
            <a:defPPr>
              <a:defRPr lang="zh-CN"/>
            </a:defPPr>
            <a:lvl1pPr latinLnBrk="1">
              <a:defRPr>
                <a:cs typeface="Arial" panose="020B0604020202020204" pitchFamily="34" charset="0"/>
              </a:defRPr>
            </a:lvl1pPr>
          </a:lstStyle>
          <a:p>
            <a:r>
              <a:rPr lang="zh-CN" altLang="zh-CN" dirty="0">
                <a:solidFill>
                  <a:schemeClr val="accent1">
                    <a:lumMod val="50000"/>
                  </a:schemeClr>
                </a:solidFill>
                <a:latin typeface="方正准圆简体" panose="03000509000000000000" charset="-122"/>
                <a:ea typeface="方正准圆简体" panose="03000509000000000000" charset="-122"/>
              </a:rPr>
              <a:t>塔机倾翻预警监控管理平台</a:t>
            </a:r>
            <a:endParaRPr lang="zh-CN" altLang="zh-CN" dirty="0">
              <a:solidFill>
                <a:schemeClr val="accent1">
                  <a:lumMod val="50000"/>
                </a:schemeClr>
              </a:solidFill>
              <a:latin typeface="方正准圆简体" panose="03000509000000000000" charset="-122"/>
              <a:ea typeface="方正准圆简体" panose="03000509000000000000"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880199" y="2097163"/>
            <a:ext cx="1080492" cy="1078259"/>
          </a:xfrm>
          <a:prstGeom prst="ellipse">
            <a:avLst/>
          </a:prstGeom>
          <a:solidFill>
            <a:schemeClr val="accent2"/>
          </a:solidFill>
          <a:ln>
            <a:noFill/>
          </a:ln>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7259837" y="3476800"/>
            <a:ext cx="1078260" cy="1078259"/>
          </a:xfrm>
          <a:prstGeom prst="ellipse">
            <a:avLst/>
          </a:prstGeom>
          <a:solidFill>
            <a:schemeClr val="accent3"/>
          </a:solidFill>
          <a:ln>
            <a:noFill/>
          </a:ln>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4502796" y="3476800"/>
            <a:ext cx="1078259" cy="1078259"/>
          </a:xfrm>
          <a:prstGeom prst="ellipse">
            <a:avLst/>
          </a:prstGeom>
          <a:solidFill>
            <a:schemeClr val="accent1"/>
          </a:solidFill>
          <a:ln>
            <a:noFill/>
          </a:ln>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p:nvPr/>
        </p:nvSpPr>
        <p:spPr bwMode="auto">
          <a:xfrm>
            <a:off x="3971480" y="221771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p:nvPr/>
        </p:nvSpPr>
        <p:spPr bwMode="auto">
          <a:xfrm>
            <a:off x="7833570" y="2217715"/>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p:nvPr/>
        </p:nvSpPr>
        <p:spPr bwMode="auto">
          <a:xfrm>
            <a:off x="3971479" y="4659983"/>
            <a:ext cx="1069329" cy="31030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p:nvPr/>
        </p:nvSpPr>
        <p:spPr bwMode="auto">
          <a:xfrm>
            <a:off x="7038827" y="3925517"/>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p:nvPr/>
        </p:nvSpPr>
        <p:spPr bwMode="auto">
          <a:xfrm>
            <a:off x="5706071" y="3925517"/>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p:nvPr/>
        </p:nvSpPr>
        <p:spPr bwMode="auto">
          <a:xfrm>
            <a:off x="6324453" y="4639891"/>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p:nvPr/>
        </p:nvSpPr>
        <p:spPr bwMode="auto">
          <a:xfrm>
            <a:off x="6324453" y="3307136"/>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Rectangle 15"/>
          <p:cNvSpPr>
            <a:spLocks noChangeArrowheads="1"/>
          </p:cNvSpPr>
          <p:nvPr/>
        </p:nvSpPr>
        <p:spPr bwMode="auto">
          <a:xfrm>
            <a:off x="8833485" y="2110740"/>
            <a:ext cx="2697480" cy="16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塔机倾翻预警监控系统</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塔机倾翻预警监控系统实时监控塔机倾角变化情况，对司机超载、斜拉斜吊、猛拉猛放等违章操作和螺栓松动、钢结构裂纹、基础偏沉等设备隐患，实时报警。通过平台大数据分析，定期对设备状况进行评估。</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49" name="Rectangle 17"/>
          <p:cNvSpPr>
            <a:spLocks noChangeArrowheads="1"/>
          </p:cNvSpPr>
          <p:nvPr/>
        </p:nvSpPr>
        <p:spPr bwMode="auto">
          <a:xfrm>
            <a:off x="1225550" y="4840605"/>
            <a:ext cx="2533650" cy="121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塔机视频监控系统</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塔机视频监控系统是根据塔机工作的实际需求研发的产品，可实现司机视线的无死角，有效提供塔机吊装工作效率，保障吊装安全</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50" name="Rectangle 18"/>
          <p:cNvSpPr>
            <a:spLocks noChangeArrowheads="1"/>
          </p:cNvSpPr>
          <p:nvPr/>
        </p:nvSpPr>
        <p:spPr bwMode="auto">
          <a:xfrm>
            <a:off x="842645" y="2034540"/>
            <a:ext cx="3112135" cy="77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塔机安全监控管理系统</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塔机安全监控管理系统主要有五限位保护功能、空间保护功能、司机管理功能.</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descr="瑞鲁logo源文件-01"/>
          <p:cNvPicPr>
            <a:picLocks noChangeAspect="1"/>
          </p:cNvPicPr>
          <p:nvPr/>
        </p:nvPicPr>
        <p:blipFill>
          <a:blip r:embed="rId1"/>
          <a:stretch>
            <a:fillRect/>
          </a:stretch>
        </p:blipFill>
        <p:spPr>
          <a:xfrm>
            <a:off x="9497060" y="100965"/>
            <a:ext cx="2208530" cy="701675"/>
          </a:xfrm>
          <a:prstGeom prst="rect">
            <a:avLst/>
          </a:prstGeom>
        </p:spPr>
      </p:pic>
      <p:pic>
        <p:nvPicPr>
          <p:cNvPr id="4" name="图片 3" descr="597154bb4b761-01"/>
          <p:cNvPicPr>
            <a:picLocks noChangeAspect="1"/>
          </p:cNvPicPr>
          <p:nvPr/>
        </p:nvPicPr>
        <p:blipFill>
          <a:blip r:embed="rId2"/>
          <a:stretch>
            <a:fillRect/>
          </a:stretch>
        </p:blipFill>
        <p:spPr>
          <a:xfrm>
            <a:off x="8092440" y="219710"/>
            <a:ext cx="1259205" cy="607695"/>
          </a:xfrm>
          <a:prstGeom prst="rect">
            <a:avLst/>
          </a:prstGeom>
        </p:spPr>
      </p:pic>
      <p:sp>
        <p:nvSpPr>
          <p:cNvPr id="22" name="MH_Entry_3"/>
          <p:cNvSpPr/>
          <p:nvPr>
            <p:custDataLst>
              <p:tags r:id="rId3"/>
            </p:custDataLst>
          </p:nvPr>
        </p:nvSpPr>
        <p:spPr>
          <a:xfrm>
            <a:off x="372745" y="369888"/>
            <a:ext cx="425640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应用较好的终端设备</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4"/>
            </p:custDataLst>
          </p:nvPr>
        </p:nvSpPr>
        <p:spPr>
          <a:xfrm>
            <a:off x="6083355" y="2371354"/>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01</a:t>
            </a:r>
            <a:endParaRPr lang="zh-CN" altLang="en-US" sz="2800" dirty="0">
              <a:solidFill>
                <a:schemeClr val="bg1"/>
              </a:solidFill>
              <a:sym typeface="+mn-lt"/>
            </a:endParaRPr>
          </a:p>
        </p:txBody>
      </p:sp>
      <p:sp>
        <p:nvSpPr>
          <p:cNvPr id="2" name="矩形 1"/>
          <p:cNvSpPr/>
          <p:nvPr>
            <p:custDataLst>
              <p:tags r:id="rId5"/>
            </p:custDataLst>
          </p:nvPr>
        </p:nvSpPr>
        <p:spPr>
          <a:xfrm>
            <a:off x="4704770" y="3750574"/>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02</a:t>
            </a:r>
            <a:endParaRPr lang="zh-CN" altLang="en-US" sz="2800" dirty="0">
              <a:solidFill>
                <a:schemeClr val="bg1"/>
              </a:solidFill>
              <a:sym typeface="+mn-lt"/>
            </a:endParaRPr>
          </a:p>
        </p:txBody>
      </p:sp>
      <p:sp>
        <p:nvSpPr>
          <p:cNvPr id="5" name="矩形 4"/>
          <p:cNvSpPr/>
          <p:nvPr>
            <p:custDataLst>
              <p:tags r:id="rId6"/>
            </p:custDataLst>
          </p:nvPr>
        </p:nvSpPr>
        <p:spPr>
          <a:xfrm>
            <a:off x="7461940" y="3750574"/>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03</a:t>
            </a:r>
            <a:endParaRPr lang="zh-CN" altLang="en-US" sz="2800" dirty="0">
              <a:solidFill>
                <a:schemeClr val="bg1"/>
              </a:solidFill>
              <a:sym typeface="+mn-lt"/>
            </a:endParaRPr>
          </a:p>
        </p:txBody>
      </p:sp>
      <p:sp>
        <p:nvSpPr>
          <p:cNvPr id="7" name="Oval 6"/>
          <p:cNvSpPr>
            <a:spLocks noChangeArrowheads="1"/>
          </p:cNvSpPr>
          <p:nvPr/>
        </p:nvSpPr>
        <p:spPr bwMode="auto">
          <a:xfrm>
            <a:off x="5880199" y="4854203"/>
            <a:ext cx="1080492" cy="1080492"/>
          </a:xfrm>
          <a:prstGeom prst="ellipse">
            <a:avLst/>
          </a:prstGeom>
          <a:solidFill>
            <a:schemeClr val="accent4"/>
          </a:solidFill>
          <a:ln>
            <a:noFill/>
          </a:ln>
        </p:spPr>
        <p:txBody>
          <a:bodyPr/>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9"/>
          <p:cNvSpPr/>
          <p:nvPr/>
        </p:nvSpPr>
        <p:spPr bwMode="auto">
          <a:xfrm>
            <a:off x="7141518" y="495466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6"/>
          <p:cNvSpPr>
            <a:spLocks noChangeArrowheads="1"/>
          </p:cNvSpPr>
          <p:nvPr/>
        </p:nvSpPr>
        <p:spPr bwMode="auto">
          <a:xfrm>
            <a:off x="8833485" y="4840605"/>
            <a:ext cx="3409315" cy="121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施工升降机安全监控管理系统</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施工升降机安全监控管理系统在现有重量限制器的基础上增加了司机识别功能、人数清点功能、无线远传功能、辅助拍照等功能，是国内唯一一款可以实现准确统计人数的施工升降机安全监控系统</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custDataLst>
              <p:tags r:id="rId7"/>
            </p:custDataLst>
          </p:nvPr>
        </p:nvSpPr>
        <p:spPr>
          <a:xfrm>
            <a:off x="6092245" y="5129159"/>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04</a:t>
            </a:r>
            <a:endParaRPr lang="zh-CN" altLang="en-US" sz="2800" dirty="0">
              <a:solidFill>
                <a:schemeClr val="bg1"/>
              </a:solidFill>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400"/>
                                      </p:stCondLst>
                                      <p:childTnLst>
                                        <p:set>
                                          <p:cBhvr>
                                            <p:cTn id="6" dur="1" fill="hold">
                                              <p:stCondLst>
                                                <p:cond delay="0"/>
                                              </p:stCondLst>
                                            </p:cTn>
                                            <p:tgtEl>
                                              <p:spTgt spid="18446"/>
                                            </p:tgtEl>
                                            <p:attrNameLst>
                                              <p:attrName>style.visibility</p:attrName>
                                            </p:attrNameLst>
                                          </p:cBhvr>
                                          <p:to>
                                            <p:strVal val="visible"/>
                                          </p:to>
                                        </p:set>
                                        <p:anim calcmode="lin" valueType="num" p14:bounceEnd="60000">
                                          <p:cBhvr additive="base">
                                            <p:cTn id="7"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1844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300" fill="hold"/>
                                            <p:tgtEl>
                                              <p:spTgt spid="18434"/>
                                            </p:tgtEl>
                                            <p:attrNameLst>
                                              <p:attrName>ppt_w</p:attrName>
                                            </p:attrNameLst>
                                          </p:cBhvr>
                                          <p:tavLst>
                                            <p:tav tm="0">
                                              <p:val>
                                                <p:fltVal val="0"/>
                                              </p:val>
                                            </p:tav>
                                            <p:tav tm="100000">
                                              <p:val>
                                                <p:strVal val="#ppt_w"/>
                                              </p:val>
                                            </p:tav>
                                          </p:tavLst>
                                        </p:anim>
                                        <p:anim calcmode="lin" valueType="num">
                                          <p:cBhvr>
                                            <p:cTn id="12" dur="300" fill="hold"/>
                                            <p:tgtEl>
                                              <p:spTgt spid="18434"/>
                                            </p:tgtEl>
                                            <p:attrNameLst>
                                              <p:attrName>ppt_h</p:attrName>
                                            </p:attrNameLst>
                                          </p:cBhvr>
                                          <p:tavLst>
                                            <p:tav tm="0">
                                              <p:val>
                                                <p:fltVal val="0"/>
                                              </p:val>
                                            </p:tav>
                                            <p:tav tm="100000">
                                              <p:val>
                                                <p:strVal val="#ppt_h"/>
                                              </p:val>
                                            </p:tav>
                                          </p:tavLst>
                                        </p:anim>
                                        <p:animEffect transition="in" filter="fade">
                                          <p:cBhvr>
                                            <p:cTn id="13" dur="300"/>
                                            <p:tgtEl>
                                              <p:spTgt spid="18434"/>
                                            </p:tgtEl>
                                          </p:cBhvr>
                                        </p:animEffect>
                                      </p:childTnLst>
                                    </p:cTn>
                                  </p:par>
                                  <p:par>
                                    <p:cTn id="14" presetID="6" presetClass="emph" presetSubtype="0" autoRev="1" fill="hold" grpId="1" nodeType="withEffect">
                                      <p:stCondLst>
                                        <p:cond delay="700"/>
                                      </p:stCondLst>
                                      <p:childTnLst>
                                        <p:animScale>
                                          <p:cBhvr>
                                            <p:cTn id="15" dur="150" fill="hold"/>
                                            <p:tgtEl>
                                              <p:spTgt spid="18434"/>
                                            </p:tgtEl>
                                          </p:cBhvr>
                                          <p:by x="110000" y="110000"/>
                                        </p:animScale>
                                      </p:childTnLst>
                                    </p:cTn>
                                  </p:par>
                                  <p:par>
                                    <p:cTn id="16" presetID="2" presetClass="entr" presetSubtype="1" fill="hold" grpId="0" nodeType="withEffect" p14:presetBounceEnd="60000">
                                      <p:stCondLst>
                                        <p:cond delay="400"/>
                                      </p:stCondLst>
                                      <p:childTnLst>
                                        <p:set>
                                          <p:cBhvr>
                                            <p:cTn id="17" dur="1" fill="hold">
                                              <p:stCondLst>
                                                <p:cond delay="0"/>
                                              </p:stCondLst>
                                            </p:cTn>
                                            <p:tgtEl>
                                              <p:spTgt spid="18445"/>
                                            </p:tgtEl>
                                            <p:attrNameLst>
                                              <p:attrName>style.visibility</p:attrName>
                                            </p:attrNameLst>
                                          </p:cBhvr>
                                          <p:to>
                                            <p:strVal val="visible"/>
                                          </p:to>
                                        </p:set>
                                        <p:anim calcmode="lin" valueType="num" p14:bounceEnd="60000">
                                          <p:cBhvr additive="base">
                                            <p:cTn id="18"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18445"/>
                                            </p:tgtEl>
                                            <p:attrNameLst>
                                              <p:attrName>ppt_y</p:attrName>
                                            </p:attrNameLst>
                                          </p:cBhvr>
                                          <p:tavLst>
                                            <p:tav tm="0">
                                              <p:val>
                                                <p:strVal val="0-#ppt_h/2"/>
                                              </p:val>
                                            </p:tav>
                                            <p:tav tm="100000">
                                              <p:val>
                                                <p:strVal val="#ppt_y"/>
                                              </p:val>
                                            </p:tav>
                                          </p:tavLst>
                                        </p:anim>
                                      </p:childTnLst>
                                    </p:cTn>
                                  </p:par>
                                  <p:par>
                                    <p:cTn id="20" presetID="53" presetClass="entr" presetSubtype="16" fill="hold" grpId="0" nodeType="withEffect">
                                      <p:stCondLst>
                                        <p:cond delay="400"/>
                                      </p:stCondLst>
                                      <p:childTnLst>
                                        <p:set>
                                          <p:cBhvr>
                                            <p:cTn id="21" dur="1" fill="hold">
                                              <p:stCondLst>
                                                <p:cond delay="0"/>
                                              </p:stCondLst>
                                            </p:cTn>
                                            <p:tgtEl>
                                              <p:spTgt spid="18437"/>
                                            </p:tgtEl>
                                            <p:attrNameLst>
                                              <p:attrName>style.visibility</p:attrName>
                                            </p:attrNameLst>
                                          </p:cBhvr>
                                          <p:to>
                                            <p:strVal val="visible"/>
                                          </p:to>
                                        </p:set>
                                        <p:anim calcmode="lin" valueType="num">
                                          <p:cBhvr>
                                            <p:cTn id="22" dur="300" fill="hold"/>
                                            <p:tgtEl>
                                              <p:spTgt spid="18437"/>
                                            </p:tgtEl>
                                            <p:attrNameLst>
                                              <p:attrName>ppt_w</p:attrName>
                                            </p:attrNameLst>
                                          </p:cBhvr>
                                          <p:tavLst>
                                            <p:tav tm="0">
                                              <p:val>
                                                <p:fltVal val="0"/>
                                              </p:val>
                                            </p:tav>
                                            <p:tav tm="100000">
                                              <p:val>
                                                <p:strVal val="#ppt_w"/>
                                              </p:val>
                                            </p:tav>
                                          </p:tavLst>
                                        </p:anim>
                                        <p:anim calcmode="lin" valueType="num">
                                          <p:cBhvr>
                                            <p:cTn id="23" dur="300" fill="hold"/>
                                            <p:tgtEl>
                                              <p:spTgt spid="18437"/>
                                            </p:tgtEl>
                                            <p:attrNameLst>
                                              <p:attrName>ppt_h</p:attrName>
                                            </p:attrNameLst>
                                          </p:cBhvr>
                                          <p:tavLst>
                                            <p:tav tm="0">
                                              <p:val>
                                                <p:fltVal val="0"/>
                                              </p:val>
                                            </p:tav>
                                            <p:tav tm="100000">
                                              <p:val>
                                                <p:strVal val="#ppt_h"/>
                                              </p:val>
                                            </p:tav>
                                          </p:tavLst>
                                        </p:anim>
                                        <p:animEffect transition="in" filter="fade">
                                          <p:cBhvr>
                                            <p:cTn id="24" dur="300"/>
                                            <p:tgtEl>
                                              <p:spTgt spid="18437"/>
                                            </p:tgtEl>
                                          </p:cBhvr>
                                        </p:animEffect>
                                      </p:childTnLst>
                                    </p:cTn>
                                  </p:par>
                                  <p:par>
                                    <p:cTn id="25" presetID="6" presetClass="emph" presetSubtype="0" autoRev="1" fill="hold" grpId="1" nodeType="withEffect">
                                      <p:stCondLst>
                                        <p:cond delay="700"/>
                                      </p:stCondLst>
                                      <p:childTnLst>
                                        <p:animScale>
                                          <p:cBhvr>
                                            <p:cTn id="26" dur="150" fill="hold"/>
                                            <p:tgtEl>
                                              <p:spTgt spid="18437"/>
                                            </p:tgtEl>
                                          </p:cBhvr>
                                          <p:by x="110000" y="110000"/>
                                        </p:animScale>
                                      </p:childTnLst>
                                    </p:cTn>
                                  </p:par>
                                  <p:par>
                                    <p:cTn id="27" presetID="2" presetClass="entr" presetSubtype="8" fill="hold" grpId="0" nodeType="withEffect" p14:presetBounceEnd="60000">
                                      <p:stCondLst>
                                        <p:cond delay="400"/>
                                      </p:stCondLst>
                                      <p:childTnLst>
                                        <p:set>
                                          <p:cBhvr>
                                            <p:cTn id="28" dur="1" fill="hold">
                                              <p:stCondLst>
                                                <p:cond delay="0"/>
                                              </p:stCondLst>
                                            </p:cTn>
                                            <p:tgtEl>
                                              <p:spTgt spid="18443"/>
                                            </p:tgtEl>
                                            <p:attrNameLst>
                                              <p:attrName>style.visibility</p:attrName>
                                            </p:attrNameLst>
                                          </p:cBhvr>
                                          <p:to>
                                            <p:strVal val="visible"/>
                                          </p:to>
                                        </p:set>
                                        <p:anim calcmode="lin" valueType="num" p14:bounceEnd="60000">
                                          <p:cBhvr additive="base">
                                            <p:cTn id="29"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30" dur="750" fill="hold"/>
                                            <p:tgtEl>
                                              <p:spTgt spid="18443"/>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400"/>
                                      </p:stCondLst>
                                      <p:childTnLst>
                                        <p:set>
                                          <p:cBhvr>
                                            <p:cTn id="32" dur="1" fill="hold">
                                              <p:stCondLst>
                                                <p:cond delay="0"/>
                                              </p:stCondLst>
                                            </p:cTn>
                                            <p:tgtEl>
                                              <p:spTgt spid="18436"/>
                                            </p:tgtEl>
                                            <p:attrNameLst>
                                              <p:attrName>style.visibility</p:attrName>
                                            </p:attrNameLst>
                                          </p:cBhvr>
                                          <p:to>
                                            <p:strVal val="visible"/>
                                          </p:to>
                                        </p:set>
                                        <p:anim calcmode="lin" valueType="num">
                                          <p:cBhvr>
                                            <p:cTn id="33" dur="300" fill="hold"/>
                                            <p:tgtEl>
                                              <p:spTgt spid="18436"/>
                                            </p:tgtEl>
                                            <p:attrNameLst>
                                              <p:attrName>ppt_w</p:attrName>
                                            </p:attrNameLst>
                                          </p:cBhvr>
                                          <p:tavLst>
                                            <p:tav tm="0">
                                              <p:val>
                                                <p:fltVal val="0"/>
                                              </p:val>
                                            </p:tav>
                                            <p:tav tm="100000">
                                              <p:val>
                                                <p:strVal val="#ppt_w"/>
                                              </p:val>
                                            </p:tav>
                                          </p:tavLst>
                                        </p:anim>
                                        <p:anim calcmode="lin" valueType="num">
                                          <p:cBhvr>
                                            <p:cTn id="34" dur="300" fill="hold"/>
                                            <p:tgtEl>
                                              <p:spTgt spid="18436"/>
                                            </p:tgtEl>
                                            <p:attrNameLst>
                                              <p:attrName>ppt_h</p:attrName>
                                            </p:attrNameLst>
                                          </p:cBhvr>
                                          <p:tavLst>
                                            <p:tav tm="0">
                                              <p:val>
                                                <p:fltVal val="0"/>
                                              </p:val>
                                            </p:tav>
                                            <p:tav tm="100000">
                                              <p:val>
                                                <p:strVal val="#ppt_h"/>
                                              </p:val>
                                            </p:tav>
                                          </p:tavLst>
                                        </p:anim>
                                        <p:animEffect transition="in" filter="fade">
                                          <p:cBhvr>
                                            <p:cTn id="35" dur="300"/>
                                            <p:tgtEl>
                                              <p:spTgt spid="18436"/>
                                            </p:tgtEl>
                                          </p:cBhvr>
                                        </p:animEffect>
                                      </p:childTnLst>
                                    </p:cTn>
                                  </p:par>
                                  <p:par>
                                    <p:cTn id="36" presetID="6" presetClass="emph" presetSubtype="0" autoRev="1" fill="hold" grpId="1" nodeType="withEffect">
                                      <p:stCondLst>
                                        <p:cond delay="700"/>
                                      </p:stCondLst>
                                      <p:childTnLst>
                                        <p:animScale>
                                          <p:cBhvr>
                                            <p:cTn id="37" dur="150" fill="hold"/>
                                            <p:tgtEl>
                                              <p:spTgt spid="18436"/>
                                            </p:tgtEl>
                                          </p:cBhvr>
                                          <p:by x="110000" y="110000"/>
                                        </p:animScale>
                                      </p:childTnLst>
                                    </p:cTn>
                                  </p:par>
                                  <p:par>
                                    <p:cTn id="38" presetID="2" presetClass="entr" presetSubtype="2" fill="hold" grpId="0" nodeType="withEffect" p14:presetBounceEnd="60000">
                                      <p:stCondLst>
                                        <p:cond delay="400"/>
                                      </p:stCondLst>
                                      <p:childTnLst>
                                        <p:set>
                                          <p:cBhvr>
                                            <p:cTn id="39" dur="1" fill="hold">
                                              <p:stCondLst>
                                                <p:cond delay="0"/>
                                              </p:stCondLst>
                                            </p:cTn>
                                            <p:tgtEl>
                                              <p:spTgt spid="18444"/>
                                            </p:tgtEl>
                                            <p:attrNameLst>
                                              <p:attrName>style.visibility</p:attrName>
                                            </p:attrNameLst>
                                          </p:cBhvr>
                                          <p:to>
                                            <p:strVal val="visible"/>
                                          </p:to>
                                        </p:set>
                                        <p:anim calcmode="lin" valueType="num" p14:bounceEnd="60000">
                                          <p:cBhvr additive="base">
                                            <p:cTn id="40"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41" dur="750" fill="hold"/>
                                            <p:tgtEl>
                                              <p:spTgt spid="18444"/>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700"/>
                                      </p:stCondLst>
                                      <p:childTnLst>
                                        <p:set>
                                          <p:cBhvr>
                                            <p:cTn id="43" dur="1" fill="hold">
                                              <p:stCondLst>
                                                <p:cond delay="0"/>
                                              </p:stCondLst>
                                            </p:cTn>
                                            <p:tgtEl>
                                              <p:spTgt spid="18439"/>
                                            </p:tgtEl>
                                            <p:attrNameLst>
                                              <p:attrName>style.visibility</p:attrName>
                                            </p:attrNameLst>
                                          </p:cBhvr>
                                          <p:to>
                                            <p:strVal val="visible"/>
                                          </p:to>
                                        </p:set>
                                        <p:animEffect transition="in" filter="wipe(right)">
                                          <p:cBhvr>
                                            <p:cTn id="44" dur="500"/>
                                            <p:tgtEl>
                                              <p:spTgt spid="18439"/>
                                            </p:tgtEl>
                                          </p:cBhvr>
                                        </p:animEffect>
                                      </p:childTnLst>
                                    </p:cTn>
                                  </p:par>
                                  <p:par>
                                    <p:cTn id="45" presetID="2" presetClass="entr" presetSubtype="8" fill="hold" grpId="0" nodeType="withEffect" p14:presetBounceEnd="60000">
                                      <p:stCondLst>
                                        <p:cond delay="1200"/>
                                      </p:stCondLst>
                                      <p:childTnLst>
                                        <p:set>
                                          <p:cBhvr>
                                            <p:cTn id="46" dur="1" fill="hold">
                                              <p:stCondLst>
                                                <p:cond delay="0"/>
                                              </p:stCondLst>
                                            </p:cTn>
                                            <p:tgtEl>
                                              <p:spTgt spid="18450"/>
                                            </p:tgtEl>
                                            <p:attrNameLst>
                                              <p:attrName>style.visibility</p:attrName>
                                            </p:attrNameLst>
                                          </p:cBhvr>
                                          <p:to>
                                            <p:strVal val="visible"/>
                                          </p:to>
                                        </p:set>
                                        <p:anim calcmode="lin" valueType="num" p14:bounceEnd="60000">
                                          <p:cBhvr additive="base">
                                            <p:cTn id="47"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48" dur="750" fill="hold"/>
                                            <p:tgtEl>
                                              <p:spTgt spid="1845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800"/>
                                      </p:stCondLst>
                                      <p:childTnLst>
                                        <p:set>
                                          <p:cBhvr>
                                            <p:cTn id="50" dur="1" fill="hold">
                                              <p:stCondLst>
                                                <p:cond delay="0"/>
                                              </p:stCondLst>
                                            </p:cTn>
                                            <p:tgtEl>
                                              <p:spTgt spid="18442"/>
                                            </p:tgtEl>
                                            <p:attrNameLst>
                                              <p:attrName>style.visibility</p:attrName>
                                            </p:attrNameLst>
                                          </p:cBhvr>
                                          <p:to>
                                            <p:strVal val="visible"/>
                                          </p:to>
                                        </p:set>
                                        <p:animEffect transition="in" filter="wipe(right)">
                                          <p:cBhvr>
                                            <p:cTn id="51" dur="500"/>
                                            <p:tgtEl>
                                              <p:spTgt spid="18442"/>
                                            </p:tgtEl>
                                          </p:cBhvr>
                                        </p:animEffect>
                                      </p:childTnLst>
                                    </p:cTn>
                                  </p:par>
                                  <p:par>
                                    <p:cTn id="52" presetID="2" presetClass="entr" presetSubtype="8" fill="hold" grpId="0" nodeType="withEffect" p14:presetBounceEnd="60000">
                                      <p:stCondLst>
                                        <p:cond delay="1300"/>
                                      </p:stCondLst>
                                      <p:childTnLst>
                                        <p:set>
                                          <p:cBhvr>
                                            <p:cTn id="53" dur="1" fill="hold">
                                              <p:stCondLst>
                                                <p:cond delay="0"/>
                                              </p:stCondLst>
                                            </p:cTn>
                                            <p:tgtEl>
                                              <p:spTgt spid="18449"/>
                                            </p:tgtEl>
                                            <p:attrNameLst>
                                              <p:attrName>style.visibility</p:attrName>
                                            </p:attrNameLst>
                                          </p:cBhvr>
                                          <p:to>
                                            <p:strVal val="visible"/>
                                          </p:to>
                                        </p:set>
                                        <p:anim calcmode="lin" valueType="num" p14:bounceEnd="60000">
                                          <p:cBhvr additive="base">
                                            <p:cTn id="54" dur="750" fill="hold"/>
                                            <p:tgtEl>
                                              <p:spTgt spid="18449"/>
                                            </p:tgtEl>
                                            <p:attrNameLst>
                                              <p:attrName>ppt_x</p:attrName>
                                            </p:attrNameLst>
                                          </p:cBhvr>
                                          <p:tavLst>
                                            <p:tav tm="0">
                                              <p:val>
                                                <p:strVal val="0-#ppt_w/2"/>
                                              </p:val>
                                            </p:tav>
                                            <p:tav tm="100000">
                                              <p:val>
                                                <p:strVal val="#ppt_x"/>
                                              </p:val>
                                            </p:tav>
                                          </p:tavLst>
                                        </p:anim>
                                        <p:anim calcmode="lin" valueType="num" p14:bounceEnd="60000">
                                          <p:cBhvr additive="base">
                                            <p:cTn id="55" dur="750" fill="hold"/>
                                            <p:tgtEl>
                                              <p:spTgt spid="18449"/>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900"/>
                                      </p:stCondLst>
                                      <p:childTnLst>
                                        <p:set>
                                          <p:cBhvr>
                                            <p:cTn id="57" dur="1" fill="hold">
                                              <p:stCondLst>
                                                <p:cond delay="0"/>
                                              </p:stCondLst>
                                            </p:cTn>
                                            <p:tgtEl>
                                              <p:spTgt spid="18440"/>
                                            </p:tgtEl>
                                            <p:attrNameLst>
                                              <p:attrName>style.visibility</p:attrName>
                                            </p:attrNameLst>
                                          </p:cBhvr>
                                          <p:to>
                                            <p:strVal val="visible"/>
                                          </p:to>
                                        </p:set>
                                        <p:animEffect transition="in" filter="wipe(left)">
                                          <p:cBhvr>
                                            <p:cTn id="58" dur="500"/>
                                            <p:tgtEl>
                                              <p:spTgt spid="18440"/>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18447"/>
                                            </p:tgtEl>
                                            <p:attrNameLst>
                                              <p:attrName>style.visibility</p:attrName>
                                            </p:attrNameLst>
                                          </p:cBhvr>
                                          <p:to>
                                            <p:strVal val="visible"/>
                                          </p:to>
                                        </p:set>
                                        <p:anim calcmode="lin" valueType="num" p14:bounceEnd="60000">
                                          <p:cBhvr additive="base">
                                            <p:cTn id="61" dur="750" fill="hold"/>
                                            <p:tgtEl>
                                              <p:spTgt spid="18447"/>
                                            </p:tgtEl>
                                            <p:attrNameLst>
                                              <p:attrName>ppt_x</p:attrName>
                                            </p:attrNameLst>
                                          </p:cBhvr>
                                          <p:tavLst>
                                            <p:tav tm="0">
                                              <p:val>
                                                <p:strVal val="1+#ppt_w/2"/>
                                              </p:val>
                                            </p:tav>
                                            <p:tav tm="100000">
                                              <p:val>
                                                <p:strVal val="#ppt_x"/>
                                              </p:val>
                                            </p:tav>
                                          </p:tavLst>
                                        </p:anim>
                                        <p:anim calcmode="lin" valueType="num" p14:bounceEnd="60000">
                                          <p:cBhvr additive="base">
                                            <p:cTn id="62" dur="750" fill="hold"/>
                                            <p:tgtEl>
                                              <p:spTgt spid="18447"/>
                                            </p:tgtEl>
                                            <p:attrNameLst>
                                              <p:attrName>ppt_y</p:attrName>
                                            </p:attrNameLst>
                                          </p:cBhvr>
                                          <p:tavLst>
                                            <p:tav tm="0">
                                              <p:val>
                                                <p:strVal val="#ppt_y"/>
                                              </p:val>
                                            </p:tav>
                                            <p:tav tm="100000">
                                              <p:val>
                                                <p:strVal val="#ppt_y"/>
                                              </p:val>
                                            </p:tav>
                                          </p:tavLst>
                                        </p:anim>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6" grpId="0" animBg="1"/>
          <p:bldP spid="18436" grpId="1" animBg="1"/>
          <p:bldP spid="18437" grpId="0" animBg="1"/>
          <p:bldP spid="18437" grpId="1" animBg="1"/>
          <p:bldP spid="18439" grpId="0" animBg="1"/>
          <p:bldP spid="18440" grpId="0" animBg="1"/>
          <p:bldP spid="18442" grpId="0" animBg="1"/>
          <p:bldP spid="18443" grpId="0" animBg="1"/>
          <p:bldP spid="18444" grpId="0" animBg="1"/>
          <p:bldP spid="18445" grpId="0" animBg="1"/>
          <p:bldP spid="18446" grpId="0" animBg="1"/>
          <p:bldP spid="18447" grpId="0"/>
          <p:bldP spid="18449" grpId="0"/>
          <p:bldP spid="18450" grpId="0"/>
          <p:bldP spid="2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18446"/>
                                            </p:tgtEl>
                                            <p:attrNameLst>
                                              <p:attrName>style.visibility</p:attrName>
                                            </p:attrNameLst>
                                          </p:cBhvr>
                                          <p:to>
                                            <p:strVal val="visible"/>
                                          </p:to>
                                        </p:set>
                                        <p:anim calcmode="lin" valueType="num">
                                          <p:cBhvr additive="base">
                                            <p:cTn id="7" dur="750" fill="hold"/>
                                            <p:tgtEl>
                                              <p:spTgt spid="18446"/>
                                            </p:tgtEl>
                                            <p:attrNameLst>
                                              <p:attrName>ppt_x</p:attrName>
                                            </p:attrNameLst>
                                          </p:cBhvr>
                                          <p:tavLst>
                                            <p:tav tm="0">
                                              <p:val>
                                                <p:strVal val="#ppt_x"/>
                                              </p:val>
                                            </p:tav>
                                            <p:tav tm="100000">
                                              <p:val>
                                                <p:strVal val="#ppt_x"/>
                                              </p:val>
                                            </p:tav>
                                          </p:tavLst>
                                        </p:anim>
                                        <p:anim calcmode="lin" valueType="num">
                                          <p:cBhvr additive="base">
                                            <p:cTn id="8" dur="750" fill="hold"/>
                                            <p:tgtEl>
                                              <p:spTgt spid="1844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300" fill="hold"/>
                                            <p:tgtEl>
                                              <p:spTgt spid="18434"/>
                                            </p:tgtEl>
                                            <p:attrNameLst>
                                              <p:attrName>ppt_w</p:attrName>
                                            </p:attrNameLst>
                                          </p:cBhvr>
                                          <p:tavLst>
                                            <p:tav tm="0">
                                              <p:val>
                                                <p:fltVal val="0"/>
                                              </p:val>
                                            </p:tav>
                                            <p:tav tm="100000">
                                              <p:val>
                                                <p:strVal val="#ppt_w"/>
                                              </p:val>
                                            </p:tav>
                                          </p:tavLst>
                                        </p:anim>
                                        <p:anim calcmode="lin" valueType="num">
                                          <p:cBhvr>
                                            <p:cTn id="12" dur="300" fill="hold"/>
                                            <p:tgtEl>
                                              <p:spTgt spid="18434"/>
                                            </p:tgtEl>
                                            <p:attrNameLst>
                                              <p:attrName>ppt_h</p:attrName>
                                            </p:attrNameLst>
                                          </p:cBhvr>
                                          <p:tavLst>
                                            <p:tav tm="0">
                                              <p:val>
                                                <p:fltVal val="0"/>
                                              </p:val>
                                            </p:tav>
                                            <p:tav tm="100000">
                                              <p:val>
                                                <p:strVal val="#ppt_h"/>
                                              </p:val>
                                            </p:tav>
                                          </p:tavLst>
                                        </p:anim>
                                        <p:animEffect transition="in" filter="fade">
                                          <p:cBhvr>
                                            <p:cTn id="13" dur="300"/>
                                            <p:tgtEl>
                                              <p:spTgt spid="18434"/>
                                            </p:tgtEl>
                                          </p:cBhvr>
                                        </p:animEffect>
                                      </p:childTnLst>
                                    </p:cTn>
                                  </p:par>
                                  <p:par>
                                    <p:cTn id="14" presetID="6" presetClass="emph" presetSubtype="0" autoRev="1" fill="hold" grpId="1" nodeType="withEffect">
                                      <p:stCondLst>
                                        <p:cond delay="700"/>
                                      </p:stCondLst>
                                      <p:childTnLst>
                                        <p:animScale>
                                          <p:cBhvr>
                                            <p:cTn id="15" dur="150" fill="hold"/>
                                            <p:tgtEl>
                                              <p:spTgt spid="18434"/>
                                            </p:tgtEl>
                                          </p:cBhvr>
                                          <p:by x="110000" y="110000"/>
                                        </p:animScale>
                                      </p:childTnLst>
                                    </p:cTn>
                                  </p:par>
                                  <p:par>
                                    <p:cTn id="16" presetID="2" presetClass="entr" presetSubtype="1" fill="hold" grpId="0" nodeType="withEffect">
                                      <p:stCondLst>
                                        <p:cond delay="400"/>
                                      </p:stCondLst>
                                      <p:childTnLst>
                                        <p:set>
                                          <p:cBhvr>
                                            <p:cTn id="17" dur="1" fill="hold">
                                              <p:stCondLst>
                                                <p:cond delay="0"/>
                                              </p:stCondLst>
                                            </p:cTn>
                                            <p:tgtEl>
                                              <p:spTgt spid="18445"/>
                                            </p:tgtEl>
                                            <p:attrNameLst>
                                              <p:attrName>style.visibility</p:attrName>
                                            </p:attrNameLst>
                                          </p:cBhvr>
                                          <p:to>
                                            <p:strVal val="visible"/>
                                          </p:to>
                                        </p:set>
                                        <p:anim calcmode="lin" valueType="num">
                                          <p:cBhvr additive="base">
                                            <p:cTn id="18" dur="750" fill="hold"/>
                                            <p:tgtEl>
                                              <p:spTgt spid="18445"/>
                                            </p:tgtEl>
                                            <p:attrNameLst>
                                              <p:attrName>ppt_x</p:attrName>
                                            </p:attrNameLst>
                                          </p:cBhvr>
                                          <p:tavLst>
                                            <p:tav tm="0">
                                              <p:val>
                                                <p:strVal val="#ppt_x"/>
                                              </p:val>
                                            </p:tav>
                                            <p:tav tm="100000">
                                              <p:val>
                                                <p:strVal val="#ppt_x"/>
                                              </p:val>
                                            </p:tav>
                                          </p:tavLst>
                                        </p:anim>
                                        <p:anim calcmode="lin" valueType="num">
                                          <p:cBhvr additive="base">
                                            <p:cTn id="19" dur="750" fill="hold"/>
                                            <p:tgtEl>
                                              <p:spTgt spid="18445"/>
                                            </p:tgtEl>
                                            <p:attrNameLst>
                                              <p:attrName>ppt_y</p:attrName>
                                            </p:attrNameLst>
                                          </p:cBhvr>
                                          <p:tavLst>
                                            <p:tav tm="0">
                                              <p:val>
                                                <p:strVal val="0-#ppt_h/2"/>
                                              </p:val>
                                            </p:tav>
                                            <p:tav tm="100000">
                                              <p:val>
                                                <p:strVal val="#ppt_y"/>
                                              </p:val>
                                            </p:tav>
                                          </p:tavLst>
                                        </p:anim>
                                      </p:childTnLst>
                                    </p:cTn>
                                  </p:par>
                                  <p:par>
                                    <p:cTn id="20" presetID="53" presetClass="entr" presetSubtype="16" fill="hold" grpId="0" nodeType="withEffect">
                                      <p:stCondLst>
                                        <p:cond delay="400"/>
                                      </p:stCondLst>
                                      <p:childTnLst>
                                        <p:set>
                                          <p:cBhvr>
                                            <p:cTn id="21" dur="1" fill="hold">
                                              <p:stCondLst>
                                                <p:cond delay="0"/>
                                              </p:stCondLst>
                                            </p:cTn>
                                            <p:tgtEl>
                                              <p:spTgt spid="18437"/>
                                            </p:tgtEl>
                                            <p:attrNameLst>
                                              <p:attrName>style.visibility</p:attrName>
                                            </p:attrNameLst>
                                          </p:cBhvr>
                                          <p:to>
                                            <p:strVal val="visible"/>
                                          </p:to>
                                        </p:set>
                                        <p:anim calcmode="lin" valueType="num">
                                          <p:cBhvr>
                                            <p:cTn id="22" dur="300" fill="hold"/>
                                            <p:tgtEl>
                                              <p:spTgt spid="18437"/>
                                            </p:tgtEl>
                                            <p:attrNameLst>
                                              <p:attrName>ppt_w</p:attrName>
                                            </p:attrNameLst>
                                          </p:cBhvr>
                                          <p:tavLst>
                                            <p:tav tm="0">
                                              <p:val>
                                                <p:fltVal val="0"/>
                                              </p:val>
                                            </p:tav>
                                            <p:tav tm="100000">
                                              <p:val>
                                                <p:strVal val="#ppt_w"/>
                                              </p:val>
                                            </p:tav>
                                          </p:tavLst>
                                        </p:anim>
                                        <p:anim calcmode="lin" valueType="num">
                                          <p:cBhvr>
                                            <p:cTn id="23" dur="300" fill="hold"/>
                                            <p:tgtEl>
                                              <p:spTgt spid="18437"/>
                                            </p:tgtEl>
                                            <p:attrNameLst>
                                              <p:attrName>ppt_h</p:attrName>
                                            </p:attrNameLst>
                                          </p:cBhvr>
                                          <p:tavLst>
                                            <p:tav tm="0">
                                              <p:val>
                                                <p:fltVal val="0"/>
                                              </p:val>
                                            </p:tav>
                                            <p:tav tm="100000">
                                              <p:val>
                                                <p:strVal val="#ppt_h"/>
                                              </p:val>
                                            </p:tav>
                                          </p:tavLst>
                                        </p:anim>
                                        <p:animEffect transition="in" filter="fade">
                                          <p:cBhvr>
                                            <p:cTn id="24" dur="300"/>
                                            <p:tgtEl>
                                              <p:spTgt spid="18437"/>
                                            </p:tgtEl>
                                          </p:cBhvr>
                                        </p:animEffect>
                                      </p:childTnLst>
                                    </p:cTn>
                                  </p:par>
                                  <p:par>
                                    <p:cTn id="25" presetID="6" presetClass="emph" presetSubtype="0" autoRev="1" fill="hold" grpId="1" nodeType="withEffect">
                                      <p:stCondLst>
                                        <p:cond delay="700"/>
                                      </p:stCondLst>
                                      <p:childTnLst>
                                        <p:animScale>
                                          <p:cBhvr>
                                            <p:cTn id="26" dur="150" fill="hold"/>
                                            <p:tgtEl>
                                              <p:spTgt spid="18437"/>
                                            </p:tgtEl>
                                          </p:cBhvr>
                                          <p:by x="110000" y="110000"/>
                                        </p:animScale>
                                      </p:childTnLst>
                                    </p:cTn>
                                  </p:par>
                                  <p:par>
                                    <p:cTn id="27" presetID="2" presetClass="entr" presetSubtype="8" fill="hold" grpId="0" nodeType="withEffect">
                                      <p:stCondLst>
                                        <p:cond delay="400"/>
                                      </p:stCondLst>
                                      <p:childTnLst>
                                        <p:set>
                                          <p:cBhvr>
                                            <p:cTn id="28" dur="1" fill="hold">
                                              <p:stCondLst>
                                                <p:cond delay="0"/>
                                              </p:stCondLst>
                                            </p:cTn>
                                            <p:tgtEl>
                                              <p:spTgt spid="18443"/>
                                            </p:tgtEl>
                                            <p:attrNameLst>
                                              <p:attrName>style.visibility</p:attrName>
                                            </p:attrNameLst>
                                          </p:cBhvr>
                                          <p:to>
                                            <p:strVal val="visible"/>
                                          </p:to>
                                        </p:set>
                                        <p:anim calcmode="lin" valueType="num">
                                          <p:cBhvr additive="base">
                                            <p:cTn id="29" dur="750" fill="hold"/>
                                            <p:tgtEl>
                                              <p:spTgt spid="18443"/>
                                            </p:tgtEl>
                                            <p:attrNameLst>
                                              <p:attrName>ppt_x</p:attrName>
                                            </p:attrNameLst>
                                          </p:cBhvr>
                                          <p:tavLst>
                                            <p:tav tm="0">
                                              <p:val>
                                                <p:strVal val="0-#ppt_w/2"/>
                                              </p:val>
                                            </p:tav>
                                            <p:tav tm="100000">
                                              <p:val>
                                                <p:strVal val="#ppt_x"/>
                                              </p:val>
                                            </p:tav>
                                          </p:tavLst>
                                        </p:anim>
                                        <p:anim calcmode="lin" valueType="num">
                                          <p:cBhvr additive="base">
                                            <p:cTn id="30" dur="750" fill="hold"/>
                                            <p:tgtEl>
                                              <p:spTgt spid="18443"/>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400"/>
                                      </p:stCondLst>
                                      <p:childTnLst>
                                        <p:set>
                                          <p:cBhvr>
                                            <p:cTn id="32" dur="1" fill="hold">
                                              <p:stCondLst>
                                                <p:cond delay="0"/>
                                              </p:stCondLst>
                                            </p:cTn>
                                            <p:tgtEl>
                                              <p:spTgt spid="18436"/>
                                            </p:tgtEl>
                                            <p:attrNameLst>
                                              <p:attrName>style.visibility</p:attrName>
                                            </p:attrNameLst>
                                          </p:cBhvr>
                                          <p:to>
                                            <p:strVal val="visible"/>
                                          </p:to>
                                        </p:set>
                                        <p:anim calcmode="lin" valueType="num">
                                          <p:cBhvr>
                                            <p:cTn id="33" dur="300" fill="hold"/>
                                            <p:tgtEl>
                                              <p:spTgt spid="18436"/>
                                            </p:tgtEl>
                                            <p:attrNameLst>
                                              <p:attrName>ppt_w</p:attrName>
                                            </p:attrNameLst>
                                          </p:cBhvr>
                                          <p:tavLst>
                                            <p:tav tm="0">
                                              <p:val>
                                                <p:fltVal val="0"/>
                                              </p:val>
                                            </p:tav>
                                            <p:tav tm="100000">
                                              <p:val>
                                                <p:strVal val="#ppt_w"/>
                                              </p:val>
                                            </p:tav>
                                          </p:tavLst>
                                        </p:anim>
                                        <p:anim calcmode="lin" valueType="num">
                                          <p:cBhvr>
                                            <p:cTn id="34" dur="300" fill="hold"/>
                                            <p:tgtEl>
                                              <p:spTgt spid="18436"/>
                                            </p:tgtEl>
                                            <p:attrNameLst>
                                              <p:attrName>ppt_h</p:attrName>
                                            </p:attrNameLst>
                                          </p:cBhvr>
                                          <p:tavLst>
                                            <p:tav tm="0">
                                              <p:val>
                                                <p:fltVal val="0"/>
                                              </p:val>
                                            </p:tav>
                                            <p:tav tm="100000">
                                              <p:val>
                                                <p:strVal val="#ppt_h"/>
                                              </p:val>
                                            </p:tav>
                                          </p:tavLst>
                                        </p:anim>
                                        <p:animEffect transition="in" filter="fade">
                                          <p:cBhvr>
                                            <p:cTn id="35" dur="300"/>
                                            <p:tgtEl>
                                              <p:spTgt spid="18436"/>
                                            </p:tgtEl>
                                          </p:cBhvr>
                                        </p:animEffect>
                                      </p:childTnLst>
                                    </p:cTn>
                                  </p:par>
                                  <p:par>
                                    <p:cTn id="36" presetID="6" presetClass="emph" presetSubtype="0" autoRev="1" fill="hold" grpId="1" nodeType="withEffect">
                                      <p:stCondLst>
                                        <p:cond delay="700"/>
                                      </p:stCondLst>
                                      <p:childTnLst>
                                        <p:animScale>
                                          <p:cBhvr>
                                            <p:cTn id="37" dur="150" fill="hold"/>
                                            <p:tgtEl>
                                              <p:spTgt spid="18436"/>
                                            </p:tgtEl>
                                          </p:cBhvr>
                                          <p:by x="110000" y="110000"/>
                                        </p:animScale>
                                      </p:childTnLst>
                                    </p:cTn>
                                  </p:par>
                                  <p:par>
                                    <p:cTn id="38" presetID="2" presetClass="entr" presetSubtype="2" fill="hold" grpId="0" nodeType="withEffect">
                                      <p:stCondLst>
                                        <p:cond delay="400"/>
                                      </p:stCondLst>
                                      <p:childTnLst>
                                        <p:set>
                                          <p:cBhvr>
                                            <p:cTn id="39" dur="1" fill="hold">
                                              <p:stCondLst>
                                                <p:cond delay="0"/>
                                              </p:stCondLst>
                                            </p:cTn>
                                            <p:tgtEl>
                                              <p:spTgt spid="18444"/>
                                            </p:tgtEl>
                                            <p:attrNameLst>
                                              <p:attrName>style.visibility</p:attrName>
                                            </p:attrNameLst>
                                          </p:cBhvr>
                                          <p:to>
                                            <p:strVal val="visible"/>
                                          </p:to>
                                        </p:set>
                                        <p:anim calcmode="lin" valueType="num">
                                          <p:cBhvr additive="base">
                                            <p:cTn id="40" dur="750" fill="hold"/>
                                            <p:tgtEl>
                                              <p:spTgt spid="18444"/>
                                            </p:tgtEl>
                                            <p:attrNameLst>
                                              <p:attrName>ppt_x</p:attrName>
                                            </p:attrNameLst>
                                          </p:cBhvr>
                                          <p:tavLst>
                                            <p:tav tm="0">
                                              <p:val>
                                                <p:strVal val="1+#ppt_w/2"/>
                                              </p:val>
                                            </p:tav>
                                            <p:tav tm="100000">
                                              <p:val>
                                                <p:strVal val="#ppt_x"/>
                                              </p:val>
                                            </p:tav>
                                          </p:tavLst>
                                        </p:anim>
                                        <p:anim calcmode="lin" valueType="num">
                                          <p:cBhvr additive="base">
                                            <p:cTn id="41" dur="750" fill="hold"/>
                                            <p:tgtEl>
                                              <p:spTgt spid="18444"/>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700"/>
                                      </p:stCondLst>
                                      <p:childTnLst>
                                        <p:set>
                                          <p:cBhvr>
                                            <p:cTn id="43" dur="1" fill="hold">
                                              <p:stCondLst>
                                                <p:cond delay="0"/>
                                              </p:stCondLst>
                                            </p:cTn>
                                            <p:tgtEl>
                                              <p:spTgt spid="18439"/>
                                            </p:tgtEl>
                                            <p:attrNameLst>
                                              <p:attrName>style.visibility</p:attrName>
                                            </p:attrNameLst>
                                          </p:cBhvr>
                                          <p:to>
                                            <p:strVal val="visible"/>
                                          </p:to>
                                        </p:set>
                                        <p:animEffect transition="in" filter="wipe(right)">
                                          <p:cBhvr>
                                            <p:cTn id="44" dur="500"/>
                                            <p:tgtEl>
                                              <p:spTgt spid="18439"/>
                                            </p:tgtEl>
                                          </p:cBhvr>
                                        </p:animEffect>
                                      </p:childTnLst>
                                    </p:cTn>
                                  </p:par>
                                  <p:par>
                                    <p:cTn id="45" presetID="2" presetClass="entr" presetSubtype="8" fill="hold" grpId="0" nodeType="withEffect">
                                      <p:stCondLst>
                                        <p:cond delay="1200"/>
                                      </p:stCondLst>
                                      <p:childTnLst>
                                        <p:set>
                                          <p:cBhvr>
                                            <p:cTn id="46" dur="1" fill="hold">
                                              <p:stCondLst>
                                                <p:cond delay="0"/>
                                              </p:stCondLst>
                                            </p:cTn>
                                            <p:tgtEl>
                                              <p:spTgt spid="18450"/>
                                            </p:tgtEl>
                                            <p:attrNameLst>
                                              <p:attrName>style.visibility</p:attrName>
                                            </p:attrNameLst>
                                          </p:cBhvr>
                                          <p:to>
                                            <p:strVal val="visible"/>
                                          </p:to>
                                        </p:set>
                                        <p:anim calcmode="lin" valueType="num">
                                          <p:cBhvr additive="base">
                                            <p:cTn id="47" dur="750" fill="hold"/>
                                            <p:tgtEl>
                                              <p:spTgt spid="18450"/>
                                            </p:tgtEl>
                                            <p:attrNameLst>
                                              <p:attrName>ppt_x</p:attrName>
                                            </p:attrNameLst>
                                          </p:cBhvr>
                                          <p:tavLst>
                                            <p:tav tm="0">
                                              <p:val>
                                                <p:strVal val="0-#ppt_w/2"/>
                                              </p:val>
                                            </p:tav>
                                            <p:tav tm="100000">
                                              <p:val>
                                                <p:strVal val="#ppt_x"/>
                                              </p:val>
                                            </p:tav>
                                          </p:tavLst>
                                        </p:anim>
                                        <p:anim calcmode="lin" valueType="num">
                                          <p:cBhvr additive="base">
                                            <p:cTn id="48" dur="750" fill="hold"/>
                                            <p:tgtEl>
                                              <p:spTgt spid="1845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800"/>
                                      </p:stCondLst>
                                      <p:childTnLst>
                                        <p:set>
                                          <p:cBhvr>
                                            <p:cTn id="50" dur="1" fill="hold">
                                              <p:stCondLst>
                                                <p:cond delay="0"/>
                                              </p:stCondLst>
                                            </p:cTn>
                                            <p:tgtEl>
                                              <p:spTgt spid="18442"/>
                                            </p:tgtEl>
                                            <p:attrNameLst>
                                              <p:attrName>style.visibility</p:attrName>
                                            </p:attrNameLst>
                                          </p:cBhvr>
                                          <p:to>
                                            <p:strVal val="visible"/>
                                          </p:to>
                                        </p:set>
                                        <p:animEffect transition="in" filter="wipe(right)">
                                          <p:cBhvr>
                                            <p:cTn id="51" dur="500"/>
                                            <p:tgtEl>
                                              <p:spTgt spid="18442"/>
                                            </p:tgtEl>
                                          </p:cBhvr>
                                        </p:animEffect>
                                      </p:childTnLst>
                                    </p:cTn>
                                  </p:par>
                                  <p:par>
                                    <p:cTn id="52" presetID="2" presetClass="entr" presetSubtype="8" fill="hold" grpId="0" nodeType="withEffect">
                                      <p:stCondLst>
                                        <p:cond delay="1300"/>
                                      </p:stCondLst>
                                      <p:childTnLst>
                                        <p:set>
                                          <p:cBhvr>
                                            <p:cTn id="53" dur="1" fill="hold">
                                              <p:stCondLst>
                                                <p:cond delay="0"/>
                                              </p:stCondLst>
                                            </p:cTn>
                                            <p:tgtEl>
                                              <p:spTgt spid="18449"/>
                                            </p:tgtEl>
                                            <p:attrNameLst>
                                              <p:attrName>style.visibility</p:attrName>
                                            </p:attrNameLst>
                                          </p:cBhvr>
                                          <p:to>
                                            <p:strVal val="visible"/>
                                          </p:to>
                                        </p:set>
                                        <p:anim calcmode="lin" valueType="num">
                                          <p:cBhvr additive="base">
                                            <p:cTn id="54" dur="750" fill="hold"/>
                                            <p:tgtEl>
                                              <p:spTgt spid="18449"/>
                                            </p:tgtEl>
                                            <p:attrNameLst>
                                              <p:attrName>ppt_x</p:attrName>
                                            </p:attrNameLst>
                                          </p:cBhvr>
                                          <p:tavLst>
                                            <p:tav tm="0">
                                              <p:val>
                                                <p:strVal val="0-#ppt_w/2"/>
                                              </p:val>
                                            </p:tav>
                                            <p:tav tm="100000">
                                              <p:val>
                                                <p:strVal val="#ppt_x"/>
                                              </p:val>
                                            </p:tav>
                                          </p:tavLst>
                                        </p:anim>
                                        <p:anim calcmode="lin" valueType="num">
                                          <p:cBhvr additive="base">
                                            <p:cTn id="55" dur="750" fill="hold"/>
                                            <p:tgtEl>
                                              <p:spTgt spid="18449"/>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900"/>
                                      </p:stCondLst>
                                      <p:childTnLst>
                                        <p:set>
                                          <p:cBhvr>
                                            <p:cTn id="57" dur="1" fill="hold">
                                              <p:stCondLst>
                                                <p:cond delay="0"/>
                                              </p:stCondLst>
                                            </p:cTn>
                                            <p:tgtEl>
                                              <p:spTgt spid="18440"/>
                                            </p:tgtEl>
                                            <p:attrNameLst>
                                              <p:attrName>style.visibility</p:attrName>
                                            </p:attrNameLst>
                                          </p:cBhvr>
                                          <p:to>
                                            <p:strVal val="visible"/>
                                          </p:to>
                                        </p:set>
                                        <p:animEffect transition="in" filter="wipe(left)">
                                          <p:cBhvr>
                                            <p:cTn id="58" dur="500"/>
                                            <p:tgtEl>
                                              <p:spTgt spid="18440"/>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18447"/>
                                            </p:tgtEl>
                                            <p:attrNameLst>
                                              <p:attrName>style.visibility</p:attrName>
                                            </p:attrNameLst>
                                          </p:cBhvr>
                                          <p:to>
                                            <p:strVal val="visible"/>
                                          </p:to>
                                        </p:set>
                                        <p:anim calcmode="lin" valueType="num">
                                          <p:cBhvr additive="base">
                                            <p:cTn id="61" dur="750" fill="hold"/>
                                            <p:tgtEl>
                                              <p:spTgt spid="18447"/>
                                            </p:tgtEl>
                                            <p:attrNameLst>
                                              <p:attrName>ppt_x</p:attrName>
                                            </p:attrNameLst>
                                          </p:cBhvr>
                                          <p:tavLst>
                                            <p:tav tm="0">
                                              <p:val>
                                                <p:strVal val="1+#ppt_w/2"/>
                                              </p:val>
                                            </p:tav>
                                            <p:tav tm="100000">
                                              <p:val>
                                                <p:strVal val="#ppt_x"/>
                                              </p:val>
                                            </p:tav>
                                          </p:tavLst>
                                        </p:anim>
                                        <p:anim calcmode="lin" valueType="num">
                                          <p:cBhvr additive="base">
                                            <p:cTn id="62" dur="750" fill="hold"/>
                                            <p:tgtEl>
                                              <p:spTgt spid="18447"/>
                                            </p:tgtEl>
                                            <p:attrNameLst>
                                              <p:attrName>ppt_y</p:attrName>
                                            </p:attrNameLst>
                                          </p:cBhvr>
                                          <p:tavLst>
                                            <p:tav tm="0">
                                              <p:val>
                                                <p:strVal val="#ppt_y"/>
                                              </p:val>
                                            </p:tav>
                                            <p:tav tm="100000">
                                              <p:val>
                                                <p:strVal val="#ppt_y"/>
                                              </p:val>
                                            </p:tav>
                                          </p:tavLst>
                                        </p:anim>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6" grpId="0" animBg="1"/>
          <p:bldP spid="18436" grpId="1" animBg="1"/>
          <p:bldP spid="18437" grpId="0" animBg="1"/>
          <p:bldP spid="18437" grpId="1" animBg="1"/>
          <p:bldP spid="18439" grpId="0" animBg="1"/>
          <p:bldP spid="18440" grpId="0" animBg="1"/>
          <p:bldP spid="18442" grpId="0" animBg="1"/>
          <p:bldP spid="18443" grpId="0" animBg="1"/>
          <p:bldP spid="18444" grpId="0" animBg="1"/>
          <p:bldP spid="18445" grpId="0" animBg="1"/>
          <p:bldP spid="18446" grpId="0" animBg="1"/>
          <p:bldP spid="18447" grpId="0"/>
          <p:bldP spid="18449" grpId="0"/>
          <p:bldP spid="18450" grpId="0"/>
          <p:bldP spid="22" grpId="0" bldLvl="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880199" y="2097163"/>
            <a:ext cx="1080492" cy="1078259"/>
          </a:xfrm>
          <a:prstGeom prst="ellipse">
            <a:avLst/>
          </a:prstGeom>
          <a:solidFill>
            <a:schemeClr val="accent2"/>
          </a:solidFill>
          <a:ln>
            <a:noFill/>
          </a:ln>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7259837" y="3476800"/>
            <a:ext cx="1078260" cy="1078259"/>
          </a:xfrm>
          <a:prstGeom prst="ellipse">
            <a:avLst/>
          </a:prstGeom>
          <a:solidFill>
            <a:schemeClr val="accent3"/>
          </a:solidFill>
          <a:ln>
            <a:noFill/>
          </a:ln>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4502796" y="3476800"/>
            <a:ext cx="1078259" cy="1078259"/>
          </a:xfrm>
          <a:prstGeom prst="ellipse">
            <a:avLst/>
          </a:prstGeom>
          <a:solidFill>
            <a:schemeClr val="accent1"/>
          </a:solidFill>
          <a:ln>
            <a:noFill/>
          </a:ln>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p:nvPr/>
        </p:nvSpPr>
        <p:spPr bwMode="auto">
          <a:xfrm>
            <a:off x="3971480" y="221771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p:nvPr/>
        </p:nvSpPr>
        <p:spPr bwMode="auto">
          <a:xfrm>
            <a:off x="7833570" y="2217715"/>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p:nvPr/>
        </p:nvSpPr>
        <p:spPr bwMode="auto">
          <a:xfrm>
            <a:off x="3971479" y="4659983"/>
            <a:ext cx="1069329" cy="31030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p:nvPr/>
        </p:nvSpPr>
        <p:spPr bwMode="auto">
          <a:xfrm>
            <a:off x="7038827" y="3925517"/>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p:nvPr/>
        </p:nvSpPr>
        <p:spPr bwMode="auto">
          <a:xfrm>
            <a:off x="5706071" y="3925517"/>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p:nvPr/>
        </p:nvSpPr>
        <p:spPr bwMode="auto">
          <a:xfrm>
            <a:off x="6324453" y="4639891"/>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p:nvPr/>
        </p:nvSpPr>
        <p:spPr bwMode="auto">
          <a:xfrm>
            <a:off x="6324453" y="3307136"/>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Rectangle 15"/>
          <p:cNvSpPr>
            <a:spLocks noChangeArrowheads="1"/>
          </p:cNvSpPr>
          <p:nvPr/>
        </p:nvSpPr>
        <p:spPr bwMode="auto">
          <a:xfrm>
            <a:off x="8833485" y="2110740"/>
            <a:ext cx="3105785"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正在研发和准备研发的技术</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1）建筑施工质量管理系统</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2）安全教育培训系统</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3）物料管理系统。</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49" name="Rectangle 17"/>
          <p:cNvSpPr>
            <a:spLocks noChangeArrowheads="1"/>
          </p:cNvSpPr>
          <p:nvPr/>
        </p:nvSpPr>
        <p:spPr bwMode="auto">
          <a:xfrm>
            <a:off x="1225550" y="4840605"/>
            <a:ext cx="2533650" cy="121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扬尘在线监控系统</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建筑工地扬尘在线监控系统获得山东省环保产品认证，在省内与济南、淄博、临沂、菏泽、济宁、滨州等多个地市政府平台对接。</a:t>
            </a:r>
            <a:endPar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50" name="Rectangle 18"/>
          <p:cNvSpPr>
            <a:spLocks noChangeArrowheads="1"/>
          </p:cNvSpPr>
          <p:nvPr/>
        </p:nvSpPr>
        <p:spPr bwMode="auto">
          <a:xfrm>
            <a:off x="842645" y="2034540"/>
            <a:ext cx="3112135" cy="121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门禁考勤系统</a:t>
            </a:r>
            <a:endParaRPr lang="zh-CN" altLang="en-US" sz="1800"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门禁考勤系统结合建筑施工现场闸机、考勤管理系统，实现施工劳务人员的信息化管理，除考勤记录功能外，还有劳务人员信用管理、工资管理等功能</a:t>
            </a:r>
            <a:r>
              <a:rPr lang="zh-CN" altLang="en-US"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200" dirty="0" smtClean="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descr="瑞鲁logo源文件-01"/>
          <p:cNvPicPr>
            <a:picLocks noChangeAspect="1"/>
          </p:cNvPicPr>
          <p:nvPr/>
        </p:nvPicPr>
        <p:blipFill>
          <a:blip r:embed="rId1"/>
          <a:stretch>
            <a:fillRect/>
          </a:stretch>
        </p:blipFill>
        <p:spPr>
          <a:xfrm>
            <a:off x="9497060" y="100965"/>
            <a:ext cx="2208530" cy="701675"/>
          </a:xfrm>
          <a:prstGeom prst="rect">
            <a:avLst/>
          </a:prstGeom>
        </p:spPr>
      </p:pic>
      <p:pic>
        <p:nvPicPr>
          <p:cNvPr id="4" name="图片 3" descr="597154bb4b761-01"/>
          <p:cNvPicPr>
            <a:picLocks noChangeAspect="1"/>
          </p:cNvPicPr>
          <p:nvPr/>
        </p:nvPicPr>
        <p:blipFill>
          <a:blip r:embed="rId2"/>
          <a:stretch>
            <a:fillRect/>
          </a:stretch>
        </p:blipFill>
        <p:spPr>
          <a:xfrm>
            <a:off x="8092440" y="219710"/>
            <a:ext cx="1259205" cy="607695"/>
          </a:xfrm>
          <a:prstGeom prst="rect">
            <a:avLst/>
          </a:prstGeom>
        </p:spPr>
      </p:pic>
      <p:sp>
        <p:nvSpPr>
          <p:cNvPr id="22" name="MH_Entry_3"/>
          <p:cNvSpPr/>
          <p:nvPr>
            <p:custDataLst>
              <p:tags r:id="rId3"/>
            </p:custDataLst>
          </p:nvPr>
        </p:nvSpPr>
        <p:spPr>
          <a:xfrm>
            <a:off x="372745" y="369888"/>
            <a:ext cx="4256405" cy="3886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应用较好的终端设备</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4"/>
            </p:custDataLst>
          </p:nvPr>
        </p:nvSpPr>
        <p:spPr>
          <a:xfrm>
            <a:off x="6083355" y="2371354"/>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05</a:t>
            </a:r>
            <a:endParaRPr lang="zh-CN" altLang="en-US" sz="2800" dirty="0">
              <a:solidFill>
                <a:schemeClr val="bg1"/>
              </a:solidFill>
              <a:sym typeface="+mn-lt"/>
            </a:endParaRPr>
          </a:p>
        </p:txBody>
      </p:sp>
      <p:sp>
        <p:nvSpPr>
          <p:cNvPr id="2" name="矩形 1"/>
          <p:cNvSpPr/>
          <p:nvPr>
            <p:custDataLst>
              <p:tags r:id="rId5"/>
            </p:custDataLst>
          </p:nvPr>
        </p:nvSpPr>
        <p:spPr>
          <a:xfrm>
            <a:off x="4704770" y="3750574"/>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06</a:t>
            </a:r>
            <a:endParaRPr lang="zh-CN" altLang="en-US" sz="2800" dirty="0">
              <a:solidFill>
                <a:schemeClr val="bg1"/>
              </a:solidFill>
              <a:sym typeface="+mn-lt"/>
            </a:endParaRPr>
          </a:p>
        </p:txBody>
      </p:sp>
      <p:sp>
        <p:nvSpPr>
          <p:cNvPr id="5" name="矩形 4"/>
          <p:cNvSpPr/>
          <p:nvPr>
            <p:custDataLst>
              <p:tags r:id="rId6"/>
            </p:custDataLst>
          </p:nvPr>
        </p:nvSpPr>
        <p:spPr>
          <a:xfrm>
            <a:off x="7461940" y="3750574"/>
            <a:ext cx="674612" cy="53111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en-US" altLang="zh-CN" sz="2800" dirty="0" smtClean="0">
                <a:solidFill>
                  <a:schemeClr val="bg1"/>
                </a:solidFill>
                <a:sym typeface="+mn-lt"/>
              </a:rPr>
              <a:t>00</a:t>
            </a:r>
            <a:endParaRPr lang="zh-CN" altLang="en-US" sz="2800" dirty="0">
              <a:solidFill>
                <a:schemeClr val="bg1"/>
              </a:solidFill>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400"/>
                                      </p:stCondLst>
                                      <p:childTnLst>
                                        <p:set>
                                          <p:cBhvr>
                                            <p:cTn id="6" dur="1" fill="hold">
                                              <p:stCondLst>
                                                <p:cond delay="0"/>
                                              </p:stCondLst>
                                            </p:cTn>
                                            <p:tgtEl>
                                              <p:spTgt spid="18446"/>
                                            </p:tgtEl>
                                            <p:attrNameLst>
                                              <p:attrName>style.visibility</p:attrName>
                                            </p:attrNameLst>
                                          </p:cBhvr>
                                          <p:to>
                                            <p:strVal val="visible"/>
                                          </p:to>
                                        </p:set>
                                        <p:anim calcmode="lin" valueType="num" p14:bounceEnd="60000">
                                          <p:cBhvr additive="base">
                                            <p:cTn id="7"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1844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300" fill="hold"/>
                                            <p:tgtEl>
                                              <p:spTgt spid="18434"/>
                                            </p:tgtEl>
                                            <p:attrNameLst>
                                              <p:attrName>ppt_w</p:attrName>
                                            </p:attrNameLst>
                                          </p:cBhvr>
                                          <p:tavLst>
                                            <p:tav tm="0">
                                              <p:val>
                                                <p:fltVal val="0"/>
                                              </p:val>
                                            </p:tav>
                                            <p:tav tm="100000">
                                              <p:val>
                                                <p:strVal val="#ppt_w"/>
                                              </p:val>
                                            </p:tav>
                                          </p:tavLst>
                                        </p:anim>
                                        <p:anim calcmode="lin" valueType="num">
                                          <p:cBhvr>
                                            <p:cTn id="12" dur="300" fill="hold"/>
                                            <p:tgtEl>
                                              <p:spTgt spid="18434"/>
                                            </p:tgtEl>
                                            <p:attrNameLst>
                                              <p:attrName>ppt_h</p:attrName>
                                            </p:attrNameLst>
                                          </p:cBhvr>
                                          <p:tavLst>
                                            <p:tav tm="0">
                                              <p:val>
                                                <p:fltVal val="0"/>
                                              </p:val>
                                            </p:tav>
                                            <p:tav tm="100000">
                                              <p:val>
                                                <p:strVal val="#ppt_h"/>
                                              </p:val>
                                            </p:tav>
                                          </p:tavLst>
                                        </p:anim>
                                        <p:animEffect transition="in" filter="fade">
                                          <p:cBhvr>
                                            <p:cTn id="13" dur="300"/>
                                            <p:tgtEl>
                                              <p:spTgt spid="18434"/>
                                            </p:tgtEl>
                                          </p:cBhvr>
                                        </p:animEffect>
                                      </p:childTnLst>
                                    </p:cTn>
                                  </p:par>
                                  <p:par>
                                    <p:cTn id="14" presetID="6" presetClass="emph" presetSubtype="0" autoRev="1" fill="hold" grpId="1" nodeType="withEffect">
                                      <p:stCondLst>
                                        <p:cond delay="700"/>
                                      </p:stCondLst>
                                      <p:childTnLst>
                                        <p:animScale>
                                          <p:cBhvr>
                                            <p:cTn id="15" dur="150" fill="hold"/>
                                            <p:tgtEl>
                                              <p:spTgt spid="18434"/>
                                            </p:tgtEl>
                                          </p:cBhvr>
                                          <p:by x="110000" y="110000"/>
                                        </p:animScale>
                                      </p:childTnLst>
                                    </p:cTn>
                                  </p:par>
                                  <p:par>
                                    <p:cTn id="16" presetID="2" presetClass="entr" presetSubtype="1" fill="hold" grpId="0" nodeType="withEffect" p14:presetBounceEnd="60000">
                                      <p:stCondLst>
                                        <p:cond delay="400"/>
                                      </p:stCondLst>
                                      <p:childTnLst>
                                        <p:set>
                                          <p:cBhvr>
                                            <p:cTn id="17" dur="1" fill="hold">
                                              <p:stCondLst>
                                                <p:cond delay="0"/>
                                              </p:stCondLst>
                                            </p:cTn>
                                            <p:tgtEl>
                                              <p:spTgt spid="18445"/>
                                            </p:tgtEl>
                                            <p:attrNameLst>
                                              <p:attrName>style.visibility</p:attrName>
                                            </p:attrNameLst>
                                          </p:cBhvr>
                                          <p:to>
                                            <p:strVal val="visible"/>
                                          </p:to>
                                        </p:set>
                                        <p:anim calcmode="lin" valueType="num" p14:bounceEnd="60000">
                                          <p:cBhvr additive="base">
                                            <p:cTn id="18"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18445"/>
                                            </p:tgtEl>
                                            <p:attrNameLst>
                                              <p:attrName>ppt_y</p:attrName>
                                            </p:attrNameLst>
                                          </p:cBhvr>
                                          <p:tavLst>
                                            <p:tav tm="0">
                                              <p:val>
                                                <p:strVal val="0-#ppt_h/2"/>
                                              </p:val>
                                            </p:tav>
                                            <p:tav tm="100000">
                                              <p:val>
                                                <p:strVal val="#ppt_y"/>
                                              </p:val>
                                            </p:tav>
                                          </p:tavLst>
                                        </p:anim>
                                      </p:childTnLst>
                                    </p:cTn>
                                  </p:par>
                                  <p:par>
                                    <p:cTn id="20" presetID="53" presetClass="entr" presetSubtype="16" fill="hold" grpId="0" nodeType="withEffect">
                                      <p:stCondLst>
                                        <p:cond delay="400"/>
                                      </p:stCondLst>
                                      <p:childTnLst>
                                        <p:set>
                                          <p:cBhvr>
                                            <p:cTn id="21" dur="1" fill="hold">
                                              <p:stCondLst>
                                                <p:cond delay="0"/>
                                              </p:stCondLst>
                                            </p:cTn>
                                            <p:tgtEl>
                                              <p:spTgt spid="18437"/>
                                            </p:tgtEl>
                                            <p:attrNameLst>
                                              <p:attrName>style.visibility</p:attrName>
                                            </p:attrNameLst>
                                          </p:cBhvr>
                                          <p:to>
                                            <p:strVal val="visible"/>
                                          </p:to>
                                        </p:set>
                                        <p:anim calcmode="lin" valueType="num">
                                          <p:cBhvr>
                                            <p:cTn id="22" dur="300" fill="hold"/>
                                            <p:tgtEl>
                                              <p:spTgt spid="18437"/>
                                            </p:tgtEl>
                                            <p:attrNameLst>
                                              <p:attrName>ppt_w</p:attrName>
                                            </p:attrNameLst>
                                          </p:cBhvr>
                                          <p:tavLst>
                                            <p:tav tm="0">
                                              <p:val>
                                                <p:fltVal val="0"/>
                                              </p:val>
                                            </p:tav>
                                            <p:tav tm="100000">
                                              <p:val>
                                                <p:strVal val="#ppt_w"/>
                                              </p:val>
                                            </p:tav>
                                          </p:tavLst>
                                        </p:anim>
                                        <p:anim calcmode="lin" valueType="num">
                                          <p:cBhvr>
                                            <p:cTn id="23" dur="300" fill="hold"/>
                                            <p:tgtEl>
                                              <p:spTgt spid="18437"/>
                                            </p:tgtEl>
                                            <p:attrNameLst>
                                              <p:attrName>ppt_h</p:attrName>
                                            </p:attrNameLst>
                                          </p:cBhvr>
                                          <p:tavLst>
                                            <p:tav tm="0">
                                              <p:val>
                                                <p:fltVal val="0"/>
                                              </p:val>
                                            </p:tav>
                                            <p:tav tm="100000">
                                              <p:val>
                                                <p:strVal val="#ppt_h"/>
                                              </p:val>
                                            </p:tav>
                                          </p:tavLst>
                                        </p:anim>
                                        <p:animEffect transition="in" filter="fade">
                                          <p:cBhvr>
                                            <p:cTn id="24" dur="300"/>
                                            <p:tgtEl>
                                              <p:spTgt spid="18437"/>
                                            </p:tgtEl>
                                          </p:cBhvr>
                                        </p:animEffect>
                                      </p:childTnLst>
                                    </p:cTn>
                                  </p:par>
                                  <p:par>
                                    <p:cTn id="25" presetID="6" presetClass="emph" presetSubtype="0" autoRev="1" fill="hold" grpId="1" nodeType="withEffect">
                                      <p:stCondLst>
                                        <p:cond delay="700"/>
                                      </p:stCondLst>
                                      <p:childTnLst>
                                        <p:animScale>
                                          <p:cBhvr>
                                            <p:cTn id="26" dur="150" fill="hold"/>
                                            <p:tgtEl>
                                              <p:spTgt spid="18437"/>
                                            </p:tgtEl>
                                          </p:cBhvr>
                                          <p:by x="110000" y="110000"/>
                                        </p:animScale>
                                      </p:childTnLst>
                                    </p:cTn>
                                  </p:par>
                                  <p:par>
                                    <p:cTn id="27" presetID="2" presetClass="entr" presetSubtype="8" fill="hold" grpId="0" nodeType="withEffect" p14:presetBounceEnd="60000">
                                      <p:stCondLst>
                                        <p:cond delay="400"/>
                                      </p:stCondLst>
                                      <p:childTnLst>
                                        <p:set>
                                          <p:cBhvr>
                                            <p:cTn id="28" dur="1" fill="hold">
                                              <p:stCondLst>
                                                <p:cond delay="0"/>
                                              </p:stCondLst>
                                            </p:cTn>
                                            <p:tgtEl>
                                              <p:spTgt spid="18443"/>
                                            </p:tgtEl>
                                            <p:attrNameLst>
                                              <p:attrName>style.visibility</p:attrName>
                                            </p:attrNameLst>
                                          </p:cBhvr>
                                          <p:to>
                                            <p:strVal val="visible"/>
                                          </p:to>
                                        </p:set>
                                        <p:anim calcmode="lin" valueType="num" p14:bounceEnd="60000">
                                          <p:cBhvr additive="base">
                                            <p:cTn id="29"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30" dur="750" fill="hold"/>
                                            <p:tgtEl>
                                              <p:spTgt spid="18443"/>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400"/>
                                      </p:stCondLst>
                                      <p:childTnLst>
                                        <p:set>
                                          <p:cBhvr>
                                            <p:cTn id="32" dur="1" fill="hold">
                                              <p:stCondLst>
                                                <p:cond delay="0"/>
                                              </p:stCondLst>
                                            </p:cTn>
                                            <p:tgtEl>
                                              <p:spTgt spid="18436"/>
                                            </p:tgtEl>
                                            <p:attrNameLst>
                                              <p:attrName>style.visibility</p:attrName>
                                            </p:attrNameLst>
                                          </p:cBhvr>
                                          <p:to>
                                            <p:strVal val="visible"/>
                                          </p:to>
                                        </p:set>
                                        <p:anim calcmode="lin" valueType="num">
                                          <p:cBhvr>
                                            <p:cTn id="33" dur="300" fill="hold"/>
                                            <p:tgtEl>
                                              <p:spTgt spid="18436"/>
                                            </p:tgtEl>
                                            <p:attrNameLst>
                                              <p:attrName>ppt_w</p:attrName>
                                            </p:attrNameLst>
                                          </p:cBhvr>
                                          <p:tavLst>
                                            <p:tav tm="0">
                                              <p:val>
                                                <p:fltVal val="0"/>
                                              </p:val>
                                            </p:tav>
                                            <p:tav tm="100000">
                                              <p:val>
                                                <p:strVal val="#ppt_w"/>
                                              </p:val>
                                            </p:tav>
                                          </p:tavLst>
                                        </p:anim>
                                        <p:anim calcmode="lin" valueType="num">
                                          <p:cBhvr>
                                            <p:cTn id="34" dur="300" fill="hold"/>
                                            <p:tgtEl>
                                              <p:spTgt spid="18436"/>
                                            </p:tgtEl>
                                            <p:attrNameLst>
                                              <p:attrName>ppt_h</p:attrName>
                                            </p:attrNameLst>
                                          </p:cBhvr>
                                          <p:tavLst>
                                            <p:tav tm="0">
                                              <p:val>
                                                <p:fltVal val="0"/>
                                              </p:val>
                                            </p:tav>
                                            <p:tav tm="100000">
                                              <p:val>
                                                <p:strVal val="#ppt_h"/>
                                              </p:val>
                                            </p:tav>
                                          </p:tavLst>
                                        </p:anim>
                                        <p:animEffect transition="in" filter="fade">
                                          <p:cBhvr>
                                            <p:cTn id="35" dur="300"/>
                                            <p:tgtEl>
                                              <p:spTgt spid="18436"/>
                                            </p:tgtEl>
                                          </p:cBhvr>
                                        </p:animEffect>
                                      </p:childTnLst>
                                    </p:cTn>
                                  </p:par>
                                  <p:par>
                                    <p:cTn id="36" presetID="6" presetClass="emph" presetSubtype="0" autoRev="1" fill="hold" grpId="1" nodeType="withEffect">
                                      <p:stCondLst>
                                        <p:cond delay="700"/>
                                      </p:stCondLst>
                                      <p:childTnLst>
                                        <p:animScale>
                                          <p:cBhvr>
                                            <p:cTn id="37" dur="150" fill="hold"/>
                                            <p:tgtEl>
                                              <p:spTgt spid="18436"/>
                                            </p:tgtEl>
                                          </p:cBhvr>
                                          <p:by x="110000" y="110000"/>
                                        </p:animScale>
                                      </p:childTnLst>
                                    </p:cTn>
                                  </p:par>
                                  <p:par>
                                    <p:cTn id="38" presetID="2" presetClass="entr" presetSubtype="2" fill="hold" grpId="0" nodeType="withEffect" p14:presetBounceEnd="60000">
                                      <p:stCondLst>
                                        <p:cond delay="400"/>
                                      </p:stCondLst>
                                      <p:childTnLst>
                                        <p:set>
                                          <p:cBhvr>
                                            <p:cTn id="39" dur="1" fill="hold">
                                              <p:stCondLst>
                                                <p:cond delay="0"/>
                                              </p:stCondLst>
                                            </p:cTn>
                                            <p:tgtEl>
                                              <p:spTgt spid="18444"/>
                                            </p:tgtEl>
                                            <p:attrNameLst>
                                              <p:attrName>style.visibility</p:attrName>
                                            </p:attrNameLst>
                                          </p:cBhvr>
                                          <p:to>
                                            <p:strVal val="visible"/>
                                          </p:to>
                                        </p:set>
                                        <p:anim calcmode="lin" valueType="num" p14:bounceEnd="60000">
                                          <p:cBhvr additive="base">
                                            <p:cTn id="40"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41" dur="750" fill="hold"/>
                                            <p:tgtEl>
                                              <p:spTgt spid="18444"/>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700"/>
                                      </p:stCondLst>
                                      <p:childTnLst>
                                        <p:set>
                                          <p:cBhvr>
                                            <p:cTn id="43" dur="1" fill="hold">
                                              <p:stCondLst>
                                                <p:cond delay="0"/>
                                              </p:stCondLst>
                                            </p:cTn>
                                            <p:tgtEl>
                                              <p:spTgt spid="18439"/>
                                            </p:tgtEl>
                                            <p:attrNameLst>
                                              <p:attrName>style.visibility</p:attrName>
                                            </p:attrNameLst>
                                          </p:cBhvr>
                                          <p:to>
                                            <p:strVal val="visible"/>
                                          </p:to>
                                        </p:set>
                                        <p:animEffect transition="in" filter="wipe(right)">
                                          <p:cBhvr>
                                            <p:cTn id="44" dur="500"/>
                                            <p:tgtEl>
                                              <p:spTgt spid="18439"/>
                                            </p:tgtEl>
                                          </p:cBhvr>
                                        </p:animEffect>
                                      </p:childTnLst>
                                    </p:cTn>
                                  </p:par>
                                  <p:par>
                                    <p:cTn id="45" presetID="2" presetClass="entr" presetSubtype="8" fill="hold" grpId="0" nodeType="withEffect" p14:presetBounceEnd="60000">
                                      <p:stCondLst>
                                        <p:cond delay="1200"/>
                                      </p:stCondLst>
                                      <p:childTnLst>
                                        <p:set>
                                          <p:cBhvr>
                                            <p:cTn id="46" dur="1" fill="hold">
                                              <p:stCondLst>
                                                <p:cond delay="0"/>
                                              </p:stCondLst>
                                            </p:cTn>
                                            <p:tgtEl>
                                              <p:spTgt spid="18450"/>
                                            </p:tgtEl>
                                            <p:attrNameLst>
                                              <p:attrName>style.visibility</p:attrName>
                                            </p:attrNameLst>
                                          </p:cBhvr>
                                          <p:to>
                                            <p:strVal val="visible"/>
                                          </p:to>
                                        </p:set>
                                        <p:anim calcmode="lin" valueType="num" p14:bounceEnd="60000">
                                          <p:cBhvr additive="base">
                                            <p:cTn id="47"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48" dur="750" fill="hold"/>
                                            <p:tgtEl>
                                              <p:spTgt spid="1845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800"/>
                                      </p:stCondLst>
                                      <p:childTnLst>
                                        <p:set>
                                          <p:cBhvr>
                                            <p:cTn id="50" dur="1" fill="hold">
                                              <p:stCondLst>
                                                <p:cond delay="0"/>
                                              </p:stCondLst>
                                            </p:cTn>
                                            <p:tgtEl>
                                              <p:spTgt spid="18442"/>
                                            </p:tgtEl>
                                            <p:attrNameLst>
                                              <p:attrName>style.visibility</p:attrName>
                                            </p:attrNameLst>
                                          </p:cBhvr>
                                          <p:to>
                                            <p:strVal val="visible"/>
                                          </p:to>
                                        </p:set>
                                        <p:animEffect transition="in" filter="wipe(right)">
                                          <p:cBhvr>
                                            <p:cTn id="51" dur="500"/>
                                            <p:tgtEl>
                                              <p:spTgt spid="18442"/>
                                            </p:tgtEl>
                                          </p:cBhvr>
                                        </p:animEffect>
                                      </p:childTnLst>
                                    </p:cTn>
                                  </p:par>
                                  <p:par>
                                    <p:cTn id="52" presetID="2" presetClass="entr" presetSubtype="8" fill="hold" grpId="0" nodeType="withEffect" p14:presetBounceEnd="60000">
                                      <p:stCondLst>
                                        <p:cond delay="1300"/>
                                      </p:stCondLst>
                                      <p:childTnLst>
                                        <p:set>
                                          <p:cBhvr>
                                            <p:cTn id="53" dur="1" fill="hold">
                                              <p:stCondLst>
                                                <p:cond delay="0"/>
                                              </p:stCondLst>
                                            </p:cTn>
                                            <p:tgtEl>
                                              <p:spTgt spid="18449"/>
                                            </p:tgtEl>
                                            <p:attrNameLst>
                                              <p:attrName>style.visibility</p:attrName>
                                            </p:attrNameLst>
                                          </p:cBhvr>
                                          <p:to>
                                            <p:strVal val="visible"/>
                                          </p:to>
                                        </p:set>
                                        <p:anim calcmode="lin" valueType="num" p14:bounceEnd="60000">
                                          <p:cBhvr additive="base">
                                            <p:cTn id="54" dur="750" fill="hold"/>
                                            <p:tgtEl>
                                              <p:spTgt spid="18449"/>
                                            </p:tgtEl>
                                            <p:attrNameLst>
                                              <p:attrName>ppt_x</p:attrName>
                                            </p:attrNameLst>
                                          </p:cBhvr>
                                          <p:tavLst>
                                            <p:tav tm="0">
                                              <p:val>
                                                <p:strVal val="0-#ppt_w/2"/>
                                              </p:val>
                                            </p:tav>
                                            <p:tav tm="100000">
                                              <p:val>
                                                <p:strVal val="#ppt_x"/>
                                              </p:val>
                                            </p:tav>
                                          </p:tavLst>
                                        </p:anim>
                                        <p:anim calcmode="lin" valueType="num" p14:bounceEnd="60000">
                                          <p:cBhvr additive="base">
                                            <p:cTn id="55" dur="750" fill="hold"/>
                                            <p:tgtEl>
                                              <p:spTgt spid="18449"/>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900"/>
                                      </p:stCondLst>
                                      <p:childTnLst>
                                        <p:set>
                                          <p:cBhvr>
                                            <p:cTn id="57" dur="1" fill="hold">
                                              <p:stCondLst>
                                                <p:cond delay="0"/>
                                              </p:stCondLst>
                                            </p:cTn>
                                            <p:tgtEl>
                                              <p:spTgt spid="18440"/>
                                            </p:tgtEl>
                                            <p:attrNameLst>
                                              <p:attrName>style.visibility</p:attrName>
                                            </p:attrNameLst>
                                          </p:cBhvr>
                                          <p:to>
                                            <p:strVal val="visible"/>
                                          </p:to>
                                        </p:set>
                                        <p:animEffect transition="in" filter="wipe(left)">
                                          <p:cBhvr>
                                            <p:cTn id="58" dur="500"/>
                                            <p:tgtEl>
                                              <p:spTgt spid="18440"/>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18447"/>
                                            </p:tgtEl>
                                            <p:attrNameLst>
                                              <p:attrName>style.visibility</p:attrName>
                                            </p:attrNameLst>
                                          </p:cBhvr>
                                          <p:to>
                                            <p:strVal val="visible"/>
                                          </p:to>
                                        </p:set>
                                        <p:anim calcmode="lin" valueType="num" p14:bounceEnd="60000">
                                          <p:cBhvr additive="base">
                                            <p:cTn id="61" dur="750" fill="hold"/>
                                            <p:tgtEl>
                                              <p:spTgt spid="18447"/>
                                            </p:tgtEl>
                                            <p:attrNameLst>
                                              <p:attrName>ppt_x</p:attrName>
                                            </p:attrNameLst>
                                          </p:cBhvr>
                                          <p:tavLst>
                                            <p:tav tm="0">
                                              <p:val>
                                                <p:strVal val="1+#ppt_w/2"/>
                                              </p:val>
                                            </p:tav>
                                            <p:tav tm="100000">
                                              <p:val>
                                                <p:strVal val="#ppt_x"/>
                                              </p:val>
                                            </p:tav>
                                          </p:tavLst>
                                        </p:anim>
                                        <p:anim calcmode="lin" valueType="num" p14:bounceEnd="60000">
                                          <p:cBhvr additive="base">
                                            <p:cTn id="62" dur="750" fill="hold"/>
                                            <p:tgtEl>
                                              <p:spTgt spid="18447"/>
                                            </p:tgtEl>
                                            <p:attrNameLst>
                                              <p:attrName>ppt_y</p:attrName>
                                            </p:attrNameLst>
                                          </p:cBhvr>
                                          <p:tavLst>
                                            <p:tav tm="0">
                                              <p:val>
                                                <p:strVal val="#ppt_y"/>
                                              </p:val>
                                            </p:tav>
                                            <p:tav tm="100000">
                                              <p:val>
                                                <p:strVal val="#ppt_y"/>
                                              </p:val>
                                            </p:tav>
                                          </p:tavLst>
                                        </p:anim>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6" grpId="0" bldLvl="0" animBg="1"/>
          <p:bldP spid="18436" grpId="1" bldLvl="0" animBg="1"/>
          <p:bldP spid="18437" grpId="0" bldLvl="0" animBg="1"/>
          <p:bldP spid="18437" grpId="1" bldLvl="0" animBg="1"/>
          <p:bldP spid="18439" grpId="0" bldLvl="0" animBg="1"/>
          <p:bldP spid="18440" grpId="0" bldLvl="0" animBg="1"/>
          <p:bldP spid="18442" grpId="0" bldLvl="0" animBg="1"/>
          <p:bldP spid="18443" grpId="0" bldLvl="0" animBg="1"/>
          <p:bldP spid="18444" grpId="0" bldLvl="0" animBg="1"/>
          <p:bldP spid="18445" grpId="0" bldLvl="0" animBg="1"/>
          <p:bldP spid="18446" grpId="0" bldLvl="0" animBg="1"/>
          <p:bldP spid="18447" grpId="0"/>
          <p:bldP spid="18449" grpId="0"/>
          <p:bldP spid="18450" grpId="0"/>
          <p:bldP spid="2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18446"/>
                                            </p:tgtEl>
                                            <p:attrNameLst>
                                              <p:attrName>style.visibility</p:attrName>
                                            </p:attrNameLst>
                                          </p:cBhvr>
                                          <p:to>
                                            <p:strVal val="visible"/>
                                          </p:to>
                                        </p:set>
                                        <p:anim calcmode="lin" valueType="num">
                                          <p:cBhvr additive="base">
                                            <p:cTn id="7" dur="750" fill="hold"/>
                                            <p:tgtEl>
                                              <p:spTgt spid="18446"/>
                                            </p:tgtEl>
                                            <p:attrNameLst>
                                              <p:attrName>ppt_x</p:attrName>
                                            </p:attrNameLst>
                                          </p:cBhvr>
                                          <p:tavLst>
                                            <p:tav tm="0">
                                              <p:val>
                                                <p:strVal val="#ppt_x"/>
                                              </p:val>
                                            </p:tav>
                                            <p:tav tm="100000">
                                              <p:val>
                                                <p:strVal val="#ppt_x"/>
                                              </p:val>
                                            </p:tav>
                                          </p:tavLst>
                                        </p:anim>
                                        <p:anim calcmode="lin" valueType="num">
                                          <p:cBhvr additive="base">
                                            <p:cTn id="8" dur="750" fill="hold"/>
                                            <p:tgtEl>
                                              <p:spTgt spid="1844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300" fill="hold"/>
                                            <p:tgtEl>
                                              <p:spTgt spid="18434"/>
                                            </p:tgtEl>
                                            <p:attrNameLst>
                                              <p:attrName>ppt_w</p:attrName>
                                            </p:attrNameLst>
                                          </p:cBhvr>
                                          <p:tavLst>
                                            <p:tav tm="0">
                                              <p:val>
                                                <p:fltVal val="0"/>
                                              </p:val>
                                            </p:tav>
                                            <p:tav tm="100000">
                                              <p:val>
                                                <p:strVal val="#ppt_w"/>
                                              </p:val>
                                            </p:tav>
                                          </p:tavLst>
                                        </p:anim>
                                        <p:anim calcmode="lin" valueType="num">
                                          <p:cBhvr>
                                            <p:cTn id="12" dur="300" fill="hold"/>
                                            <p:tgtEl>
                                              <p:spTgt spid="18434"/>
                                            </p:tgtEl>
                                            <p:attrNameLst>
                                              <p:attrName>ppt_h</p:attrName>
                                            </p:attrNameLst>
                                          </p:cBhvr>
                                          <p:tavLst>
                                            <p:tav tm="0">
                                              <p:val>
                                                <p:fltVal val="0"/>
                                              </p:val>
                                            </p:tav>
                                            <p:tav tm="100000">
                                              <p:val>
                                                <p:strVal val="#ppt_h"/>
                                              </p:val>
                                            </p:tav>
                                          </p:tavLst>
                                        </p:anim>
                                        <p:animEffect transition="in" filter="fade">
                                          <p:cBhvr>
                                            <p:cTn id="13" dur="300"/>
                                            <p:tgtEl>
                                              <p:spTgt spid="18434"/>
                                            </p:tgtEl>
                                          </p:cBhvr>
                                        </p:animEffect>
                                      </p:childTnLst>
                                    </p:cTn>
                                  </p:par>
                                  <p:par>
                                    <p:cTn id="14" presetID="6" presetClass="emph" presetSubtype="0" autoRev="1" fill="hold" grpId="1" nodeType="withEffect">
                                      <p:stCondLst>
                                        <p:cond delay="700"/>
                                      </p:stCondLst>
                                      <p:childTnLst>
                                        <p:animScale>
                                          <p:cBhvr>
                                            <p:cTn id="15" dur="150" fill="hold"/>
                                            <p:tgtEl>
                                              <p:spTgt spid="18434"/>
                                            </p:tgtEl>
                                          </p:cBhvr>
                                          <p:by x="110000" y="110000"/>
                                        </p:animScale>
                                      </p:childTnLst>
                                    </p:cTn>
                                  </p:par>
                                  <p:par>
                                    <p:cTn id="16" presetID="2" presetClass="entr" presetSubtype="1" fill="hold" grpId="0" nodeType="withEffect">
                                      <p:stCondLst>
                                        <p:cond delay="400"/>
                                      </p:stCondLst>
                                      <p:childTnLst>
                                        <p:set>
                                          <p:cBhvr>
                                            <p:cTn id="17" dur="1" fill="hold">
                                              <p:stCondLst>
                                                <p:cond delay="0"/>
                                              </p:stCondLst>
                                            </p:cTn>
                                            <p:tgtEl>
                                              <p:spTgt spid="18445"/>
                                            </p:tgtEl>
                                            <p:attrNameLst>
                                              <p:attrName>style.visibility</p:attrName>
                                            </p:attrNameLst>
                                          </p:cBhvr>
                                          <p:to>
                                            <p:strVal val="visible"/>
                                          </p:to>
                                        </p:set>
                                        <p:anim calcmode="lin" valueType="num">
                                          <p:cBhvr additive="base">
                                            <p:cTn id="18" dur="750" fill="hold"/>
                                            <p:tgtEl>
                                              <p:spTgt spid="18445"/>
                                            </p:tgtEl>
                                            <p:attrNameLst>
                                              <p:attrName>ppt_x</p:attrName>
                                            </p:attrNameLst>
                                          </p:cBhvr>
                                          <p:tavLst>
                                            <p:tav tm="0">
                                              <p:val>
                                                <p:strVal val="#ppt_x"/>
                                              </p:val>
                                            </p:tav>
                                            <p:tav tm="100000">
                                              <p:val>
                                                <p:strVal val="#ppt_x"/>
                                              </p:val>
                                            </p:tav>
                                          </p:tavLst>
                                        </p:anim>
                                        <p:anim calcmode="lin" valueType="num">
                                          <p:cBhvr additive="base">
                                            <p:cTn id="19" dur="750" fill="hold"/>
                                            <p:tgtEl>
                                              <p:spTgt spid="18445"/>
                                            </p:tgtEl>
                                            <p:attrNameLst>
                                              <p:attrName>ppt_y</p:attrName>
                                            </p:attrNameLst>
                                          </p:cBhvr>
                                          <p:tavLst>
                                            <p:tav tm="0">
                                              <p:val>
                                                <p:strVal val="0-#ppt_h/2"/>
                                              </p:val>
                                            </p:tav>
                                            <p:tav tm="100000">
                                              <p:val>
                                                <p:strVal val="#ppt_y"/>
                                              </p:val>
                                            </p:tav>
                                          </p:tavLst>
                                        </p:anim>
                                      </p:childTnLst>
                                    </p:cTn>
                                  </p:par>
                                  <p:par>
                                    <p:cTn id="20" presetID="53" presetClass="entr" presetSubtype="16" fill="hold" grpId="0" nodeType="withEffect">
                                      <p:stCondLst>
                                        <p:cond delay="400"/>
                                      </p:stCondLst>
                                      <p:childTnLst>
                                        <p:set>
                                          <p:cBhvr>
                                            <p:cTn id="21" dur="1" fill="hold">
                                              <p:stCondLst>
                                                <p:cond delay="0"/>
                                              </p:stCondLst>
                                            </p:cTn>
                                            <p:tgtEl>
                                              <p:spTgt spid="18437"/>
                                            </p:tgtEl>
                                            <p:attrNameLst>
                                              <p:attrName>style.visibility</p:attrName>
                                            </p:attrNameLst>
                                          </p:cBhvr>
                                          <p:to>
                                            <p:strVal val="visible"/>
                                          </p:to>
                                        </p:set>
                                        <p:anim calcmode="lin" valueType="num">
                                          <p:cBhvr>
                                            <p:cTn id="22" dur="300" fill="hold"/>
                                            <p:tgtEl>
                                              <p:spTgt spid="18437"/>
                                            </p:tgtEl>
                                            <p:attrNameLst>
                                              <p:attrName>ppt_w</p:attrName>
                                            </p:attrNameLst>
                                          </p:cBhvr>
                                          <p:tavLst>
                                            <p:tav tm="0">
                                              <p:val>
                                                <p:fltVal val="0"/>
                                              </p:val>
                                            </p:tav>
                                            <p:tav tm="100000">
                                              <p:val>
                                                <p:strVal val="#ppt_w"/>
                                              </p:val>
                                            </p:tav>
                                          </p:tavLst>
                                        </p:anim>
                                        <p:anim calcmode="lin" valueType="num">
                                          <p:cBhvr>
                                            <p:cTn id="23" dur="300" fill="hold"/>
                                            <p:tgtEl>
                                              <p:spTgt spid="18437"/>
                                            </p:tgtEl>
                                            <p:attrNameLst>
                                              <p:attrName>ppt_h</p:attrName>
                                            </p:attrNameLst>
                                          </p:cBhvr>
                                          <p:tavLst>
                                            <p:tav tm="0">
                                              <p:val>
                                                <p:fltVal val="0"/>
                                              </p:val>
                                            </p:tav>
                                            <p:tav tm="100000">
                                              <p:val>
                                                <p:strVal val="#ppt_h"/>
                                              </p:val>
                                            </p:tav>
                                          </p:tavLst>
                                        </p:anim>
                                        <p:animEffect transition="in" filter="fade">
                                          <p:cBhvr>
                                            <p:cTn id="24" dur="300"/>
                                            <p:tgtEl>
                                              <p:spTgt spid="18437"/>
                                            </p:tgtEl>
                                          </p:cBhvr>
                                        </p:animEffect>
                                      </p:childTnLst>
                                    </p:cTn>
                                  </p:par>
                                  <p:par>
                                    <p:cTn id="25" presetID="6" presetClass="emph" presetSubtype="0" autoRev="1" fill="hold" grpId="1" nodeType="withEffect">
                                      <p:stCondLst>
                                        <p:cond delay="700"/>
                                      </p:stCondLst>
                                      <p:childTnLst>
                                        <p:animScale>
                                          <p:cBhvr>
                                            <p:cTn id="26" dur="150" fill="hold"/>
                                            <p:tgtEl>
                                              <p:spTgt spid="18437"/>
                                            </p:tgtEl>
                                          </p:cBhvr>
                                          <p:by x="110000" y="110000"/>
                                        </p:animScale>
                                      </p:childTnLst>
                                    </p:cTn>
                                  </p:par>
                                  <p:par>
                                    <p:cTn id="27" presetID="2" presetClass="entr" presetSubtype="8" fill="hold" grpId="0" nodeType="withEffect">
                                      <p:stCondLst>
                                        <p:cond delay="400"/>
                                      </p:stCondLst>
                                      <p:childTnLst>
                                        <p:set>
                                          <p:cBhvr>
                                            <p:cTn id="28" dur="1" fill="hold">
                                              <p:stCondLst>
                                                <p:cond delay="0"/>
                                              </p:stCondLst>
                                            </p:cTn>
                                            <p:tgtEl>
                                              <p:spTgt spid="18443"/>
                                            </p:tgtEl>
                                            <p:attrNameLst>
                                              <p:attrName>style.visibility</p:attrName>
                                            </p:attrNameLst>
                                          </p:cBhvr>
                                          <p:to>
                                            <p:strVal val="visible"/>
                                          </p:to>
                                        </p:set>
                                        <p:anim calcmode="lin" valueType="num">
                                          <p:cBhvr additive="base">
                                            <p:cTn id="29" dur="750" fill="hold"/>
                                            <p:tgtEl>
                                              <p:spTgt spid="18443"/>
                                            </p:tgtEl>
                                            <p:attrNameLst>
                                              <p:attrName>ppt_x</p:attrName>
                                            </p:attrNameLst>
                                          </p:cBhvr>
                                          <p:tavLst>
                                            <p:tav tm="0">
                                              <p:val>
                                                <p:strVal val="0-#ppt_w/2"/>
                                              </p:val>
                                            </p:tav>
                                            <p:tav tm="100000">
                                              <p:val>
                                                <p:strVal val="#ppt_x"/>
                                              </p:val>
                                            </p:tav>
                                          </p:tavLst>
                                        </p:anim>
                                        <p:anim calcmode="lin" valueType="num">
                                          <p:cBhvr additive="base">
                                            <p:cTn id="30" dur="750" fill="hold"/>
                                            <p:tgtEl>
                                              <p:spTgt spid="18443"/>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400"/>
                                      </p:stCondLst>
                                      <p:childTnLst>
                                        <p:set>
                                          <p:cBhvr>
                                            <p:cTn id="32" dur="1" fill="hold">
                                              <p:stCondLst>
                                                <p:cond delay="0"/>
                                              </p:stCondLst>
                                            </p:cTn>
                                            <p:tgtEl>
                                              <p:spTgt spid="18436"/>
                                            </p:tgtEl>
                                            <p:attrNameLst>
                                              <p:attrName>style.visibility</p:attrName>
                                            </p:attrNameLst>
                                          </p:cBhvr>
                                          <p:to>
                                            <p:strVal val="visible"/>
                                          </p:to>
                                        </p:set>
                                        <p:anim calcmode="lin" valueType="num">
                                          <p:cBhvr>
                                            <p:cTn id="33" dur="300" fill="hold"/>
                                            <p:tgtEl>
                                              <p:spTgt spid="18436"/>
                                            </p:tgtEl>
                                            <p:attrNameLst>
                                              <p:attrName>ppt_w</p:attrName>
                                            </p:attrNameLst>
                                          </p:cBhvr>
                                          <p:tavLst>
                                            <p:tav tm="0">
                                              <p:val>
                                                <p:fltVal val="0"/>
                                              </p:val>
                                            </p:tav>
                                            <p:tav tm="100000">
                                              <p:val>
                                                <p:strVal val="#ppt_w"/>
                                              </p:val>
                                            </p:tav>
                                          </p:tavLst>
                                        </p:anim>
                                        <p:anim calcmode="lin" valueType="num">
                                          <p:cBhvr>
                                            <p:cTn id="34" dur="300" fill="hold"/>
                                            <p:tgtEl>
                                              <p:spTgt spid="18436"/>
                                            </p:tgtEl>
                                            <p:attrNameLst>
                                              <p:attrName>ppt_h</p:attrName>
                                            </p:attrNameLst>
                                          </p:cBhvr>
                                          <p:tavLst>
                                            <p:tav tm="0">
                                              <p:val>
                                                <p:fltVal val="0"/>
                                              </p:val>
                                            </p:tav>
                                            <p:tav tm="100000">
                                              <p:val>
                                                <p:strVal val="#ppt_h"/>
                                              </p:val>
                                            </p:tav>
                                          </p:tavLst>
                                        </p:anim>
                                        <p:animEffect transition="in" filter="fade">
                                          <p:cBhvr>
                                            <p:cTn id="35" dur="300"/>
                                            <p:tgtEl>
                                              <p:spTgt spid="18436"/>
                                            </p:tgtEl>
                                          </p:cBhvr>
                                        </p:animEffect>
                                      </p:childTnLst>
                                    </p:cTn>
                                  </p:par>
                                  <p:par>
                                    <p:cTn id="36" presetID="6" presetClass="emph" presetSubtype="0" autoRev="1" fill="hold" grpId="1" nodeType="withEffect">
                                      <p:stCondLst>
                                        <p:cond delay="700"/>
                                      </p:stCondLst>
                                      <p:childTnLst>
                                        <p:animScale>
                                          <p:cBhvr>
                                            <p:cTn id="37" dur="150" fill="hold"/>
                                            <p:tgtEl>
                                              <p:spTgt spid="18436"/>
                                            </p:tgtEl>
                                          </p:cBhvr>
                                          <p:by x="110000" y="110000"/>
                                        </p:animScale>
                                      </p:childTnLst>
                                    </p:cTn>
                                  </p:par>
                                  <p:par>
                                    <p:cTn id="38" presetID="2" presetClass="entr" presetSubtype="2" fill="hold" grpId="0" nodeType="withEffect">
                                      <p:stCondLst>
                                        <p:cond delay="400"/>
                                      </p:stCondLst>
                                      <p:childTnLst>
                                        <p:set>
                                          <p:cBhvr>
                                            <p:cTn id="39" dur="1" fill="hold">
                                              <p:stCondLst>
                                                <p:cond delay="0"/>
                                              </p:stCondLst>
                                            </p:cTn>
                                            <p:tgtEl>
                                              <p:spTgt spid="18444"/>
                                            </p:tgtEl>
                                            <p:attrNameLst>
                                              <p:attrName>style.visibility</p:attrName>
                                            </p:attrNameLst>
                                          </p:cBhvr>
                                          <p:to>
                                            <p:strVal val="visible"/>
                                          </p:to>
                                        </p:set>
                                        <p:anim calcmode="lin" valueType="num">
                                          <p:cBhvr additive="base">
                                            <p:cTn id="40" dur="750" fill="hold"/>
                                            <p:tgtEl>
                                              <p:spTgt spid="18444"/>
                                            </p:tgtEl>
                                            <p:attrNameLst>
                                              <p:attrName>ppt_x</p:attrName>
                                            </p:attrNameLst>
                                          </p:cBhvr>
                                          <p:tavLst>
                                            <p:tav tm="0">
                                              <p:val>
                                                <p:strVal val="1+#ppt_w/2"/>
                                              </p:val>
                                            </p:tav>
                                            <p:tav tm="100000">
                                              <p:val>
                                                <p:strVal val="#ppt_x"/>
                                              </p:val>
                                            </p:tav>
                                          </p:tavLst>
                                        </p:anim>
                                        <p:anim calcmode="lin" valueType="num">
                                          <p:cBhvr additive="base">
                                            <p:cTn id="41" dur="750" fill="hold"/>
                                            <p:tgtEl>
                                              <p:spTgt spid="18444"/>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700"/>
                                      </p:stCondLst>
                                      <p:childTnLst>
                                        <p:set>
                                          <p:cBhvr>
                                            <p:cTn id="43" dur="1" fill="hold">
                                              <p:stCondLst>
                                                <p:cond delay="0"/>
                                              </p:stCondLst>
                                            </p:cTn>
                                            <p:tgtEl>
                                              <p:spTgt spid="18439"/>
                                            </p:tgtEl>
                                            <p:attrNameLst>
                                              <p:attrName>style.visibility</p:attrName>
                                            </p:attrNameLst>
                                          </p:cBhvr>
                                          <p:to>
                                            <p:strVal val="visible"/>
                                          </p:to>
                                        </p:set>
                                        <p:animEffect transition="in" filter="wipe(right)">
                                          <p:cBhvr>
                                            <p:cTn id="44" dur="500"/>
                                            <p:tgtEl>
                                              <p:spTgt spid="18439"/>
                                            </p:tgtEl>
                                          </p:cBhvr>
                                        </p:animEffect>
                                      </p:childTnLst>
                                    </p:cTn>
                                  </p:par>
                                  <p:par>
                                    <p:cTn id="45" presetID="2" presetClass="entr" presetSubtype="8" fill="hold" grpId="0" nodeType="withEffect">
                                      <p:stCondLst>
                                        <p:cond delay="1200"/>
                                      </p:stCondLst>
                                      <p:childTnLst>
                                        <p:set>
                                          <p:cBhvr>
                                            <p:cTn id="46" dur="1" fill="hold">
                                              <p:stCondLst>
                                                <p:cond delay="0"/>
                                              </p:stCondLst>
                                            </p:cTn>
                                            <p:tgtEl>
                                              <p:spTgt spid="18450"/>
                                            </p:tgtEl>
                                            <p:attrNameLst>
                                              <p:attrName>style.visibility</p:attrName>
                                            </p:attrNameLst>
                                          </p:cBhvr>
                                          <p:to>
                                            <p:strVal val="visible"/>
                                          </p:to>
                                        </p:set>
                                        <p:anim calcmode="lin" valueType="num">
                                          <p:cBhvr additive="base">
                                            <p:cTn id="47" dur="750" fill="hold"/>
                                            <p:tgtEl>
                                              <p:spTgt spid="18450"/>
                                            </p:tgtEl>
                                            <p:attrNameLst>
                                              <p:attrName>ppt_x</p:attrName>
                                            </p:attrNameLst>
                                          </p:cBhvr>
                                          <p:tavLst>
                                            <p:tav tm="0">
                                              <p:val>
                                                <p:strVal val="0-#ppt_w/2"/>
                                              </p:val>
                                            </p:tav>
                                            <p:tav tm="100000">
                                              <p:val>
                                                <p:strVal val="#ppt_x"/>
                                              </p:val>
                                            </p:tav>
                                          </p:tavLst>
                                        </p:anim>
                                        <p:anim calcmode="lin" valueType="num">
                                          <p:cBhvr additive="base">
                                            <p:cTn id="48" dur="750" fill="hold"/>
                                            <p:tgtEl>
                                              <p:spTgt spid="1845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800"/>
                                      </p:stCondLst>
                                      <p:childTnLst>
                                        <p:set>
                                          <p:cBhvr>
                                            <p:cTn id="50" dur="1" fill="hold">
                                              <p:stCondLst>
                                                <p:cond delay="0"/>
                                              </p:stCondLst>
                                            </p:cTn>
                                            <p:tgtEl>
                                              <p:spTgt spid="18442"/>
                                            </p:tgtEl>
                                            <p:attrNameLst>
                                              <p:attrName>style.visibility</p:attrName>
                                            </p:attrNameLst>
                                          </p:cBhvr>
                                          <p:to>
                                            <p:strVal val="visible"/>
                                          </p:to>
                                        </p:set>
                                        <p:animEffect transition="in" filter="wipe(right)">
                                          <p:cBhvr>
                                            <p:cTn id="51" dur="500"/>
                                            <p:tgtEl>
                                              <p:spTgt spid="18442"/>
                                            </p:tgtEl>
                                          </p:cBhvr>
                                        </p:animEffect>
                                      </p:childTnLst>
                                    </p:cTn>
                                  </p:par>
                                  <p:par>
                                    <p:cTn id="52" presetID="2" presetClass="entr" presetSubtype="8" fill="hold" grpId="0" nodeType="withEffect">
                                      <p:stCondLst>
                                        <p:cond delay="1300"/>
                                      </p:stCondLst>
                                      <p:childTnLst>
                                        <p:set>
                                          <p:cBhvr>
                                            <p:cTn id="53" dur="1" fill="hold">
                                              <p:stCondLst>
                                                <p:cond delay="0"/>
                                              </p:stCondLst>
                                            </p:cTn>
                                            <p:tgtEl>
                                              <p:spTgt spid="18449"/>
                                            </p:tgtEl>
                                            <p:attrNameLst>
                                              <p:attrName>style.visibility</p:attrName>
                                            </p:attrNameLst>
                                          </p:cBhvr>
                                          <p:to>
                                            <p:strVal val="visible"/>
                                          </p:to>
                                        </p:set>
                                        <p:anim calcmode="lin" valueType="num">
                                          <p:cBhvr additive="base">
                                            <p:cTn id="54" dur="750" fill="hold"/>
                                            <p:tgtEl>
                                              <p:spTgt spid="18449"/>
                                            </p:tgtEl>
                                            <p:attrNameLst>
                                              <p:attrName>ppt_x</p:attrName>
                                            </p:attrNameLst>
                                          </p:cBhvr>
                                          <p:tavLst>
                                            <p:tav tm="0">
                                              <p:val>
                                                <p:strVal val="0-#ppt_w/2"/>
                                              </p:val>
                                            </p:tav>
                                            <p:tav tm="100000">
                                              <p:val>
                                                <p:strVal val="#ppt_x"/>
                                              </p:val>
                                            </p:tav>
                                          </p:tavLst>
                                        </p:anim>
                                        <p:anim calcmode="lin" valueType="num">
                                          <p:cBhvr additive="base">
                                            <p:cTn id="55" dur="750" fill="hold"/>
                                            <p:tgtEl>
                                              <p:spTgt spid="18449"/>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900"/>
                                      </p:stCondLst>
                                      <p:childTnLst>
                                        <p:set>
                                          <p:cBhvr>
                                            <p:cTn id="57" dur="1" fill="hold">
                                              <p:stCondLst>
                                                <p:cond delay="0"/>
                                              </p:stCondLst>
                                            </p:cTn>
                                            <p:tgtEl>
                                              <p:spTgt spid="18440"/>
                                            </p:tgtEl>
                                            <p:attrNameLst>
                                              <p:attrName>style.visibility</p:attrName>
                                            </p:attrNameLst>
                                          </p:cBhvr>
                                          <p:to>
                                            <p:strVal val="visible"/>
                                          </p:to>
                                        </p:set>
                                        <p:animEffect transition="in" filter="wipe(left)">
                                          <p:cBhvr>
                                            <p:cTn id="58" dur="500"/>
                                            <p:tgtEl>
                                              <p:spTgt spid="18440"/>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18447"/>
                                            </p:tgtEl>
                                            <p:attrNameLst>
                                              <p:attrName>style.visibility</p:attrName>
                                            </p:attrNameLst>
                                          </p:cBhvr>
                                          <p:to>
                                            <p:strVal val="visible"/>
                                          </p:to>
                                        </p:set>
                                        <p:anim calcmode="lin" valueType="num">
                                          <p:cBhvr additive="base">
                                            <p:cTn id="61" dur="750" fill="hold"/>
                                            <p:tgtEl>
                                              <p:spTgt spid="18447"/>
                                            </p:tgtEl>
                                            <p:attrNameLst>
                                              <p:attrName>ppt_x</p:attrName>
                                            </p:attrNameLst>
                                          </p:cBhvr>
                                          <p:tavLst>
                                            <p:tav tm="0">
                                              <p:val>
                                                <p:strVal val="1+#ppt_w/2"/>
                                              </p:val>
                                            </p:tav>
                                            <p:tav tm="100000">
                                              <p:val>
                                                <p:strVal val="#ppt_x"/>
                                              </p:val>
                                            </p:tav>
                                          </p:tavLst>
                                        </p:anim>
                                        <p:anim calcmode="lin" valueType="num">
                                          <p:cBhvr additive="base">
                                            <p:cTn id="62" dur="750" fill="hold"/>
                                            <p:tgtEl>
                                              <p:spTgt spid="18447"/>
                                            </p:tgtEl>
                                            <p:attrNameLst>
                                              <p:attrName>ppt_y</p:attrName>
                                            </p:attrNameLst>
                                          </p:cBhvr>
                                          <p:tavLst>
                                            <p:tav tm="0">
                                              <p:val>
                                                <p:strVal val="#ppt_y"/>
                                              </p:val>
                                            </p:tav>
                                            <p:tav tm="100000">
                                              <p:val>
                                                <p:strVal val="#ppt_y"/>
                                              </p:val>
                                            </p:tav>
                                          </p:tavLst>
                                        </p:anim>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6" grpId="0" bldLvl="0" animBg="1"/>
          <p:bldP spid="18436" grpId="1" bldLvl="0" animBg="1"/>
          <p:bldP spid="18437" grpId="0" bldLvl="0" animBg="1"/>
          <p:bldP spid="18437" grpId="1" bldLvl="0" animBg="1"/>
          <p:bldP spid="18439" grpId="0" bldLvl="0" animBg="1"/>
          <p:bldP spid="18440" grpId="0" bldLvl="0" animBg="1"/>
          <p:bldP spid="18442" grpId="0" bldLvl="0" animBg="1"/>
          <p:bldP spid="18443" grpId="0" bldLvl="0" animBg="1"/>
          <p:bldP spid="18444" grpId="0" bldLvl="0" animBg="1"/>
          <p:bldP spid="18445" grpId="0" bldLvl="0" animBg="1"/>
          <p:bldP spid="18446" grpId="0" bldLvl="0" animBg="1"/>
          <p:bldP spid="18447" grpId="0"/>
          <p:bldP spid="18449" grpId="0"/>
          <p:bldP spid="18450" grpId="0"/>
          <p:bldP spid="22" grpId="0" bldLvl="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a4df15c5a0cd"/>
          <p:cNvPicPr>
            <a:picLocks noChangeAspect="1"/>
          </p:cNvPicPr>
          <p:nvPr/>
        </p:nvPicPr>
        <p:blipFill>
          <a:blip r:embed="rId1"/>
          <a:srcRect t="11030"/>
          <a:stretch>
            <a:fillRect/>
          </a:stretch>
        </p:blipFill>
        <p:spPr>
          <a:xfrm>
            <a:off x="-31115" y="562610"/>
            <a:ext cx="12887325" cy="6771640"/>
          </a:xfrm>
          <a:prstGeom prst="rect">
            <a:avLst/>
          </a:prstGeom>
        </p:spPr>
      </p:pic>
      <p:sp>
        <p:nvSpPr>
          <p:cNvPr id="17" name="矩形 259"/>
          <p:cNvSpPr>
            <a:spLocks noChangeArrowheads="1"/>
          </p:cNvSpPr>
          <p:nvPr/>
        </p:nvSpPr>
        <p:spPr bwMode="auto">
          <a:xfrm>
            <a:off x="1695448" y="2915764"/>
            <a:ext cx="94678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b="1" dirty="0">
                <a:solidFill>
                  <a:schemeClr val="accent1"/>
                </a:solidFill>
                <a:cs typeface="Arial" panose="020B0604020202020204" pitchFamily="34" charset="0"/>
              </a:rPr>
              <a:t>THANK YOU</a:t>
            </a:r>
            <a:endParaRPr lang="zh-CN" altLang="en-US" sz="9600" b="1" dirty="0">
              <a:solidFill>
                <a:schemeClr val="accent1"/>
              </a:solidFill>
              <a:cs typeface="Arial" panose="020B0604020202020204" pitchFamily="34" charset="0"/>
            </a:endParaRPr>
          </a:p>
        </p:txBody>
      </p:sp>
      <p:sp>
        <p:nvSpPr>
          <p:cNvPr id="19" name="矩形 259"/>
          <p:cNvSpPr>
            <a:spLocks noChangeArrowheads="1"/>
          </p:cNvSpPr>
          <p:nvPr/>
        </p:nvSpPr>
        <p:spPr bwMode="auto">
          <a:xfrm>
            <a:off x="2381249" y="2426923"/>
            <a:ext cx="80962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solidFill>
                  <a:schemeClr val="accent1"/>
                </a:solidFill>
                <a:cs typeface="Arial" panose="020B0604020202020204" pitchFamily="34" charset="0"/>
              </a:rPr>
              <a:t>感谢聆听，批评指导</a:t>
            </a:r>
            <a:endParaRPr lang="zh-CN" altLang="en-US" sz="2800" dirty="0">
              <a:solidFill>
                <a:schemeClr val="accent1"/>
              </a:solidFill>
              <a:cs typeface="Arial" panose="020B0604020202020204" pitchFamily="34" charset="0"/>
            </a:endParaRPr>
          </a:p>
        </p:txBody>
      </p:sp>
      <p:sp>
        <p:nvSpPr>
          <p:cNvPr id="2" name="矩形 259"/>
          <p:cNvSpPr>
            <a:spLocks noChangeArrowheads="1"/>
          </p:cNvSpPr>
          <p:nvPr/>
        </p:nvSpPr>
        <p:spPr bwMode="auto">
          <a:xfrm>
            <a:off x="3407505" y="4934863"/>
            <a:ext cx="2403906" cy="286385"/>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rPr>
              <a:t>山东鲁班机电设备有限公司</a:t>
            </a:r>
            <a:endPar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3" name="矩形 259"/>
          <p:cNvSpPr>
            <a:spLocks noChangeArrowheads="1"/>
          </p:cNvSpPr>
          <p:nvPr/>
        </p:nvSpPr>
        <p:spPr bwMode="auto">
          <a:xfrm>
            <a:off x="6941832" y="4934863"/>
            <a:ext cx="2564118" cy="286385"/>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rPr>
              <a:t>崔志先</a:t>
            </a:r>
            <a:endParaRPr lang="zh-CN" altLang="en-US" sz="14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pic>
        <p:nvPicPr>
          <p:cNvPr id="4" name="图片 3" descr="瑞鲁logo源文件-01"/>
          <p:cNvPicPr>
            <a:picLocks noChangeAspect="1"/>
          </p:cNvPicPr>
          <p:nvPr/>
        </p:nvPicPr>
        <p:blipFill>
          <a:blip r:embed="rId2"/>
          <a:stretch>
            <a:fillRect/>
          </a:stretch>
        </p:blipFill>
        <p:spPr>
          <a:xfrm>
            <a:off x="9570720" y="112395"/>
            <a:ext cx="3084195" cy="979805"/>
          </a:xfrm>
          <a:prstGeom prst="rect">
            <a:avLst/>
          </a:prstGeom>
        </p:spPr>
      </p:pic>
      <p:pic>
        <p:nvPicPr>
          <p:cNvPr id="7" name="图片 6" descr="597154bb4b761-01"/>
          <p:cNvPicPr>
            <a:picLocks noChangeAspect="1"/>
          </p:cNvPicPr>
          <p:nvPr/>
        </p:nvPicPr>
        <p:blipFill>
          <a:blip r:embed="rId3"/>
          <a:stretch>
            <a:fillRect/>
          </a:stretch>
        </p:blipFill>
        <p:spPr>
          <a:xfrm>
            <a:off x="7512685" y="249555"/>
            <a:ext cx="1759585" cy="8489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9"/>
                                        </p:tgtEl>
                                      </p:cBhvr>
                                    </p:animEffect>
                                    <p:animScale>
                                      <p:cBhvr>
                                        <p:cTn id="15" dur="250" autoRev="1" fill="hold"/>
                                        <p:tgtEl>
                                          <p:spTgt spid="19"/>
                                        </p:tgtEl>
                                      </p:cBhvr>
                                      <p:by x="105000" y="105000"/>
                                    </p:animScale>
                                  </p:childTnLst>
                                </p:cTn>
                              </p:par>
                            </p:childTnLst>
                          </p:cTn>
                        </p:par>
                        <p:par>
                          <p:cTn id="16" fill="hold">
                            <p:stCondLst>
                              <p:cond delay="13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2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childTnLst>
                          </p:cTn>
                        </p:par>
                        <p:par>
                          <p:cTn id="28" fill="hold">
                            <p:stCondLst>
                              <p:cond delay="2799"/>
                            </p:stCondLst>
                            <p:childTnLst>
                              <p:par>
                                <p:cTn id="29" presetID="53"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299"/>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 grpId="0" bldLvl="0" animBg="1"/>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1213147" y="2365779"/>
            <a:ext cx="3078072" cy="1769715"/>
          </a:xfrm>
          <a:prstGeom prst="rect">
            <a:avLst/>
          </a:prstGeom>
          <a:noFill/>
        </p:spPr>
        <p:txBody>
          <a:bodyPr vert="horz" wrap="square" lIns="0" tIns="0" rIns="0" bIns="0" rtlCol="0" anchor="ctr" anchorCtr="0">
            <a:spAutoFit/>
          </a:bodyPr>
          <a:lstStyle/>
          <a:p>
            <a:pPr algn="ctr"/>
            <a:r>
              <a:rPr lang="zh-CN" altLang="en-US" sz="115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2"/>
            </p:custDataLst>
          </p:nvPr>
        </p:nvSpPr>
        <p:spPr>
          <a:xfrm>
            <a:off x="1102535" y="4221948"/>
            <a:ext cx="3299296" cy="677108"/>
          </a:xfrm>
          <a:prstGeom prst="rect">
            <a:avLst/>
          </a:prstGeom>
          <a:noFill/>
        </p:spPr>
        <p:txBody>
          <a:bodyPr wrap="square" lIns="0" tIns="0" rIns="0" bIns="0">
            <a:spAutoFit/>
          </a:bodyPr>
          <a:lstStyle/>
          <a:p>
            <a:pPr algn="ctr">
              <a:defRPr/>
            </a:pPr>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flipH="1">
            <a:off x="3837087" y="0"/>
            <a:ext cx="6140990" cy="7232650"/>
          </a:xfrm>
          <a:custGeom>
            <a:avLst/>
            <a:gdLst>
              <a:gd name="connsiteX0" fmla="*/ 0 w 7357707"/>
              <a:gd name="connsiteY0" fmla="*/ 0 h 7232650"/>
              <a:gd name="connsiteX1" fmla="*/ 2636168 w 7357707"/>
              <a:gd name="connsiteY1" fmla="*/ 0 h 7232650"/>
              <a:gd name="connsiteX2" fmla="*/ 7357707 w 7357707"/>
              <a:gd name="connsiteY2" fmla="*/ 7232650 h 7232650"/>
              <a:gd name="connsiteX3" fmla="*/ 4721539 w 7357707"/>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357707" h="7232650">
                <a:moveTo>
                  <a:pt x="0" y="0"/>
                </a:moveTo>
                <a:lnTo>
                  <a:pt x="2636168" y="0"/>
                </a:lnTo>
                <a:lnTo>
                  <a:pt x="7357707" y="7232650"/>
                </a:lnTo>
                <a:lnTo>
                  <a:pt x="4721539" y="7232650"/>
                </a:lnTo>
                <a:close/>
              </a:path>
            </a:pathLst>
          </a:custGeom>
          <a:solidFill>
            <a:schemeClr val="accent1"/>
          </a:solidFill>
          <a:ln>
            <a:noFill/>
          </a:ln>
        </p:spPr>
        <p:txBody>
          <a:bodyPr vert="horz" wrap="square" lIns="128580" tIns="64290" rIns="128580" bIns="64290" numCol="1" anchor="t" anchorCtr="0" compatLnSpc="1">
            <a:noAutofit/>
          </a:bodyPr>
          <a:lstStyle/>
          <a:p>
            <a:endParaRPr lang="zh-CN" altLang="en-US"/>
          </a:p>
        </p:txBody>
      </p:sp>
      <p:sp>
        <p:nvSpPr>
          <p:cNvPr id="11" name="MH_Number_1"/>
          <p:cNvSpPr/>
          <p:nvPr>
            <p:custDataLst>
              <p:tags r:id="rId3"/>
            </p:custDataLst>
          </p:nvPr>
        </p:nvSpPr>
        <p:spPr>
          <a:xfrm>
            <a:off x="8448913" y="2222339"/>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4"/>
            </p:custDataLst>
          </p:nvPr>
        </p:nvSpPr>
        <p:spPr>
          <a:xfrm>
            <a:off x="9023573" y="2162218"/>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装配式建筑推进</a:t>
            </a:r>
            <a:r>
              <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Prefabricated building propulsion</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2"/>
          <p:cNvSpPr/>
          <p:nvPr>
            <p:custDataLst>
              <p:tags r:id="rId5"/>
            </p:custDataLst>
          </p:nvPr>
        </p:nvSpPr>
        <p:spPr>
          <a:xfrm>
            <a:off x="7938880" y="3115728"/>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 name="MH_Entry_2"/>
          <p:cNvSpPr/>
          <p:nvPr>
            <p:custDataLst>
              <p:tags r:id="rId6"/>
            </p:custDataLst>
          </p:nvPr>
        </p:nvSpPr>
        <p:spPr>
          <a:xfrm>
            <a:off x="8498057" y="3055607"/>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BIM技术的应用</a:t>
            </a:r>
            <a:endPar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Application of BIM technology</a:t>
            </a:r>
            <a:endPar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Number_3"/>
          <p:cNvSpPr/>
          <p:nvPr>
            <p:custDataLst>
              <p:tags r:id="rId7"/>
            </p:custDataLst>
          </p:nvPr>
        </p:nvSpPr>
        <p:spPr>
          <a:xfrm>
            <a:off x="7428846" y="4009117"/>
            <a:ext cx="379667" cy="379667"/>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MH_Entry_3"/>
          <p:cNvSpPr/>
          <p:nvPr>
            <p:custDataLst>
              <p:tags r:id="rId8"/>
            </p:custDataLst>
          </p:nvPr>
        </p:nvSpPr>
        <p:spPr>
          <a:xfrm>
            <a:off x="7972541" y="3948996"/>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先下手为强</a:t>
            </a:r>
            <a:endPar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First hand is best</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Number_4"/>
          <p:cNvSpPr/>
          <p:nvPr>
            <p:custDataLst>
              <p:tags r:id="rId9"/>
            </p:custDataLst>
          </p:nvPr>
        </p:nvSpPr>
        <p:spPr>
          <a:xfrm>
            <a:off x="6918812" y="4902505"/>
            <a:ext cx="379667" cy="379667"/>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MH_Entry_4"/>
          <p:cNvSpPr/>
          <p:nvPr>
            <p:custDataLst>
              <p:tags r:id="rId10"/>
            </p:custDataLst>
          </p:nvPr>
        </p:nvSpPr>
        <p:spPr>
          <a:xfrm>
            <a:off x="7447280" y="4842193"/>
            <a:ext cx="3033395"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公司简介和主营业务</a:t>
            </a:r>
            <a:endPar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Company profile and main business</a:t>
            </a:r>
            <a:endPar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 grpId="0" animBg="1"/>
      <p:bldP spid="11" grpId="0" animBg="1"/>
      <p:bldP spid="12" grpId="0" bldLvl="0" animBg="1"/>
      <p:bldP spid="17" grpId="0" animBg="1"/>
      <p:bldP spid="20" grpId="0" bldLvl="0" animBg="1"/>
      <p:bldP spid="21" grpId="0" animBg="1"/>
      <p:bldP spid="22" grpId="0" bldLvl="0" animBg="1"/>
      <p:bldP spid="23" grpId="0" animBg="1"/>
      <p:bldP spid="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任意多边形 9"/>
          <p:cNvSpPr/>
          <p:nvPr/>
        </p:nvSpPr>
        <p:spPr bwMode="auto">
          <a:xfrm flipH="1">
            <a:off x="1914621" y="0"/>
            <a:ext cx="6140990" cy="7232650"/>
          </a:xfrm>
          <a:custGeom>
            <a:avLst/>
            <a:gdLst>
              <a:gd name="connsiteX0" fmla="*/ 0 w 7357707"/>
              <a:gd name="connsiteY0" fmla="*/ 0 h 7232650"/>
              <a:gd name="connsiteX1" fmla="*/ 2636168 w 7357707"/>
              <a:gd name="connsiteY1" fmla="*/ 0 h 7232650"/>
              <a:gd name="connsiteX2" fmla="*/ 7357707 w 7357707"/>
              <a:gd name="connsiteY2" fmla="*/ 7232650 h 7232650"/>
              <a:gd name="connsiteX3" fmla="*/ 4721539 w 7357707"/>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357707" h="7232650">
                <a:moveTo>
                  <a:pt x="0" y="0"/>
                </a:moveTo>
                <a:lnTo>
                  <a:pt x="2636168" y="0"/>
                </a:lnTo>
                <a:lnTo>
                  <a:pt x="7357707" y="7232650"/>
                </a:lnTo>
                <a:lnTo>
                  <a:pt x="4721539" y="7232650"/>
                </a:lnTo>
                <a:close/>
              </a:path>
            </a:pathLst>
          </a:custGeom>
          <a:solidFill>
            <a:schemeClr val="accent1"/>
          </a:solidFill>
          <a:ln>
            <a:noFill/>
          </a:ln>
        </p:spPr>
        <p:txBody>
          <a:bodyPr vert="horz" wrap="square" lIns="128580" tIns="64290" rIns="128580" bIns="64290" numCol="1" anchor="t" anchorCtr="0" compatLnSpc="1">
            <a:noAutofit/>
          </a:bodyPr>
          <a:lstStyle/>
          <a:p>
            <a:endParaRPr lang="zh-CN" altLang="en-US"/>
          </a:p>
        </p:txBody>
      </p:sp>
      <p:sp>
        <p:nvSpPr>
          <p:cNvPr id="2050" name="文本框 2"/>
          <p:cNvSpPr txBox="1">
            <a:spLocks noChangeArrowheads="1"/>
          </p:cNvSpPr>
          <p:nvPr>
            <p:custDataLst>
              <p:tags r:id="rId1"/>
            </p:custDataLst>
          </p:nvPr>
        </p:nvSpPr>
        <p:spPr bwMode="auto">
          <a:xfrm>
            <a:off x="603202" y="471534"/>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dirty="0">
                <a:solidFill>
                  <a:schemeClr val="accent1"/>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dirty="0">
              <a:solidFill>
                <a:schemeClr val="accent1"/>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4341143" y="2637951"/>
            <a:ext cx="3466715" cy="492443"/>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724015" y="3976370"/>
            <a:ext cx="4925695" cy="830580"/>
          </a:xfrm>
          <a:prstGeom prst="rect">
            <a:avLst/>
          </a:prstGeom>
        </p:spPr>
        <p:txBody>
          <a:bodyPr wrap="square" lIns="0" tIns="0" rIns="0" bIns="0">
            <a:spAutoFit/>
          </a:bodyPr>
          <a:lstStyle/>
          <a:p>
            <a:r>
              <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装配式建筑推进</a:t>
            </a:r>
            <a:endPar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0-#ppt_w/2"/>
                                          </p:val>
                                        </p:tav>
                                        <p:tav tm="100000">
                                          <p:val>
                                            <p:strVal val="#ppt_x"/>
                                          </p:val>
                                        </p:tav>
                                      </p:tavLst>
                                    </p:anim>
                                    <p:anim calcmode="lin" valueType="num">
                                      <p:cBhvr additive="base">
                                        <p:cTn id="19"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ppt_w"/>
                                          </p:val>
                                        </p:tav>
                                        <p:tav tm="100000">
                                          <p:val>
                                            <p:strVal val="#ppt_w"/>
                                          </p:val>
                                        </p:tav>
                                      </p:tavLst>
                                    </p:anim>
                                    <p:anim calcmode="lin" valueType="num">
                                      <p:cBhvr>
                                        <p:cTn id="25"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205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Text Placeholder 33"/>
          <p:cNvSpPr txBox="1"/>
          <p:nvPr/>
        </p:nvSpPr>
        <p:spPr>
          <a:xfrm>
            <a:off x="559435" y="1377315"/>
            <a:ext cx="4540885" cy="3544570"/>
          </a:xfrm>
          <a:prstGeom prst="rect">
            <a:avLst/>
          </a:prstGeom>
          <a:noFill/>
          <a:extLst>
            <a:ext uri="{909E8E84-426E-40DD-AFC4-6F175D3DCCD1}">
              <a14:hiddenFill xmlns:a14="http://schemas.microsoft.com/office/drawing/2010/main">
                <a:solidFill>
                  <a:schemeClr val="bg1"/>
                </a:solidFill>
              </a14:hiddenFill>
            </a:ext>
          </a:extLst>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24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4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2016年9月27日国务院出台《国务院办公厅关于大力发展装配式建筑的指导意见》，对大力发展装配式建筑和钢结构重点区域、未来装配式建筑占比新建筑目标、重点发展城市进行了明确。各地也纷纷发布了装配式建筑发展规划。</a:t>
            </a:r>
            <a:endParaRPr lang="zh-CN" altLang="en-US" sz="24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p:cNvPicPr>
            <a:picLocks noChangeAspect="1"/>
          </p:cNvPicPr>
          <p:nvPr/>
        </p:nvPicPr>
        <p:blipFill>
          <a:blip r:embed="rId1">
            <a:extLst>
              <a:ext uri="{BEBA8EAE-BF5A-486C-A8C5-ECC9F3942E4B}">
                <a14:imgProps xmlns:a14="http://schemas.microsoft.com/office/drawing/2010/main">
                  <a14:imgLayer r:embed="rId2"/>
                </a14:imgProps>
              </a:ext>
              <a:ext uri="{28A0092B-C50C-407E-A947-70E740481C1C}">
                <a14:useLocalDpi xmlns:a14="http://schemas.microsoft.com/office/drawing/2010/main" val="0"/>
              </a:ext>
            </a:extLst>
          </a:blip>
          <a:srcRect/>
          <a:stretch>
            <a:fillRect/>
          </a:stretch>
        </p:blipFill>
        <p:spPr>
          <a:xfrm>
            <a:off x="5819775" y="1377315"/>
            <a:ext cx="6017895" cy="4516120"/>
          </a:xfrm>
          <a:prstGeom prst="rect">
            <a:avLst/>
          </a:prstGeom>
          <a:solidFill>
            <a:schemeClr val="tx2">
              <a:lumMod val="20000"/>
              <a:lumOff val="80000"/>
              <a:alpha val="70000"/>
            </a:schemeClr>
          </a:solidFill>
          <a:effectLst>
            <a:softEdge rad="31750"/>
          </a:effectLst>
        </p:spPr>
      </p:pic>
      <p:sp>
        <p:nvSpPr>
          <p:cNvPr id="12" name="MH_Entry_1"/>
          <p:cNvSpPr/>
          <p:nvPr>
            <p:custDataLst>
              <p:tags r:id="rId3"/>
            </p:custDataLst>
          </p:nvPr>
        </p:nvSpPr>
        <p:spPr>
          <a:xfrm>
            <a:off x="316453" y="261028"/>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装配式建筑推进</a:t>
            </a:r>
            <a:r>
              <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Prefabricated building propulsion</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descr="瑞鲁logo源文件-01"/>
          <p:cNvPicPr>
            <a:picLocks noChangeAspect="1"/>
          </p:cNvPicPr>
          <p:nvPr/>
        </p:nvPicPr>
        <p:blipFill>
          <a:blip r:embed="rId4"/>
          <a:stretch>
            <a:fillRect/>
          </a:stretch>
        </p:blipFill>
        <p:spPr>
          <a:xfrm>
            <a:off x="9497060" y="100965"/>
            <a:ext cx="2208530" cy="701675"/>
          </a:xfrm>
          <a:prstGeom prst="rect">
            <a:avLst/>
          </a:prstGeom>
        </p:spPr>
      </p:pic>
      <p:pic>
        <p:nvPicPr>
          <p:cNvPr id="7" name="图片 6" descr="597154bb4b761-01"/>
          <p:cNvPicPr>
            <a:picLocks noChangeAspect="1"/>
          </p:cNvPicPr>
          <p:nvPr/>
        </p:nvPicPr>
        <p:blipFill>
          <a:blip r:embed="rId5"/>
          <a:stretch>
            <a:fillRect/>
          </a:stretch>
        </p:blipFill>
        <p:spPr>
          <a:xfrm>
            <a:off x="8092440" y="219710"/>
            <a:ext cx="1259205" cy="607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 name="矩形 237"/>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矩形 238"/>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3"/>
          <p:cNvSpPr>
            <a:spLocks noGrp="1"/>
          </p:cNvSpPr>
          <p:nvPr/>
        </p:nvSpPr>
        <p:spPr>
          <a:xfrm>
            <a:off x="1412240" y="1214332"/>
            <a:ext cx="10515600" cy="5177896"/>
          </a:xfrm>
          <a:prstGeom prst="rect">
            <a:avLst/>
          </a:prstGeom>
        </p:spPr>
        <p:txBody>
          <a:bodyPr vert="horz" lIns="91440" tIns="45720" rIns="91440" bIns="45720" rtlCol="0">
            <a:normAutofit/>
          </a:bodyPr>
          <a:lstStyle>
            <a:lvl1pPr marL="360045" indent="-360045" algn="just" defTabSz="914400" rtl="0" eaLnBrk="1" latinLnBrk="0" hangingPunct="1">
              <a:lnSpc>
                <a:spcPct val="130000"/>
              </a:lnSpc>
              <a:spcBef>
                <a:spcPts val="1200"/>
              </a:spcBef>
              <a:buFont typeface="Wingdings" panose="05000000000000000000" pitchFamily="2" charset="2"/>
              <a:buChar char="Ø"/>
              <a:defRPr sz="2400" kern="1200">
                <a:solidFill>
                  <a:schemeClr val="accent5"/>
                </a:solidFill>
                <a:latin typeface="+mn-lt"/>
                <a:ea typeface="+mn-ea"/>
                <a:cs typeface="+mn-cs"/>
              </a:defRPr>
            </a:lvl1pPr>
            <a:lvl2pPr marL="702945"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5"/>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2020</a:t>
            </a:r>
            <a:r>
              <a:rPr lang="zh-CN" altLang="zh-CN" dirty="0"/>
              <a:t>年装配式建筑发展目标</a:t>
            </a:r>
            <a:endParaRPr lang="zh-CN" altLang="zh-CN" dirty="0"/>
          </a:p>
          <a:p>
            <a:endParaRPr lang="en-US" altLang="zh-CN" dirty="0" smtClean="0"/>
          </a:p>
          <a:p>
            <a:endParaRPr lang="en-US" altLang="zh-CN" dirty="0" smtClean="0"/>
          </a:p>
          <a:p>
            <a:endParaRPr lang="en-US" altLang="zh-CN" dirty="0"/>
          </a:p>
          <a:p>
            <a:pPr marL="0" indent="0">
              <a:buNone/>
            </a:pPr>
            <a:r>
              <a:rPr lang="en-US" altLang="zh-CN" dirty="0"/>
              <a:t>2025</a:t>
            </a:r>
            <a:r>
              <a:rPr lang="zh-CN" altLang="zh-CN" dirty="0"/>
              <a:t>年装配式建筑发展目标</a:t>
            </a:r>
            <a:endParaRPr lang="zh-CN" altLang="zh-CN" dirty="0"/>
          </a:p>
          <a:p>
            <a:endParaRPr lang="zh-CN" altLang="en-US" dirty="0"/>
          </a:p>
        </p:txBody>
      </p:sp>
      <p:graphicFrame>
        <p:nvGraphicFramePr>
          <p:cNvPr id="3" name="表格 2"/>
          <p:cNvGraphicFramePr>
            <a:graphicFrameLocks noGrp="1"/>
          </p:cNvGraphicFramePr>
          <p:nvPr/>
        </p:nvGraphicFramePr>
        <p:xfrm>
          <a:off x="3344134" y="1834329"/>
          <a:ext cx="6031641" cy="1931956"/>
        </p:xfrm>
        <a:graphic>
          <a:graphicData uri="http://schemas.openxmlformats.org/drawingml/2006/table">
            <a:tbl>
              <a:tblPr firstRow="1" firstCol="1" bandRow="1">
                <a:tableStyleId>{5C22544A-7EE6-4342-B048-85BDC9FD1C3A}</a:tableStyleId>
              </a:tblPr>
              <a:tblGrid>
                <a:gridCol w="3889212"/>
                <a:gridCol w="2142429"/>
              </a:tblGrid>
              <a:tr h="384096">
                <a:tc>
                  <a:txBody>
                    <a:bodyPr/>
                    <a:lstStyle/>
                    <a:p>
                      <a:pPr algn="ctr">
                        <a:lnSpc>
                          <a:spcPct val="150000"/>
                        </a:lnSpc>
                        <a:spcAft>
                          <a:spcPts val="0"/>
                        </a:spcAft>
                      </a:pPr>
                      <a:r>
                        <a:rPr lang="zh-CN" sz="1600" kern="100" dirty="0">
                          <a:solidFill>
                            <a:srgbClr val="FBFBFB"/>
                          </a:solidFill>
                          <a:effectLst/>
                        </a:rPr>
                        <a:t>区域</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dirty="0">
                          <a:solidFill>
                            <a:srgbClr val="FBFBFB"/>
                          </a:solidFill>
                          <a:effectLst/>
                        </a:rPr>
                        <a:t>装配式建筑占比</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86965">
                <a:tc>
                  <a:txBody>
                    <a:bodyPr/>
                    <a:lstStyle/>
                    <a:p>
                      <a:pPr algn="ctr">
                        <a:lnSpc>
                          <a:spcPct val="150000"/>
                        </a:lnSpc>
                        <a:spcAft>
                          <a:spcPts val="0"/>
                        </a:spcAft>
                      </a:pPr>
                      <a:r>
                        <a:rPr lang="zh-CN" sz="1600" kern="100" dirty="0">
                          <a:solidFill>
                            <a:srgbClr val="FBFBFB"/>
                          </a:solidFill>
                          <a:effectLst/>
                        </a:rPr>
                        <a:t>北京、江苏、浙江、湖南、山东、四川</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86965">
                <a:tc>
                  <a:txBody>
                    <a:bodyPr/>
                    <a:lstStyle/>
                    <a:p>
                      <a:pPr algn="ctr">
                        <a:lnSpc>
                          <a:spcPct val="150000"/>
                        </a:lnSpc>
                        <a:spcAft>
                          <a:spcPts val="0"/>
                        </a:spcAft>
                      </a:pPr>
                      <a:r>
                        <a:rPr lang="zh-CN" sz="1600" kern="100" dirty="0">
                          <a:solidFill>
                            <a:srgbClr val="FBFBFB"/>
                          </a:solidFill>
                          <a:effectLst/>
                        </a:rPr>
                        <a:t>湖北</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86965">
                <a:tc>
                  <a:txBody>
                    <a:bodyPr/>
                    <a:lstStyle/>
                    <a:p>
                      <a:pPr algn="ctr">
                        <a:lnSpc>
                          <a:spcPct val="150000"/>
                        </a:lnSpc>
                        <a:spcAft>
                          <a:spcPts val="0"/>
                        </a:spcAft>
                      </a:pPr>
                      <a:r>
                        <a:rPr lang="zh-CN" sz="1600" kern="100" dirty="0">
                          <a:solidFill>
                            <a:srgbClr val="FBFBFB"/>
                          </a:solidFill>
                          <a:effectLst/>
                        </a:rPr>
                        <a:t>上海</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50%-100%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386965">
                <a:tc>
                  <a:txBody>
                    <a:bodyPr/>
                    <a:lstStyle/>
                    <a:p>
                      <a:pPr algn="ctr">
                        <a:lnSpc>
                          <a:spcPct val="150000"/>
                        </a:lnSpc>
                        <a:spcAft>
                          <a:spcPts val="0"/>
                        </a:spcAft>
                      </a:pPr>
                      <a:r>
                        <a:rPr lang="zh-CN" sz="1600" kern="100" dirty="0">
                          <a:solidFill>
                            <a:srgbClr val="FBFBFB"/>
                          </a:solidFill>
                          <a:effectLst/>
                        </a:rPr>
                        <a:t>其他地区</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15%-25%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6" name="表格 5"/>
          <p:cNvGraphicFramePr>
            <a:graphicFrameLocks noGrp="1"/>
          </p:cNvGraphicFramePr>
          <p:nvPr/>
        </p:nvGraphicFramePr>
        <p:xfrm>
          <a:off x="3344134" y="4386281"/>
          <a:ext cx="6031641" cy="2005946"/>
        </p:xfrm>
        <a:graphic>
          <a:graphicData uri="http://schemas.openxmlformats.org/drawingml/2006/table">
            <a:tbl>
              <a:tblPr firstRow="1" firstCol="1" bandRow="1">
                <a:tableStyleId>{5C22544A-7EE6-4342-B048-85BDC9FD1C3A}</a:tableStyleId>
              </a:tblPr>
              <a:tblGrid>
                <a:gridCol w="3889212"/>
                <a:gridCol w="2142429"/>
              </a:tblGrid>
              <a:tr h="398806">
                <a:tc>
                  <a:txBody>
                    <a:bodyPr/>
                    <a:lstStyle/>
                    <a:p>
                      <a:pPr algn="ctr">
                        <a:lnSpc>
                          <a:spcPct val="150000"/>
                        </a:lnSpc>
                        <a:spcAft>
                          <a:spcPts val="0"/>
                        </a:spcAft>
                      </a:pPr>
                      <a:r>
                        <a:rPr lang="zh-CN" sz="1600" kern="100" dirty="0">
                          <a:solidFill>
                            <a:srgbClr val="FBFBFB"/>
                          </a:solidFill>
                          <a:effectLst/>
                        </a:rPr>
                        <a:t>区域</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dirty="0">
                          <a:solidFill>
                            <a:srgbClr val="FBFBFB"/>
                          </a:solidFill>
                          <a:effectLst/>
                        </a:rPr>
                        <a:t>装配式建筑占比</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401785">
                <a:tc>
                  <a:txBody>
                    <a:bodyPr/>
                    <a:lstStyle/>
                    <a:p>
                      <a:pPr algn="ctr">
                        <a:lnSpc>
                          <a:spcPct val="150000"/>
                        </a:lnSpc>
                        <a:spcAft>
                          <a:spcPts val="0"/>
                        </a:spcAft>
                      </a:pPr>
                      <a:r>
                        <a:rPr lang="zh-CN" sz="1600" kern="100" dirty="0">
                          <a:solidFill>
                            <a:srgbClr val="FBFBFB"/>
                          </a:solidFill>
                          <a:effectLst/>
                        </a:rPr>
                        <a:t>四川</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50%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401785">
                <a:tc>
                  <a:txBody>
                    <a:bodyPr/>
                    <a:lstStyle/>
                    <a:p>
                      <a:pPr algn="ctr">
                        <a:lnSpc>
                          <a:spcPct val="150000"/>
                        </a:lnSpc>
                        <a:spcAft>
                          <a:spcPts val="0"/>
                        </a:spcAft>
                      </a:pPr>
                      <a:r>
                        <a:rPr lang="zh-CN" sz="1600" kern="100" dirty="0">
                          <a:solidFill>
                            <a:srgbClr val="FBFBFB"/>
                          </a:solidFill>
                          <a:effectLst/>
                        </a:rPr>
                        <a:t>山东、江苏、浙江</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401785">
                <a:tc>
                  <a:txBody>
                    <a:bodyPr/>
                    <a:lstStyle/>
                    <a:p>
                      <a:pPr algn="ctr">
                        <a:lnSpc>
                          <a:spcPct val="150000"/>
                        </a:lnSpc>
                        <a:spcAft>
                          <a:spcPts val="0"/>
                        </a:spcAft>
                      </a:pPr>
                      <a:r>
                        <a:rPr lang="zh-CN" sz="1600" kern="100" dirty="0">
                          <a:solidFill>
                            <a:srgbClr val="FBFBFB"/>
                          </a:solidFill>
                          <a:effectLst/>
                        </a:rPr>
                        <a:t>广东、福建</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401785">
                <a:tc>
                  <a:txBody>
                    <a:bodyPr/>
                    <a:lstStyle/>
                    <a:p>
                      <a:pPr algn="ctr">
                        <a:lnSpc>
                          <a:spcPct val="150000"/>
                        </a:lnSpc>
                        <a:spcAft>
                          <a:spcPts val="0"/>
                        </a:spcAft>
                      </a:pPr>
                      <a:r>
                        <a:rPr lang="zh-CN" sz="1600" kern="100" dirty="0">
                          <a:solidFill>
                            <a:srgbClr val="FBFBFB"/>
                          </a:solidFill>
                          <a:effectLst/>
                        </a:rPr>
                        <a:t>河北、安徽</a:t>
                      </a:r>
                      <a:endParaRPr lang="zh-CN" sz="1600" kern="100" dirty="0">
                        <a:solidFill>
                          <a:srgbClr val="FBFBF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30%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12" name="MH_Entry_1"/>
          <p:cNvSpPr/>
          <p:nvPr>
            <p:custDataLst>
              <p:tags r:id="rId1"/>
            </p:custDataLst>
          </p:nvPr>
        </p:nvSpPr>
        <p:spPr>
          <a:xfrm>
            <a:off x="316453" y="261028"/>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装配式建筑推进</a:t>
            </a:r>
            <a:r>
              <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Prefabricated building propulsion</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descr="瑞鲁logo源文件-01"/>
          <p:cNvPicPr>
            <a:picLocks noChangeAspect="1"/>
          </p:cNvPicPr>
          <p:nvPr/>
        </p:nvPicPr>
        <p:blipFill>
          <a:blip r:embed="rId2"/>
          <a:stretch>
            <a:fillRect/>
          </a:stretch>
        </p:blipFill>
        <p:spPr>
          <a:xfrm>
            <a:off x="9497060" y="100965"/>
            <a:ext cx="2208530" cy="701675"/>
          </a:xfrm>
          <a:prstGeom prst="rect">
            <a:avLst/>
          </a:prstGeom>
        </p:spPr>
      </p:pic>
      <p:pic>
        <p:nvPicPr>
          <p:cNvPr id="10" name="图片 9" descr="597154bb4b761-01"/>
          <p:cNvPicPr>
            <a:picLocks noChangeAspect="1"/>
          </p:cNvPicPr>
          <p:nvPr/>
        </p:nvPicPr>
        <p:blipFill>
          <a:blip r:embed="rId3"/>
          <a:stretch>
            <a:fillRect/>
          </a:stretch>
        </p:blipFill>
        <p:spPr>
          <a:xfrm>
            <a:off x="8092440" y="219710"/>
            <a:ext cx="1259205" cy="607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9685" y="1763396"/>
            <a:ext cx="5854232" cy="4657365"/>
            <a:chOff x="-743745" y="1569337"/>
            <a:chExt cx="6227891" cy="4954631"/>
          </a:xfrm>
        </p:grpSpPr>
        <p:sp>
          <p:nvSpPr>
            <p:cNvPr id="6"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accent5">
                <a:lumMod val="75000"/>
              </a:schemeClr>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2481389" y="2591708"/>
              <a:ext cx="1812571" cy="582467"/>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2481389" y="3174175"/>
              <a:ext cx="3002757" cy="581652"/>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bwMode="auto">
            <a:xfrm>
              <a:off x="2481389" y="3755827"/>
              <a:ext cx="2467540" cy="581652"/>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p:nvPr/>
          </p:nvSpPr>
          <p:spPr bwMode="auto">
            <a:xfrm>
              <a:off x="2481389" y="4337478"/>
              <a:ext cx="1955132" cy="581652"/>
            </a:xfrm>
            <a:custGeom>
              <a:avLst/>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ah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p:nvPr/>
          </p:nvSpPr>
          <p:spPr bwMode="auto">
            <a:xfrm>
              <a:off x="2481389" y="4919130"/>
              <a:ext cx="2711931" cy="581652"/>
            </a:xfrm>
            <a:custGeom>
              <a:avLst/>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5"/>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a:spLocks noChangeArrowheads="1"/>
            </p:cNvSpPr>
            <p:nvPr/>
          </p:nvSpPr>
          <p:spPr bwMode="auto">
            <a:xfrm>
              <a:off x="-743745" y="2559123"/>
              <a:ext cx="2254085" cy="992230"/>
            </a:xfrm>
            <a:prstGeom prst="rect">
              <a:avLst/>
            </a:prstGeom>
            <a:solidFill>
              <a:schemeClr val="accent2"/>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93"/>
            <p:cNvSpPr>
              <a:spLocks noChangeArrowheads="1"/>
            </p:cNvSpPr>
            <p:nvPr/>
          </p:nvSpPr>
          <p:spPr bwMode="auto">
            <a:xfrm>
              <a:off x="-743745" y="3551352"/>
              <a:ext cx="2254085" cy="990600"/>
            </a:xfrm>
            <a:prstGeom prst="rect">
              <a:avLst/>
            </a:prstGeom>
            <a:solidFill>
              <a:schemeClr val="accent3"/>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687"/>
            <p:cNvSpPr>
              <a:spLocks noChangeArrowheads="1"/>
            </p:cNvSpPr>
            <p:nvPr/>
          </p:nvSpPr>
          <p:spPr bwMode="auto">
            <a:xfrm>
              <a:off x="-743745" y="5533368"/>
              <a:ext cx="2254085" cy="990600"/>
            </a:xfrm>
            <a:prstGeom prst="rect">
              <a:avLst/>
            </a:prstGeom>
            <a:solidFill>
              <a:schemeClr val="accent5"/>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791"/>
            <p:cNvSpPr>
              <a:spLocks noChangeArrowheads="1"/>
            </p:cNvSpPr>
            <p:nvPr/>
          </p:nvSpPr>
          <p:spPr bwMode="auto">
            <a:xfrm>
              <a:off x="-743745" y="4541953"/>
              <a:ext cx="2254085" cy="991414"/>
            </a:xfrm>
            <a:prstGeom prst="rect">
              <a:avLst/>
            </a:prstGeom>
            <a:solidFill>
              <a:schemeClr val="accent4"/>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904"/>
            <p:cNvSpPr>
              <a:spLocks noChangeArrowheads="1"/>
            </p:cNvSpPr>
            <p:nvPr/>
          </p:nvSpPr>
          <p:spPr bwMode="auto">
            <a:xfrm>
              <a:off x="-743745" y="1569337"/>
              <a:ext cx="2254085" cy="989786"/>
            </a:xfrm>
            <a:prstGeom prst="rect">
              <a:avLst/>
            </a:prstGeom>
            <a:solidFill>
              <a:schemeClr val="accent1"/>
            </a:solidFill>
            <a:ln>
              <a:noFill/>
            </a:ln>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39"/>
            <p:cNvSpPr/>
            <p:nvPr/>
          </p:nvSpPr>
          <p:spPr bwMode="auto">
            <a:xfrm>
              <a:off x="5191691" y="3222238"/>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040"/>
            <p:cNvSpPr/>
            <p:nvPr/>
          </p:nvSpPr>
          <p:spPr bwMode="auto">
            <a:xfrm>
              <a:off x="4649956" y="3803890"/>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041"/>
            <p:cNvSpPr/>
            <p:nvPr/>
          </p:nvSpPr>
          <p:spPr bwMode="auto">
            <a:xfrm>
              <a:off x="4902494" y="4967194"/>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042"/>
            <p:cNvSpPr/>
            <p:nvPr/>
          </p:nvSpPr>
          <p:spPr bwMode="auto">
            <a:xfrm>
              <a:off x="4143251" y="438554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043"/>
            <p:cNvSpPr/>
            <p:nvPr/>
          </p:nvSpPr>
          <p:spPr bwMode="auto">
            <a:xfrm>
              <a:off x="4006392" y="263977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GB"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153785" y="2540000"/>
            <a:ext cx="5995670" cy="3544570"/>
          </a:xfrm>
          <a:prstGeom prst="rect">
            <a:avLst/>
          </a:prstGeom>
          <a:noFill/>
        </p:spPr>
        <p:txBody>
          <a:bodyPr wrap="square" lIns="0" tIns="0" rIns="0" bIns="0" rtlCol="0">
            <a:spAutoFit/>
          </a:bodyPr>
          <a:lstStyle/>
          <a:p>
            <a:pPr algn="just">
              <a:lnSpc>
                <a:spcPct val="120000"/>
              </a:lnSpc>
            </a:pPr>
            <a:r>
              <a:rPr lang="en-US" altLang="zh-CN" sz="24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4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自2016年全国全面推广装配式建筑，并取得突破性进展，推进速度飞快。目前受技术成熟度、普及率的影响，工期和成本不理想，一定程度上影响了装配式建筑的发展速度。相信未来十年，随着技术的成熟，成本的降低，以及传统建筑成本的增长，特别是人工费的增长，装配式建筑会成为一种自然的发展趋势。</a:t>
            </a:r>
            <a:endParaRPr lang="zh-CN" altLang="en-US" sz="24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矩形 88"/>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矩形 89"/>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descr="瑞鲁logo源文件-01"/>
          <p:cNvPicPr>
            <a:picLocks noChangeAspect="1"/>
          </p:cNvPicPr>
          <p:nvPr/>
        </p:nvPicPr>
        <p:blipFill>
          <a:blip r:embed="rId1"/>
          <a:stretch>
            <a:fillRect/>
          </a:stretch>
        </p:blipFill>
        <p:spPr>
          <a:xfrm>
            <a:off x="9497060" y="100965"/>
            <a:ext cx="2208530" cy="701675"/>
          </a:xfrm>
          <a:prstGeom prst="rect">
            <a:avLst/>
          </a:prstGeom>
        </p:spPr>
      </p:pic>
      <p:pic>
        <p:nvPicPr>
          <p:cNvPr id="4" name="图片 3" descr="597154bb4b761-01"/>
          <p:cNvPicPr>
            <a:picLocks noChangeAspect="1"/>
          </p:cNvPicPr>
          <p:nvPr/>
        </p:nvPicPr>
        <p:blipFill>
          <a:blip r:embed="rId2"/>
          <a:stretch>
            <a:fillRect/>
          </a:stretch>
        </p:blipFill>
        <p:spPr>
          <a:xfrm>
            <a:off x="8092440" y="219710"/>
            <a:ext cx="1259205" cy="607695"/>
          </a:xfrm>
          <a:prstGeom prst="rect">
            <a:avLst/>
          </a:prstGeom>
        </p:spPr>
      </p:pic>
      <p:sp>
        <p:nvSpPr>
          <p:cNvPr id="26" name="MH_Entry_1"/>
          <p:cNvSpPr/>
          <p:nvPr>
            <p:custDataLst>
              <p:tags r:id="rId3"/>
            </p:custDataLst>
          </p:nvPr>
        </p:nvSpPr>
        <p:spPr>
          <a:xfrm>
            <a:off x="316453" y="261028"/>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r>
              <a:rPr lang="zh-CN" altLang="en-US" sz="253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装配式建筑推进</a:t>
            </a:r>
            <a:r>
              <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Prefabricated building propulsion</a:t>
            </a:r>
            <a:endParaRPr lang="en-US" altLang="zh-CN" sz="1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任意多边形 9"/>
          <p:cNvSpPr/>
          <p:nvPr/>
        </p:nvSpPr>
        <p:spPr bwMode="auto">
          <a:xfrm flipH="1">
            <a:off x="1914621" y="0"/>
            <a:ext cx="6140990" cy="7232650"/>
          </a:xfrm>
          <a:custGeom>
            <a:avLst/>
            <a:gdLst>
              <a:gd name="connsiteX0" fmla="*/ 0 w 7357707"/>
              <a:gd name="connsiteY0" fmla="*/ 0 h 7232650"/>
              <a:gd name="connsiteX1" fmla="*/ 2636168 w 7357707"/>
              <a:gd name="connsiteY1" fmla="*/ 0 h 7232650"/>
              <a:gd name="connsiteX2" fmla="*/ 7357707 w 7357707"/>
              <a:gd name="connsiteY2" fmla="*/ 7232650 h 7232650"/>
              <a:gd name="connsiteX3" fmla="*/ 4721539 w 7357707"/>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357707" h="7232650">
                <a:moveTo>
                  <a:pt x="0" y="0"/>
                </a:moveTo>
                <a:lnTo>
                  <a:pt x="2636168" y="0"/>
                </a:lnTo>
                <a:lnTo>
                  <a:pt x="7357707" y="7232650"/>
                </a:lnTo>
                <a:lnTo>
                  <a:pt x="4721539" y="7232650"/>
                </a:lnTo>
                <a:close/>
              </a:path>
            </a:pathLst>
          </a:custGeom>
          <a:solidFill>
            <a:schemeClr val="accent2"/>
          </a:solidFill>
          <a:ln>
            <a:noFill/>
          </a:ln>
        </p:spPr>
        <p:txBody>
          <a:bodyPr vert="horz" wrap="square" lIns="128580" tIns="64290" rIns="128580" bIns="64290" numCol="1" anchor="t" anchorCtr="0" compatLnSpc="1">
            <a:noAutofit/>
          </a:bodyPr>
          <a:lstStyle/>
          <a:p>
            <a:endParaRPr lang="zh-CN" altLang="en-US"/>
          </a:p>
        </p:txBody>
      </p:sp>
      <p:sp>
        <p:nvSpPr>
          <p:cNvPr id="2050" name="文本框 2"/>
          <p:cNvSpPr txBox="1">
            <a:spLocks noChangeArrowheads="1"/>
          </p:cNvSpPr>
          <p:nvPr>
            <p:custDataLst>
              <p:tags r:id="rId1"/>
            </p:custDataLst>
          </p:nvPr>
        </p:nvSpPr>
        <p:spPr bwMode="auto">
          <a:xfrm>
            <a:off x="603202" y="471534"/>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dirty="0" smtClean="0">
                <a:solidFill>
                  <a:schemeClr val="accent2"/>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dirty="0">
              <a:solidFill>
                <a:schemeClr val="accent2"/>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4341143" y="2637951"/>
            <a:ext cx="3466715" cy="492443"/>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724015" y="3976370"/>
            <a:ext cx="5014595" cy="830580"/>
          </a:xfrm>
          <a:prstGeom prst="rect">
            <a:avLst/>
          </a:prstGeom>
        </p:spPr>
        <p:txBody>
          <a:bodyPr wrap="square" lIns="0" tIns="0" rIns="0" bIns="0">
            <a:spAutoFit/>
          </a:bodyPr>
          <a:lstStyle/>
          <a:p>
            <a:r>
              <a:rPr lang="zh-CN" altLang="en-US" sz="5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BIM技术的应用</a:t>
            </a:r>
            <a:endParaRPr lang="zh-CN" altLang="en-US" sz="5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0-#ppt_w/2"/>
                                          </p:val>
                                        </p:tav>
                                        <p:tav tm="100000">
                                          <p:val>
                                            <p:strVal val="#ppt_x"/>
                                          </p:val>
                                        </p:tav>
                                      </p:tavLst>
                                    </p:anim>
                                    <p:anim calcmode="lin" valueType="num">
                                      <p:cBhvr additive="base">
                                        <p:cTn id="19"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ppt_w"/>
                                          </p:val>
                                        </p:tav>
                                        <p:tav tm="100000">
                                          <p:val>
                                            <p:strVal val="#ppt_w"/>
                                          </p:val>
                                        </p:tav>
                                      </p:tavLst>
                                    </p:anim>
                                    <p:anim calcmode="lin" valueType="num">
                                      <p:cBhvr>
                                        <p:cTn id="25"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205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TextBox 36"/>
          <p:cNvSpPr txBox="1"/>
          <p:nvPr/>
        </p:nvSpPr>
        <p:spPr>
          <a:xfrm>
            <a:off x="727710" y="1299845"/>
            <a:ext cx="11356975" cy="2214880"/>
          </a:xfrm>
          <a:prstGeom prst="rect">
            <a:avLst/>
          </a:prstGeom>
          <a:noFill/>
        </p:spPr>
        <p:txBody>
          <a:bodyPr wrap="square" lIns="0" tIns="0" rIns="0" bIns="0" rtlCol="0">
            <a:spAutoFit/>
          </a:bodyPr>
          <a:lstStyle/>
          <a:p>
            <a:pPr>
              <a:lnSpc>
                <a:spcPct val="120000"/>
              </a:lnSpc>
            </a:pPr>
            <a:r>
              <a:rPr lang="en-US" altLang="zh-CN" sz="2400" dirty="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400" dirty="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随着装配式建筑的推进，BIM技术的应用逐渐成为建筑行业施工管理技术的主流。进一步发展，智慧化项目管理成为可能，这种趋势和发展速度，就像互联网、手机微信等信息科技技术发展一样异常迅速，势不可挡。对建筑业的冲击和变革会让传统的建筑企业措手不及。谁掌握了BIM技术，谁应用了智慧化的项目管理手段，谁就是未来建筑业的主宰。如果跟不上这些技术的发展，就有可能从建筑市场出局。</a:t>
            </a:r>
            <a:endParaRPr lang="zh-CN" altLang="en-US" sz="2400" dirty="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354" y="2473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11837790" y="247914"/>
            <a:ext cx="1020603"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7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MH_Entry_2"/>
          <p:cNvSpPr/>
          <p:nvPr>
            <p:custDataLst>
              <p:tags r:id="rId1"/>
            </p:custDataLst>
          </p:nvPr>
        </p:nvSpPr>
        <p:spPr>
          <a:xfrm>
            <a:off x="336402" y="260972"/>
            <a:ext cx="2251181" cy="5734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BIM技术的应用</a:t>
            </a:r>
            <a:endParaRPr lang="zh-CN" altLang="en-US" sz="253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Application of BIM technology</a:t>
            </a:r>
            <a:endParaRPr lang="en-US" altLang="zh-CN" sz="1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descr="瑞鲁logo源文件-01"/>
          <p:cNvPicPr>
            <a:picLocks noChangeAspect="1"/>
          </p:cNvPicPr>
          <p:nvPr/>
        </p:nvPicPr>
        <p:blipFill>
          <a:blip r:embed="rId2"/>
          <a:stretch>
            <a:fillRect/>
          </a:stretch>
        </p:blipFill>
        <p:spPr>
          <a:xfrm>
            <a:off x="9497060" y="100965"/>
            <a:ext cx="2208530" cy="701675"/>
          </a:xfrm>
          <a:prstGeom prst="rect">
            <a:avLst/>
          </a:prstGeom>
        </p:spPr>
      </p:pic>
      <p:pic>
        <p:nvPicPr>
          <p:cNvPr id="2" name="图片 1" descr="597154bb4b761-01"/>
          <p:cNvPicPr>
            <a:picLocks noChangeAspect="1"/>
          </p:cNvPicPr>
          <p:nvPr/>
        </p:nvPicPr>
        <p:blipFill>
          <a:blip r:embed="rId3"/>
          <a:stretch>
            <a:fillRect/>
          </a:stretch>
        </p:blipFill>
        <p:spPr>
          <a:xfrm>
            <a:off x="8092440" y="219710"/>
            <a:ext cx="1259205" cy="60769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0" y="3806545"/>
            <a:ext cx="4200526" cy="2812633"/>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071" y="3806545"/>
            <a:ext cx="4615603" cy="28126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任意多边形 9"/>
          <p:cNvSpPr/>
          <p:nvPr/>
        </p:nvSpPr>
        <p:spPr bwMode="auto">
          <a:xfrm flipH="1">
            <a:off x="1914621" y="0"/>
            <a:ext cx="6140990" cy="7232650"/>
          </a:xfrm>
          <a:custGeom>
            <a:avLst/>
            <a:gdLst>
              <a:gd name="connsiteX0" fmla="*/ 0 w 7357707"/>
              <a:gd name="connsiteY0" fmla="*/ 0 h 7232650"/>
              <a:gd name="connsiteX1" fmla="*/ 2636168 w 7357707"/>
              <a:gd name="connsiteY1" fmla="*/ 0 h 7232650"/>
              <a:gd name="connsiteX2" fmla="*/ 7357707 w 7357707"/>
              <a:gd name="connsiteY2" fmla="*/ 7232650 h 7232650"/>
              <a:gd name="connsiteX3" fmla="*/ 4721539 w 7357707"/>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357707" h="7232650">
                <a:moveTo>
                  <a:pt x="0" y="0"/>
                </a:moveTo>
                <a:lnTo>
                  <a:pt x="2636168" y="0"/>
                </a:lnTo>
                <a:lnTo>
                  <a:pt x="7357707" y="7232650"/>
                </a:lnTo>
                <a:lnTo>
                  <a:pt x="4721539" y="7232650"/>
                </a:lnTo>
                <a:close/>
              </a:path>
            </a:pathLst>
          </a:custGeom>
          <a:solidFill>
            <a:schemeClr val="accent3"/>
          </a:solidFill>
          <a:ln>
            <a:noFill/>
          </a:ln>
        </p:spPr>
        <p:txBody>
          <a:bodyPr vert="horz" wrap="square" lIns="128580" tIns="64290" rIns="128580" bIns="64290" numCol="1" anchor="t" anchorCtr="0" compatLnSpc="1">
            <a:noAutofit/>
          </a:bodyPr>
          <a:lstStyle/>
          <a:p>
            <a:endParaRPr lang="zh-CN" altLang="en-US"/>
          </a:p>
        </p:txBody>
      </p:sp>
      <p:sp>
        <p:nvSpPr>
          <p:cNvPr id="2050" name="文本框 2"/>
          <p:cNvSpPr txBox="1">
            <a:spLocks noChangeArrowheads="1"/>
          </p:cNvSpPr>
          <p:nvPr>
            <p:custDataLst>
              <p:tags r:id="rId1"/>
            </p:custDataLst>
          </p:nvPr>
        </p:nvSpPr>
        <p:spPr bwMode="auto">
          <a:xfrm>
            <a:off x="603202" y="471534"/>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dirty="0" smtClean="0">
                <a:solidFill>
                  <a:schemeClr val="accent1"/>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dirty="0">
              <a:solidFill>
                <a:schemeClr val="accent1"/>
              </a:solidFill>
              <a:latin typeface="Impact" panose="020B080603090205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4341143" y="2637951"/>
            <a:ext cx="3466715" cy="492443"/>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2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724142" y="3976365"/>
            <a:ext cx="4468623" cy="830580"/>
          </a:xfrm>
          <a:prstGeom prst="rect">
            <a:avLst/>
          </a:prstGeom>
        </p:spPr>
        <p:txBody>
          <a:bodyPr wrap="square" lIns="0" tIns="0" rIns="0" bIns="0">
            <a:spAutoFit/>
          </a:bodyPr>
          <a:lstStyle/>
          <a:p>
            <a:r>
              <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先下手为强</a:t>
            </a:r>
            <a:endPar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0-#ppt_w/2"/>
                                          </p:val>
                                        </p:tav>
                                        <p:tav tm="100000">
                                          <p:val>
                                            <p:strVal val="#ppt_x"/>
                                          </p:val>
                                        </p:tav>
                                      </p:tavLst>
                                    </p:anim>
                                    <p:anim calcmode="lin" valueType="num">
                                      <p:cBhvr additive="base">
                                        <p:cTn id="19"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ppt_w"/>
                                          </p:val>
                                        </p:tav>
                                        <p:tav tm="100000">
                                          <p:val>
                                            <p:strVal val="#ppt_w"/>
                                          </p:val>
                                        </p:tav>
                                      </p:tavLst>
                                    </p:anim>
                                    <p:anim calcmode="lin" valueType="num">
                                      <p:cBhvr>
                                        <p:cTn id="25"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2052" grpId="0"/>
      <p:bldP spid="8"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0830110146"/>
  <p:tag name="MH_LIBRARY" val="CONTENTS"/>
  <p:tag name="MH_TYPE" val="ENTRY"/>
  <p:tag name="ID" val="553512"/>
  <p:tag name="MH_ORDER" val="4"/>
</p:tagLst>
</file>

<file path=ppt/tags/tag11.xml><?xml version="1.0" encoding="utf-8"?>
<p:tagLst xmlns:p="http://schemas.openxmlformats.org/presentationml/2006/main">
  <p:tag name="MH" val="20161022204031"/>
  <p:tag name="MH_LIBRARY" val="GRAPHIC"/>
  <p:tag name="MH_ORDER" val="文本框 2"/>
</p:tagLst>
</file>

<file path=ppt/tags/tag12.xml><?xml version="1.0" encoding="utf-8"?>
<p:tagLst xmlns:p="http://schemas.openxmlformats.org/presentationml/2006/main">
  <p:tag name="MH" val="20161022204031"/>
  <p:tag name="MH_LIBRARY" val="GRAPHIC"/>
  <p:tag name="MH_ORDER" val="文本框 11"/>
</p:tagLst>
</file>

<file path=ppt/tags/tag13.xml><?xml version="1.0" encoding="utf-8"?>
<p:tagLst xmlns:p="http://schemas.openxmlformats.org/presentationml/2006/main">
  <p:tag name="MH" val="20161022204031"/>
  <p:tag name="MH_LIBRARY" val="GRAPHIC"/>
</p:tagLst>
</file>

<file path=ppt/tags/tag14.xml><?xml version="1.0" encoding="utf-8"?>
<p:tagLst xmlns:p="http://schemas.openxmlformats.org/presentationml/2006/main">
  <p:tag name="MH" val="20160830110146"/>
  <p:tag name="MH_LIBRARY" val="CONTENTS"/>
  <p:tag name="MH_TYPE" val="ENTRY"/>
  <p:tag name="ID" val="553512"/>
  <p:tag name="MH_ORDER" val="1"/>
</p:tagLst>
</file>

<file path=ppt/tags/tag15.xml><?xml version="1.0" encoding="utf-8"?>
<p:tagLst xmlns:p="http://schemas.openxmlformats.org/presentationml/2006/main">
  <p:tag name="MH" val="20160830110146"/>
  <p:tag name="MH_LIBRARY" val="CONTENTS"/>
  <p:tag name="MH_TYPE" val="ENTRY"/>
  <p:tag name="ID" val="553512"/>
  <p:tag name="MH_ORDER" val="1"/>
</p:tagLst>
</file>

<file path=ppt/tags/tag16.xml><?xml version="1.0" encoding="utf-8"?>
<p:tagLst xmlns:p="http://schemas.openxmlformats.org/presentationml/2006/main">
  <p:tag name="MH" val="20160830110146"/>
  <p:tag name="MH_LIBRARY" val="CONTENTS"/>
  <p:tag name="MH_TYPE" val="ENTRY"/>
  <p:tag name="ID" val="553512"/>
  <p:tag name="MH_ORDER" val="1"/>
</p:tagLst>
</file>

<file path=ppt/tags/tag17.xml><?xml version="1.0" encoding="utf-8"?>
<p:tagLst xmlns:p="http://schemas.openxmlformats.org/presentationml/2006/main">
  <p:tag name="MH" val="20161022204031"/>
  <p:tag name="MH_LIBRARY" val="GRAPHIC"/>
  <p:tag name="MH_ORDER" val="文本框 2"/>
</p:tagLst>
</file>

<file path=ppt/tags/tag18.xml><?xml version="1.0" encoding="utf-8"?>
<p:tagLst xmlns:p="http://schemas.openxmlformats.org/presentationml/2006/main">
  <p:tag name="MH" val="20161022204031"/>
  <p:tag name="MH_LIBRARY" val="GRAPHIC"/>
  <p:tag name="MH_ORDER" val="文本框 11"/>
</p:tagLst>
</file>

<file path=ppt/tags/tag19.xml><?xml version="1.0" encoding="utf-8"?>
<p:tagLst xmlns:p="http://schemas.openxmlformats.org/presentationml/2006/main">
  <p:tag name="MH" val="20161022204031"/>
  <p:tag name="MH_LIBRARY" val="GRAPHIC"/>
</p:tagLst>
</file>

<file path=ppt/tags/tag2.xml><?xml version="1.0" encoding="utf-8"?>
<p:tagLst xmlns:p="http://schemas.openxmlformats.org/presentationml/2006/main">
  <p:tag name="MH" val="20160830110146"/>
  <p:tag name="MH_LIBRARY" val="CONTENTS"/>
  <p:tag name="MH_TYPE" val="OTHERS"/>
  <p:tag name="ID" val="553512"/>
</p:tagLst>
</file>

<file path=ppt/tags/tag20.xml><?xml version="1.0" encoding="utf-8"?>
<p:tagLst xmlns:p="http://schemas.openxmlformats.org/presentationml/2006/main">
  <p:tag name="MH" val="20160830110146"/>
  <p:tag name="MH_LIBRARY" val="CONTENTS"/>
  <p:tag name="MH_TYPE" val="ENTRY"/>
  <p:tag name="ID" val="553512"/>
  <p:tag name="MH_ORDER" val="2"/>
</p:tagLst>
</file>

<file path=ppt/tags/tag21.xml><?xml version="1.0" encoding="utf-8"?>
<p:tagLst xmlns:p="http://schemas.openxmlformats.org/presentationml/2006/main">
  <p:tag name="MH" val="20161022204031"/>
  <p:tag name="MH_LIBRARY" val="GRAPHIC"/>
  <p:tag name="MH_ORDER" val="文本框 2"/>
</p:tagLst>
</file>

<file path=ppt/tags/tag22.xml><?xml version="1.0" encoding="utf-8"?>
<p:tagLst xmlns:p="http://schemas.openxmlformats.org/presentationml/2006/main">
  <p:tag name="MH" val="20161022204031"/>
  <p:tag name="MH_LIBRARY" val="GRAPHIC"/>
  <p:tag name="MH_ORDER" val="文本框 11"/>
</p:tagLst>
</file>

<file path=ppt/tags/tag23.xml><?xml version="1.0" encoding="utf-8"?>
<p:tagLst xmlns:p="http://schemas.openxmlformats.org/presentationml/2006/main">
  <p:tag name="MH" val="20161022204031"/>
  <p:tag name="MH_LIBRARY" val="GRAPHIC"/>
</p:tagLst>
</file>

<file path=ppt/tags/tag24.xml><?xml version="1.0" encoding="utf-8"?>
<p:tagLst xmlns:p="http://schemas.openxmlformats.org/presentationml/2006/main">
  <p:tag name="MH" val="20160830110146"/>
  <p:tag name="MH_LIBRARY" val="CONTENTS"/>
  <p:tag name="MH_TYPE" val="ENTRY"/>
  <p:tag name="ID" val="553512"/>
  <p:tag name="MH_ORDER" val="3"/>
</p:tagLst>
</file>

<file path=ppt/tags/tag25.xml><?xml version="1.0" encoding="utf-8"?>
<p:tagLst xmlns:p="http://schemas.openxmlformats.org/presentationml/2006/main">
  <p:tag name="MH" val="20161022204031"/>
  <p:tag name="MH_LIBRARY" val="GRAPHIC"/>
  <p:tag name="MH_ORDER" val="文本框 2"/>
</p:tagLst>
</file>

<file path=ppt/tags/tag26.xml><?xml version="1.0" encoding="utf-8"?>
<p:tagLst xmlns:p="http://schemas.openxmlformats.org/presentationml/2006/main">
  <p:tag name="MH" val="20161022204031"/>
  <p:tag name="MH_LIBRARY" val="GRAPHIC"/>
  <p:tag name="MH_ORDER" val="文本框 11"/>
</p:tagLst>
</file>

<file path=ppt/tags/tag27.xml><?xml version="1.0" encoding="utf-8"?>
<p:tagLst xmlns:p="http://schemas.openxmlformats.org/presentationml/2006/main">
  <p:tag name="MH" val="20161022204031"/>
  <p:tag name="MH_LIBRARY" val="GRAPHIC"/>
</p:tagLst>
</file>

<file path=ppt/tags/tag28.xml><?xml version="1.0" encoding="utf-8"?>
<p:tagLst xmlns:p="http://schemas.openxmlformats.org/presentationml/2006/main">
  <p:tag name="MH" val="20160830110146"/>
  <p:tag name="MH_LIBRARY" val="CONTENTS"/>
  <p:tag name="MH_TYPE" val="ENTRY"/>
  <p:tag name="ID" val="553512"/>
  <p:tag name="MH_ORDER" val="4"/>
</p:tagLst>
</file>

<file path=ppt/tags/tag29.xml><?xml version="1.0" encoding="utf-8"?>
<p:tagLst xmlns:p="http://schemas.openxmlformats.org/presentationml/2006/main">
  <p:tag name="MH" val="20160830110146"/>
  <p:tag name="MH_LIBRARY" val="CONTENTS"/>
  <p:tag name="MH_TYPE" val="ENTRY"/>
  <p:tag name="ID" val="553512"/>
  <p:tag name="MH_ORDER" val="3"/>
</p:tagLst>
</file>

<file path=ppt/tags/tag3.xml><?xml version="1.0" encoding="utf-8"?>
<p:tagLst xmlns:p="http://schemas.openxmlformats.org/presentationml/2006/main">
  <p:tag name="MH" val="20160830110146"/>
  <p:tag name="MH_LIBRARY" val="CONTENTS"/>
  <p:tag name="MH_TYPE" val="NUMBER"/>
  <p:tag name="ID" val="553512"/>
  <p:tag name="MH_ORDER" val="1"/>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18*l_i*1_1"/>
  <p:tag name="KSO_WM_UNIT_CLEAR" val="1"/>
  <p:tag name="KSO_WM_UNIT_LAYERLEVEL" val="1_1"/>
  <p:tag name="KSO_WM_DIAGRAM_GROUP_CODE" val="l1-2"/>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a"/>
  <p:tag name="KSO_WM_UNIT_INDEX" val="1_3_1"/>
  <p:tag name="KSO_WM_UNIT_ID" val="custom160507_18*l_h_a*1_3_1"/>
  <p:tag name="KSO_WM_UNIT_CLEAR" val="1"/>
  <p:tag name="KSO_WM_UNIT_LAYERLEVEL" val="1_1_1"/>
  <p:tag name="KSO_WM_UNIT_VALUE" val="25"/>
  <p:tag name="KSO_WM_UNIT_HIGHLIGHT" val="0"/>
  <p:tag name="KSO_WM_UNIT_COMPATIBLE" val="0"/>
  <p:tag name="KSO_WM_UNIT_PRESET_TEXT_INDEX" val="3"/>
  <p:tag name="KSO_WM_UNIT_PRESET_TEXT_LEN" val="5"/>
  <p:tag name="KSO_WM_DIAGRAM_GROUP_CODE" val="l1-2"/>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a"/>
  <p:tag name="KSO_WM_UNIT_INDEX" val="1_2_1"/>
  <p:tag name="KSO_WM_UNIT_ID" val="custom160507_18*l_h_a*1_2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l1-2"/>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a"/>
  <p:tag name="KSO_WM_UNIT_INDEX" val="1_4_1"/>
  <p:tag name="KSO_WM_UNIT_ID" val="custom160507_18*l_h_a*1_4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l1-2"/>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a"/>
  <p:tag name="KSO_WM_UNIT_INDEX" val="1_6_1"/>
  <p:tag name="KSO_WM_UNIT_ID" val="custom160507_18*l_h_a*1_6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l1-2"/>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a"/>
  <p:tag name="KSO_WM_UNIT_INDEX" val="1_1_1"/>
  <p:tag name="KSO_WM_UNIT_ID" val="custom160507_18*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a"/>
  <p:tag name="KSO_WM_UNIT_INDEX" val="1_5_1"/>
  <p:tag name="KSO_WM_UNIT_ID" val="custom160507_18*l_h_a*1_5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l1-2"/>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2"/>
  <p:tag name="KSO_WM_UNIT_ID" val="custom160507_18*l_i*1_2"/>
  <p:tag name="KSO_WM_UNIT_CLEAR" val="1"/>
  <p:tag name="KSO_WM_UNIT_LAYERLEVEL" val="1_1"/>
  <p:tag name="KSO_WM_DIAGRAM_GROUP_CODE" val="l1-2"/>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3"/>
  <p:tag name="KSO_WM_UNIT_ID" val="custom160507_18*l_i*1_3"/>
  <p:tag name="KSO_WM_UNIT_CLEAR" val="1"/>
  <p:tag name="KSO_WM_UNIT_LAYERLEVEL" val="1_1"/>
  <p:tag name="KSO_WM_DIAGRAM_GROUP_CODE" val="l1-2"/>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4"/>
  <p:tag name="KSO_WM_UNIT_ID" val="custom160507_18*l_i*1_4"/>
  <p:tag name="KSO_WM_UNIT_CLEAR" val="1"/>
  <p:tag name="KSO_WM_UNIT_LAYERLEVEL" val="1_1"/>
  <p:tag name="KSO_WM_DIAGRAM_GROUP_CODE" val="l1-2"/>
</p:tagLst>
</file>

<file path=ppt/tags/tag4.xml><?xml version="1.0" encoding="utf-8"?>
<p:tagLst xmlns:p="http://schemas.openxmlformats.org/presentationml/2006/main">
  <p:tag name="MH" val="20160830110146"/>
  <p:tag name="MH_LIBRARY" val="CONTENTS"/>
  <p:tag name="MH_TYPE" val="ENTRY"/>
  <p:tag name="ID" val="553512"/>
  <p:tag name="MH_ORDER" val="1"/>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5"/>
  <p:tag name="KSO_WM_UNIT_ID" val="custom160507_18*l_i*1_5"/>
  <p:tag name="KSO_WM_UNIT_CLEAR" val="1"/>
  <p:tag name="KSO_WM_UNIT_LAYERLEVEL" val="1_1"/>
  <p:tag name="KSO_WM_DIAGRAM_GROUP_CODE" val="l1-2"/>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6"/>
  <p:tag name="KSO_WM_UNIT_ID" val="custom160507_18*l_i*1_6"/>
  <p:tag name="KSO_WM_UNIT_CLEAR" val="1"/>
  <p:tag name="KSO_WM_UNIT_LAYERLEVEL" val="1_1"/>
  <p:tag name="KSO_WM_DIAGRAM_GROUP_CODE" val="l1-2"/>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7"/>
  <p:tag name="KSO_WM_UNIT_ID" val="custom160507_18*l_i*1_7"/>
  <p:tag name="KSO_WM_UNIT_CLEAR" val="1"/>
  <p:tag name="KSO_WM_UNIT_LAYERLEVEL" val="1_1"/>
  <p:tag name="KSO_WM_DIAGRAM_GROUP_CODE" val="l1-2"/>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f"/>
  <p:tag name="KSO_WM_UNIT_INDEX" val="1_1_1"/>
  <p:tag name="KSO_WM_UNIT_ID" val="custom160507_18*l_h_f*1_1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l1-2"/>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f"/>
  <p:tag name="KSO_WM_UNIT_INDEX" val="1_3_1"/>
  <p:tag name="KSO_WM_UNIT_ID" val="custom160507_18*l_h_f*1_3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l1-2"/>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f"/>
  <p:tag name="KSO_WM_UNIT_INDEX" val="1_5_1"/>
  <p:tag name="KSO_WM_UNIT_ID" val="custom160507_18*l_h_f*1_5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l1-2"/>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f"/>
  <p:tag name="KSO_WM_UNIT_INDEX" val="1_2_1"/>
  <p:tag name="KSO_WM_UNIT_ID" val="custom160507_18*l_h_f*1_2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l1-2"/>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f"/>
  <p:tag name="KSO_WM_UNIT_INDEX" val="1_4_1"/>
  <p:tag name="KSO_WM_UNIT_ID" val="custom160507_18*l_h_f*1_4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l1-2"/>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h_f"/>
  <p:tag name="KSO_WM_UNIT_INDEX" val="1_6_1"/>
  <p:tag name="KSO_WM_UNIT_ID" val="custom160507_18*l_h_f*1_6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l1-2"/>
</p:tagLst>
</file>

<file path=ppt/tags/tag49.xml><?xml version="1.0" encoding="utf-8"?>
<p:tagLst xmlns:p="http://schemas.openxmlformats.org/presentationml/2006/main">
  <p:tag name="MH" val="20160830110146"/>
  <p:tag name="MH_LIBRARY" val="CONTENTS"/>
  <p:tag name="MH_TYPE" val="ENTRY"/>
  <p:tag name="ID" val="553512"/>
  <p:tag name="MH_ORDER" val="3"/>
</p:tagLst>
</file>

<file path=ppt/tags/tag5.xml><?xml version="1.0" encoding="utf-8"?>
<p:tagLst xmlns:p="http://schemas.openxmlformats.org/presentationml/2006/main">
  <p:tag name="MH" val="20160830110146"/>
  <p:tag name="MH_LIBRARY" val="CONTENTS"/>
  <p:tag name="MH_TYPE" val="NUMBER"/>
  <p:tag name="ID" val="553512"/>
  <p:tag name="MH_ORDER" val="2"/>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54.xml><?xml version="1.0" encoding="utf-8"?>
<p:tagLst xmlns:p="http://schemas.openxmlformats.org/presentationml/2006/main">
  <p:tag name="MH" val="20160830110146"/>
  <p:tag name="MH_LIBRARY" val="CONTENTS"/>
  <p:tag name="MH_TYPE" val="ENTRY"/>
  <p:tag name="ID" val="553512"/>
  <p:tag name="MH_ORDER" val="3"/>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507"/>
  <p:tag name="KSO_WM_UNIT_TYPE" val="l_i"/>
  <p:tag name="KSO_WM_UNIT_INDEX" val="1_1"/>
  <p:tag name="KSO_WM_UNIT_ID" val="custom160507_7*l_i*1_1"/>
  <p:tag name="KSO_WM_UNIT_CLEAR" val="1"/>
  <p:tag name="KSO_WM_UNIT_LAYERLEVEL" val="1_1"/>
  <p:tag name="KSO_WM_DIAGRAM_GROUP_CODE" val="l1-1"/>
</p:tagLst>
</file>

<file path=ppt/tags/tag6.xml><?xml version="1.0" encoding="utf-8"?>
<p:tagLst xmlns:p="http://schemas.openxmlformats.org/presentationml/2006/main">
  <p:tag name="MH" val="20160830110146"/>
  <p:tag name="MH_LIBRARY" val="CONTENTS"/>
  <p:tag name="MH_TYPE" val="ENTRY"/>
  <p:tag name="ID" val="553512"/>
  <p:tag name="MH_ORDER" val="2"/>
</p:tagLst>
</file>

<file path=ppt/tags/tag7.xml><?xml version="1.0" encoding="utf-8"?>
<p:tagLst xmlns:p="http://schemas.openxmlformats.org/presentationml/2006/main">
  <p:tag name="MH" val="20160830110146"/>
  <p:tag name="MH_LIBRARY" val="CONTENTS"/>
  <p:tag name="MH_TYPE" val="NUMBER"/>
  <p:tag name="ID" val="553512"/>
  <p:tag name="MH_ORDER" val="3"/>
</p:tagLst>
</file>

<file path=ppt/tags/tag8.xml><?xml version="1.0" encoding="utf-8"?>
<p:tagLst xmlns:p="http://schemas.openxmlformats.org/presentationml/2006/main">
  <p:tag name="MH" val="20160830110146"/>
  <p:tag name="MH_LIBRARY" val="CONTENTS"/>
  <p:tag name="MH_TYPE" val="ENTRY"/>
  <p:tag name="ID" val="553512"/>
  <p:tag name="MH_ORDER" val="3"/>
</p:tagLst>
</file>

<file path=ppt/tags/tag9.xml><?xml version="1.0" encoding="utf-8"?>
<p:tagLst xmlns:p="http://schemas.openxmlformats.org/presentationml/2006/main">
  <p:tag name="MH" val="20160830110146"/>
  <p:tag name="MH_LIBRARY" val="CONTENTS"/>
  <p:tag name="MH_TYPE" val="NUMBER"/>
  <p:tag name="ID" val="553512"/>
  <p:tag name="MH_ORDER" val="4"/>
</p:tagLst>
</file>

<file path=ppt/theme/theme1.xml><?xml version="1.0" encoding="utf-8"?>
<a:theme xmlns:a="http://schemas.openxmlformats.org/drawingml/2006/main" name="Office Theme">
  <a:themeElements>
    <a:clrScheme name="自定义 467">
      <a:dk1>
        <a:sysClr val="windowText" lastClr="000000"/>
      </a:dk1>
      <a:lt1>
        <a:sysClr val="window" lastClr="FFFFFF"/>
      </a:lt1>
      <a:dk2>
        <a:srgbClr val="2B8303"/>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2160</Words>
  <Application>WPS 演示</Application>
  <PresentationFormat>自定义</PresentationFormat>
  <Paragraphs>206</Paragraphs>
  <Slides>16</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Calibri</vt:lpstr>
      <vt:lpstr>微软雅黑</vt:lpstr>
      <vt:lpstr>Times New Roman</vt:lpstr>
      <vt:lpstr>Impact</vt:lpstr>
      <vt:lpstr>Neris Thin</vt:lpstr>
      <vt:lpstr>方正准圆简体</vt:lpstr>
      <vt:lpstr>Arial Unicode MS</vt:lpstr>
      <vt:lpstr>Calibri Light</vt:lpstr>
      <vt:lpstr>HakusyuHKakukuzushi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bt763</dc:title>
  <dc:creator/>
  <cp:lastModifiedBy>mr</cp:lastModifiedBy>
  <cp:revision>7</cp:revision>
  <dcterms:created xsi:type="dcterms:W3CDTF">2017-01-11T13:09:00Z</dcterms:created>
  <dcterms:modified xsi:type="dcterms:W3CDTF">2018-04-18T03:27:35Z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