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61"/>
  </p:notesMasterIdLst>
  <p:handoutMasterIdLst>
    <p:handoutMasterId r:id="rId62"/>
  </p:handoutMasterIdLst>
  <p:sldIdLst>
    <p:sldId id="256" r:id="rId2"/>
    <p:sldId id="287" r:id="rId3"/>
    <p:sldId id="257" r:id="rId4"/>
    <p:sldId id="283" r:id="rId5"/>
    <p:sldId id="323" r:id="rId6"/>
    <p:sldId id="284" r:id="rId7"/>
    <p:sldId id="286" r:id="rId8"/>
    <p:sldId id="275" r:id="rId9"/>
    <p:sldId id="278" r:id="rId10"/>
    <p:sldId id="276" r:id="rId11"/>
    <p:sldId id="277" r:id="rId12"/>
    <p:sldId id="288" r:id="rId13"/>
    <p:sldId id="327" r:id="rId14"/>
    <p:sldId id="325" r:id="rId15"/>
    <p:sldId id="289" r:id="rId16"/>
    <p:sldId id="328" r:id="rId17"/>
    <p:sldId id="290" r:id="rId18"/>
    <p:sldId id="291" r:id="rId19"/>
    <p:sldId id="292" r:id="rId20"/>
    <p:sldId id="293" r:id="rId21"/>
    <p:sldId id="294" r:id="rId22"/>
    <p:sldId id="295" r:id="rId23"/>
    <p:sldId id="299" r:id="rId24"/>
    <p:sldId id="298" r:id="rId25"/>
    <p:sldId id="297" r:id="rId26"/>
    <p:sldId id="296" r:id="rId27"/>
    <p:sldId id="267" r:id="rId28"/>
    <p:sldId id="268" r:id="rId29"/>
    <p:sldId id="279" r:id="rId30"/>
    <p:sldId id="269" r:id="rId31"/>
    <p:sldId id="280" r:id="rId32"/>
    <p:sldId id="270" r:id="rId33"/>
    <p:sldId id="281" r:id="rId34"/>
    <p:sldId id="271" r:id="rId35"/>
    <p:sldId id="272" r:id="rId36"/>
    <p:sldId id="300"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273" r:id="rId60"/>
  </p:sldIdLst>
  <p:sldSz cx="12192000" cy="6858000"/>
  <p:notesSz cx="6858000" cy="9144000"/>
  <p:defaultTextStyle>
    <a:defPPr rtl="0">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DA37D80-6434-44D0-A028-1B22A696006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877" autoAdjust="0"/>
  </p:normalViewPr>
  <p:slideViewPr>
    <p:cSldViewPr snapToGrid="0">
      <p:cViewPr varScale="1">
        <p:scale>
          <a:sx n="70" d="100"/>
          <a:sy n="70" d="100"/>
        </p:scale>
        <p:origin x="-660" y="-108"/>
      </p:cViewPr>
      <p:guideLst>
        <p:guide orient="horz" pos="2160"/>
        <p:guide pos="3840"/>
      </p:guideLst>
    </p:cSldViewPr>
  </p:slideViewPr>
  <p:notesTextViewPr>
    <p:cViewPr>
      <p:scale>
        <a:sx n="1" d="1"/>
        <a:sy n="1" d="1"/>
      </p:scale>
      <p:origin x="0" y="0"/>
    </p:cViewPr>
  </p:notesTextViewPr>
  <p:notesViewPr>
    <p:cSldViewPr snapToGrid="0">
      <p:cViewPr varScale="1">
        <p:scale>
          <a:sx n="99" d="100"/>
          <a:sy n="99" d="100"/>
        </p:scale>
        <p:origin x="2820" y="9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zh-CN" altLang="en-US" dirty="0">
              <a:latin typeface="宋体" panose="02010600030101010101" pitchFamily="2" charset="-122"/>
              <a:ea typeface="宋体" panose="02010600030101010101" pitchFamily="2"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B36A3F8-6BAB-481F-BA4E-37C48C43B534}" type="datetime2">
              <a:rPr lang="zh-CN" altLang="en-US" smtClean="0">
                <a:latin typeface="宋体" panose="02010600030101010101" pitchFamily="2" charset="-122"/>
                <a:ea typeface="宋体" panose="02010600030101010101" pitchFamily="2" charset="-122"/>
              </a:rPr>
              <a:pPr rtl="0"/>
              <a:t>2018年11月29日</a:t>
            </a:fld>
            <a:endParaRPr lang="zh-CN" altLang="en-US" dirty="0">
              <a:latin typeface="宋体" panose="02010600030101010101" pitchFamily="2" charset="-122"/>
              <a:ea typeface="宋体" panose="02010600030101010101" pitchFamily="2"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zh-CN" altLang="en-US" dirty="0">
              <a:latin typeface="宋体" panose="02010600030101010101" pitchFamily="2" charset="-122"/>
              <a:ea typeface="宋体" panose="02010600030101010101" pitchFamily="2"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02BA2C8-71FC-43D0-BD87-0547616971FA}" type="slidenum">
              <a:rPr lang="en-US" altLang="zh-CN" smtClean="0">
                <a:latin typeface="宋体" panose="02010600030101010101" pitchFamily="2" charset="-122"/>
                <a:ea typeface="宋体" panose="02010600030101010101" pitchFamily="2" charset="-122"/>
              </a:rPr>
              <a:pPr rtl="0"/>
              <a:t>‹#›</a:t>
            </a:fld>
            <a:endParaRPr lang="zh-CN" altLang="en-US"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xmlns="" val="3729213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宋体" panose="02010600030101010101" pitchFamily="2" charset="-122"/>
                <a:ea typeface="宋体" panose="02010600030101010101" pitchFamily="2"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宋体" panose="02010600030101010101" pitchFamily="2" charset="-122"/>
                <a:ea typeface="宋体" panose="02010600030101010101" pitchFamily="2" charset="-122"/>
              </a:defRPr>
            </a:lvl1pPr>
          </a:lstStyle>
          <a:p>
            <a:fld id="{309E4567-F4A4-4F84-AE61-86F7446EED83}" type="datetime2">
              <a:rPr lang="zh-CN" altLang="en-US" smtClean="0"/>
              <a:pPr/>
              <a:t>2018年11月29日</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zh-CN" altLang="en-US" dirty="0"/>
          </a:p>
        </p:txBody>
      </p:sp>
      <p:sp>
        <p:nvSpPr>
          <p:cNvPr id="5" name="备注占位符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zh-CN" altLang="en-US" dirty="0"/>
              <a:t>单击此处编辑母版文本样式</a:t>
            </a:r>
          </a:p>
          <a:p>
            <a:pPr lvl="1" rtl="0"/>
            <a:r>
              <a:rPr lang="zh-CN" altLang="en-US" dirty="0"/>
              <a:t>第二级</a:t>
            </a:r>
          </a:p>
          <a:p>
            <a:pPr lvl="2" rtl="0"/>
            <a:r>
              <a:rPr lang="zh-CN" altLang="en-US" dirty="0"/>
              <a:t>第三级</a:t>
            </a:r>
          </a:p>
          <a:p>
            <a:pPr lvl="3" rtl="0"/>
            <a:r>
              <a:rPr lang="zh-CN" altLang="en-US" dirty="0"/>
              <a:t>第四级</a:t>
            </a:r>
          </a:p>
          <a:p>
            <a:pPr lvl="4" rtl="0"/>
            <a:r>
              <a:rPr lang="zh-CN" altLang="en-US" dirty="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宋体" panose="02010600030101010101" pitchFamily="2" charset="-122"/>
                <a:ea typeface="宋体" panose="02010600030101010101" pitchFamily="2"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宋体" panose="02010600030101010101" pitchFamily="2" charset="-122"/>
                <a:ea typeface="宋体" panose="02010600030101010101" pitchFamily="2" charset="-122"/>
              </a:defRPr>
            </a:lvl1pPr>
          </a:lstStyle>
          <a:p>
            <a:fld id="{C6539446-6953-447E-A4E3-E7CFBF870046}" type="slidenum">
              <a:rPr lang="en-US" altLang="zh-CN" smtClean="0"/>
              <a:pPr/>
              <a:t>‹#›</a:t>
            </a:fld>
            <a:endParaRPr lang="en-US" altLang="zh-CN" dirty="0"/>
          </a:p>
        </p:txBody>
      </p:sp>
    </p:spTree>
    <p:extLst>
      <p:ext uri="{BB962C8B-B14F-4D97-AF65-F5344CB8AC3E}">
        <p14:creationId xmlns:p14="http://schemas.microsoft.com/office/powerpoint/2010/main" xmlns="" val="142392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宋体" panose="02010600030101010101" pitchFamily="2" charset="-122"/>
        <a:ea typeface="宋体" panose="02010600030101010101" pitchFamily="2" charset="-122"/>
        <a:cs typeface="+mn-cs"/>
      </a:defRPr>
    </a:lvl1pPr>
    <a:lvl2pPr marL="457200" algn="l" defTabSz="914400" rtl="0" eaLnBrk="1" latinLnBrk="0" hangingPunct="1">
      <a:defRPr sz="1200" kern="1200">
        <a:solidFill>
          <a:schemeClr val="tx1"/>
        </a:solidFill>
        <a:latin typeface="宋体" panose="02010600030101010101" pitchFamily="2" charset="-122"/>
        <a:ea typeface="宋体" panose="02010600030101010101" pitchFamily="2" charset="-122"/>
        <a:cs typeface="+mn-cs"/>
      </a:defRPr>
    </a:lvl2pPr>
    <a:lvl3pPr marL="914400" algn="l" defTabSz="914400" rtl="0" eaLnBrk="1" latinLnBrk="0" hangingPunct="1">
      <a:defRPr sz="1200" kern="1200">
        <a:solidFill>
          <a:schemeClr val="tx1"/>
        </a:solidFill>
        <a:latin typeface="宋体" panose="02010600030101010101" pitchFamily="2" charset="-122"/>
        <a:ea typeface="宋体" panose="02010600030101010101" pitchFamily="2" charset="-122"/>
        <a:cs typeface="+mn-cs"/>
      </a:defRPr>
    </a:lvl3pPr>
    <a:lvl4pPr marL="1371600" algn="l" defTabSz="914400" rtl="0" eaLnBrk="1" latinLnBrk="0" hangingPunct="1">
      <a:defRPr sz="1200" kern="1200">
        <a:solidFill>
          <a:schemeClr val="tx1"/>
        </a:solidFill>
        <a:latin typeface="宋体" panose="02010600030101010101" pitchFamily="2" charset="-122"/>
        <a:ea typeface="宋体" panose="02010600030101010101" pitchFamily="2" charset="-122"/>
        <a:cs typeface="+mn-cs"/>
      </a:defRPr>
    </a:lvl4pPr>
    <a:lvl5pPr marL="1828800" algn="l" defTabSz="914400" rtl="0" eaLnBrk="1" latinLnBrk="0" hangingPunct="1">
      <a:defRPr sz="1200" kern="1200">
        <a:solidFill>
          <a:schemeClr val="tx1"/>
        </a:solidFill>
        <a:latin typeface="宋体" panose="02010600030101010101" pitchFamily="2" charset="-122"/>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1</a:t>
            </a:fld>
            <a:endParaRPr lang="zh-CN" altLang="en-US" dirty="0"/>
          </a:p>
        </p:txBody>
      </p:sp>
    </p:spTree>
    <p:extLst>
      <p:ext uri="{BB962C8B-B14F-4D97-AF65-F5344CB8AC3E}">
        <p14:creationId xmlns:p14="http://schemas.microsoft.com/office/powerpoint/2010/main" xmlns="" val="143237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37</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38</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39</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40</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41</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42</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43</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44</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45</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46</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3</a:t>
            </a:fld>
            <a:endParaRPr lang="zh-CN" altLang="en-US" dirty="0"/>
          </a:p>
        </p:txBody>
      </p:sp>
    </p:spTree>
    <p:extLst>
      <p:ext uri="{BB962C8B-B14F-4D97-AF65-F5344CB8AC3E}">
        <p14:creationId xmlns:p14="http://schemas.microsoft.com/office/powerpoint/2010/main" xmlns="" val="39374272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47</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48</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49</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50</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51</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52</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53</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54</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55</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56</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27</a:t>
            </a:fld>
            <a:endParaRPr lang="zh-CN" altLang="en-US" dirty="0"/>
          </a:p>
        </p:txBody>
      </p:sp>
    </p:spTree>
    <p:extLst>
      <p:ext uri="{BB962C8B-B14F-4D97-AF65-F5344CB8AC3E}">
        <p14:creationId xmlns:p14="http://schemas.microsoft.com/office/powerpoint/2010/main" xmlns="" val="11107567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57</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58</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59</a:t>
            </a:fld>
            <a:endParaRPr lang="zh-CN" altLang="en-US" dirty="0"/>
          </a:p>
        </p:txBody>
      </p:sp>
    </p:spTree>
    <p:extLst>
      <p:ext uri="{BB962C8B-B14F-4D97-AF65-F5344CB8AC3E}">
        <p14:creationId xmlns:p14="http://schemas.microsoft.com/office/powerpoint/2010/main" xmlns="" val="3006645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28</a:t>
            </a:fld>
            <a:endParaRPr lang="zh-CN" altLang="en-US" dirty="0"/>
          </a:p>
        </p:txBody>
      </p:sp>
    </p:spTree>
    <p:extLst>
      <p:ext uri="{BB962C8B-B14F-4D97-AF65-F5344CB8AC3E}">
        <p14:creationId xmlns:p14="http://schemas.microsoft.com/office/powerpoint/2010/main" xmlns="" val="1303514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30</a:t>
            </a:fld>
            <a:endParaRPr lang="zh-CN" altLang="en-US" dirty="0"/>
          </a:p>
        </p:txBody>
      </p:sp>
    </p:spTree>
    <p:extLst>
      <p:ext uri="{BB962C8B-B14F-4D97-AF65-F5344CB8AC3E}">
        <p14:creationId xmlns:p14="http://schemas.microsoft.com/office/powerpoint/2010/main" xmlns="" val="434258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32</a:t>
            </a:fld>
            <a:endParaRPr lang="zh-CN" altLang="en-US" dirty="0"/>
          </a:p>
        </p:txBody>
      </p:sp>
    </p:spTree>
    <p:extLst>
      <p:ext uri="{BB962C8B-B14F-4D97-AF65-F5344CB8AC3E}">
        <p14:creationId xmlns:p14="http://schemas.microsoft.com/office/powerpoint/2010/main" xmlns="" val="477359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34</a:t>
            </a:fld>
            <a:endParaRPr lang="zh-CN" altLang="en-US" dirty="0"/>
          </a:p>
        </p:txBody>
      </p:sp>
    </p:spTree>
    <p:extLst>
      <p:ext uri="{BB962C8B-B14F-4D97-AF65-F5344CB8AC3E}">
        <p14:creationId xmlns:p14="http://schemas.microsoft.com/office/powerpoint/2010/main" xmlns="" val="2928333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35</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rtl="0"/>
            <a:fld id="{C6539446-6953-447E-A4E3-E7CFBF870046}" type="slidenum">
              <a:rPr lang="en-US" altLang="zh-CN" smtClean="0"/>
              <a:pPr rtl="0"/>
              <a:t>36</a:t>
            </a:fld>
            <a:endParaRPr lang="zh-CN" altLang="en-US" dirty="0"/>
          </a:p>
        </p:txBody>
      </p:sp>
    </p:spTree>
    <p:extLst>
      <p:ext uri="{BB962C8B-B14F-4D97-AF65-F5344CB8AC3E}">
        <p14:creationId xmlns:p14="http://schemas.microsoft.com/office/powerpoint/2010/main" xmlns="" val="38637903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水3"/>
          <p:cNvSpPr/>
          <p:nvPr/>
        </p:nvSpPr>
        <p:spPr bwMode="gray">
          <a:xfrm>
            <a:off x="2552" y="5243129"/>
            <a:ext cx="12188952" cy="1614871"/>
          </a:xfrm>
          <a:prstGeom prst="rect">
            <a:avLst/>
          </a:prstGeom>
          <a:gradFill>
            <a:gsLst>
              <a:gs pos="833">
                <a:schemeClr val="accent2">
                  <a:lumMod val="60000"/>
                  <a:lumOff val="40000"/>
                  <a:alpha val="38000"/>
                </a:schemeClr>
              </a:gs>
              <a:gs pos="23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宋体" panose="02010600030101010101" pitchFamily="2" charset="-122"/>
              <a:ea typeface="宋体" panose="02010600030101010101" pitchFamily="2" charset="-122"/>
            </a:endParaRPr>
          </a:p>
        </p:txBody>
      </p:sp>
      <p:sp>
        <p:nvSpPr>
          <p:cNvPr id="5" name="天空"/>
          <p:cNvSpPr/>
          <p:nvPr/>
        </p:nvSpPr>
        <p:spPr bwMode="white">
          <a:xfrm>
            <a:off x="2552" y="0"/>
            <a:ext cx="12188952" cy="5334000"/>
          </a:xfrm>
          <a:prstGeom prst="rect">
            <a:avLst/>
          </a:prstGeom>
          <a:gradFill>
            <a:gsLst>
              <a:gs pos="0">
                <a:schemeClr val="accent2">
                  <a:lumMod val="60000"/>
                  <a:lumOff val="40000"/>
                  <a:alpha val="80000"/>
                </a:schemeClr>
              </a:gs>
              <a:gs pos="99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宋体" panose="02010600030101010101" pitchFamily="2" charset="-122"/>
              <a:ea typeface="宋体" panose="02010600030101010101" pitchFamily="2" charset="-122"/>
            </a:endParaRPr>
          </a:p>
        </p:txBody>
      </p:sp>
      <p:pic>
        <p:nvPicPr>
          <p:cNvPr id="6" name="水2"/>
          <p:cNvPicPr>
            <a:picLocks noChangeAspect="1"/>
          </p:cNvPicPr>
          <p:nvPr/>
        </p:nvPicPr>
        <p:blipFill rotWithShape="1">
          <a:blip r:embed="rId2" cstate="print">
            <a:extLst>
              <a:ext uri="{28A0092B-C50C-407E-A947-70E740481C1C}">
                <a14:useLocalDpi xmlns:a14="http://schemas.microsoft.com/office/drawing/2010/main" xmlns="" val="0"/>
              </a:ext>
            </a:extLst>
          </a:blip>
          <a:srcRect l="2674" r="9901"/>
          <a:stretch/>
        </p:blipFill>
        <p:spPr bwMode="ltGray">
          <a:xfrm>
            <a:off x="-1425" y="5497897"/>
            <a:ext cx="12188952" cy="463209"/>
          </a:xfrm>
          <a:prstGeom prst="rect">
            <a:avLst/>
          </a:prstGeom>
          <a:noFill/>
          <a:ln>
            <a:noFill/>
          </a:ln>
        </p:spPr>
      </p:pic>
      <p:pic>
        <p:nvPicPr>
          <p:cNvPr id="7" name="水1"/>
          <p:cNvPicPr>
            <a:picLocks noChangeAspect="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xmlns="" val="0"/>
              </a:ext>
            </a:extLst>
          </a:blip>
          <a:srcRect l="6218" r="6356"/>
          <a:stretch/>
        </p:blipFill>
        <p:spPr bwMode="gray">
          <a:xfrm flipH="1">
            <a:off x="-1425" y="5221111"/>
            <a:ext cx="12188952" cy="268288"/>
          </a:xfrm>
          <a:prstGeom prst="rect">
            <a:avLst/>
          </a:prstGeom>
          <a:noFill/>
          <a:ln>
            <a:noFill/>
          </a:ln>
        </p:spPr>
      </p:pic>
      <p:sp>
        <p:nvSpPr>
          <p:cNvPr id="8" name="矩形​ 7"/>
          <p:cNvSpPr/>
          <p:nvPr/>
        </p:nvSpPr>
        <p:spPr>
          <a:xfrm>
            <a:off x="-1425" y="5961106"/>
            <a:ext cx="12188952" cy="896846"/>
          </a:xfrm>
          <a:prstGeom prst="rect">
            <a:avLst/>
          </a:prstGeom>
          <a:gradFill>
            <a:gsLst>
              <a:gs pos="25000">
                <a:schemeClr val="accent6">
                  <a:lumMod val="60000"/>
                  <a:lumOff val="40000"/>
                  <a:alpha val="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宋体" panose="02010600030101010101" pitchFamily="2" charset="-122"/>
              <a:ea typeface="宋体" panose="02010600030101010101" pitchFamily="2" charset="-122"/>
            </a:endParaRPr>
          </a:p>
        </p:txBody>
      </p:sp>
      <p:sp>
        <p:nvSpPr>
          <p:cNvPr id="2" name="标题 1"/>
          <p:cNvSpPr>
            <a:spLocks noGrp="1"/>
          </p:cNvSpPr>
          <p:nvPr>
            <p:ph type="ctrTitle"/>
          </p:nvPr>
        </p:nvSpPr>
        <p:spPr>
          <a:xfrm>
            <a:off x="1305872" y="1309047"/>
            <a:ext cx="9602789" cy="2667000"/>
          </a:xfrm>
        </p:spPr>
        <p:txBody>
          <a:bodyPr rtlCol="0" anchor="b">
            <a:noAutofit/>
          </a:bodyPr>
          <a:lstStyle>
            <a:lvl1pPr algn="ctr">
              <a:defRPr sz="6000">
                <a:latin typeface="宋体" panose="02010600030101010101" pitchFamily="2" charset="-122"/>
                <a:ea typeface="宋体" panose="02010600030101010101" pitchFamily="2" charset="-122"/>
              </a:defRPr>
            </a:lvl1pPr>
          </a:lstStyle>
          <a:p>
            <a:pPr rtl="0"/>
            <a:r>
              <a:rPr lang="zh-CN" altLang="en-US" noProof="0" smtClean="0"/>
              <a:t>单击此处编辑母版标题样式</a:t>
            </a:r>
            <a:endParaRPr lang="zh-CN" altLang="en-US" noProof="0" dirty="0"/>
          </a:p>
        </p:txBody>
      </p:sp>
      <p:sp>
        <p:nvSpPr>
          <p:cNvPr id="3" name="副标题 2"/>
          <p:cNvSpPr>
            <a:spLocks noGrp="1"/>
          </p:cNvSpPr>
          <p:nvPr>
            <p:ph type="subTitle" idx="1"/>
          </p:nvPr>
        </p:nvSpPr>
        <p:spPr>
          <a:xfrm>
            <a:off x="1305872" y="4038600"/>
            <a:ext cx="9601200" cy="990600"/>
          </a:xfrm>
        </p:spPr>
        <p:txBody>
          <a:bodyPr rtlCol="0">
            <a:normAutofit/>
          </a:bodyPr>
          <a:lstStyle>
            <a:lvl1pPr marL="0" indent="0" algn="ctr">
              <a:spcBef>
                <a:spcPts val="0"/>
              </a:spcBef>
              <a:buNone/>
              <a:defRPr sz="1800" cap="all" baseline="0">
                <a:solidFill>
                  <a:schemeClr val="accent2">
                    <a:lumMod val="75000"/>
                  </a:schemeClr>
                </a:solidFill>
                <a:latin typeface="宋体" panose="02010600030101010101" pitchFamily="2" charset="-122"/>
                <a:ea typeface="宋体" panose="02010600030101010101" pitchFamily="2" charset="-122"/>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zh-CN" altLang="en-US" noProof="0" smtClean="0"/>
              <a:t>单击此处编辑母版副标题样式</a:t>
            </a:r>
            <a:endParaRPr lang="zh-CN" altLang="en-US" noProof="0" dirty="0"/>
          </a:p>
        </p:txBody>
      </p:sp>
    </p:spTree>
    <p:extLst>
      <p:ext uri="{BB962C8B-B14F-4D97-AF65-F5344CB8AC3E}">
        <p14:creationId xmlns:p14="http://schemas.microsoft.com/office/powerpoint/2010/main" xmlns="" val="29423619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smtClean="0"/>
              <a:t>单击此处编辑母版标题样式</a:t>
            </a:r>
            <a:endParaRPr lang="zh-CN" altLang="en-US" noProof="0" dirty="0"/>
          </a:p>
        </p:txBody>
      </p:sp>
      <p:sp>
        <p:nvSpPr>
          <p:cNvPr id="3" name="垂直文本占位符 2"/>
          <p:cNvSpPr>
            <a:spLocks noGrp="1"/>
          </p:cNvSpPr>
          <p:nvPr>
            <p:ph type="body" orient="vert" idx="1"/>
          </p:nvPr>
        </p:nvSpPr>
        <p:spPr/>
        <p:txBody>
          <a:bodyPr vert="eaVert" rtlCol="0"/>
          <a:lstStyle/>
          <a:p>
            <a:pPr lvl="0" rtl="0"/>
            <a:r>
              <a:rPr lang="zh-CN" altLang="en-US" noProof="0" smtClean="0"/>
              <a:t>单击此处编辑母版文本样式</a:t>
            </a:r>
          </a:p>
          <a:p>
            <a:pPr lvl="1" rtl="0"/>
            <a:r>
              <a:rPr lang="zh-CN" altLang="en-US" noProof="0" smtClean="0"/>
              <a:t>第二级</a:t>
            </a:r>
          </a:p>
          <a:p>
            <a:pPr lvl="2" rtl="0"/>
            <a:r>
              <a:rPr lang="zh-CN" altLang="en-US" noProof="0" smtClean="0"/>
              <a:t>第三级</a:t>
            </a:r>
          </a:p>
          <a:p>
            <a:pPr lvl="3" rtl="0"/>
            <a:r>
              <a:rPr lang="zh-CN" altLang="en-US" noProof="0" smtClean="0"/>
              <a:t>第四级</a:t>
            </a:r>
          </a:p>
          <a:p>
            <a:pPr lvl="4" rtl="0"/>
            <a:r>
              <a:rPr lang="zh-CN" altLang="en-US" noProof="0" smtClean="0"/>
              <a:t>第五级</a:t>
            </a:r>
            <a:endParaRPr lang="zh-CN" altLang="en-US" noProof="0" dirty="0"/>
          </a:p>
        </p:txBody>
      </p:sp>
      <p:sp>
        <p:nvSpPr>
          <p:cNvPr id="5" name="页脚占位符 4"/>
          <p:cNvSpPr>
            <a:spLocks noGrp="1"/>
          </p:cNvSpPr>
          <p:nvPr>
            <p:ph type="ftr" sz="quarter" idx="11"/>
          </p:nvPr>
        </p:nvSpPr>
        <p:spPr/>
        <p:txBody>
          <a:bodyPr rtlCol="0"/>
          <a:lstStyle/>
          <a:p>
            <a:pPr rtl="0"/>
            <a:r>
              <a:rPr lang="zh-CN" altLang="en-US" noProof="0" dirty="0"/>
              <a:t>添加页脚</a:t>
            </a:r>
          </a:p>
        </p:txBody>
      </p:sp>
      <p:sp>
        <p:nvSpPr>
          <p:cNvPr id="4" name="日期占位符 3"/>
          <p:cNvSpPr>
            <a:spLocks noGrp="1"/>
          </p:cNvSpPr>
          <p:nvPr>
            <p:ph type="dt" sz="half" idx="10"/>
          </p:nvPr>
        </p:nvSpPr>
        <p:spPr/>
        <p:txBody>
          <a:bodyPr rtlCol="0"/>
          <a:lstStyle>
            <a:lvl1pPr>
              <a:defRPr/>
            </a:lvl1pPr>
          </a:lstStyle>
          <a:p>
            <a:fld id="{821781B4-E315-44FC-A9E4-EE3ED652705D}" type="datetime2">
              <a:rPr lang="zh-CN" altLang="en-US" smtClean="0"/>
              <a:pPr/>
              <a:t>2018年11月29日</a:t>
            </a:fld>
            <a:endParaRPr lang="zh-CN" altLang="en-US" dirty="0"/>
          </a:p>
        </p:txBody>
      </p:sp>
      <p:sp>
        <p:nvSpPr>
          <p:cNvPr id="6" name="幻灯片编号占位符 5"/>
          <p:cNvSpPr>
            <a:spLocks noGrp="1"/>
          </p:cNvSpPr>
          <p:nvPr>
            <p:ph type="sldNum" sz="quarter" idx="12"/>
          </p:nvPr>
        </p:nvSpPr>
        <p:spPr/>
        <p:txBody>
          <a:bodyPr rtlCol="0"/>
          <a:lstStyle/>
          <a:p>
            <a:pPr rtl="0"/>
            <a:fld id="{4FAB73BC-B049-4115-A692-8D63A059BFB8}" type="slidenum">
              <a:rPr lang="en-US" altLang="zh-CN" noProof="0" smtClean="0"/>
              <a:pPr rtl="0"/>
              <a:t>‹#›</a:t>
            </a:fld>
            <a:endParaRPr lang="zh-CN" altLang="en-US" noProof="0" dirty="0"/>
          </a:p>
        </p:txBody>
      </p:sp>
    </p:spTree>
    <p:extLst>
      <p:ext uri="{BB962C8B-B14F-4D97-AF65-F5344CB8AC3E}">
        <p14:creationId xmlns:p14="http://schemas.microsoft.com/office/powerpoint/2010/main" xmlns="" val="35362568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8724900" y="274638"/>
            <a:ext cx="2628900" cy="5440362"/>
          </a:xfrm>
        </p:spPr>
        <p:txBody>
          <a:bodyPr vert="eaVert" rtlCol="0"/>
          <a:lstStyle/>
          <a:p>
            <a:pPr rtl="0"/>
            <a:r>
              <a:rPr lang="zh-CN" altLang="en-US" noProof="0" smtClean="0"/>
              <a:t>单击此处编辑母版标题样式</a:t>
            </a:r>
            <a:endParaRPr lang="zh-CN" altLang="en-US" noProof="0" dirty="0"/>
          </a:p>
        </p:txBody>
      </p:sp>
      <p:sp>
        <p:nvSpPr>
          <p:cNvPr id="3" name="垂直文本占位符 2"/>
          <p:cNvSpPr>
            <a:spLocks noGrp="1"/>
          </p:cNvSpPr>
          <p:nvPr>
            <p:ph type="body" orient="vert" idx="1"/>
          </p:nvPr>
        </p:nvSpPr>
        <p:spPr>
          <a:xfrm>
            <a:off x="838200" y="274638"/>
            <a:ext cx="7734300" cy="5440362"/>
          </a:xfrm>
        </p:spPr>
        <p:txBody>
          <a:bodyPr vert="eaVert" rtlCol="0"/>
          <a:lstStyle/>
          <a:p>
            <a:pPr lvl="0" rtl="0"/>
            <a:r>
              <a:rPr lang="zh-CN" altLang="en-US" noProof="0" smtClean="0"/>
              <a:t>单击此处编辑母版文本样式</a:t>
            </a:r>
          </a:p>
          <a:p>
            <a:pPr lvl="1" rtl="0"/>
            <a:r>
              <a:rPr lang="zh-CN" altLang="en-US" noProof="0" smtClean="0"/>
              <a:t>第二级</a:t>
            </a:r>
          </a:p>
          <a:p>
            <a:pPr lvl="2" rtl="0"/>
            <a:r>
              <a:rPr lang="zh-CN" altLang="en-US" noProof="0" smtClean="0"/>
              <a:t>第三级</a:t>
            </a:r>
          </a:p>
          <a:p>
            <a:pPr lvl="3" rtl="0"/>
            <a:r>
              <a:rPr lang="zh-CN" altLang="en-US" noProof="0" smtClean="0"/>
              <a:t>第四级</a:t>
            </a:r>
          </a:p>
          <a:p>
            <a:pPr lvl="4" rtl="0"/>
            <a:r>
              <a:rPr lang="zh-CN" altLang="en-US" noProof="0" smtClean="0"/>
              <a:t>第五级</a:t>
            </a:r>
            <a:endParaRPr lang="zh-CN" altLang="en-US" noProof="0" dirty="0"/>
          </a:p>
        </p:txBody>
      </p:sp>
      <p:sp>
        <p:nvSpPr>
          <p:cNvPr id="5" name="页脚占位符 4"/>
          <p:cNvSpPr>
            <a:spLocks noGrp="1"/>
          </p:cNvSpPr>
          <p:nvPr>
            <p:ph type="ftr" sz="quarter" idx="11"/>
          </p:nvPr>
        </p:nvSpPr>
        <p:spPr/>
        <p:txBody>
          <a:bodyPr rtlCol="0"/>
          <a:lstStyle/>
          <a:p>
            <a:pPr rtl="0"/>
            <a:r>
              <a:rPr lang="zh-CN" altLang="en-US" noProof="0" dirty="0"/>
              <a:t>添加页脚</a:t>
            </a:r>
          </a:p>
        </p:txBody>
      </p:sp>
      <p:sp>
        <p:nvSpPr>
          <p:cNvPr id="4" name="日期占位符 3"/>
          <p:cNvSpPr>
            <a:spLocks noGrp="1"/>
          </p:cNvSpPr>
          <p:nvPr>
            <p:ph type="dt" sz="half" idx="10"/>
          </p:nvPr>
        </p:nvSpPr>
        <p:spPr/>
        <p:txBody>
          <a:bodyPr rtlCol="0"/>
          <a:lstStyle>
            <a:lvl1pPr>
              <a:defRPr/>
            </a:lvl1pPr>
          </a:lstStyle>
          <a:p>
            <a:fld id="{A602FAD1-83A9-4815-89CD-897C8D748396}" type="datetime2">
              <a:rPr lang="zh-CN" altLang="en-US" smtClean="0"/>
              <a:pPr/>
              <a:t>2018年11月29日</a:t>
            </a:fld>
            <a:endParaRPr lang="zh-CN" altLang="en-US" dirty="0"/>
          </a:p>
        </p:txBody>
      </p:sp>
      <p:sp>
        <p:nvSpPr>
          <p:cNvPr id="6" name="幻灯片编号占位符 5"/>
          <p:cNvSpPr>
            <a:spLocks noGrp="1"/>
          </p:cNvSpPr>
          <p:nvPr>
            <p:ph type="sldNum" sz="quarter" idx="12"/>
          </p:nvPr>
        </p:nvSpPr>
        <p:spPr/>
        <p:txBody>
          <a:bodyPr rtlCol="0"/>
          <a:lstStyle/>
          <a:p>
            <a:pPr rtl="0"/>
            <a:fld id="{4FAB73BC-B049-4115-A692-8D63A059BFB8}" type="slidenum">
              <a:rPr lang="en-US" altLang="zh-CN" noProof="0" smtClean="0"/>
              <a:pPr rtl="0"/>
              <a:t>‹#›</a:t>
            </a:fld>
            <a:endParaRPr lang="zh-CN" altLang="en-US" noProof="0" dirty="0"/>
          </a:p>
        </p:txBody>
      </p:sp>
    </p:spTree>
    <p:extLst>
      <p:ext uri="{BB962C8B-B14F-4D97-AF65-F5344CB8AC3E}">
        <p14:creationId xmlns:p14="http://schemas.microsoft.com/office/powerpoint/2010/main" xmlns="" val="13586516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smtClean="0"/>
              <a:t>单击此处编辑母版标题样式</a:t>
            </a:r>
            <a:endParaRPr lang="zh-CN" altLang="en-US" noProof="0" dirty="0"/>
          </a:p>
        </p:txBody>
      </p:sp>
      <p:sp>
        <p:nvSpPr>
          <p:cNvPr id="3" name="内容占位符 2"/>
          <p:cNvSpPr>
            <a:spLocks noGrp="1"/>
          </p:cNvSpPr>
          <p:nvPr>
            <p:ph idx="1"/>
          </p:nvPr>
        </p:nvSpPr>
        <p:spPr/>
        <p:txBody>
          <a:bodyPr rtlCol="0"/>
          <a:lstStyle>
            <a:lvl5pPr>
              <a:defRPr/>
            </a:lvl5pPr>
          </a:lstStyle>
          <a:p>
            <a:pPr lvl="0" rtl="0"/>
            <a:r>
              <a:rPr lang="zh-CN" altLang="en-US" noProof="0" smtClean="0"/>
              <a:t>单击此处编辑母版文本样式</a:t>
            </a:r>
          </a:p>
          <a:p>
            <a:pPr lvl="1" rtl="0"/>
            <a:r>
              <a:rPr lang="zh-CN" altLang="en-US" noProof="0" smtClean="0"/>
              <a:t>第二级</a:t>
            </a:r>
          </a:p>
          <a:p>
            <a:pPr lvl="2" rtl="0"/>
            <a:r>
              <a:rPr lang="zh-CN" altLang="en-US" noProof="0" smtClean="0"/>
              <a:t>第三级</a:t>
            </a:r>
          </a:p>
          <a:p>
            <a:pPr lvl="3" rtl="0"/>
            <a:r>
              <a:rPr lang="zh-CN" altLang="en-US" noProof="0" smtClean="0"/>
              <a:t>第四级</a:t>
            </a:r>
          </a:p>
          <a:p>
            <a:pPr lvl="4" rtl="0"/>
            <a:r>
              <a:rPr lang="zh-CN" altLang="en-US" noProof="0" smtClean="0"/>
              <a:t>第五级</a:t>
            </a:r>
            <a:endParaRPr lang="zh-CN" altLang="en-US" noProof="0" dirty="0"/>
          </a:p>
        </p:txBody>
      </p:sp>
      <p:sp>
        <p:nvSpPr>
          <p:cNvPr id="5" name="页脚占位符 4"/>
          <p:cNvSpPr>
            <a:spLocks noGrp="1"/>
          </p:cNvSpPr>
          <p:nvPr>
            <p:ph type="ftr" sz="quarter" idx="11"/>
          </p:nvPr>
        </p:nvSpPr>
        <p:spPr/>
        <p:txBody>
          <a:bodyPr rtlCol="0"/>
          <a:lstStyle/>
          <a:p>
            <a:pPr rtl="0"/>
            <a:r>
              <a:rPr lang="zh-CN" altLang="en-US" noProof="0" dirty="0"/>
              <a:t>添加页脚</a:t>
            </a:r>
          </a:p>
        </p:txBody>
      </p:sp>
      <p:sp>
        <p:nvSpPr>
          <p:cNvPr id="4" name="日期占位符 3"/>
          <p:cNvSpPr>
            <a:spLocks noGrp="1"/>
          </p:cNvSpPr>
          <p:nvPr>
            <p:ph type="dt" sz="half" idx="10"/>
          </p:nvPr>
        </p:nvSpPr>
        <p:spPr/>
        <p:txBody>
          <a:bodyPr rtlCol="0"/>
          <a:lstStyle>
            <a:lvl1pPr>
              <a:defRPr/>
            </a:lvl1pPr>
          </a:lstStyle>
          <a:p>
            <a:fld id="{5FC1D9D2-00D5-4EEB-9E28-7FEFACC9AF41}" type="datetime2">
              <a:rPr lang="zh-CN" altLang="en-US" smtClean="0"/>
              <a:pPr/>
              <a:t>2018年11月29日</a:t>
            </a:fld>
            <a:endParaRPr lang="zh-CN" altLang="en-US" dirty="0"/>
          </a:p>
        </p:txBody>
      </p:sp>
      <p:sp>
        <p:nvSpPr>
          <p:cNvPr id="6" name="幻灯片编号占位符 5"/>
          <p:cNvSpPr>
            <a:spLocks noGrp="1"/>
          </p:cNvSpPr>
          <p:nvPr>
            <p:ph type="sldNum" sz="quarter" idx="12"/>
          </p:nvPr>
        </p:nvSpPr>
        <p:spPr/>
        <p:txBody>
          <a:bodyPr rtlCol="0"/>
          <a:lstStyle/>
          <a:p>
            <a:pPr rtl="0"/>
            <a:fld id="{4FAB73BC-B049-4115-A692-8D63A059BFB8}" type="slidenum">
              <a:rPr lang="en-US" altLang="zh-CN" noProof="0" smtClean="0"/>
              <a:pPr rtl="0"/>
              <a:t>‹#›</a:t>
            </a:fld>
            <a:endParaRPr lang="zh-CN" altLang="en-US" noProof="0" dirty="0"/>
          </a:p>
        </p:txBody>
      </p:sp>
    </p:spTree>
    <p:extLst>
      <p:ext uri="{BB962C8B-B14F-4D97-AF65-F5344CB8AC3E}">
        <p14:creationId xmlns:p14="http://schemas.microsoft.com/office/powerpoint/2010/main" xmlns="" val="34050823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7" name="天空"/>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rtl="0"/>
            <a:endParaRPr lang="zh-CN" altLang="en-US" noProof="0" dirty="0">
              <a:latin typeface="宋体" panose="02010600030101010101" pitchFamily="2" charset="-122"/>
              <a:ea typeface="宋体" panose="02010600030101010101" pitchFamily="2" charset="-122"/>
            </a:endParaRPr>
          </a:p>
        </p:txBody>
      </p:sp>
      <p:sp>
        <p:nvSpPr>
          <p:cNvPr id="2" name="标题 1"/>
          <p:cNvSpPr>
            <a:spLocks noGrp="1"/>
          </p:cNvSpPr>
          <p:nvPr>
            <p:ph type="title"/>
          </p:nvPr>
        </p:nvSpPr>
        <p:spPr>
          <a:xfrm>
            <a:off x="1293813" y="1309047"/>
            <a:ext cx="9601252" cy="2667000"/>
          </a:xfrm>
        </p:spPr>
        <p:txBody>
          <a:bodyPr rtlCol="0" anchor="b">
            <a:normAutofit/>
          </a:bodyPr>
          <a:lstStyle>
            <a:lvl1pPr algn="ctr">
              <a:defRPr sz="6000" b="0">
                <a:latin typeface="宋体" panose="02010600030101010101" pitchFamily="2" charset="-122"/>
                <a:ea typeface="宋体" panose="02010600030101010101" pitchFamily="2" charset="-122"/>
              </a:defRPr>
            </a:lvl1pPr>
          </a:lstStyle>
          <a:p>
            <a:pPr rtl="0"/>
            <a:r>
              <a:rPr lang="zh-CN" altLang="en-US" noProof="0" smtClean="0"/>
              <a:t>单击此处编辑母版标题样式</a:t>
            </a:r>
            <a:endParaRPr lang="zh-CN" altLang="en-US" noProof="0" dirty="0"/>
          </a:p>
        </p:txBody>
      </p:sp>
      <p:sp>
        <p:nvSpPr>
          <p:cNvPr id="3" name="文本占位符 2"/>
          <p:cNvSpPr>
            <a:spLocks noGrp="1"/>
          </p:cNvSpPr>
          <p:nvPr>
            <p:ph type="body" idx="1"/>
          </p:nvPr>
        </p:nvSpPr>
        <p:spPr>
          <a:xfrm>
            <a:off x="1293813" y="4038600"/>
            <a:ext cx="9601200" cy="1143000"/>
          </a:xfrm>
        </p:spPr>
        <p:txBody>
          <a:bodyPr rtlCol="0" anchor="t">
            <a:normAutofit/>
          </a:bodyPr>
          <a:lstStyle>
            <a:lvl1pPr marL="0" indent="0" algn="ctr">
              <a:spcBef>
                <a:spcPts val="0"/>
              </a:spcBef>
              <a:buNone/>
              <a:defRPr sz="2000" cap="all" baseline="0">
                <a:solidFill>
                  <a:schemeClr val="accent2">
                    <a:lumMod val="75000"/>
                  </a:schemeClr>
                </a:solidFill>
                <a:latin typeface="宋体" panose="02010600030101010101" pitchFamily="2" charset="-122"/>
                <a:ea typeface="宋体" panose="02010600030101010101" pitchFamily="2" charset="-12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CN" altLang="en-US" noProof="0" smtClean="0"/>
              <a:t>单击此处编辑母版文本样式</a:t>
            </a:r>
          </a:p>
        </p:txBody>
      </p:sp>
      <p:sp>
        <p:nvSpPr>
          <p:cNvPr id="5" name="页脚占位符 4"/>
          <p:cNvSpPr>
            <a:spLocks noGrp="1"/>
          </p:cNvSpPr>
          <p:nvPr>
            <p:ph type="ftr" sz="quarter" idx="11"/>
          </p:nvPr>
        </p:nvSpPr>
        <p:spPr/>
        <p:txBody>
          <a:bodyPr rtlCol="0"/>
          <a:lstStyle>
            <a:lvl1pPr>
              <a:defRPr>
                <a:latin typeface="宋体" panose="02010600030101010101" pitchFamily="2" charset="-122"/>
                <a:ea typeface="宋体" panose="02010600030101010101" pitchFamily="2" charset="-122"/>
              </a:defRPr>
            </a:lvl1pPr>
          </a:lstStyle>
          <a:p>
            <a:r>
              <a:rPr lang="zh-CN" altLang="en-US" noProof="0" dirty="0"/>
              <a:t>添加页脚</a:t>
            </a:r>
          </a:p>
        </p:txBody>
      </p:sp>
      <p:sp>
        <p:nvSpPr>
          <p:cNvPr id="4" name="日期占位符 3"/>
          <p:cNvSpPr>
            <a:spLocks noGrp="1"/>
          </p:cNvSpPr>
          <p:nvPr>
            <p:ph type="dt" sz="half" idx="10"/>
          </p:nvPr>
        </p:nvSpPr>
        <p:spPr/>
        <p:txBody>
          <a:bodyPr rtlCol="0"/>
          <a:lstStyle>
            <a:lvl1pPr>
              <a:defRPr>
                <a:latin typeface="宋体" panose="02010600030101010101" pitchFamily="2" charset="-122"/>
                <a:ea typeface="宋体" panose="02010600030101010101" pitchFamily="2" charset="-122"/>
              </a:defRPr>
            </a:lvl1pPr>
          </a:lstStyle>
          <a:p>
            <a:fld id="{C3B0BDC2-D38C-42D7-9B39-CBA3CD4C57E0}" type="datetime2">
              <a:rPr lang="zh-CN" altLang="en-US" smtClean="0"/>
              <a:pPr/>
              <a:t>2018年11月29日</a:t>
            </a:fld>
            <a:endParaRPr lang="zh-CN" altLang="en-US" dirty="0"/>
          </a:p>
        </p:txBody>
      </p:sp>
      <p:sp>
        <p:nvSpPr>
          <p:cNvPr id="6" name="幻灯片编号占位符 5"/>
          <p:cNvSpPr>
            <a:spLocks noGrp="1"/>
          </p:cNvSpPr>
          <p:nvPr>
            <p:ph type="sldNum" sz="quarter" idx="12"/>
          </p:nvPr>
        </p:nvSpPr>
        <p:spPr/>
        <p:txBody>
          <a:bodyPr rtlCol="0"/>
          <a:lstStyle>
            <a:lvl1pPr>
              <a:defRPr>
                <a:latin typeface="宋体" panose="02010600030101010101" pitchFamily="2" charset="-122"/>
                <a:ea typeface="宋体" panose="02010600030101010101" pitchFamily="2" charset="-122"/>
              </a:defRPr>
            </a:lvl1pPr>
          </a:lstStyle>
          <a:p>
            <a:fld id="{4FAB73BC-B049-4115-A692-8D63A059BFB8}" type="slidenum">
              <a:rPr lang="en-US" altLang="zh-CN" noProof="0" smtClean="0"/>
              <a:pPr/>
              <a:t>‹#›</a:t>
            </a:fld>
            <a:endParaRPr lang="zh-CN" altLang="en-US" noProof="0" dirty="0"/>
          </a:p>
        </p:txBody>
      </p:sp>
    </p:spTree>
    <p:extLst>
      <p:ext uri="{BB962C8B-B14F-4D97-AF65-F5344CB8AC3E}">
        <p14:creationId xmlns:p14="http://schemas.microsoft.com/office/powerpoint/2010/main" xmlns="" val="30435599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smtClean="0"/>
              <a:t>单击此处编辑母版标题样式</a:t>
            </a:r>
            <a:endParaRPr lang="zh-CN" altLang="en-US" noProof="0" dirty="0"/>
          </a:p>
        </p:txBody>
      </p:sp>
      <p:sp>
        <p:nvSpPr>
          <p:cNvPr id="4" name="内容占位符 3"/>
          <p:cNvSpPr>
            <a:spLocks noGrp="1"/>
          </p:cNvSpPr>
          <p:nvPr>
            <p:ph sz="half" idx="2"/>
          </p:nvPr>
        </p:nvSpPr>
        <p:spPr>
          <a:xfrm>
            <a:off x="6278880" y="1572768"/>
            <a:ext cx="4572000" cy="4142232"/>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zh-CN" altLang="en-US" noProof="0" smtClean="0"/>
              <a:t>单击此处编辑母版文本样式</a:t>
            </a:r>
          </a:p>
          <a:p>
            <a:pPr lvl="1" rtl="0"/>
            <a:r>
              <a:rPr lang="zh-CN" altLang="en-US" noProof="0" smtClean="0"/>
              <a:t>第二级</a:t>
            </a:r>
          </a:p>
          <a:p>
            <a:pPr lvl="2" rtl="0"/>
            <a:r>
              <a:rPr lang="zh-CN" altLang="en-US" noProof="0" smtClean="0"/>
              <a:t>第三级</a:t>
            </a:r>
          </a:p>
          <a:p>
            <a:pPr lvl="3" rtl="0"/>
            <a:r>
              <a:rPr lang="zh-CN" altLang="en-US" noProof="0" smtClean="0"/>
              <a:t>第四级</a:t>
            </a:r>
          </a:p>
          <a:p>
            <a:pPr lvl="4" rtl="0"/>
            <a:r>
              <a:rPr lang="zh-CN" altLang="en-US" noProof="0" smtClean="0"/>
              <a:t>第五级</a:t>
            </a:r>
            <a:endParaRPr lang="zh-CN" altLang="en-US" noProof="0" dirty="0"/>
          </a:p>
        </p:txBody>
      </p:sp>
      <p:sp>
        <p:nvSpPr>
          <p:cNvPr id="3" name="内容占位符 2"/>
          <p:cNvSpPr>
            <a:spLocks noGrp="1"/>
          </p:cNvSpPr>
          <p:nvPr>
            <p:ph sz="half" idx="1"/>
          </p:nvPr>
        </p:nvSpPr>
        <p:spPr>
          <a:xfrm>
            <a:off x="1341120" y="1572768"/>
            <a:ext cx="4572000" cy="4142232"/>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zh-CN" altLang="en-US" noProof="0" smtClean="0"/>
              <a:t>单击此处编辑母版文本样式</a:t>
            </a:r>
          </a:p>
          <a:p>
            <a:pPr lvl="1" rtl="0"/>
            <a:r>
              <a:rPr lang="zh-CN" altLang="en-US" noProof="0" smtClean="0"/>
              <a:t>第二级</a:t>
            </a:r>
          </a:p>
          <a:p>
            <a:pPr lvl="2" rtl="0"/>
            <a:r>
              <a:rPr lang="zh-CN" altLang="en-US" noProof="0" smtClean="0"/>
              <a:t>第三级</a:t>
            </a:r>
          </a:p>
          <a:p>
            <a:pPr lvl="3" rtl="0"/>
            <a:r>
              <a:rPr lang="zh-CN" altLang="en-US" noProof="0" smtClean="0"/>
              <a:t>第四级</a:t>
            </a:r>
          </a:p>
          <a:p>
            <a:pPr lvl="4" rtl="0"/>
            <a:r>
              <a:rPr lang="zh-CN" altLang="en-US" noProof="0" smtClean="0"/>
              <a:t>第五级</a:t>
            </a:r>
            <a:endParaRPr lang="zh-CN" altLang="en-US" noProof="0" dirty="0"/>
          </a:p>
        </p:txBody>
      </p:sp>
      <p:sp>
        <p:nvSpPr>
          <p:cNvPr id="6" name="页脚占位符 5"/>
          <p:cNvSpPr>
            <a:spLocks noGrp="1"/>
          </p:cNvSpPr>
          <p:nvPr>
            <p:ph type="ftr" sz="quarter" idx="11"/>
          </p:nvPr>
        </p:nvSpPr>
        <p:spPr/>
        <p:txBody>
          <a:bodyPr rtlCol="0"/>
          <a:lstStyle/>
          <a:p>
            <a:pPr rtl="0"/>
            <a:r>
              <a:rPr lang="zh-CN" altLang="en-US" noProof="0" dirty="0"/>
              <a:t>添加页脚</a:t>
            </a:r>
          </a:p>
        </p:txBody>
      </p:sp>
      <p:sp>
        <p:nvSpPr>
          <p:cNvPr id="5" name="日期占位符 4"/>
          <p:cNvSpPr>
            <a:spLocks noGrp="1"/>
          </p:cNvSpPr>
          <p:nvPr>
            <p:ph type="dt" sz="half" idx="10"/>
          </p:nvPr>
        </p:nvSpPr>
        <p:spPr/>
        <p:txBody>
          <a:bodyPr rtlCol="0"/>
          <a:lstStyle>
            <a:lvl1pPr>
              <a:defRPr/>
            </a:lvl1pPr>
          </a:lstStyle>
          <a:p>
            <a:fld id="{EB13BF23-F257-446B-912C-17364A1438BC}" type="datetime2">
              <a:rPr lang="zh-CN" altLang="en-US" smtClean="0"/>
              <a:pPr/>
              <a:t>2018年11月29日</a:t>
            </a:fld>
            <a:endParaRPr lang="zh-CN" altLang="en-US" dirty="0"/>
          </a:p>
        </p:txBody>
      </p:sp>
      <p:sp>
        <p:nvSpPr>
          <p:cNvPr id="7" name="幻灯片编号占位符 6"/>
          <p:cNvSpPr>
            <a:spLocks noGrp="1"/>
          </p:cNvSpPr>
          <p:nvPr>
            <p:ph type="sldNum" sz="quarter" idx="12"/>
          </p:nvPr>
        </p:nvSpPr>
        <p:spPr/>
        <p:txBody>
          <a:bodyPr rtlCol="0"/>
          <a:lstStyle/>
          <a:p>
            <a:pPr rtl="0"/>
            <a:fld id="{4FAB73BC-B049-4115-A692-8D63A059BFB8}" type="slidenum">
              <a:rPr lang="en-US" altLang="zh-CN" noProof="0" smtClean="0"/>
              <a:pPr rtl="0"/>
              <a:t>‹#›</a:t>
            </a:fld>
            <a:endParaRPr lang="zh-CN" altLang="en-US" noProof="0" dirty="0"/>
          </a:p>
        </p:txBody>
      </p:sp>
    </p:spTree>
    <p:extLst>
      <p:ext uri="{BB962C8B-B14F-4D97-AF65-F5344CB8AC3E}">
        <p14:creationId xmlns:p14="http://schemas.microsoft.com/office/powerpoint/2010/main" xmlns="" val="42493787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10" name="标题 9"/>
          <p:cNvSpPr>
            <a:spLocks noGrp="1"/>
          </p:cNvSpPr>
          <p:nvPr>
            <p:ph type="title"/>
          </p:nvPr>
        </p:nvSpPr>
        <p:spPr/>
        <p:txBody>
          <a:bodyPr rtlCol="0"/>
          <a:lstStyle/>
          <a:p>
            <a:pPr rtl="0"/>
            <a:r>
              <a:rPr lang="zh-CN" altLang="en-US" noProof="0" smtClean="0"/>
              <a:t>单击此处编辑母版标题样式</a:t>
            </a:r>
            <a:endParaRPr lang="zh-CN" altLang="en-US" noProof="0" dirty="0"/>
          </a:p>
        </p:txBody>
      </p:sp>
      <p:sp>
        <p:nvSpPr>
          <p:cNvPr id="3" name="文本占位符 2"/>
          <p:cNvSpPr>
            <a:spLocks noGrp="1"/>
          </p:cNvSpPr>
          <p:nvPr>
            <p:ph type="body" idx="1"/>
          </p:nvPr>
        </p:nvSpPr>
        <p:spPr>
          <a:xfrm>
            <a:off x="1341120" y="1572768"/>
            <a:ext cx="4572000" cy="766588"/>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smtClean="0"/>
              <a:t>单击此处编辑母版文本样式</a:t>
            </a:r>
          </a:p>
        </p:txBody>
      </p:sp>
      <p:sp>
        <p:nvSpPr>
          <p:cNvPr id="4" name="内容占位符 3"/>
          <p:cNvSpPr>
            <a:spLocks noGrp="1"/>
          </p:cNvSpPr>
          <p:nvPr>
            <p:ph sz="half" idx="2"/>
          </p:nvPr>
        </p:nvSpPr>
        <p:spPr>
          <a:xfrm>
            <a:off x="1341120" y="2365861"/>
            <a:ext cx="4572000" cy="3349140"/>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zh-CN" altLang="en-US" noProof="0" smtClean="0"/>
              <a:t>单击此处编辑母版文本样式</a:t>
            </a:r>
          </a:p>
          <a:p>
            <a:pPr lvl="1" rtl="0"/>
            <a:r>
              <a:rPr lang="zh-CN" altLang="en-US" noProof="0" smtClean="0"/>
              <a:t>第二级</a:t>
            </a:r>
          </a:p>
          <a:p>
            <a:pPr lvl="2" rtl="0"/>
            <a:r>
              <a:rPr lang="zh-CN" altLang="en-US" noProof="0" smtClean="0"/>
              <a:t>第三级</a:t>
            </a:r>
          </a:p>
          <a:p>
            <a:pPr lvl="3" rtl="0"/>
            <a:r>
              <a:rPr lang="zh-CN" altLang="en-US" noProof="0" smtClean="0"/>
              <a:t>第四级</a:t>
            </a:r>
          </a:p>
          <a:p>
            <a:pPr lvl="4" rtl="0"/>
            <a:r>
              <a:rPr lang="zh-CN" altLang="en-US" noProof="0" smtClean="0"/>
              <a:t>第五级</a:t>
            </a:r>
            <a:endParaRPr lang="zh-CN" altLang="en-US" noProof="0" dirty="0"/>
          </a:p>
        </p:txBody>
      </p:sp>
      <p:sp>
        <p:nvSpPr>
          <p:cNvPr id="5" name="文本占位符 4"/>
          <p:cNvSpPr>
            <a:spLocks noGrp="1"/>
          </p:cNvSpPr>
          <p:nvPr>
            <p:ph type="body" sz="quarter" idx="3"/>
          </p:nvPr>
        </p:nvSpPr>
        <p:spPr>
          <a:xfrm>
            <a:off x="6278880" y="1572768"/>
            <a:ext cx="4572000" cy="766588"/>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smtClean="0"/>
              <a:t>单击此处编辑母版文本样式</a:t>
            </a:r>
          </a:p>
        </p:txBody>
      </p:sp>
      <p:sp>
        <p:nvSpPr>
          <p:cNvPr id="6" name="内容占位符 5"/>
          <p:cNvSpPr>
            <a:spLocks noGrp="1"/>
          </p:cNvSpPr>
          <p:nvPr>
            <p:ph sz="quarter" idx="4"/>
          </p:nvPr>
        </p:nvSpPr>
        <p:spPr>
          <a:xfrm>
            <a:off x="6278880" y="2365861"/>
            <a:ext cx="4572000" cy="3349140"/>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zh-CN" altLang="en-US" noProof="0" smtClean="0"/>
              <a:t>单击此处编辑母版文本样式</a:t>
            </a:r>
          </a:p>
          <a:p>
            <a:pPr lvl="1" rtl="0"/>
            <a:r>
              <a:rPr lang="zh-CN" altLang="en-US" noProof="0" smtClean="0"/>
              <a:t>第二级</a:t>
            </a:r>
          </a:p>
          <a:p>
            <a:pPr lvl="2" rtl="0"/>
            <a:r>
              <a:rPr lang="zh-CN" altLang="en-US" noProof="0" smtClean="0"/>
              <a:t>第三级</a:t>
            </a:r>
          </a:p>
          <a:p>
            <a:pPr lvl="3" rtl="0"/>
            <a:r>
              <a:rPr lang="zh-CN" altLang="en-US" noProof="0" smtClean="0"/>
              <a:t>第四级</a:t>
            </a:r>
          </a:p>
          <a:p>
            <a:pPr lvl="4" rtl="0"/>
            <a:r>
              <a:rPr lang="zh-CN" altLang="en-US" noProof="0" smtClean="0"/>
              <a:t>第五级</a:t>
            </a:r>
            <a:endParaRPr lang="zh-CN" altLang="en-US" noProof="0" dirty="0"/>
          </a:p>
        </p:txBody>
      </p:sp>
      <p:sp>
        <p:nvSpPr>
          <p:cNvPr id="8" name="页脚占位符 7"/>
          <p:cNvSpPr>
            <a:spLocks noGrp="1"/>
          </p:cNvSpPr>
          <p:nvPr>
            <p:ph type="ftr" sz="quarter" idx="11"/>
          </p:nvPr>
        </p:nvSpPr>
        <p:spPr/>
        <p:txBody>
          <a:bodyPr rtlCol="0"/>
          <a:lstStyle/>
          <a:p>
            <a:pPr rtl="0"/>
            <a:r>
              <a:rPr lang="zh-CN" altLang="en-US" noProof="0" dirty="0"/>
              <a:t>添加页脚</a:t>
            </a:r>
          </a:p>
        </p:txBody>
      </p:sp>
      <p:sp>
        <p:nvSpPr>
          <p:cNvPr id="7" name="日期占位符 6"/>
          <p:cNvSpPr>
            <a:spLocks noGrp="1"/>
          </p:cNvSpPr>
          <p:nvPr>
            <p:ph type="dt" sz="half" idx="10"/>
          </p:nvPr>
        </p:nvSpPr>
        <p:spPr/>
        <p:txBody>
          <a:bodyPr rtlCol="0"/>
          <a:lstStyle>
            <a:lvl1pPr>
              <a:defRPr/>
            </a:lvl1pPr>
          </a:lstStyle>
          <a:p>
            <a:fld id="{48549F57-98D1-4139-9AD0-C205DC71C5E9}" type="datetime2">
              <a:rPr lang="zh-CN" altLang="en-US" smtClean="0"/>
              <a:pPr/>
              <a:t>2018年11月29日</a:t>
            </a:fld>
            <a:endParaRPr lang="zh-CN" altLang="en-US" dirty="0"/>
          </a:p>
        </p:txBody>
      </p:sp>
      <p:sp>
        <p:nvSpPr>
          <p:cNvPr id="9" name="幻灯片编号占位符 8"/>
          <p:cNvSpPr>
            <a:spLocks noGrp="1"/>
          </p:cNvSpPr>
          <p:nvPr>
            <p:ph type="sldNum" sz="quarter" idx="12"/>
          </p:nvPr>
        </p:nvSpPr>
        <p:spPr/>
        <p:txBody>
          <a:bodyPr rtlCol="0"/>
          <a:lstStyle/>
          <a:p>
            <a:pPr rtl="0"/>
            <a:fld id="{4FAB73BC-B049-4115-A692-8D63A059BFB8}" type="slidenum">
              <a:rPr lang="en-US" altLang="zh-CN" noProof="0" smtClean="0"/>
              <a:pPr rtl="0"/>
              <a:t>‹#›</a:t>
            </a:fld>
            <a:endParaRPr lang="zh-CN" altLang="en-US" noProof="0" dirty="0"/>
          </a:p>
        </p:txBody>
      </p:sp>
    </p:spTree>
    <p:extLst>
      <p:ext uri="{BB962C8B-B14F-4D97-AF65-F5344CB8AC3E}">
        <p14:creationId xmlns:p14="http://schemas.microsoft.com/office/powerpoint/2010/main" xmlns="" val="10723781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6" name="标题 5"/>
          <p:cNvSpPr>
            <a:spLocks noGrp="1"/>
          </p:cNvSpPr>
          <p:nvPr>
            <p:ph type="title"/>
          </p:nvPr>
        </p:nvSpPr>
        <p:spPr/>
        <p:txBody>
          <a:bodyPr rtlCol="0"/>
          <a:lstStyle/>
          <a:p>
            <a:pPr rtl="0"/>
            <a:r>
              <a:rPr lang="zh-CN" altLang="en-US" noProof="0" smtClean="0"/>
              <a:t>单击此处编辑母版标题样式</a:t>
            </a:r>
            <a:endParaRPr lang="zh-CN" altLang="en-US" noProof="0" dirty="0"/>
          </a:p>
        </p:txBody>
      </p:sp>
      <p:sp>
        <p:nvSpPr>
          <p:cNvPr id="4" name="页脚占位符 3"/>
          <p:cNvSpPr>
            <a:spLocks noGrp="1"/>
          </p:cNvSpPr>
          <p:nvPr>
            <p:ph type="ftr" sz="quarter" idx="11"/>
          </p:nvPr>
        </p:nvSpPr>
        <p:spPr/>
        <p:txBody>
          <a:bodyPr rtlCol="0"/>
          <a:lstStyle/>
          <a:p>
            <a:pPr rtl="0"/>
            <a:r>
              <a:rPr lang="zh-CN" altLang="en-US" noProof="0" dirty="0"/>
              <a:t>添加页脚</a:t>
            </a:r>
          </a:p>
        </p:txBody>
      </p:sp>
      <p:sp>
        <p:nvSpPr>
          <p:cNvPr id="3" name="日期占位符 2"/>
          <p:cNvSpPr>
            <a:spLocks noGrp="1"/>
          </p:cNvSpPr>
          <p:nvPr>
            <p:ph type="dt" sz="half" idx="10"/>
          </p:nvPr>
        </p:nvSpPr>
        <p:spPr/>
        <p:txBody>
          <a:bodyPr rtlCol="0"/>
          <a:lstStyle>
            <a:lvl1pPr>
              <a:defRPr/>
            </a:lvl1pPr>
          </a:lstStyle>
          <a:p>
            <a:fld id="{3F4CFB21-361B-4CC8-B2EC-30CDC6A58970}" type="datetime2">
              <a:rPr lang="zh-CN" altLang="en-US" smtClean="0"/>
              <a:pPr/>
              <a:t>2018年11月29日</a:t>
            </a:fld>
            <a:endParaRPr lang="zh-CN" altLang="en-US" dirty="0"/>
          </a:p>
        </p:txBody>
      </p:sp>
      <p:sp>
        <p:nvSpPr>
          <p:cNvPr id="5" name="幻灯片编号占位符 4"/>
          <p:cNvSpPr>
            <a:spLocks noGrp="1"/>
          </p:cNvSpPr>
          <p:nvPr>
            <p:ph type="sldNum" sz="quarter" idx="12"/>
          </p:nvPr>
        </p:nvSpPr>
        <p:spPr/>
        <p:txBody>
          <a:bodyPr rtlCol="0"/>
          <a:lstStyle/>
          <a:p>
            <a:pPr rtl="0"/>
            <a:fld id="{4FAB73BC-B049-4115-A692-8D63A059BFB8}" type="slidenum">
              <a:rPr lang="en-US" altLang="zh-CN" noProof="0" smtClean="0"/>
              <a:pPr rtl="0"/>
              <a:t>‹#›</a:t>
            </a:fld>
            <a:endParaRPr lang="zh-CN" altLang="en-US" noProof="0" dirty="0"/>
          </a:p>
        </p:txBody>
      </p:sp>
    </p:spTree>
    <p:extLst>
      <p:ext uri="{BB962C8B-B14F-4D97-AF65-F5344CB8AC3E}">
        <p14:creationId xmlns:p14="http://schemas.microsoft.com/office/powerpoint/2010/main" xmlns="" val="36818866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天空"/>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rtl="0"/>
            <a:endParaRPr lang="zh-CN" altLang="en-US" dirty="0">
              <a:latin typeface="宋体" panose="02010600030101010101" pitchFamily="2" charset="-122"/>
              <a:ea typeface="宋体" panose="02010600030101010101" pitchFamily="2" charset="-122"/>
            </a:endParaRPr>
          </a:p>
        </p:txBody>
      </p:sp>
      <p:sp>
        <p:nvSpPr>
          <p:cNvPr id="3" name="页脚占位符 2"/>
          <p:cNvSpPr>
            <a:spLocks noGrp="1"/>
          </p:cNvSpPr>
          <p:nvPr>
            <p:ph type="ftr" sz="quarter" idx="11"/>
          </p:nvPr>
        </p:nvSpPr>
        <p:spPr/>
        <p:txBody>
          <a:bodyPr rtlCol="0"/>
          <a:lstStyle>
            <a:lvl1pPr>
              <a:defRPr>
                <a:latin typeface="宋体" panose="02010600030101010101" pitchFamily="2" charset="-122"/>
                <a:ea typeface="宋体" panose="02010600030101010101" pitchFamily="2" charset="-122"/>
              </a:defRPr>
            </a:lvl1pPr>
          </a:lstStyle>
          <a:p>
            <a:r>
              <a:rPr lang="zh-CN" altLang="en-US"/>
              <a:t>添加页脚</a:t>
            </a:r>
            <a:endParaRPr lang="zh-CN" altLang="en-US" dirty="0"/>
          </a:p>
        </p:txBody>
      </p:sp>
      <p:sp>
        <p:nvSpPr>
          <p:cNvPr id="2" name="日期占位符 1"/>
          <p:cNvSpPr>
            <a:spLocks noGrp="1"/>
          </p:cNvSpPr>
          <p:nvPr>
            <p:ph type="dt" sz="half" idx="10"/>
          </p:nvPr>
        </p:nvSpPr>
        <p:spPr/>
        <p:txBody>
          <a:bodyPr rtlCol="0"/>
          <a:lstStyle>
            <a:lvl1pPr>
              <a:defRPr>
                <a:latin typeface="宋体" panose="02010600030101010101" pitchFamily="2" charset="-122"/>
                <a:ea typeface="宋体" panose="02010600030101010101" pitchFamily="2" charset="-122"/>
              </a:defRPr>
            </a:lvl1pPr>
          </a:lstStyle>
          <a:p>
            <a:fld id="{8209AF4B-C7B0-4043-BA53-D6C8AACCE1F0}" type="datetime2">
              <a:rPr lang="zh-CN" altLang="en-US" smtClean="0"/>
              <a:pPr/>
              <a:t>2018年11月29日</a:t>
            </a:fld>
            <a:endParaRPr lang="zh-CN" altLang="en-US" dirty="0"/>
          </a:p>
        </p:txBody>
      </p:sp>
      <p:sp>
        <p:nvSpPr>
          <p:cNvPr id="4" name="幻灯片编号占位符 3"/>
          <p:cNvSpPr>
            <a:spLocks noGrp="1"/>
          </p:cNvSpPr>
          <p:nvPr>
            <p:ph type="sldNum" sz="quarter" idx="12"/>
          </p:nvPr>
        </p:nvSpPr>
        <p:spPr/>
        <p:txBody>
          <a:bodyPr rtlCol="0"/>
          <a:lstStyle>
            <a:lvl1pPr>
              <a:defRPr>
                <a:latin typeface="宋体" panose="02010600030101010101" pitchFamily="2" charset="-122"/>
                <a:ea typeface="宋体" panose="02010600030101010101" pitchFamily="2" charset="-122"/>
              </a:defRPr>
            </a:lvl1pPr>
          </a:lstStyle>
          <a:p>
            <a:fld id="{4FAB73BC-B049-4115-A692-8D63A059BFB8}" type="slidenum">
              <a:rPr lang="en-US" altLang="zh-CN" smtClean="0"/>
              <a:pPr/>
              <a:t>‹#›</a:t>
            </a:fld>
            <a:endParaRPr lang="en-US" altLang="zh-CN" dirty="0"/>
          </a:p>
        </p:txBody>
      </p:sp>
    </p:spTree>
    <p:extLst>
      <p:ext uri="{BB962C8B-B14F-4D97-AF65-F5344CB8AC3E}">
        <p14:creationId xmlns:p14="http://schemas.microsoft.com/office/powerpoint/2010/main" xmlns="" val="4922624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带标题的内容">
    <p:spTree>
      <p:nvGrpSpPr>
        <p:cNvPr id="1" name=""/>
        <p:cNvGrpSpPr/>
        <p:nvPr/>
      </p:nvGrpSpPr>
      <p:grpSpPr>
        <a:xfrm>
          <a:off x="0" y="0"/>
          <a:ext cx="0" cy="0"/>
          <a:chOff x="0" y="0"/>
          <a:chExt cx="0" cy="0"/>
        </a:xfrm>
      </p:grpSpPr>
      <p:sp>
        <p:nvSpPr>
          <p:cNvPr id="2" name="标题 1"/>
          <p:cNvSpPr>
            <a:spLocks noGrp="1"/>
          </p:cNvSpPr>
          <p:nvPr>
            <p:ph type="title"/>
          </p:nvPr>
        </p:nvSpPr>
        <p:spPr>
          <a:xfrm>
            <a:off x="8127479" y="762000"/>
            <a:ext cx="3377133" cy="2743200"/>
          </a:xfrm>
        </p:spPr>
        <p:txBody>
          <a:bodyPr rtlCol="0" anchor="b">
            <a:normAutofit/>
          </a:bodyPr>
          <a:lstStyle>
            <a:lvl1pPr>
              <a:defRPr sz="3200" b="0"/>
            </a:lvl1pPr>
          </a:lstStyle>
          <a:p>
            <a:pPr rtl="0"/>
            <a:r>
              <a:rPr lang="zh-CN" altLang="en-US" noProof="0" smtClean="0"/>
              <a:t>单击此处编辑母版标题样式</a:t>
            </a:r>
            <a:endParaRPr lang="zh-CN" altLang="en-US" noProof="0" dirty="0"/>
          </a:p>
        </p:txBody>
      </p:sp>
      <p:sp>
        <p:nvSpPr>
          <p:cNvPr id="3" name="内容占位符 2"/>
          <p:cNvSpPr>
            <a:spLocks noGrp="1"/>
          </p:cNvSpPr>
          <p:nvPr>
            <p:ph idx="1"/>
          </p:nvPr>
        </p:nvSpPr>
        <p:spPr>
          <a:xfrm>
            <a:off x="760413" y="685800"/>
            <a:ext cx="6858000" cy="4572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zh-CN" altLang="en-US" noProof="0" smtClean="0"/>
              <a:t>单击此处编辑母版文本样式</a:t>
            </a:r>
          </a:p>
          <a:p>
            <a:pPr lvl="1" rtl="0"/>
            <a:r>
              <a:rPr lang="zh-CN" altLang="en-US" noProof="0" smtClean="0"/>
              <a:t>第二级</a:t>
            </a:r>
          </a:p>
          <a:p>
            <a:pPr lvl="2" rtl="0"/>
            <a:r>
              <a:rPr lang="zh-CN" altLang="en-US" noProof="0" smtClean="0"/>
              <a:t>第三级</a:t>
            </a:r>
          </a:p>
          <a:p>
            <a:pPr lvl="3" rtl="0"/>
            <a:r>
              <a:rPr lang="zh-CN" altLang="en-US" noProof="0" smtClean="0"/>
              <a:t>第四级</a:t>
            </a:r>
          </a:p>
          <a:p>
            <a:pPr lvl="4" rtl="0"/>
            <a:r>
              <a:rPr lang="zh-CN" altLang="en-US" noProof="0" smtClean="0"/>
              <a:t>第五级</a:t>
            </a:r>
            <a:endParaRPr lang="zh-CN" altLang="en-US" noProof="0" dirty="0"/>
          </a:p>
        </p:txBody>
      </p:sp>
      <p:sp>
        <p:nvSpPr>
          <p:cNvPr id="4" name="文本占位符 3"/>
          <p:cNvSpPr>
            <a:spLocks noGrp="1"/>
          </p:cNvSpPr>
          <p:nvPr>
            <p:ph type="body" sz="half" idx="2"/>
          </p:nvPr>
        </p:nvSpPr>
        <p:spPr>
          <a:xfrm>
            <a:off x="8127479" y="3554104"/>
            <a:ext cx="3377133" cy="1703696"/>
          </a:xfrm>
        </p:spPr>
        <p:txBody>
          <a:bodyPr rtlCol="0">
            <a:normAutofit/>
          </a:bodyPr>
          <a:lstStyle>
            <a:lvl1pPr marL="0" indent="0">
              <a:lnSpc>
                <a:spcPct val="9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smtClean="0"/>
              <a:t>单击此处编辑母版文本样式</a:t>
            </a:r>
          </a:p>
        </p:txBody>
      </p:sp>
      <p:sp>
        <p:nvSpPr>
          <p:cNvPr id="6" name="页脚占位符 5"/>
          <p:cNvSpPr>
            <a:spLocks noGrp="1"/>
          </p:cNvSpPr>
          <p:nvPr>
            <p:ph type="ftr" sz="quarter" idx="11"/>
          </p:nvPr>
        </p:nvSpPr>
        <p:spPr/>
        <p:txBody>
          <a:bodyPr rtlCol="0"/>
          <a:lstStyle/>
          <a:p>
            <a:pPr rtl="0"/>
            <a:r>
              <a:rPr lang="zh-CN" altLang="en-US" noProof="0" dirty="0"/>
              <a:t>添加页脚</a:t>
            </a:r>
          </a:p>
        </p:txBody>
      </p:sp>
      <p:sp>
        <p:nvSpPr>
          <p:cNvPr id="5" name="日期占位符 4"/>
          <p:cNvSpPr>
            <a:spLocks noGrp="1"/>
          </p:cNvSpPr>
          <p:nvPr>
            <p:ph type="dt" sz="half" idx="10"/>
          </p:nvPr>
        </p:nvSpPr>
        <p:spPr/>
        <p:txBody>
          <a:bodyPr rtlCol="0"/>
          <a:lstStyle>
            <a:lvl1pPr>
              <a:defRPr/>
            </a:lvl1pPr>
          </a:lstStyle>
          <a:p>
            <a:fld id="{18D06AC8-11C1-4A1F-BB41-BDF77EA2ACD7}" type="datetime2">
              <a:rPr lang="zh-CN" altLang="en-US" smtClean="0"/>
              <a:pPr/>
              <a:t>2018年11月29日</a:t>
            </a:fld>
            <a:endParaRPr lang="zh-CN" altLang="en-US" dirty="0"/>
          </a:p>
        </p:txBody>
      </p:sp>
      <p:sp>
        <p:nvSpPr>
          <p:cNvPr id="7" name="幻灯片编号占位符 6"/>
          <p:cNvSpPr>
            <a:spLocks noGrp="1"/>
          </p:cNvSpPr>
          <p:nvPr>
            <p:ph type="sldNum" sz="quarter" idx="12"/>
          </p:nvPr>
        </p:nvSpPr>
        <p:spPr/>
        <p:txBody>
          <a:bodyPr rtlCol="0"/>
          <a:lstStyle/>
          <a:p>
            <a:pPr rtl="0"/>
            <a:fld id="{4FAB73BC-B049-4115-A692-8D63A059BFB8}" type="slidenum">
              <a:rPr lang="en-US" altLang="zh-CN" noProof="0" smtClean="0"/>
              <a:pPr rtl="0"/>
              <a:t>‹#›</a:t>
            </a:fld>
            <a:endParaRPr lang="zh-CN" altLang="en-US" noProof="0" dirty="0"/>
          </a:p>
        </p:txBody>
      </p:sp>
    </p:spTree>
    <p:extLst>
      <p:ext uri="{BB962C8B-B14F-4D97-AF65-F5344CB8AC3E}">
        <p14:creationId xmlns:p14="http://schemas.microsoft.com/office/powerpoint/2010/main" xmlns="" val="14838976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带标题的图片">
    <p:spTree>
      <p:nvGrpSpPr>
        <p:cNvPr id="1" name=""/>
        <p:cNvGrpSpPr/>
        <p:nvPr/>
      </p:nvGrpSpPr>
      <p:grpSpPr>
        <a:xfrm>
          <a:off x="0" y="0"/>
          <a:ext cx="0" cy="0"/>
          <a:chOff x="0" y="0"/>
          <a:chExt cx="0" cy="0"/>
        </a:xfrm>
      </p:grpSpPr>
      <p:sp>
        <p:nvSpPr>
          <p:cNvPr id="2" name="标题 1"/>
          <p:cNvSpPr>
            <a:spLocks noGrp="1"/>
          </p:cNvSpPr>
          <p:nvPr>
            <p:ph type="title"/>
          </p:nvPr>
        </p:nvSpPr>
        <p:spPr>
          <a:xfrm>
            <a:off x="8127479" y="762000"/>
            <a:ext cx="3377133" cy="2743200"/>
          </a:xfrm>
        </p:spPr>
        <p:txBody>
          <a:bodyPr rtlCol="0" anchor="b">
            <a:normAutofit/>
          </a:bodyPr>
          <a:lstStyle>
            <a:lvl1pPr>
              <a:defRPr sz="3400" b="0"/>
            </a:lvl1pPr>
          </a:lstStyle>
          <a:p>
            <a:pPr rtl="0"/>
            <a:r>
              <a:rPr lang="zh-CN" altLang="en-US" noProof="0" smtClean="0"/>
              <a:t>单击此处编辑母版标题样式</a:t>
            </a:r>
            <a:endParaRPr lang="zh-CN" altLang="en-US" noProof="0" dirty="0"/>
          </a:p>
        </p:txBody>
      </p:sp>
      <p:sp>
        <p:nvSpPr>
          <p:cNvPr id="3" name="图片占位符 2" descr="为添加图像预留的空占位符。单击占位符，选择要添加的图像。"/>
          <p:cNvSpPr>
            <a:spLocks noGrp="1"/>
          </p:cNvSpPr>
          <p:nvPr>
            <p:ph type="pic" idx="1"/>
          </p:nvPr>
        </p:nvSpPr>
        <p:spPr>
          <a:xfrm>
            <a:off x="760413" y="685800"/>
            <a:ext cx="6858000" cy="4572000"/>
          </a:xfrm>
          <a:solidFill>
            <a:schemeClr val="bg1">
              <a:lumMod val="95000"/>
            </a:schemeClr>
          </a:solidFill>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smtClean="0"/>
              <a:t>单击图标添加图片</a:t>
            </a:r>
            <a:endParaRPr lang="zh-CN" altLang="en-US" noProof="0" dirty="0"/>
          </a:p>
        </p:txBody>
      </p:sp>
      <p:sp>
        <p:nvSpPr>
          <p:cNvPr id="4" name="文本占位符 3"/>
          <p:cNvSpPr>
            <a:spLocks noGrp="1"/>
          </p:cNvSpPr>
          <p:nvPr>
            <p:ph type="body" sz="half" idx="2"/>
          </p:nvPr>
        </p:nvSpPr>
        <p:spPr>
          <a:xfrm>
            <a:off x="8127479" y="3554104"/>
            <a:ext cx="3377133" cy="1703696"/>
          </a:xfrm>
        </p:spPr>
        <p:txBody>
          <a:bodyPr rtlCol="0">
            <a:normAutofit/>
          </a:bodyPr>
          <a:lstStyle>
            <a:lvl1pPr marL="0" indent="0">
              <a:lnSpc>
                <a:spcPct val="10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smtClean="0"/>
              <a:t>单击此处编辑母版文本样式</a:t>
            </a:r>
          </a:p>
        </p:txBody>
      </p:sp>
      <p:sp>
        <p:nvSpPr>
          <p:cNvPr id="6" name="页脚占位符 5"/>
          <p:cNvSpPr>
            <a:spLocks noGrp="1"/>
          </p:cNvSpPr>
          <p:nvPr>
            <p:ph type="ftr" sz="quarter" idx="11"/>
          </p:nvPr>
        </p:nvSpPr>
        <p:spPr/>
        <p:txBody>
          <a:bodyPr rtlCol="0"/>
          <a:lstStyle/>
          <a:p>
            <a:pPr rtl="0"/>
            <a:r>
              <a:rPr lang="zh-CN" altLang="en-US" noProof="0" dirty="0"/>
              <a:t>添加页脚</a:t>
            </a:r>
          </a:p>
        </p:txBody>
      </p:sp>
      <p:sp>
        <p:nvSpPr>
          <p:cNvPr id="5" name="日期占位符 4"/>
          <p:cNvSpPr>
            <a:spLocks noGrp="1"/>
          </p:cNvSpPr>
          <p:nvPr>
            <p:ph type="dt" sz="half" idx="10"/>
          </p:nvPr>
        </p:nvSpPr>
        <p:spPr/>
        <p:txBody>
          <a:bodyPr rtlCol="0"/>
          <a:lstStyle>
            <a:lvl1pPr>
              <a:defRPr/>
            </a:lvl1pPr>
          </a:lstStyle>
          <a:p>
            <a:fld id="{B0C376A0-6194-4F25-AE46-9E873B772BB4}" type="datetime2">
              <a:rPr lang="zh-CN" altLang="en-US" smtClean="0"/>
              <a:pPr/>
              <a:t>2018年11月29日</a:t>
            </a:fld>
            <a:endParaRPr lang="zh-CN" altLang="en-US" dirty="0"/>
          </a:p>
        </p:txBody>
      </p:sp>
      <p:sp>
        <p:nvSpPr>
          <p:cNvPr id="7" name="幻灯片编号占位符 6"/>
          <p:cNvSpPr>
            <a:spLocks noGrp="1"/>
          </p:cNvSpPr>
          <p:nvPr>
            <p:ph type="sldNum" sz="quarter" idx="12"/>
          </p:nvPr>
        </p:nvSpPr>
        <p:spPr/>
        <p:txBody>
          <a:bodyPr rtlCol="0"/>
          <a:lstStyle/>
          <a:p>
            <a:pPr rtl="0"/>
            <a:fld id="{4FAB73BC-B049-4115-A692-8D63A059BFB8}" type="slidenum">
              <a:rPr lang="en-US" altLang="zh-CN" noProof="0" smtClean="0"/>
              <a:pPr rtl="0"/>
              <a:t>‹#›</a:t>
            </a:fld>
            <a:endParaRPr lang="zh-CN" altLang="en-US" noProof="0" dirty="0"/>
          </a:p>
        </p:txBody>
      </p:sp>
    </p:spTree>
    <p:extLst>
      <p:ext uri="{BB962C8B-B14F-4D97-AF65-F5344CB8AC3E}">
        <p14:creationId xmlns:p14="http://schemas.microsoft.com/office/powerpoint/2010/main" xmlns="" val="42166151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天空"/>
          <p:cNvSpPr/>
          <p:nvPr/>
        </p:nvSpPr>
        <p:spPr>
          <a:xfrm>
            <a:off x="2552" y="-1"/>
            <a:ext cx="12188952" cy="6858002"/>
          </a:xfrm>
          <a:prstGeom prst="rect">
            <a:avLst/>
          </a:prstGeom>
          <a:gradFill>
            <a:gsLst>
              <a:gs pos="0">
                <a:schemeClr val="accent2">
                  <a:lumMod val="60000"/>
                  <a:lumOff val="40000"/>
                  <a:alpha val="58000"/>
                </a:schemeClr>
              </a:gs>
              <a:gs pos="88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rtl="0"/>
            <a:endParaRPr lang="zh-CN" altLang="en-US" noProof="0" dirty="0">
              <a:latin typeface="宋体" panose="02010600030101010101" pitchFamily="2" charset="-122"/>
              <a:ea typeface="宋体" panose="02010600030101010101" pitchFamily="2" charset="-122"/>
            </a:endParaRPr>
          </a:p>
        </p:txBody>
      </p:sp>
      <p:sp>
        <p:nvSpPr>
          <p:cNvPr id="8" name="水3"/>
          <p:cNvSpPr/>
          <p:nvPr/>
        </p:nvSpPr>
        <p:spPr bwMode="gray">
          <a:xfrm>
            <a:off x="2552" y="6064101"/>
            <a:ext cx="12188952" cy="793899"/>
          </a:xfrm>
          <a:prstGeom prst="rect">
            <a:avLst/>
          </a:prstGeom>
          <a:gradFill>
            <a:gsLst>
              <a:gs pos="833">
                <a:schemeClr val="accent2">
                  <a:lumMod val="60000"/>
                  <a:lumOff val="40000"/>
                  <a:alpha val="38000"/>
                </a:schemeClr>
              </a:gs>
              <a:gs pos="49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宋体" panose="02010600030101010101" pitchFamily="2" charset="-122"/>
              <a:ea typeface="宋体" panose="02010600030101010101" pitchFamily="2" charset="-122"/>
            </a:endParaRPr>
          </a:p>
        </p:txBody>
      </p:sp>
      <p:pic>
        <p:nvPicPr>
          <p:cNvPr id="9" name="水2"/>
          <p:cNvPicPr>
            <a:picLocks noChangeAspect="1"/>
          </p:cNvPicPr>
          <p:nvPr/>
        </p:nvPicPr>
        <p:blipFill rotWithShape="1">
          <a:blip r:embed="rId13" cstate="print">
            <a:extLst>
              <a:ext uri="{28A0092B-C50C-407E-A947-70E740481C1C}">
                <a14:useLocalDpi xmlns:a14="http://schemas.microsoft.com/office/drawing/2010/main" xmlns="" val="0"/>
              </a:ext>
            </a:extLst>
          </a:blip>
          <a:srcRect l="2674" r="9901"/>
          <a:stretch/>
        </p:blipFill>
        <p:spPr bwMode="white">
          <a:xfrm>
            <a:off x="-1425" y="6256181"/>
            <a:ext cx="12188952" cy="463209"/>
          </a:xfrm>
          <a:prstGeom prst="rect">
            <a:avLst/>
          </a:prstGeom>
          <a:noFill/>
          <a:ln>
            <a:noFill/>
          </a:ln>
        </p:spPr>
      </p:pic>
      <p:pic>
        <p:nvPicPr>
          <p:cNvPr id="10" name="水1"/>
          <p:cNvPicPr>
            <a:picLocks noChangeAspect="1"/>
          </p:cNvPicPr>
          <p:nvPr/>
        </p:nvPicPr>
        <p:blipFill rotWithShape="1">
          <a:blip r:embed="rId14" cstate="print">
            <a:duotone>
              <a:schemeClr val="accent2">
                <a:shade val="45000"/>
                <a:satMod val="135000"/>
              </a:schemeClr>
              <a:prstClr val="white"/>
            </a:duotone>
            <a:extLst>
              <a:ext uri="{28A0092B-C50C-407E-A947-70E740481C1C}">
                <a14:useLocalDpi xmlns:a14="http://schemas.microsoft.com/office/drawing/2010/main" xmlns="" val="0"/>
              </a:ext>
            </a:extLst>
          </a:blip>
          <a:srcRect l="6218" r="6356"/>
          <a:stretch/>
        </p:blipFill>
        <p:spPr bwMode="gray">
          <a:xfrm flipH="1">
            <a:off x="-1425" y="5979395"/>
            <a:ext cx="12188952" cy="268288"/>
          </a:xfrm>
          <a:prstGeom prst="rect">
            <a:avLst/>
          </a:prstGeom>
          <a:noFill/>
          <a:ln>
            <a:noFill/>
          </a:ln>
        </p:spPr>
      </p:pic>
      <p:sp>
        <p:nvSpPr>
          <p:cNvPr id="2" name="标题占位符 1"/>
          <p:cNvSpPr>
            <a:spLocks noGrp="1"/>
          </p:cNvSpPr>
          <p:nvPr>
            <p:ph type="title"/>
          </p:nvPr>
        </p:nvSpPr>
        <p:spPr>
          <a:xfrm>
            <a:off x="1341120" y="265176"/>
            <a:ext cx="9509759" cy="1088136"/>
          </a:xfrm>
          <a:prstGeom prst="rect">
            <a:avLst/>
          </a:prstGeom>
        </p:spPr>
        <p:txBody>
          <a:bodyPr vert="horz" lIns="91440" tIns="45720" rIns="91440" bIns="45720" rtlCol="0" anchor="b">
            <a:normAutofit/>
          </a:bodyPr>
          <a:lstStyle/>
          <a:p>
            <a:pPr rtl="0"/>
            <a:r>
              <a:rPr lang="zh-CN" altLang="en-US" noProof="0" dirty="0"/>
              <a:t>单击此处编辑母版标题样式</a:t>
            </a:r>
          </a:p>
        </p:txBody>
      </p:sp>
      <p:sp>
        <p:nvSpPr>
          <p:cNvPr id="3" name="文本占位符 2"/>
          <p:cNvSpPr>
            <a:spLocks noGrp="1"/>
          </p:cNvSpPr>
          <p:nvPr>
            <p:ph type="body" idx="1"/>
          </p:nvPr>
        </p:nvSpPr>
        <p:spPr>
          <a:xfrm>
            <a:off x="1341120" y="1572768"/>
            <a:ext cx="9509760" cy="4142232"/>
          </a:xfrm>
          <a:prstGeom prst="rect">
            <a:avLst/>
          </a:prstGeom>
        </p:spPr>
        <p:txBody>
          <a:bodyPr vert="horz" lIns="91440" tIns="45720" rIns="91440" bIns="45720" rtlCol="0">
            <a:normAutofit/>
          </a:bodyPr>
          <a:lstStyle/>
          <a:p>
            <a:pPr lvl="0" rtl="0"/>
            <a:r>
              <a:rPr lang="zh-CN" altLang="en-US" noProof="0" dirty="0"/>
              <a:t>单击此处编辑母版文本样式</a:t>
            </a:r>
          </a:p>
          <a:p>
            <a:pPr lvl="1" rtl="0"/>
            <a:r>
              <a:rPr lang="zh-CN" altLang="en-US" noProof="0" dirty="0"/>
              <a:t>第二级</a:t>
            </a:r>
          </a:p>
          <a:p>
            <a:pPr lvl="2" rtl="0"/>
            <a:r>
              <a:rPr lang="zh-CN" altLang="en-US" noProof="0" dirty="0"/>
              <a:t>第三级</a:t>
            </a:r>
          </a:p>
          <a:p>
            <a:pPr lvl="3" rtl="0"/>
            <a:r>
              <a:rPr lang="zh-CN" altLang="en-US" noProof="0" dirty="0"/>
              <a:t>第四级</a:t>
            </a:r>
          </a:p>
          <a:p>
            <a:pPr lvl="4" rtl="0"/>
            <a:r>
              <a:rPr lang="zh-CN" altLang="en-US" noProof="0" dirty="0"/>
              <a:t>第五级</a:t>
            </a:r>
          </a:p>
        </p:txBody>
      </p:sp>
      <p:sp>
        <p:nvSpPr>
          <p:cNvPr id="5" name="页脚占位符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tx1"/>
                </a:solidFill>
                <a:latin typeface="宋体" panose="02010600030101010101" pitchFamily="2" charset="-122"/>
                <a:ea typeface="宋体" panose="02010600030101010101" pitchFamily="2" charset="-122"/>
              </a:defRPr>
            </a:lvl1pPr>
          </a:lstStyle>
          <a:p>
            <a:r>
              <a:rPr lang="zh-CN" altLang="en-US" noProof="0" dirty="0"/>
              <a:t>添加页脚</a:t>
            </a:r>
          </a:p>
        </p:txBody>
      </p:sp>
      <p:sp>
        <p:nvSpPr>
          <p:cNvPr id="4" name="日期占位符 3"/>
          <p:cNvSpPr>
            <a:spLocks noGrp="1"/>
          </p:cNvSpPr>
          <p:nvPr>
            <p:ph type="dt" sz="half" idx="2"/>
          </p:nvPr>
        </p:nvSpPr>
        <p:spPr>
          <a:xfrm>
            <a:off x="8875776" y="6601968"/>
            <a:ext cx="1173480" cy="237744"/>
          </a:xfrm>
          <a:prstGeom prst="rect">
            <a:avLst/>
          </a:prstGeom>
        </p:spPr>
        <p:txBody>
          <a:bodyPr vert="horz" lIns="91440" tIns="45720" rIns="91440" bIns="45720" rtlCol="0" anchor="ctr"/>
          <a:lstStyle>
            <a:lvl1pPr algn="l">
              <a:defRPr sz="1100" cap="all" baseline="0">
                <a:solidFill>
                  <a:schemeClr val="tx1"/>
                </a:solidFill>
                <a:latin typeface="宋体" panose="02010600030101010101" pitchFamily="2" charset="-122"/>
                <a:ea typeface="宋体" panose="02010600030101010101" pitchFamily="2" charset="-122"/>
              </a:defRPr>
            </a:lvl1pPr>
          </a:lstStyle>
          <a:p>
            <a:fld id="{72BFA41A-2832-4A6F-A158-A69816C1DB4E}" type="datetime2">
              <a:rPr lang="zh-CN" altLang="en-US" smtClean="0"/>
              <a:pPr/>
              <a:t>2018年11月29日</a:t>
            </a:fld>
            <a:endParaRPr lang="zh-CN" altLang="en-US" dirty="0"/>
          </a:p>
        </p:txBody>
      </p:sp>
      <p:sp>
        <p:nvSpPr>
          <p:cNvPr id="6" name="幻灯片编号占位符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cap="all" baseline="0">
                <a:solidFill>
                  <a:schemeClr val="tx1"/>
                </a:solidFill>
                <a:latin typeface="宋体" panose="02010600030101010101" pitchFamily="2" charset="-122"/>
                <a:ea typeface="宋体" panose="02010600030101010101" pitchFamily="2" charset="-122"/>
              </a:defRPr>
            </a:lvl1pPr>
          </a:lstStyle>
          <a:p>
            <a:fld id="{4FAB73BC-B049-4115-A692-8D63A059BFB8}" type="slidenum">
              <a:rPr lang="en-US" altLang="zh-CN" noProof="0" smtClean="0"/>
              <a:pPr/>
              <a:t>‹#›</a:t>
            </a:fld>
            <a:endParaRPr lang="zh-CN" altLang="en-US" noProof="0" dirty="0"/>
          </a:p>
        </p:txBody>
      </p:sp>
    </p:spTree>
    <p:extLst>
      <p:ext uri="{BB962C8B-B14F-4D97-AF65-F5344CB8AC3E}">
        <p14:creationId xmlns:p14="http://schemas.microsoft.com/office/powerpoint/2010/main" xmlns=""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sz="3800" kern="1200">
          <a:solidFill>
            <a:schemeClr val="accent2">
              <a:lumMod val="50000"/>
            </a:schemeClr>
          </a:solidFill>
          <a:latin typeface="宋体" panose="02010600030101010101" pitchFamily="2" charset="-122"/>
          <a:ea typeface="宋体" panose="02010600030101010101" pitchFamily="2" charset="-122"/>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accent2">
              <a:lumMod val="50000"/>
            </a:schemeClr>
          </a:solidFill>
          <a:latin typeface="宋体" panose="02010600030101010101" pitchFamily="2" charset="-122"/>
          <a:ea typeface="宋体" panose="02010600030101010101" pitchFamily="2" charset="-122"/>
          <a:cs typeface="+mn-cs"/>
        </a:defRPr>
      </a:lvl1pPr>
      <a:lvl2pPr marL="548640" indent="-228600" algn="l" defTabSz="914400" rtl="0" eaLnBrk="1" latinLnBrk="0" hangingPunct="1">
        <a:lnSpc>
          <a:spcPct val="90000"/>
        </a:lnSpc>
        <a:spcBef>
          <a:spcPts val="1000"/>
        </a:spcBef>
        <a:buSzPct val="100000"/>
        <a:buFont typeface="Arial" pitchFamily="34" charset="0"/>
        <a:buChar char="•"/>
        <a:defRPr sz="1800" kern="1200">
          <a:solidFill>
            <a:schemeClr val="accent2">
              <a:lumMod val="50000"/>
            </a:schemeClr>
          </a:solidFill>
          <a:latin typeface="宋体" panose="02010600030101010101" pitchFamily="2" charset="-122"/>
          <a:ea typeface="宋体" panose="02010600030101010101" pitchFamily="2" charset="-122"/>
          <a:cs typeface="+mn-cs"/>
        </a:defRPr>
      </a:lvl2pPr>
      <a:lvl3pPr marL="822960" indent="-228600" algn="l" defTabSz="914400" rtl="0" eaLnBrk="1" latinLnBrk="0" hangingPunct="1">
        <a:lnSpc>
          <a:spcPct val="90000"/>
        </a:lnSpc>
        <a:spcBef>
          <a:spcPts val="800"/>
        </a:spcBef>
        <a:buSzPct val="100000"/>
        <a:buFont typeface="Arial" pitchFamily="34" charset="0"/>
        <a:buChar char="•"/>
        <a:defRPr sz="1600" kern="1200">
          <a:solidFill>
            <a:schemeClr val="accent2">
              <a:lumMod val="50000"/>
            </a:schemeClr>
          </a:solidFill>
          <a:latin typeface="宋体" panose="02010600030101010101" pitchFamily="2" charset="-122"/>
          <a:ea typeface="宋体" panose="02010600030101010101" pitchFamily="2" charset="-122"/>
          <a:cs typeface="+mn-cs"/>
        </a:defRPr>
      </a:lvl3pPr>
      <a:lvl4pPr marL="109728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宋体" panose="02010600030101010101" pitchFamily="2" charset="-122"/>
          <a:ea typeface="宋体" panose="02010600030101010101" pitchFamily="2" charset="-122"/>
          <a:cs typeface="+mn-cs"/>
        </a:defRPr>
      </a:lvl4pPr>
      <a:lvl5pPr marL="137160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宋体" panose="02010600030101010101" pitchFamily="2" charset="-122"/>
          <a:ea typeface="宋体" panose="02010600030101010101" pitchFamily="2" charset="-122"/>
          <a:cs typeface="+mn-cs"/>
        </a:defRPr>
      </a:lvl5pPr>
      <a:lvl6pPr marL="164592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6pPr>
      <a:lvl7pPr marL="192024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7pPr>
      <a:lvl8pPr marL="219456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8pPr>
      <a:lvl9pPr marL="2240280" indent="0" algn="l" defTabSz="914400" rtl="0" eaLnBrk="1" latinLnBrk="0" hangingPunct="1">
        <a:lnSpc>
          <a:spcPct val="90000"/>
        </a:lnSpc>
        <a:spcBef>
          <a:spcPts val="800"/>
        </a:spcBef>
        <a:buSzPct val="100000"/>
        <a:buFont typeface="Arial" pitchFamily="34" charset="0"/>
        <a:buNone/>
        <a:defRPr sz="1400" kern="1200">
          <a:solidFill>
            <a:schemeClr val="accent2">
              <a:lumMod val="5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40065;&#24314;&#31649;&#21457;&#12308;2010&#12309;4&#21495;,&#12298;&#23665;&#19996;&#30465;&#24314;&#31569;&#24037;&#31243;&#23433;&#20840;&#19987;&#39033;&#26045;&#24037;&#26041;&#26696;&#32534;&#21046;&#23457;&#26597;&#19982;&#19987;&#23478;&#35770;&#35777;&#21150;&#27861;&#12299;/&#40065;&#24314;&#31649;&#21457;&#12308;2010&#12309;4&#21495;&#65292;&#20851;&#20110;&#21360;&#21457;&#12298;&#23665;&#19996;&#30465;&#24314;&#31569;&#24037;&#31243;&#23433;&#20840;&#19987;&#39033;&#26045;&#24037;&#26041;&#26696;&#32534;&#21046;&#23457;&#26597;&#19982;&#19987;&#23478;&#35770;&#35777;&#21150;&#27861;&#12299;&#30340;&#36890;&#30693;.doc" TargetMode="External"/><Relationship Id="rId2" Type="http://schemas.openxmlformats.org/officeDocument/2006/relationships/hyperlink" Target="&#40065;&#24314;&#31649;&#36136;&#23433;&#23383;&#12308;2007&#12309;35&#21495;,&#20851;&#20110;&#21360;&#21457;&#12298;&#23665;&#19996;&#30465;&#24314;&#31569;&#24037;&#31243;&#23433;&#20840;&#19987;&#39033;&#26045;&#24037;&#26041;&#26696;&#32534;&#21046;&#23457;&#26597;&#19982;&#19987;&#23478;&#35770;&#35777;&#26242;&#34892;&#21150;&#27861;&#12299;&#30340;&#36890;&#30693;.doc"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0" y="897621"/>
            <a:ext cx="12009120" cy="4865616"/>
          </a:xfrm>
        </p:spPr>
        <p:txBody>
          <a:bodyPr rtlCol="0"/>
          <a:lstStyle/>
          <a:p>
            <a:r>
              <a:rPr lang="en-US" altLang="zh-CN" dirty="0">
                <a:latin typeface="Arial" panose="020B0604020202020204" pitchFamily="34" charset="0"/>
                <a:sym typeface="Arial" panose="020B0604020202020204" pitchFamily="34" charset="0"/>
              </a:rPr>
              <a:t/>
            </a:r>
            <a:br>
              <a:rPr lang="en-US" altLang="zh-CN" dirty="0">
                <a:latin typeface="Arial" panose="020B0604020202020204" pitchFamily="34" charset="0"/>
                <a:sym typeface="Arial" panose="020B0604020202020204" pitchFamily="34" charset="0"/>
              </a:rPr>
            </a:br>
            <a:r>
              <a:rPr lang="zh-TW" altLang="zh-CN" b="1" dirty="0" smtClean="0"/>
              <a:t>山东省房屋市政施工危险性较大</a:t>
            </a:r>
            <a:r>
              <a:rPr lang="en-US" altLang="zh-TW" b="1" dirty="0" smtClean="0"/>
              <a:t/>
            </a:r>
            <a:br>
              <a:rPr lang="en-US" altLang="zh-TW" b="1" dirty="0" smtClean="0"/>
            </a:br>
            <a:r>
              <a:rPr lang="zh-TW" altLang="zh-CN" b="1" dirty="0" smtClean="0"/>
              <a:t>分部分项工程安全管理实施细则</a:t>
            </a:r>
            <a:r>
              <a:rPr lang="en-US" altLang="zh-TW" b="1" dirty="0" smtClean="0"/>
              <a:t/>
            </a:r>
            <a:br>
              <a:rPr lang="en-US" altLang="zh-TW" b="1" dirty="0" smtClean="0"/>
            </a:br>
            <a:r>
              <a:rPr lang="zh-CN" altLang="en-US" b="1" dirty="0" smtClean="0">
                <a:sym typeface="Arial" panose="020B0604020202020204" pitchFamily="34" charset="0"/>
              </a:rPr>
              <a:t>解读</a:t>
            </a:r>
            <a:r>
              <a:rPr lang="en-US" altLang="zh-CN" b="1" dirty="0" smtClean="0">
                <a:sym typeface="Arial" panose="020B0604020202020204" pitchFamily="34" charset="0"/>
              </a:rPr>
              <a:t/>
            </a:r>
            <a:br>
              <a:rPr lang="en-US" altLang="zh-CN" b="1" dirty="0" smtClean="0">
                <a:sym typeface="Arial" panose="020B0604020202020204" pitchFamily="34" charset="0"/>
              </a:rPr>
            </a:br>
            <a:r>
              <a:rPr lang="en-US" altLang="zh-CN" b="1" dirty="0" smtClean="0">
                <a:sym typeface="Arial" panose="020B0604020202020204" pitchFamily="34" charset="0"/>
              </a:rPr>
              <a:t/>
            </a:r>
            <a:br>
              <a:rPr lang="en-US" altLang="zh-CN" b="1" dirty="0" smtClean="0">
                <a:sym typeface="Arial" panose="020B0604020202020204" pitchFamily="34" charset="0"/>
              </a:rPr>
            </a:br>
            <a:r>
              <a:rPr lang="zh-CN" altLang="en-US" sz="3200" b="1" dirty="0" smtClean="0">
                <a:sym typeface="Arial" panose="020B0604020202020204" pitchFamily="34" charset="0"/>
              </a:rPr>
              <a:t>万立华 济南市工程质量安全监督站 副站长 研究员 </a:t>
            </a:r>
            <a:r>
              <a:rPr lang="en-US" altLang="zh-CN" sz="3600" b="1" dirty="0" smtClean="0">
                <a:sym typeface="Arial" panose="020B0604020202020204" pitchFamily="34" charset="0"/>
              </a:rPr>
              <a:t/>
            </a:r>
            <a:br>
              <a:rPr lang="en-US" altLang="zh-CN" sz="3600" b="1" dirty="0" smtClean="0">
                <a:sym typeface="Arial" panose="020B0604020202020204" pitchFamily="34" charset="0"/>
              </a:rPr>
            </a:br>
            <a:r>
              <a:rPr lang="zh-CN" altLang="en-US" sz="3600" b="1" dirty="0" smtClean="0">
                <a:sym typeface="Arial" panose="020B0604020202020204" pitchFamily="34" charset="0"/>
              </a:rPr>
              <a:t> </a:t>
            </a:r>
            <a:r>
              <a:rPr lang="en-US" altLang="zh-CN" sz="3200" b="1" dirty="0" smtClean="0">
                <a:sym typeface="Arial" panose="020B0604020202020204" pitchFamily="34" charset="0"/>
              </a:rPr>
              <a:t>2018</a:t>
            </a:r>
            <a:r>
              <a:rPr lang="zh-CN" altLang="en-US" sz="3200" b="1" dirty="0" smtClean="0">
                <a:sym typeface="Arial" panose="020B0604020202020204" pitchFamily="34" charset="0"/>
              </a:rPr>
              <a:t>年</a:t>
            </a:r>
            <a:r>
              <a:rPr lang="en-US" altLang="zh-CN" sz="3200" b="1" dirty="0" smtClean="0">
                <a:sym typeface="Arial" panose="020B0604020202020204" pitchFamily="34" charset="0"/>
              </a:rPr>
              <a:t>10</a:t>
            </a:r>
            <a:r>
              <a:rPr lang="zh-CN" altLang="en-US" sz="3200" b="1" dirty="0" smtClean="0">
                <a:sym typeface="Arial" panose="020B0604020202020204" pitchFamily="34" charset="0"/>
              </a:rPr>
              <a:t>月</a:t>
            </a:r>
            <a:endParaRPr lang="zh-CN" altLang="en-US" sz="3200" dirty="0">
              <a:latin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xmlns="" val="1503902909"/>
      </p:ext>
    </p:extLst>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755009"/>
            <a:ext cx="9509760" cy="4959991"/>
          </a:xfrm>
        </p:spPr>
        <p:txBody>
          <a:bodyPr>
            <a:noAutofit/>
          </a:bodyPr>
          <a:lstStyle/>
          <a:p>
            <a:pPr>
              <a:lnSpc>
                <a:spcPts val="3100"/>
              </a:lnSpc>
            </a:pPr>
            <a:r>
              <a:rPr lang="zh-CN" altLang="zh-CN" sz="2800" b="1" dirty="0" smtClean="0"/>
              <a:t>（三）细化主体责任。建设单位履行前期保障职责</a:t>
            </a:r>
            <a:r>
              <a:rPr lang="en-US" altLang="zh-CN" sz="2800" b="1" dirty="0" smtClean="0"/>
              <a:t>,</a:t>
            </a:r>
            <a:r>
              <a:rPr lang="zh-CN" altLang="zh-CN" sz="2800" b="1" dirty="0" smtClean="0"/>
              <a:t>及时支付危大工程施工安全措施费，提供工程地质、水文地质和工程周边环境资料，办理安全监督手续。勘察、设计单位履行源头防控职责，在勘察文件中说明地质条件可能造成的工程风险，在设计文件中注明涉及危大工程的重点部位和环节，提出保障工程周边环境安全和工程施工安全的意见。施工单位履行过程控制职责，编制专项方案，组织专家对超过一定规模的危大工程专项方案进行论证，严格按专项方案组织施工、验收。监理单位履行监理职责，对危大工程专项方案审核把关，对危大工程施工实施专项巡视检查，对超过一定规模的危大工程实行旁站监理。</a:t>
            </a:r>
          </a:p>
        </p:txBody>
      </p:sp>
    </p:spTree>
    <p:extLst>
      <p:ext uri="{BB962C8B-B14F-4D97-AF65-F5344CB8AC3E}">
        <p14:creationId xmlns:p14="http://schemas.microsoft.com/office/powerpoint/2010/main" xmlns="" val="2717100283"/>
      </p:ext>
    </p:extLst>
  </p:cSld>
  <p:clrMapOvr>
    <a:masterClrMapping/>
  </p:clrMapOvr>
  <p:transition spd="med">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788565"/>
            <a:ext cx="9509760" cy="4926435"/>
          </a:xfrm>
        </p:spPr>
        <p:txBody>
          <a:bodyPr>
            <a:noAutofit/>
          </a:bodyPr>
          <a:lstStyle/>
          <a:p>
            <a:pPr>
              <a:lnSpc>
                <a:spcPts val="3100"/>
              </a:lnSpc>
            </a:pPr>
            <a:r>
              <a:rPr lang="zh-CN" altLang="zh-CN" sz="2800" b="1" dirty="0" smtClean="0"/>
              <a:t>（四）深化方案论证。一是明确设区市有关主管部门应建立专家库并严格专家管理。二是明确参加论证专家人数不得少于</a:t>
            </a:r>
            <a:r>
              <a:rPr lang="en-US" altLang="zh-CN" sz="2800" b="1" dirty="0" smtClean="0"/>
              <a:t>5</a:t>
            </a:r>
            <a:r>
              <a:rPr lang="zh-CN" altLang="zh-CN" sz="2800" b="1" dirty="0" smtClean="0"/>
              <a:t>名，并应具备相关专业经验和高级职称。三是明确施工企业提前</a:t>
            </a:r>
            <a:r>
              <a:rPr lang="en-US" altLang="zh-CN" sz="2800" b="1" dirty="0" smtClean="0"/>
              <a:t>3</a:t>
            </a:r>
            <a:r>
              <a:rPr lang="zh-CN" altLang="zh-CN" sz="2800" b="1" dirty="0" smtClean="0"/>
              <a:t>日将专项方案报论证专家预审，之后召开论证会出具论证结论。四是明确论证结论为需修改后通过的，施工单位按要求修改完善专项方案后实施；专项方案经论证不通过的，施工单位修改后重新组织专家论证。</a:t>
            </a:r>
          </a:p>
          <a:p>
            <a:pPr>
              <a:lnSpc>
                <a:spcPts val="3100"/>
              </a:lnSpc>
            </a:pPr>
            <a:r>
              <a:rPr lang="zh-CN" altLang="zh-CN" sz="2800" b="1" dirty="0" smtClean="0"/>
              <a:t>（五）强化现场管控。一是要求施工单位在现场显著位置对危大工程进行公告、警示。二是要求编制人员或者项目技术负责人向现场管理人员作方案交底，现场管理人员向</a:t>
            </a:r>
          </a:p>
        </p:txBody>
      </p:sp>
    </p:spTree>
    <p:extLst>
      <p:ext uri="{BB962C8B-B14F-4D97-AF65-F5344CB8AC3E}">
        <p14:creationId xmlns:p14="http://schemas.microsoft.com/office/powerpoint/2010/main" xmlns="" val="2284098149"/>
      </p:ext>
    </p:extLst>
  </p:cSld>
  <p:clrMapOvr>
    <a:masterClrMapping/>
  </p:clrMapOvr>
  <p:transition spd="med">
    <p:pull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654341"/>
            <a:ext cx="9509760" cy="5060659"/>
          </a:xfrm>
        </p:spPr>
        <p:txBody>
          <a:bodyPr>
            <a:normAutofit/>
          </a:bodyPr>
          <a:lstStyle/>
          <a:p>
            <a:pPr>
              <a:lnSpc>
                <a:spcPts val="3100"/>
              </a:lnSpc>
            </a:pPr>
            <a:r>
              <a:rPr lang="zh-CN" altLang="zh-CN" sz="2800" b="1" dirty="0" smtClean="0"/>
              <a:t>作业人员交底。三是要求项目负责人在危大工程施工时到场履职，项目安全员和监理人员对专项方案实施情况现场监督。四是明确建设单位应委托第三方对有关危大工程进行监测。五是明确施工单位、监理单位应组织相关人员对有关危大工程进行验收，参加验收人员至少包括</a:t>
            </a:r>
            <a:r>
              <a:rPr lang="en-US" altLang="zh-CN" sz="2800" b="1" dirty="0" smtClean="0"/>
              <a:t>2</a:t>
            </a:r>
            <a:r>
              <a:rPr lang="zh-CN" altLang="zh-CN" sz="2800" b="1" dirty="0" smtClean="0"/>
              <a:t>名原专项方案论证专家，验收合格后方可进入下一道工序。</a:t>
            </a:r>
          </a:p>
          <a:p>
            <a:pPr>
              <a:lnSpc>
                <a:spcPts val="3100"/>
              </a:lnSpc>
            </a:pPr>
            <a:r>
              <a:rPr lang="zh-CN" altLang="zh-CN" sz="2800" b="1" dirty="0" smtClean="0"/>
              <a:t>（六）严格处理处罚。一是明确有关主管部门或监督机构在监督抽查中发现危大工程存在安全隐患时，应立即采取责令整改、暂停施工等措施。二是明确发现有关单位、人员违反危大工程管理有关规定时，依法依规给予暂扣安全生产许可证等行政处罚。三是明确对危大工程有关处罚信息，实施信用联合惩戒。</a:t>
            </a:r>
          </a:p>
          <a:p>
            <a:endParaRPr lang="zh-CN" altLang="en-US" dirty="0"/>
          </a:p>
        </p:txBody>
      </p:sp>
    </p:spTree>
  </p:cSld>
  <p:clrMapOvr>
    <a:masterClrMapping/>
  </p:clrMapOvr>
  <p:transition spd="med">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693208"/>
          </a:xfrm>
        </p:spPr>
        <p:txBody>
          <a:bodyPr>
            <a:normAutofit/>
          </a:bodyPr>
          <a:lstStyle/>
          <a:p>
            <a:r>
              <a:rPr lang="zh-CN" altLang="en-US" sz="3600" b="1" dirty="0" smtClean="0">
                <a:solidFill>
                  <a:schemeClr val="tx1"/>
                </a:solidFill>
                <a:effectLst>
                  <a:outerShdw blurRad="38100" dist="38100" dir="2700000" algn="tl">
                    <a:srgbClr val="000000">
                      <a:alpha val="43137"/>
                    </a:srgbClr>
                  </a:outerShdw>
                </a:effectLst>
                <a:latin typeface="楷体" pitchFamily="49" charset="-122"/>
                <a:ea typeface="楷体" pitchFamily="49" charset="-122"/>
                <a:sym typeface="Arial" panose="020B0604020202020204" pitchFamily="34" charset="0"/>
              </a:rPr>
              <a:t>三、危大工程管理的沿革与依据</a:t>
            </a:r>
            <a:endParaRPr lang="zh-CN" altLang="en-US" sz="3600" b="1" dirty="0">
              <a:solidFill>
                <a:schemeClr val="tx1"/>
              </a:solidFill>
              <a:effectLst>
                <a:outerShdw blurRad="38100" dist="38100" dir="2700000" algn="tl">
                  <a:srgbClr val="000000">
                    <a:alpha val="43137"/>
                  </a:srgbClr>
                </a:outerShdw>
              </a:effectLst>
              <a:latin typeface="楷体" pitchFamily="49" charset="-122"/>
              <a:ea typeface="楷体" pitchFamily="49" charset="-122"/>
              <a:sym typeface="Arial" panose="020B0604020202020204" pitchFamily="34" charset="0"/>
            </a:endParaRPr>
          </a:p>
        </p:txBody>
      </p:sp>
      <p:sp>
        <p:nvSpPr>
          <p:cNvPr id="3" name="内容占位符 2"/>
          <p:cNvSpPr>
            <a:spLocks noGrp="1"/>
          </p:cNvSpPr>
          <p:nvPr>
            <p:ph idx="1"/>
          </p:nvPr>
        </p:nvSpPr>
        <p:spPr>
          <a:xfrm>
            <a:off x="694188" y="1351492"/>
            <a:ext cx="11396133" cy="4351338"/>
          </a:xfrm>
        </p:spPr>
        <p:txBody>
          <a:bodyPr>
            <a:normAutofit/>
          </a:bodyPr>
          <a:lstStyle/>
          <a:p>
            <a:pPr marL="0" indent="457200">
              <a:lnSpc>
                <a:spcPct val="100000"/>
              </a:lnSpc>
              <a:spcBef>
                <a:spcPts val="0"/>
              </a:spcBef>
              <a:buNone/>
            </a:pPr>
            <a:r>
              <a:rPr lang="zh-CN" altLang="en-US" sz="2800" b="1" dirty="0" smtClean="0">
                <a:solidFill>
                  <a:schemeClr val="tx1"/>
                </a:solidFill>
              </a:rPr>
              <a:t>我国法规的层次：</a:t>
            </a:r>
            <a:endParaRPr lang="en-US" altLang="zh-CN" sz="2800" b="1" dirty="0" smtClean="0">
              <a:solidFill>
                <a:schemeClr val="tx1"/>
              </a:solidFill>
            </a:endParaRPr>
          </a:p>
          <a:p>
            <a:pPr marL="0" indent="457200">
              <a:lnSpc>
                <a:spcPct val="100000"/>
              </a:lnSpc>
              <a:spcBef>
                <a:spcPts val="0"/>
              </a:spcBef>
              <a:buNone/>
            </a:pPr>
            <a:r>
              <a:rPr lang="zh-CN" altLang="en-US" sz="2800" b="1" dirty="0" smtClean="0">
                <a:solidFill>
                  <a:schemeClr val="tx1"/>
                </a:solidFill>
              </a:rPr>
              <a:t>第一层：宪法，是我国的根本法，一切法律的</a:t>
            </a:r>
            <a:endParaRPr lang="en-US" altLang="zh-CN" sz="2800" b="1" dirty="0" smtClean="0">
              <a:solidFill>
                <a:schemeClr val="tx1"/>
              </a:solidFill>
            </a:endParaRPr>
          </a:p>
          <a:p>
            <a:pPr marL="0" indent="457200">
              <a:lnSpc>
                <a:spcPct val="100000"/>
              </a:lnSpc>
              <a:spcBef>
                <a:spcPts val="0"/>
              </a:spcBef>
              <a:buNone/>
            </a:pPr>
            <a:r>
              <a:rPr lang="zh-CN" altLang="en-US" sz="2800" b="1" dirty="0" smtClean="0">
                <a:solidFill>
                  <a:schemeClr val="tx1"/>
                </a:solidFill>
              </a:rPr>
              <a:t>根源</a:t>
            </a:r>
            <a:endParaRPr lang="en-US" altLang="zh-CN" sz="2800" b="1" dirty="0" smtClean="0">
              <a:solidFill>
                <a:schemeClr val="tx1"/>
              </a:solidFill>
            </a:endParaRPr>
          </a:p>
          <a:p>
            <a:pPr marL="0" indent="457200">
              <a:lnSpc>
                <a:spcPct val="100000"/>
              </a:lnSpc>
              <a:spcBef>
                <a:spcPts val="0"/>
              </a:spcBef>
              <a:buNone/>
            </a:pPr>
            <a:r>
              <a:rPr lang="zh-CN" altLang="en-US" sz="2800" b="1" dirty="0" smtClean="0">
                <a:solidFill>
                  <a:schemeClr val="tx1"/>
                </a:solidFill>
              </a:rPr>
              <a:t>第二层：法律</a:t>
            </a:r>
            <a:endParaRPr lang="en-US" altLang="zh-CN" sz="2800" b="1" dirty="0" smtClean="0">
              <a:solidFill>
                <a:schemeClr val="tx1"/>
              </a:solidFill>
            </a:endParaRPr>
          </a:p>
          <a:p>
            <a:pPr marL="0" indent="457200">
              <a:lnSpc>
                <a:spcPct val="100000"/>
              </a:lnSpc>
              <a:spcBef>
                <a:spcPts val="0"/>
              </a:spcBef>
              <a:buNone/>
            </a:pPr>
            <a:r>
              <a:rPr lang="zh-CN" altLang="en-US" sz="2800" b="1" dirty="0" smtClean="0">
                <a:solidFill>
                  <a:schemeClr val="tx1"/>
                </a:solidFill>
              </a:rPr>
              <a:t>第三层：行政法规</a:t>
            </a:r>
            <a:endParaRPr lang="en-US" altLang="zh-CN" sz="2800" b="1" dirty="0" smtClean="0">
              <a:solidFill>
                <a:schemeClr val="tx1"/>
              </a:solidFill>
            </a:endParaRPr>
          </a:p>
          <a:p>
            <a:pPr marL="0" indent="457200">
              <a:lnSpc>
                <a:spcPct val="100000"/>
              </a:lnSpc>
              <a:spcBef>
                <a:spcPts val="0"/>
              </a:spcBef>
              <a:buNone/>
            </a:pPr>
            <a:r>
              <a:rPr lang="zh-CN" altLang="en-US" sz="2800" b="1" dirty="0" smtClean="0">
                <a:solidFill>
                  <a:schemeClr val="tx1"/>
                </a:solidFill>
              </a:rPr>
              <a:t>第四层：地方性法规</a:t>
            </a:r>
            <a:endParaRPr lang="en-US" altLang="zh-CN" sz="2800" b="1" dirty="0" smtClean="0">
              <a:solidFill>
                <a:schemeClr val="tx1"/>
              </a:solidFill>
            </a:endParaRPr>
          </a:p>
          <a:p>
            <a:pPr marL="0" indent="457200">
              <a:lnSpc>
                <a:spcPct val="100000"/>
              </a:lnSpc>
              <a:spcBef>
                <a:spcPts val="0"/>
              </a:spcBef>
              <a:buNone/>
            </a:pPr>
            <a:r>
              <a:rPr lang="zh-CN" altLang="en-US" sz="2800" b="1" dirty="0" smtClean="0">
                <a:solidFill>
                  <a:schemeClr val="tx1"/>
                </a:solidFill>
              </a:rPr>
              <a:t>第五层：部门规章</a:t>
            </a:r>
            <a:endParaRPr lang="en-US" altLang="zh-CN" sz="2800" b="1" dirty="0" smtClean="0">
              <a:solidFill>
                <a:schemeClr val="tx1"/>
              </a:solidFill>
            </a:endParaRPr>
          </a:p>
          <a:p>
            <a:pPr marL="0" indent="457200">
              <a:lnSpc>
                <a:spcPct val="100000"/>
              </a:lnSpc>
              <a:spcBef>
                <a:spcPts val="0"/>
              </a:spcBef>
              <a:buNone/>
            </a:pPr>
            <a:r>
              <a:rPr lang="zh-CN" altLang="en-US" sz="2800" b="1" dirty="0" smtClean="0">
                <a:solidFill>
                  <a:schemeClr val="tx1"/>
                </a:solidFill>
              </a:rPr>
              <a:t>第六层：部门规范性文件。</a:t>
            </a:r>
          </a:p>
          <a:p>
            <a:endParaRPr lang="zh-CN" altLang="en-US" dirty="0"/>
          </a:p>
        </p:txBody>
      </p:sp>
      <p:sp>
        <p:nvSpPr>
          <p:cNvPr id="30" name="Freeform 61"/>
          <p:cNvSpPr>
            <a:spLocks/>
          </p:cNvSpPr>
          <p:nvPr/>
        </p:nvSpPr>
        <p:spPr bwMode="gray">
          <a:xfrm>
            <a:off x="7595277" y="3821642"/>
            <a:ext cx="3740067" cy="541860"/>
          </a:xfrm>
          <a:custGeom>
            <a:avLst/>
            <a:gdLst>
              <a:gd name="T0" fmla="*/ 0 w 2208"/>
              <a:gd name="T1" fmla="*/ 1123 h 303"/>
              <a:gd name="T2" fmla="*/ 2304 w 2208"/>
              <a:gd name="T3" fmla="*/ 1140 h 303"/>
              <a:gd name="T4" fmla="*/ 2572 w 2208"/>
              <a:gd name="T5" fmla="*/ 0 h 303"/>
              <a:gd name="T6" fmla="*/ 804 w 2208"/>
              <a:gd name="T7" fmla="*/ 107 h 303"/>
              <a:gd name="T8" fmla="*/ 0 w 2208"/>
              <a:gd name="T9" fmla="*/ 1123 h 303"/>
              <a:gd name="T10" fmla="*/ 0 60000 65536"/>
              <a:gd name="T11" fmla="*/ 0 60000 65536"/>
              <a:gd name="T12" fmla="*/ 0 60000 65536"/>
              <a:gd name="T13" fmla="*/ 0 60000 65536"/>
              <a:gd name="T14" fmla="*/ 0 60000 65536"/>
              <a:gd name="T15" fmla="*/ 0 w 2208"/>
              <a:gd name="T16" fmla="*/ 0 h 303"/>
              <a:gd name="T17" fmla="*/ 2208 w 2208"/>
              <a:gd name="T18" fmla="*/ 303 h 303"/>
            </a:gdLst>
            <a:ahLst/>
            <a:cxnLst>
              <a:cxn ang="T10">
                <a:pos x="T0" y="T1"/>
              </a:cxn>
              <a:cxn ang="T11">
                <a:pos x="T2" y="T3"/>
              </a:cxn>
              <a:cxn ang="T12">
                <a:pos x="T4" y="T5"/>
              </a:cxn>
              <a:cxn ang="T13">
                <a:pos x="T6" y="T7"/>
              </a:cxn>
              <a:cxn ang="T14">
                <a:pos x="T8" y="T9"/>
              </a:cxn>
            </a:cxnLst>
            <a:rect l="T15" t="T16" r="T17" b="T18"/>
            <a:pathLst>
              <a:path w="2208" h="303">
                <a:moveTo>
                  <a:pt x="0" y="298"/>
                </a:moveTo>
                <a:lnTo>
                  <a:pt x="1979" y="302"/>
                </a:lnTo>
                <a:lnTo>
                  <a:pt x="2207" y="0"/>
                </a:lnTo>
                <a:lnTo>
                  <a:pt x="690" y="28"/>
                </a:lnTo>
                <a:lnTo>
                  <a:pt x="0" y="298"/>
                </a:lnTo>
              </a:path>
            </a:pathLst>
          </a:custGeom>
          <a:gradFill rotWithShape="1">
            <a:gsLst>
              <a:gs pos="0">
                <a:srgbClr val="558000"/>
              </a:gs>
              <a:gs pos="50000">
                <a:srgbClr val="385500"/>
              </a:gs>
              <a:gs pos="100000">
                <a:srgbClr val="558000"/>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a:endParaRPr lang="zh-CN" altLang="en-US">
              <a:solidFill>
                <a:prstClr val="black"/>
              </a:solidFill>
            </a:endParaRPr>
          </a:p>
        </p:txBody>
      </p:sp>
      <p:sp>
        <p:nvSpPr>
          <p:cNvPr id="31" name="Freeform 62"/>
          <p:cNvSpPr>
            <a:spLocks/>
          </p:cNvSpPr>
          <p:nvPr/>
        </p:nvSpPr>
        <p:spPr bwMode="gray">
          <a:xfrm>
            <a:off x="7118177" y="4349407"/>
            <a:ext cx="4332272" cy="966265"/>
          </a:xfrm>
          <a:custGeom>
            <a:avLst/>
            <a:gdLst>
              <a:gd name="T0" fmla="*/ 0 w 2557"/>
              <a:gd name="T1" fmla="*/ 2112 h 538"/>
              <a:gd name="T2" fmla="*/ 2986 w 2557"/>
              <a:gd name="T3" fmla="*/ 2110 h 538"/>
              <a:gd name="T4" fmla="*/ 2641 w 2557"/>
              <a:gd name="T5" fmla="*/ 1 h 538"/>
              <a:gd name="T6" fmla="*/ 338 w 2557"/>
              <a:gd name="T7" fmla="*/ 0 h 538"/>
              <a:gd name="T8" fmla="*/ 0 w 2557"/>
              <a:gd name="T9" fmla="*/ 2112 h 538"/>
              <a:gd name="T10" fmla="*/ 0 60000 65536"/>
              <a:gd name="T11" fmla="*/ 0 60000 65536"/>
              <a:gd name="T12" fmla="*/ 0 60000 65536"/>
              <a:gd name="T13" fmla="*/ 0 60000 65536"/>
              <a:gd name="T14" fmla="*/ 0 60000 65536"/>
              <a:gd name="T15" fmla="*/ 0 w 2557"/>
              <a:gd name="T16" fmla="*/ 0 h 538"/>
              <a:gd name="T17" fmla="*/ 2557 w 2557"/>
              <a:gd name="T18" fmla="*/ 538 h 538"/>
            </a:gdLst>
            <a:ahLst/>
            <a:cxnLst>
              <a:cxn ang="T10">
                <a:pos x="T0" y="T1"/>
              </a:cxn>
              <a:cxn ang="T11">
                <a:pos x="T2" y="T3"/>
              </a:cxn>
              <a:cxn ang="T12">
                <a:pos x="T4" y="T5"/>
              </a:cxn>
              <a:cxn ang="T13">
                <a:pos x="T6" y="T7"/>
              </a:cxn>
              <a:cxn ang="T14">
                <a:pos x="T8" y="T9"/>
              </a:cxn>
            </a:cxnLst>
            <a:rect l="T15" t="T16" r="T17" b="T18"/>
            <a:pathLst>
              <a:path w="2557" h="538">
                <a:moveTo>
                  <a:pt x="0" y="537"/>
                </a:moveTo>
                <a:lnTo>
                  <a:pt x="2556" y="536"/>
                </a:lnTo>
                <a:lnTo>
                  <a:pt x="2262" y="1"/>
                </a:lnTo>
                <a:lnTo>
                  <a:pt x="288" y="0"/>
                </a:lnTo>
                <a:lnTo>
                  <a:pt x="0" y="537"/>
                </a:lnTo>
              </a:path>
            </a:pathLst>
          </a:custGeom>
          <a:gradFill rotWithShape="1">
            <a:gsLst>
              <a:gs pos="0">
                <a:srgbClr val="669900"/>
              </a:gs>
              <a:gs pos="100000">
                <a:srgbClr val="2F4700"/>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a:endParaRPr lang="zh-CN" altLang="en-US">
              <a:solidFill>
                <a:prstClr val="black"/>
              </a:solidFill>
            </a:endParaRPr>
          </a:p>
        </p:txBody>
      </p:sp>
      <p:sp>
        <p:nvSpPr>
          <p:cNvPr id="32" name="Freeform 63"/>
          <p:cNvSpPr>
            <a:spLocks/>
          </p:cNvSpPr>
          <p:nvPr/>
        </p:nvSpPr>
        <p:spPr bwMode="gray">
          <a:xfrm>
            <a:off x="10933312" y="3831038"/>
            <a:ext cx="1035942" cy="1498729"/>
          </a:xfrm>
          <a:custGeom>
            <a:avLst/>
            <a:gdLst>
              <a:gd name="T0" fmla="*/ 351 w 612"/>
              <a:gd name="T1" fmla="*/ 3224 h 836"/>
              <a:gd name="T2" fmla="*/ 707 w 612"/>
              <a:gd name="T3" fmla="*/ 1837 h 836"/>
              <a:gd name="T4" fmla="*/ 261 w 612"/>
              <a:gd name="T5" fmla="*/ 0 h 836"/>
              <a:gd name="T6" fmla="*/ 0 w 612"/>
              <a:gd name="T7" fmla="*/ 1168 h 836"/>
              <a:gd name="T8" fmla="*/ 351 w 612"/>
              <a:gd name="T9" fmla="*/ 3224 h 836"/>
              <a:gd name="T10" fmla="*/ 0 60000 65536"/>
              <a:gd name="T11" fmla="*/ 0 60000 65536"/>
              <a:gd name="T12" fmla="*/ 0 60000 65536"/>
              <a:gd name="T13" fmla="*/ 0 60000 65536"/>
              <a:gd name="T14" fmla="*/ 0 60000 65536"/>
              <a:gd name="T15" fmla="*/ 0 w 612"/>
              <a:gd name="T16" fmla="*/ 0 h 836"/>
              <a:gd name="T17" fmla="*/ 612 w 612"/>
              <a:gd name="T18" fmla="*/ 836 h 836"/>
            </a:gdLst>
            <a:ahLst/>
            <a:cxnLst>
              <a:cxn ang="T10">
                <a:pos x="T0" y="T1"/>
              </a:cxn>
              <a:cxn ang="T11">
                <a:pos x="T2" y="T3"/>
              </a:cxn>
              <a:cxn ang="T12">
                <a:pos x="T4" y="T5"/>
              </a:cxn>
              <a:cxn ang="T13">
                <a:pos x="T6" y="T7"/>
              </a:cxn>
              <a:cxn ang="T14">
                <a:pos x="T8" y="T9"/>
              </a:cxn>
            </a:cxnLst>
            <a:rect l="T15" t="T16" r="T17" b="T18"/>
            <a:pathLst>
              <a:path w="612" h="836">
                <a:moveTo>
                  <a:pt x="302" y="835"/>
                </a:moveTo>
                <a:lnTo>
                  <a:pt x="611" y="476"/>
                </a:lnTo>
                <a:lnTo>
                  <a:pt x="226" y="0"/>
                </a:lnTo>
                <a:lnTo>
                  <a:pt x="0" y="302"/>
                </a:lnTo>
                <a:lnTo>
                  <a:pt x="302" y="835"/>
                </a:lnTo>
              </a:path>
            </a:pathLst>
          </a:custGeom>
          <a:solidFill>
            <a:srgbClr val="99CC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a:endParaRPr lang="zh-CN" altLang="en-US">
              <a:solidFill>
                <a:prstClr val="black"/>
              </a:solidFill>
            </a:endParaRPr>
          </a:p>
        </p:txBody>
      </p:sp>
      <p:sp>
        <p:nvSpPr>
          <p:cNvPr id="27" name="Freeform 65"/>
          <p:cNvSpPr>
            <a:spLocks/>
          </p:cNvSpPr>
          <p:nvPr/>
        </p:nvSpPr>
        <p:spPr bwMode="gray">
          <a:xfrm>
            <a:off x="10396731" y="2899305"/>
            <a:ext cx="874023" cy="1343025"/>
          </a:xfrm>
          <a:custGeom>
            <a:avLst/>
            <a:gdLst>
              <a:gd name="T0" fmla="*/ 0 w 516"/>
              <a:gd name="T1" fmla="*/ 776 h 732"/>
              <a:gd name="T2" fmla="*/ 344 w 516"/>
              <a:gd name="T3" fmla="*/ 2827 h 732"/>
              <a:gd name="T4" fmla="*/ 600 w 516"/>
              <a:gd name="T5" fmla="*/ 1716 h 732"/>
              <a:gd name="T6" fmla="*/ 183 w 516"/>
              <a:gd name="T7" fmla="*/ 0 h 732"/>
              <a:gd name="T8" fmla="*/ 0 w 516"/>
              <a:gd name="T9" fmla="*/ 776 h 732"/>
              <a:gd name="T10" fmla="*/ 0 60000 65536"/>
              <a:gd name="T11" fmla="*/ 0 60000 65536"/>
              <a:gd name="T12" fmla="*/ 0 60000 65536"/>
              <a:gd name="T13" fmla="*/ 0 60000 65536"/>
              <a:gd name="T14" fmla="*/ 0 60000 65536"/>
              <a:gd name="T15" fmla="*/ 0 w 516"/>
              <a:gd name="T16" fmla="*/ 0 h 732"/>
              <a:gd name="T17" fmla="*/ 516 w 516"/>
              <a:gd name="T18" fmla="*/ 732 h 732"/>
            </a:gdLst>
            <a:ahLst/>
            <a:cxnLst>
              <a:cxn ang="T10">
                <a:pos x="T0" y="T1"/>
              </a:cxn>
              <a:cxn ang="T11">
                <a:pos x="T2" y="T3"/>
              </a:cxn>
              <a:cxn ang="T12">
                <a:pos x="T4" y="T5"/>
              </a:cxn>
              <a:cxn ang="T13">
                <a:pos x="T6" y="T7"/>
              </a:cxn>
              <a:cxn ang="T14">
                <a:pos x="T8" y="T9"/>
              </a:cxn>
            </a:cxnLst>
            <a:rect l="T15" t="T16" r="T17" b="T18"/>
            <a:pathLst>
              <a:path w="516" h="732">
                <a:moveTo>
                  <a:pt x="0" y="201"/>
                </a:moveTo>
                <a:lnTo>
                  <a:pt x="294" y="731"/>
                </a:lnTo>
                <a:lnTo>
                  <a:pt x="515" y="444"/>
                </a:lnTo>
                <a:lnTo>
                  <a:pt x="156" y="0"/>
                </a:lnTo>
                <a:lnTo>
                  <a:pt x="0" y="201"/>
                </a:lnTo>
              </a:path>
            </a:pathLst>
          </a:custGeom>
          <a:solidFill>
            <a:srgbClr val="FEF8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a:endParaRPr lang="zh-CN" altLang="en-US">
              <a:solidFill>
                <a:prstClr val="black"/>
              </a:solidFill>
            </a:endParaRPr>
          </a:p>
        </p:txBody>
      </p:sp>
      <p:sp>
        <p:nvSpPr>
          <p:cNvPr id="28" name="Freeform 66"/>
          <p:cNvSpPr>
            <a:spLocks/>
          </p:cNvSpPr>
          <p:nvPr/>
        </p:nvSpPr>
        <p:spPr bwMode="gray">
          <a:xfrm>
            <a:off x="8151627" y="2899305"/>
            <a:ext cx="2508645" cy="362200"/>
          </a:xfrm>
          <a:custGeom>
            <a:avLst/>
            <a:gdLst>
              <a:gd name="T0" fmla="*/ 0 w 1481"/>
              <a:gd name="T1" fmla="*/ 776 h 197"/>
              <a:gd name="T2" fmla="*/ 1551 w 1481"/>
              <a:gd name="T3" fmla="*/ 776 h 197"/>
              <a:gd name="T4" fmla="*/ 1726 w 1481"/>
              <a:gd name="T5" fmla="*/ 0 h 197"/>
              <a:gd name="T6" fmla="*/ 428 w 1481"/>
              <a:gd name="T7" fmla="*/ 3 h 197"/>
              <a:gd name="T8" fmla="*/ 0 w 1481"/>
              <a:gd name="T9" fmla="*/ 776 h 197"/>
              <a:gd name="T10" fmla="*/ 0 60000 65536"/>
              <a:gd name="T11" fmla="*/ 0 60000 65536"/>
              <a:gd name="T12" fmla="*/ 0 60000 65536"/>
              <a:gd name="T13" fmla="*/ 0 60000 65536"/>
              <a:gd name="T14" fmla="*/ 0 60000 65536"/>
              <a:gd name="T15" fmla="*/ 0 w 1481"/>
              <a:gd name="T16" fmla="*/ 0 h 197"/>
              <a:gd name="T17" fmla="*/ 1481 w 1481"/>
              <a:gd name="T18" fmla="*/ 197 h 197"/>
            </a:gdLst>
            <a:ahLst/>
            <a:cxnLst>
              <a:cxn ang="T10">
                <a:pos x="T0" y="T1"/>
              </a:cxn>
              <a:cxn ang="T11">
                <a:pos x="T2" y="T3"/>
              </a:cxn>
              <a:cxn ang="T12">
                <a:pos x="T4" y="T5"/>
              </a:cxn>
              <a:cxn ang="T13">
                <a:pos x="T6" y="T7"/>
              </a:cxn>
              <a:cxn ang="T14">
                <a:pos x="T8" y="T9"/>
              </a:cxn>
            </a:cxnLst>
            <a:rect l="T15" t="T16" r="T17" b="T18"/>
            <a:pathLst>
              <a:path w="1481" h="197">
                <a:moveTo>
                  <a:pt x="0" y="196"/>
                </a:moveTo>
                <a:lnTo>
                  <a:pt x="1329" y="196"/>
                </a:lnTo>
                <a:lnTo>
                  <a:pt x="1480" y="0"/>
                </a:lnTo>
                <a:lnTo>
                  <a:pt x="367" y="3"/>
                </a:lnTo>
                <a:lnTo>
                  <a:pt x="0" y="196"/>
                </a:lnTo>
              </a:path>
            </a:pathLst>
          </a:custGeom>
          <a:gradFill rotWithShape="1">
            <a:gsLst>
              <a:gs pos="0">
                <a:srgbClr val="9E9A00"/>
              </a:gs>
              <a:gs pos="50000">
                <a:srgbClr val="696600"/>
              </a:gs>
              <a:gs pos="100000">
                <a:srgbClr val="9E9A00"/>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a:endParaRPr lang="zh-CN" altLang="en-US">
              <a:solidFill>
                <a:prstClr val="black"/>
              </a:solidFill>
            </a:endParaRPr>
          </a:p>
        </p:txBody>
      </p:sp>
      <p:sp>
        <p:nvSpPr>
          <p:cNvPr id="29" name="Freeform 67"/>
          <p:cNvSpPr>
            <a:spLocks/>
          </p:cNvSpPr>
          <p:nvPr/>
        </p:nvSpPr>
        <p:spPr bwMode="gray">
          <a:xfrm>
            <a:off x="7684592" y="3261505"/>
            <a:ext cx="3227546" cy="972812"/>
          </a:xfrm>
          <a:custGeom>
            <a:avLst/>
            <a:gdLst>
              <a:gd name="T0" fmla="*/ 0 w 1906"/>
              <a:gd name="T1" fmla="*/ 2051 h 530"/>
              <a:gd name="T2" fmla="*/ 2215 w 1906"/>
              <a:gd name="T3" fmla="*/ 2051 h 530"/>
              <a:gd name="T4" fmla="*/ 1868 w 1906"/>
              <a:gd name="T5" fmla="*/ 0 h 530"/>
              <a:gd name="T6" fmla="*/ 328 w 1906"/>
              <a:gd name="T7" fmla="*/ 0 h 530"/>
              <a:gd name="T8" fmla="*/ 0 w 1906"/>
              <a:gd name="T9" fmla="*/ 2051 h 530"/>
              <a:gd name="T10" fmla="*/ 0 60000 65536"/>
              <a:gd name="T11" fmla="*/ 0 60000 65536"/>
              <a:gd name="T12" fmla="*/ 0 60000 65536"/>
              <a:gd name="T13" fmla="*/ 0 60000 65536"/>
              <a:gd name="T14" fmla="*/ 0 60000 65536"/>
              <a:gd name="T15" fmla="*/ 0 w 1906"/>
              <a:gd name="T16" fmla="*/ 0 h 530"/>
              <a:gd name="T17" fmla="*/ 1906 w 1906"/>
              <a:gd name="T18" fmla="*/ 530 h 530"/>
            </a:gdLst>
            <a:ahLst/>
            <a:cxnLst>
              <a:cxn ang="T10">
                <a:pos x="T0" y="T1"/>
              </a:cxn>
              <a:cxn ang="T11">
                <a:pos x="T2" y="T3"/>
              </a:cxn>
              <a:cxn ang="T12">
                <a:pos x="T4" y="T5"/>
              </a:cxn>
              <a:cxn ang="T13">
                <a:pos x="T6" y="T7"/>
              </a:cxn>
              <a:cxn ang="T14">
                <a:pos x="T8" y="T9"/>
              </a:cxn>
            </a:cxnLst>
            <a:rect l="T15" t="T16" r="T17" b="T18"/>
            <a:pathLst>
              <a:path w="1906" h="530">
                <a:moveTo>
                  <a:pt x="0" y="529"/>
                </a:moveTo>
                <a:lnTo>
                  <a:pt x="1905" y="529"/>
                </a:lnTo>
                <a:lnTo>
                  <a:pt x="1606" y="0"/>
                </a:lnTo>
                <a:lnTo>
                  <a:pt x="282" y="0"/>
                </a:lnTo>
                <a:lnTo>
                  <a:pt x="0" y="529"/>
                </a:lnTo>
              </a:path>
            </a:pathLst>
          </a:custGeom>
          <a:gradFill rotWithShape="1">
            <a:gsLst>
              <a:gs pos="0">
                <a:srgbClr val="CCCC00"/>
              </a:gs>
              <a:gs pos="100000">
                <a:srgbClr val="5E5E00"/>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a:endParaRPr lang="zh-CN" altLang="en-US">
              <a:solidFill>
                <a:prstClr val="black"/>
              </a:solidFill>
            </a:endParaRPr>
          </a:p>
        </p:txBody>
      </p:sp>
      <p:sp>
        <p:nvSpPr>
          <p:cNvPr id="24" name="Freeform 69"/>
          <p:cNvSpPr>
            <a:spLocks/>
          </p:cNvSpPr>
          <p:nvPr/>
        </p:nvSpPr>
        <p:spPr bwMode="gray">
          <a:xfrm>
            <a:off x="8713162" y="2139252"/>
            <a:ext cx="1237492" cy="158349"/>
          </a:xfrm>
          <a:custGeom>
            <a:avLst/>
            <a:gdLst>
              <a:gd name="T0" fmla="*/ 0 w 734"/>
              <a:gd name="T1" fmla="*/ 352 h 104"/>
              <a:gd name="T2" fmla="*/ 726 w 734"/>
              <a:gd name="T3" fmla="*/ 365 h 104"/>
              <a:gd name="T4" fmla="*/ 817 w 734"/>
              <a:gd name="T5" fmla="*/ 0 h 104"/>
              <a:gd name="T6" fmla="*/ 200 w 734"/>
              <a:gd name="T7" fmla="*/ 0 h 104"/>
              <a:gd name="T8" fmla="*/ 0 w 734"/>
              <a:gd name="T9" fmla="*/ 352 h 104"/>
              <a:gd name="T10" fmla="*/ 0 60000 65536"/>
              <a:gd name="T11" fmla="*/ 0 60000 65536"/>
              <a:gd name="T12" fmla="*/ 0 60000 65536"/>
              <a:gd name="T13" fmla="*/ 0 60000 65536"/>
              <a:gd name="T14" fmla="*/ 0 60000 65536"/>
              <a:gd name="T15" fmla="*/ 0 w 734"/>
              <a:gd name="T16" fmla="*/ 0 h 104"/>
              <a:gd name="T17" fmla="*/ 734 w 734"/>
              <a:gd name="T18" fmla="*/ 104 h 104"/>
            </a:gdLst>
            <a:ahLst/>
            <a:cxnLst>
              <a:cxn ang="T10">
                <a:pos x="T0" y="T1"/>
              </a:cxn>
              <a:cxn ang="T11">
                <a:pos x="T2" y="T3"/>
              </a:cxn>
              <a:cxn ang="T12">
                <a:pos x="T4" y="T5"/>
              </a:cxn>
              <a:cxn ang="T13">
                <a:pos x="T6" y="T7"/>
              </a:cxn>
              <a:cxn ang="T14">
                <a:pos x="T8" y="T9"/>
              </a:cxn>
            </a:cxnLst>
            <a:rect l="T15" t="T16" r="T17" b="T18"/>
            <a:pathLst>
              <a:path w="734" h="104">
                <a:moveTo>
                  <a:pt x="0" y="100"/>
                </a:moveTo>
                <a:lnTo>
                  <a:pt x="652" y="103"/>
                </a:lnTo>
                <a:lnTo>
                  <a:pt x="733" y="0"/>
                </a:lnTo>
                <a:lnTo>
                  <a:pt x="180" y="0"/>
                </a:lnTo>
                <a:lnTo>
                  <a:pt x="0" y="100"/>
                </a:lnTo>
              </a:path>
            </a:pathLst>
          </a:custGeom>
          <a:gradFill rotWithShape="1">
            <a:gsLst>
              <a:gs pos="0">
                <a:srgbClr val="FF6535"/>
              </a:gs>
              <a:gs pos="50000">
                <a:srgbClr val="A94323"/>
              </a:gs>
              <a:gs pos="100000">
                <a:srgbClr val="FF6535"/>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a:endParaRPr lang="zh-CN" altLang="en-US">
              <a:solidFill>
                <a:prstClr val="black"/>
              </a:solidFill>
            </a:endParaRPr>
          </a:p>
        </p:txBody>
      </p:sp>
      <p:sp>
        <p:nvSpPr>
          <p:cNvPr id="25" name="Freeform 70"/>
          <p:cNvSpPr>
            <a:spLocks/>
          </p:cNvSpPr>
          <p:nvPr/>
        </p:nvSpPr>
        <p:spPr bwMode="gray">
          <a:xfrm>
            <a:off x="8221167" y="2293575"/>
            <a:ext cx="2098066" cy="827980"/>
          </a:xfrm>
          <a:custGeom>
            <a:avLst/>
            <a:gdLst>
              <a:gd name="T0" fmla="*/ 0 w 1239"/>
              <a:gd name="T1" fmla="*/ 2112 h 538"/>
              <a:gd name="T2" fmla="*/ 1441 w 1239"/>
              <a:gd name="T3" fmla="*/ 2112 h 538"/>
              <a:gd name="T4" fmla="*/ 1106 w 1239"/>
              <a:gd name="T5" fmla="*/ 0 h 538"/>
              <a:gd name="T6" fmla="*/ 336 w 1239"/>
              <a:gd name="T7" fmla="*/ 0 h 538"/>
              <a:gd name="T8" fmla="*/ 0 w 1239"/>
              <a:gd name="T9" fmla="*/ 2112 h 538"/>
              <a:gd name="T10" fmla="*/ 0 60000 65536"/>
              <a:gd name="T11" fmla="*/ 0 60000 65536"/>
              <a:gd name="T12" fmla="*/ 0 60000 65536"/>
              <a:gd name="T13" fmla="*/ 0 60000 65536"/>
              <a:gd name="T14" fmla="*/ 0 60000 65536"/>
              <a:gd name="T15" fmla="*/ 0 w 1239"/>
              <a:gd name="T16" fmla="*/ 0 h 538"/>
              <a:gd name="T17" fmla="*/ 1239 w 1239"/>
              <a:gd name="T18" fmla="*/ 538 h 538"/>
            </a:gdLst>
            <a:ahLst/>
            <a:cxnLst>
              <a:cxn ang="T10">
                <a:pos x="T0" y="T1"/>
              </a:cxn>
              <a:cxn ang="T11">
                <a:pos x="T2" y="T3"/>
              </a:cxn>
              <a:cxn ang="T12">
                <a:pos x="T4" y="T5"/>
              </a:cxn>
              <a:cxn ang="T13">
                <a:pos x="T6" y="T7"/>
              </a:cxn>
              <a:cxn ang="T14">
                <a:pos x="T8" y="T9"/>
              </a:cxn>
            </a:cxnLst>
            <a:rect l="T15" t="T16" r="T17" b="T18"/>
            <a:pathLst>
              <a:path w="1239" h="538">
                <a:moveTo>
                  <a:pt x="0" y="537"/>
                </a:moveTo>
                <a:lnTo>
                  <a:pt x="1238" y="537"/>
                </a:lnTo>
                <a:lnTo>
                  <a:pt x="950" y="0"/>
                </a:lnTo>
                <a:lnTo>
                  <a:pt x="288" y="0"/>
                </a:lnTo>
                <a:lnTo>
                  <a:pt x="0" y="537"/>
                </a:lnTo>
              </a:path>
            </a:pathLst>
          </a:custGeom>
          <a:gradFill rotWithShape="1">
            <a:gsLst>
              <a:gs pos="0">
                <a:srgbClr val="FF9933"/>
              </a:gs>
              <a:gs pos="100000">
                <a:srgbClr val="764718"/>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a:endParaRPr lang="zh-CN" altLang="en-US">
              <a:solidFill>
                <a:prstClr val="black"/>
              </a:solidFill>
            </a:endParaRPr>
          </a:p>
        </p:txBody>
      </p:sp>
      <p:sp>
        <p:nvSpPr>
          <p:cNvPr id="26" name="Freeform 71"/>
          <p:cNvSpPr>
            <a:spLocks/>
          </p:cNvSpPr>
          <p:nvPr/>
        </p:nvSpPr>
        <p:spPr bwMode="gray">
          <a:xfrm>
            <a:off x="9820567" y="2132542"/>
            <a:ext cx="742162" cy="982303"/>
          </a:xfrm>
          <a:custGeom>
            <a:avLst/>
            <a:gdLst>
              <a:gd name="T0" fmla="*/ 329 w 439"/>
              <a:gd name="T1" fmla="*/ 2521 h 638"/>
              <a:gd name="T2" fmla="*/ 501 w 439"/>
              <a:gd name="T3" fmla="*/ 1744 h 638"/>
              <a:gd name="T4" fmla="*/ 89 w 439"/>
              <a:gd name="T5" fmla="*/ 0 h 638"/>
              <a:gd name="T6" fmla="*/ 0 w 439"/>
              <a:gd name="T7" fmla="*/ 377 h 638"/>
              <a:gd name="T8" fmla="*/ 329 w 439"/>
              <a:gd name="T9" fmla="*/ 2521 h 638"/>
              <a:gd name="T10" fmla="*/ 0 60000 65536"/>
              <a:gd name="T11" fmla="*/ 0 60000 65536"/>
              <a:gd name="T12" fmla="*/ 0 60000 65536"/>
              <a:gd name="T13" fmla="*/ 0 60000 65536"/>
              <a:gd name="T14" fmla="*/ 0 60000 65536"/>
              <a:gd name="T15" fmla="*/ 0 w 439"/>
              <a:gd name="T16" fmla="*/ 0 h 638"/>
              <a:gd name="T17" fmla="*/ 439 w 439"/>
              <a:gd name="T18" fmla="*/ 638 h 638"/>
            </a:gdLst>
            <a:ahLst/>
            <a:cxnLst>
              <a:cxn ang="T10">
                <a:pos x="T0" y="T1"/>
              </a:cxn>
              <a:cxn ang="T11">
                <a:pos x="T2" y="T3"/>
              </a:cxn>
              <a:cxn ang="T12">
                <a:pos x="T4" y="T5"/>
              </a:cxn>
              <a:cxn ang="T13">
                <a:pos x="T6" y="T7"/>
              </a:cxn>
              <a:cxn ang="T14">
                <a:pos x="T8" y="T9"/>
              </a:cxn>
            </a:cxnLst>
            <a:rect l="T15" t="T16" r="T17" b="T18"/>
            <a:pathLst>
              <a:path w="439" h="638">
                <a:moveTo>
                  <a:pt x="289" y="637"/>
                </a:moveTo>
                <a:lnTo>
                  <a:pt x="438" y="441"/>
                </a:lnTo>
                <a:lnTo>
                  <a:pt x="79" y="0"/>
                </a:lnTo>
                <a:lnTo>
                  <a:pt x="0" y="96"/>
                </a:lnTo>
                <a:lnTo>
                  <a:pt x="289" y="637"/>
                </a:lnTo>
              </a:path>
            </a:pathLst>
          </a:custGeom>
          <a:solidFill>
            <a:srgbClr val="FFBA7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a:endParaRPr lang="zh-CN" altLang="en-US">
              <a:solidFill>
                <a:prstClr val="black"/>
              </a:solidFill>
            </a:endParaRPr>
          </a:p>
        </p:txBody>
      </p:sp>
      <p:sp>
        <p:nvSpPr>
          <p:cNvPr id="22" name="Freeform 73"/>
          <p:cNvSpPr>
            <a:spLocks/>
          </p:cNvSpPr>
          <p:nvPr/>
        </p:nvSpPr>
        <p:spPr bwMode="gray">
          <a:xfrm>
            <a:off x="8816537" y="1373974"/>
            <a:ext cx="997300" cy="827088"/>
          </a:xfrm>
          <a:custGeom>
            <a:avLst/>
            <a:gdLst>
              <a:gd name="T0" fmla="*/ 0 w 587"/>
              <a:gd name="T1" fmla="*/ 2103 h 537"/>
              <a:gd name="T2" fmla="*/ 705 w 587"/>
              <a:gd name="T3" fmla="*/ 2116 h 537"/>
              <a:gd name="T4" fmla="*/ 340 w 587"/>
              <a:gd name="T5" fmla="*/ 0 h 537"/>
              <a:gd name="T6" fmla="*/ 0 w 587"/>
              <a:gd name="T7" fmla="*/ 2103 h 537"/>
              <a:gd name="T8" fmla="*/ 0 60000 65536"/>
              <a:gd name="T9" fmla="*/ 0 60000 65536"/>
              <a:gd name="T10" fmla="*/ 0 60000 65536"/>
              <a:gd name="T11" fmla="*/ 0 60000 65536"/>
              <a:gd name="T12" fmla="*/ 0 w 587"/>
              <a:gd name="T13" fmla="*/ 0 h 537"/>
              <a:gd name="T14" fmla="*/ 587 w 587"/>
              <a:gd name="T15" fmla="*/ 537 h 537"/>
            </a:gdLst>
            <a:ahLst/>
            <a:cxnLst>
              <a:cxn ang="T8">
                <a:pos x="T0" y="T1"/>
              </a:cxn>
              <a:cxn ang="T9">
                <a:pos x="T2" y="T3"/>
              </a:cxn>
              <a:cxn ang="T10">
                <a:pos x="T4" y="T5"/>
              </a:cxn>
              <a:cxn ang="T11">
                <a:pos x="T6" y="T7"/>
              </a:cxn>
            </a:cxnLst>
            <a:rect l="T12" t="T13" r="T14" b="T15"/>
            <a:pathLst>
              <a:path w="587" h="537">
                <a:moveTo>
                  <a:pt x="0" y="533"/>
                </a:moveTo>
                <a:lnTo>
                  <a:pt x="586" y="536"/>
                </a:lnTo>
                <a:lnTo>
                  <a:pt x="283" y="0"/>
                </a:lnTo>
                <a:lnTo>
                  <a:pt x="0" y="533"/>
                </a:lnTo>
              </a:path>
            </a:pathLst>
          </a:custGeom>
          <a:gradFill rotWithShape="1">
            <a:gsLst>
              <a:gs pos="0">
                <a:srgbClr val="CC3300"/>
              </a:gs>
              <a:gs pos="100000">
                <a:srgbClr val="5E1800"/>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a:endParaRPr lang="zh-CN" altLang="en-US">
              <a:solidFill>
                <a:prstClr val="black"/>
              </a:solidFill>
            </a:endParaRPr>
          </a:p>
        </p:txBody>
      </p:sp>
      <p:sp>
        <p:nvSpPr>
          <p:cNvPr id="23" name="Freeform 74"/>
          <p:cNvSpPr>
            <a:spLocks/>
          </p:cNvSpPr>
          <p:nvPr/>
        </p:nvSpPr>
        <p:spPr bwMode="gray">
          <a:xfrm>
            <a:off x="9259950" y="1351492"/>
            <a:ext cx="615391" cy="823060"/>
          </a:xfrm>
          <a:custGeom>
            <a:avLst/>
            <a:gdLst>
              <a:gd name="T0" fmla="*/ 338 w 364"/>
              <a:gd name="T1" fmla="*/ 2082 h 535"/>
              <a:gd name="T2" fmla="*/ 415 w 364"/>
              <a:gd name="T3" fmla="*/ 1736 h 535"/>
              <a:gd name="T4" fmla="*/ 0 w 364"/>
              <a:gd name="T5" fmla="*/ 0 h 535"/>
              <a:gd name="T6" fmla="*/ 338 w 364"/>
              <a:gd name="T7" fmla="*/ 2082 h 535"/>
              <a:gd name="T8" fmla="*/ 0 60000 65536"/>
              <a:gd name="T9" fmla="*/ 0 60000 65536"/>
              <a:gd name="T10" fmla="*/ 0 60000 65536"/>
              <a:gd name="T11" fmla="*/ 0 60000 65536"/>
              <a:gd name="T12" fmla="*/ 0 w 364"/>
              <a:gd name="T13" fmla="*/ 0 h 535"/>
              <a:gd name="T14" fmla="*/ 364 w 364"/>
              <a:gd name="T15" fmla="*/ 535 h 535"/>
            </a:gdLst>
            <a:ahLst/>
            <a:cxnLst>
              <a:cxn ang="T8">
                <a:pos x="T0" y="T1"/>
              </a:cxn>
              <a:cxn ang="T9">
                <a:pos x="T2" y="T3"/>
              </a:cxn>
              <a:cxn ang="T10">
                <a:pos x="T4" y="T5"/>
              </a:cxn>
              <a:cxn ang="T11">
                <a:pos x="T6" y="T7"/>
              </a:cxn>
            </a:cxnLst>
            <a:rect l="T12" t="T13" r="T14" b="T15"/>
            <a:pathLst>
              <a:path w="364" h="535">
                <a:moveTo>
                  <a:pt x="296" y="534"/>
                </a:moveTo>
                <a:lnTo>
                  <a:pt x="363" y="445"/>
                </a:lnTo>
                <a:lnTo>
                  <a:pt x="0" y="0"/>
                </a:lnTo>
                <a:lnTo>
                  <a:pt x="296" y="534"/>
                </a:lnTo>
              </a:path>
            </a:pathLst>
          </a:custGeom>
          <a:solidFill>
            <a:srgbClr val="FF653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a:endParaRPr lang="zh-CN" altLang="en-US">
              <a:solidFill>
                <a:prstClr val="black"/>
              </a:solidFill>
            </a:endParaRPr>
          </a:p>
        </p:txBody>
      </p:sp>
      <p:sp>
        <p:nvSpPr>
          <p:cNvPr id="18" name="Text Box 9"/>
          <p:cNvSpPr txBox="1">
            <a:spLocks noChangeArrowheads="1"/>
          </p:cNvSpPr>
          <p:nvPr/>
        </p:nvSpPr>
        <p:spPr bwMode="auto">
          <a:xfrm>
            <a:off x="8807626" y="2435622"/>
            <a:ext cx="1067716"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defTabSz="858838" eaLnBrk="0" hangingPunct="0">
              <a:defRPr>
                <a:solidFill>
                  <a:schemeClr val="tx1"/>
                </a:solidFill>
                <a:latin typeface="Arial" panose="020B0604020202020204" pitchFamily="34" charset="0"/>
                <a:ea typeface="宋体" panose="02010600030101010101" pitchFamily="2" charset="-122"/>
              </a:defRPr>
            </a:lvl1pPr>
            <a:lvl2pPr marL="742950" indent="-285750" defTabSz="858838" eaLnBrk="0" hangingPunct="0">
              <a:defRPr>
                <a:solidFill>
                  <a:schemeClr val="tx1"/>
                </a:solidFill>
                <a:latin typeface="Arial" panose="020B0604020202020204" pitchFamily="34" charset="0"/>
                <a:ea typeface="宋体" panose="02010600030101010101" pitchFamily="2" charset="-122"/>
              </a:defRPr>
            </a:lvl2pPr>
            <a:lvl3pPr marL="1143000" indent="-228600" defTabSz="858838" eaLnBrk="0" hangingPunct="0">
              <a:defRPr>
                <a:solidFill>
                  <a:schemeClr val="tx1"/>
                </a:solidFill>
                <a:latin typeface="Arial" panose="020B0604020202020204" pitchFamily="34" charset="0"/>
                <a:ea typeface="宋体" panose="02010600030101010101" pitchFamily="2" charset="-122"/>
              </a:defRPr>
            </a:lvl3pPr>
            <a:lvl4pPr marL="1600200" indent="-228600" defTabSz="858838" eaLnBrk="0" hangingPunct="0">
              <a:defRPr>
                <a:solidFill>
                  <a:schemeClr val="tx1"/>
                </a:solidFill>
                <a:latin typeface="Arial" panose="020B0604020202020204" pitchFamily="34" charset="0"/>
                <a:ea typeface="宋体" panose="02010600030101010101" pitchFamily="2" charset="-122"/>
              </a:defRPr>
            </a:lvl4pPr>
            <a:lvl5pPr marL="2057400" indent="-228600" defTabSz="858838" eaLnBrk="0" hangingPunct="0">
              <a:defRPr>
                <a:solidFill>
                  <a:schemeClr val="tx1"/>
                </a:solidFill>
                <a:latin typeface="Arial" panose="020B0604020202020204" pitchFamily="34" charset="0"/>
                <a:ea typeface="宋体" panose="02010600030101010101" pitchFamily="2" charset="-122"/>
              </a:defRPr>
            </a:lvl5pPr>
            <a:lvl6pPr marL="25146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en-US" sz="2800" b="1"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法律</a:t>
            </a:r>
          </a:p>
        </p:txBody>
      </p:sp>
      <p:sp>
        <p:nvSpPr>
          <p:cNvPr id="19" name="Text Box 10"/>
          <p:cNvSpPr txBox="1">
            <a:spLocks noChangeArrowheads="1"/>
          </p:cNvSpPr>
          <p:nvPr/>
        </p:nvSpPr>
        <p:spPr bwMode="auto">
          <a:xfrm>
            <a:off x="8518483" y="3432835"/>
            <a:ext cx="1715309"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defTabSz="858838" eaLnBrk="0" hangingPunct="0">
              <a:defRPr>
                <a:solidFill>
                  <a:schemeClr val="tx1"/>
                </a:solidFill>
                <a:latin typeface="Arial" panose="020B0604020202020204" pitchFamily="34" charset="0"/>
                <a:ea typeface="宋体" panose="02010600030101010101" pitchFamily="2" charset="-122"/>
              </a:defRPr>
            </a:lvl1pPr>
            <a:lvl2pPr marL="742950" indent="-285750" defTabSz="858838" eaLnBrk="0" hangingPunct="0">
              <a:defRPr>
                <a:solidFill>
                  <a:schemeClr val="tx1"/>
                </a:solidFill>
                <a:latin typeface="Arial" panose="020B0604020202020204" pitchFamily="34" charset="0"/>
                <a:ea typeface="宋体" panose="02010600030101010101" pitchFamily="2" charset="-122"/>
              </a:defRPr>
            </a:lvl2pPr>
            <a:lvl3pPr marL="1143000" indent="-228600" defTabSz="858838" eaLnBrk="0" hangingPunct="0">
              <a:defRPr>
                <a:solidFill>
                  <a:schemeClr val="tx1"/>
                </a:solidFill>
                <a:latin typeface="Arial" panose="020B0604020202020204" pitchFamily="34" charset="0"/>
                <a:ea typeface="宋体" panose="02010600030101010101" pitchFamily="2" charset="-122"/>
              </a:defRPr>
            </a:lvl3pPr>
            <a:lvl4pPr marL="1600200" indent="-228600" defTabSz="858838" eaLnBrk="0" hangingPunct="0">
              <a:defRPr>
                <a:solidFill>
                  <a:schemeClr val="tx1"/>
                </a:solidFill>
                <a:latin typeface="Arial" panose="020B0604020202020204" pitchFamily="34" charset="0"/>
                <a:ea typeface="宋体" panose="02010600030101010101" pitchFamily="2" charset="-122"/>
              </a:defRPr>
            </a:lvl4pPr>
            <a:lvl5pPr marL="2057400" indent="-228600" defTabSz="858838" eaLnBrk="0" hangingPunct="0">
              <a:defRPr>
                <a:solidFill>
                  <a:schemeClr val="tx1"/>
                </a:solidFill>
                <a:latin typeface="Arial" panose="020B0604020202020204" pitchFamily="34" charset="0"/>
                <a:ea typeface="宋体" panose="02010600030101010101" pitchFamily="2" charset="-122"/>
              </a:defRPr>
            </a:lvl5pPr>
            <a:lvl6pPr marL="25146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en-US" sz="2800" b="1"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行政法规</a:t>
            </a:r>
          </a:p>
        </p:txBody>
      </p:sp>
      <p:sp>
        <p:nvSpPr>
          <p:cNvPr id="20" name="Text Box 11"/>
          <p:cNvSpPr txBox="1">
            <a:spLocks noChangeArrowheads="1"/>
          </p:cNvSpPr>
          <p:nvPr/>
        </p:nvSpPr>
        <p:spPr bwMode="auto">
          <a:xfrm>
            <a:off x="7422188" y="4684844"/>
            <a:ext cx="3752353"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defTabSz="858838" eaLnBrk="0" hangingPunct="0">
              <a:defRPr>
                <a:solidFill>
                  <a:schemeClr val="tx1"/>
                </a:solidFill>
                <a:latin typeface="Arial" panose="020B0604020202020204" pitchFamily="34" charset="0"/>
                <a:ea typeface="宋体" panose="02010600030101010101" pitchFamily="2" charset="-122"/>
              </a:defRPr>
            </a:lvl1pPr>
            <a:lvl2pPr marL="742950" indent="-285750" defTabSz="858838" eaLnBrk="0" hangingPunct="0">
              <a:defRPr>
                <a:solidFill>
                  <a:schemeClr val="tx1"/>
                </a:solidFill>
                <a:latin typeface="Arial" panose="020B0604020202020204" pitchFamily="34" charset="0"/>
                <a:ea typeface="宋体" panose="02010600030101010101" pitchFamily="2" charset="-122"/>
              </a:defRPr>
            </a:lvl2pPr>
            <a:lvl3pPr marL="1143000" indent="-228600" defTabSz="858838" eaLnBrk="0" hangingPunct="0">
              <a:defRPr>
                <a:solidFill>
                  <a:schemeClr val="tx1"/>
                </a:solidFill>
                <a:latin typeface="Arial" panose="020B0604020202020204" pitchFamily="34" charset="0"/>
                <a:ea typeface="宋体" panose="02010600030101010101" pitchFamily="2" charset="-122"/>
              </a:defRPr>
            </a:lvl3pPr>
            <a:lvl4pPr marL="1600200" indent="-228600" defTabSz="858838" eaLnBrk="0" hangingPunct="0">
              <a:defRPr>
                <a:solidFill>
                  <a:schemeClr val="tx1"/>
                </a:solidFill>
                <a:latin typeface="Arial" panose="020B0604020202020204" pitchFamily="34" charset="0"/>
                <a:ea typeface="宋体" panose="02010600030101010101" pitchFamily="2" charset="-122"/>
              </a:defRPr>
            </a:lvl4pPr>
            <a:lvl5pPr marL="2057400" indent="-228600" defTabSz="858838" eaLnBrk="0" hangingPunct="0">
              <a:defRPr>
                <a:solidFill>
                  <a:schemeClr val="tx1"/>
                </a:solidFill>
                <a:latin typeface="Arial" panose="020B0604020202020204" pitchFamily="34" charset="0"/>
                <a:ea typeface="宋体" panose="02010600030101010101" pitchFamily="2" charset="-122"/>
              </a:defRPr>
            </a:lvl5pPr>
            <a:lvl6pPr marL="25146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b="1" dirty="0">
                <a:solidFill>
                  <a:prstClr val="white"/>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地方性法规、自治条例和单行条例</a:t>
            </a:r>
          </a:p>
        </p:txBody>
      </p:sp>
      <p:sp>
        <p:nvSpPr>
          <p:cNvPr id="21" name="Text Box 9"/>
          <p:cNvSpPr txBox="1">
            <a:spLocks noChangeArrowheads="1"/>
          </p:cNvSpPr>
          <p:nvPr/>
        </p:nvSpPr>
        <p:spPr bwMode="auto">
          <a:xfrm>
            <a:off x="8919846" y="1675345"/>
            <a:ext cx="818446"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defTabSz="858838" eaLnBrk="0" hangingPunct="0">
              <a:defRPr>
                <a:solidFill>
                  <a:schemeClr val="tx1"/>
                </a:solidFill>
                <a:latin typeface="Arial" panose="020B0604020202020204" pitchFamily="34" charset="0"/>
                <a:ea typeface="宋体" panose="02010600030101010101" pitchFamily="2" charset="-122"/>
              </a:defRPr>
            </a:lvl1pPr>
            <a:lvl2pPr marL="742950" indent="-285750" defTabSz="858838" eaLnBrk="0" hangingPunct="0">
              <a:defRPr>
                <a:solidFill>
                  <a:schemeClr val="tx1"/>
                </a:solidFill>
                <a:latin typeface="Arial" panose="020B0604020202020204" pitchFamily="34" charset="0"/>
                <a:ea typeface="宋体" panose="02010600030101010101" pitchFamily="2" charset="-122"/>
              </a:defRPr>
            </a:lvl2pPr>
            <a:lvl3pPr marL="1143000" indent="-228600" defTabSz="858838" eaLnBrk="0" hangingPunct="0">
              <a:defRPr>
                <a:solidFill>
                  <a:schemeClr val="tx1"/>
                </a:solidFill>
                <a:latin typeface="Arial" panose="020B0604020202020204" pitchFamily="34" charset="0"/>
                <a:ea typeface="宋体" panose="02010600030101010101" pitchFamily="2" charset="-122"/>
              </a:defRPr>
            </a:lvl3pPr>
            <a:lvl4pPr marL="1600200" indent="-228600" defTabSz="858838" eaLnBrk="0" hangingPunct="0">
              <a:defRPr>
                <a:solidFill>
                  <a:schemeClr val="tx1"/>
                </a:solidFill>
                <a:latin typeface="Arial" panose="020B0604020202020204" pitchFamily="34" charset="0"/>
                <a:ea typeface="宋体" panose="02010600030101010101" pitchFamily="2" charset="-122"/>
              </a:defRPr>
            </a:lvl4pPr>
            <a:lvl5pPr marL="2057400" indent="-228600" defTabSz="858838" eaLnBrk="0" hangingPunct="0">
              <a:defRPr>
                <a:solidFill>
                  <a:schemeClr val="tx1"/>
                </a:solidFill>
                <a:latin typeface="Arial" panose="020B0604020202020204" pitchFamily="34" charset="0"/>
                <a:ea typeface="宋体" panose="02010600030101010101" pitchFamily="2" charset="-122"/>
              </a:defRPr>
            </a:lvl5pPr>
            <a:lvl6pPr marL="25146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algn="ctr" defTabSz="85883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en-US" sz="2000" b="1" dirty="0">
                <a:solidFill>
                  <a:prstClr val="white"/>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宪法</a:t>
            </a:r>
          </a:p>
        </p:txBody>
      </p:sp>
    </p:spTree>
    <p:extLst>
      <p:ext uri="{BB962C8B-B14F-4D97-AF65-F5344CB8AC3E}">
        <p14:creationId xmlns:p14="http://schemas.microsoft.com/office/powerpoint/2010/main" xmlns="" val="1290311355"/>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down)">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down)">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down)">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wipe(down)">
                                      <p:cBhvr>
                                        <p:cTn id="2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29" grpId="0" animBg="1"/>
      <p:bldP spid="25" grpId="0" animBg="1"/>
      <p:bldP spid="2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637563"/>
            <a:ext cx="9509760" cy="5077437"/>
          </a:xfrm>
        </p:spPr>
        <p:txBody>
          <a:bodyPr>
            <a:normAutofit/>
          </a:bodyPr>
          <a:lstStyle/>
          <a:p>
            <a:pPr marL="0" indent="0">
              <a:lnSpc>
                <a:spcPct val="120000"/>
              </a:lnSpc>
              <a:spcBef>
                <a:spcPts val="0"/>
              </a:spcBef>
              <a:buNone/>
            </a:pPr>
            <a:r>
              <a:rPr lang="zh-CN" altLang="en-US" sz="2800" b="1" dirty="0" smtClean="0"/>
              <a:t>    为了配套</a:t>
            </a:r>
            <a:r>
              <a:rPr lang="en-US" altLang="zh-CN" sz="2800" b="1" dirty="0" smtClean="0"/>
              <a:t>《</a:t>
            </a:r>
            <a:r>
              <a:rPr lang="zh-CN" altLang="en-US" sz="2800" b="1" dirty="0" smtClean="0"/>
              <a:t>建设工程安全生产管理条例</a:t>
            </a:r>
            <a:r>
              <a:rPr lang="en-US" altLang="zh-CN" sz="2800" b="1" dirty="0" smtClean="0"/>
              <a:t>》</a:t>
            </a:r>
            <a:r>
              <a:rPr lang="zh-CN" altLang="en-US" sz="2800" b="1" dirty="0" smtClean="0"/>
              <a:t>的实施，</a:t>
            </a:r>
            <a:r>
              <a:rPr lang="en-US" altLang="zh-CN" sz="2800" b="1" dirty="0" smtClean="0"/>
              <a:t>2004</a:t>
            </a:r>
            <a:r>
              <a:rPr lang="zh-CN" altLang="en-US" sz="2800" b="1" dirty="0" smtClean="0"/>
              <a:t>年</a:t>
            </a:r>
            <a:r>
              <a:rPr lang="en-US" altLang="zh-CN" sz="2800" b="1" dirty="0" smtClean="0"/>
              <a:t>12</a:t>
            </a:r>
            <a:r>
              <a:rPr lang="zh-CN" altLang="en-US" sz="2800" b="1" dirty="0" smtClean="0"/>
              <a:t>月</a:t>
            </a:r>
            <a:r>
              <a:rPr lang="en-US" altLang="zh-CN" sz="2800" b="1" dirty="0" smtClean="0"/>
              <a:t>1</a:t>
            </a:r>
            <a:r>
              <a:rPr lang="zh-CN" altLang="en-US" sz="2800" b="1" dirty="0" smtClean="0"/>
              <a:t>日原国家建设部发布了</a:t>
            </a:r>
            <a:r>
              <a:rPr lang="en-US" altLang="zh-CN" sz="2800" b="1" dirty="0" smtClean="0"/>
              <a:t>《</a:t>
            </a:r>
            <a:r>
              <a:rPr lang="zh-CN" altLang="en-US" sz="2800" b="1" dirty="0" smtClean="0"/>
              <a:t>关于印发</a:t>
            </a:r>
            <a:r>
              <a:rPr lang="en-US" altLang="zh-CN" sz="2800" b="1" dirty="0" smtClean="0"/>
              <a:t>&lt;</a:t>
            </a:r>
            <a:r>
              <a:rPr lang="zh-CN" altLang="en-US" sz="2800" b="1" dirty="0" smtClean="0"/>
              <a:t>建筑施工企业安全生产管理机构设置及专职安全生产管理人员配备办法</a:t>
            </a:r>
            <a:r>
              <a:rPr lang="en-US" altLang="zh-CN" sz="2800" b="1" dirty="0" smtClean="0"/>
              <a:t>&gt;</a:t>
            </a:r>
            <a:r>
              <a:rPr lang="zh-CN" altLang="en-US" sz="2800" b="1" dirty="0" smtClean="0"/>
              <a:t>和</a:t>
            </a:r>
            <a:r>
              <a:rPr lang="en-US" altLang="zh-CN" sz="2800" b="1" dirty="0" smtClean="0"/>
              <a:t>&lt;</a:t>
            </a:r>
            <a:r>
              <a:rPr lang="zh-CN" altLang="en-US" sz="2800" b="1" dirty="0" smtClean="0"/>
              <a:t>危险性较大工程安全专项施工方案编制及专家论证审查办法</a:t>
            </a:r>
            <a:r>
              <a:rPr lang="en-US" altLang="zh-CN" sz="2800" b="1" dirty="0" smtClean="0"/>
              <a:t>&gt;</a:t>
            </a:r>
            <a:r>
              <a:rPr lang="zh-CN" altLang="en-US" sz="2800" b="1" dirty="0" smtClean="0"/>
              <a:t>的通知</a:t>
            </a:r>
            <a:r>
              <a:rPr lang="en-US" altLang="zh-CN" sz="2800" b="1" dirty="0" smtClean="0"/>
              <a:t>》</a:t>
            </a:r>
            <a:r>
              <a:rPr lang="zh-CN" altLang="en-US" sz="2800" b="1" dirty="0" smtClean="0"/>
              <a:t>（建质</a:t>
            </a:r>
            <a:r>
              <a:rPr lang="en-US" altLang="zh-CN" sz="2800" b="1" dirty="0" smtClean="0"/>
              <a:t>〔2004〕213</a:t>
            </a:r>
            <a:r>
              <a:rPr lang="zh-CN" altLang="en-US" sz="2800" b="1" dirty="0" smtClean="0"/>
              <a:t>号），印发了</a:t>
            </a:r>
            <a:r>
              <a:rPr lang="en-US" altLang="zh-CN" sz="2800" b="1" dirty="0" smtClean="0"/>
              <a:t>《</a:t>
            </a:r>
            <a:r>
              <a:rPr lang="zh-CN" altLang="en-US" sz="2800" b="1" dirty="0" smtClean="0"/>
              <a:t>危险性较大工程安全专项施工方案编制及专家论证审查办法</a:t>
            </a:r>
            <a:r>
              <a:rPr lang="en-US" altLang="zh-CN" sz="2800" b="1" dirty="0" smtClean="0"/>
              <a:t>》</a:t>
            </a:r>
            <a:r>
              <a:rPr lang="zh-CN" altLang="en-US" sz="2800" b="1" dirty="0" smtClean="0"/>
              <a:t>，共有</a:t>
            </a:r>
            <a:r>
              <a:rPr lang="en-US" altLang="zh-CN" sz="2800" b="1" dirty="0" smtClean="0"/>
              <a:t>8</a:t>
            </a:r>
            <a:r>
              <a:rPr lang="zh-CN" altLang="en-US" sz="2800" b="1" dirty="0" smtClean="0"/>
              <a:t>条</a:t>
            </a:r>
            <a:r>
              <a:rPr lang="en-US" altLang="zh-CN" sz="2800" b="1" dirty="0" smtClean="0"/>
              <a:t>1225</a:t>
            </a:r>
            <a:r>
              <a:rPr lang="zh-CN" altLang="en-US" sz="2800" b="1" dirty="0" smtClean="0"/>
              <a:t>个字。</a:t>
            </a:r>
            <a:endParaRPr lang="en-US" altLang="zh-CN" sz="2800" b="1" dirty="0" smtClean="0"/>
          </a:p>
          <a:p>
            <a:pPr marL="0" indent="0">
              <a:lnSpc>
                <a:spcPct val="120000"/>
              </a:lnSpc>
              <a:spcBef>
                <a:spcPts val="0"/>
              </a:spcBef>
              <a:buNone/>
            </a:pPr>
            <a:r>
              <a:rPr lang="en-US" altLang="zh-CN" sz="2800" b="1" dirty="0" smtClean="0"/>
              <a:t>    2009</a:t>
            </a:r>
            <a:r>
              <a:rPr lang="zh-CN" altLang="en-US" sz="2800" b="1" dirty="0" smtClean="0"/>
              <a:t>年</a:t>
            </a:r>
            <a:r>
              <a:rPr lang="en-US" altLang="zh-CN" sz="2800" b="1" dirty="0" smtClean="0"/>
              <a:t>5</a:t>
            </a:r>
            <a:r>
              <a:rPr lang="zh-CN" altLang="en-US" sz="2800" b="1" dirty="0" smtClean="0"/>
              <a:t>月</a:t>
            </a:r>
            <a:r>
              <a:rPr lang="en-US" altLang="zh-CN" sz="2800" b="1" dirty="0" smtClean="0"/>
              <a:t>13</a:t>
            </a:r>
            <a:r>
              <a:rPr lang="zh-CN" altLang="en-US" sz="2800" b="1" dirty="0" smtClean="0"/>
              <a:t>日，住房城乡建设部又发布</a:t>
            </a:r>
            <a:r>
              <a:rPr lang="en-US" altLang="zh-CN" sz="2800" b="1" dirty="0" smtClean="0"/>
              <a:t>《</a:t>
            </a:r>
            <a:r>
              <a:rPr lang="zh-CN" altLang="en-US" sz="2800" b="1" dirty="0" smtClean="0"/>
              <a:t>危险性较大</a:t>
            </a:r>
          </a:p>
          <a:p>
            <a:endParaRPr lang="zh-CN" alt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65402" y="696286"/>
            <a:ext cx="10159068" cy="5377343"/>
          </a:xfrm>
        </p:spPr>
        <p:txBody>
          <a:bodyPr>
            <a:noAutofit/>
          </a:bodyPr>
          <a:lstStyle/>
          <a:p>
            <a:pPr marL="0" indent="457200" algn="just">
              <a:lnSpc>
                <a:spcPts val="3100"/>
              </a:lnSpc>
              <a:spcBef>
                <a:spcPts val="0"/>
              </a:spcBef>
              <a:buNone/>
            </a:pPr>
            <a:r>
              <a:rPr lang="zh-CN" altLang="en-US" sz="2800" b="1" dirty="0" smtClean="0"/>
              <a:t>的分部分项工程安全管理办法</a:t>
            </a:r>
            <a:r>
              <a:rPr lang="en-US" altLang="zh-CN" sz="2800" b="1" dirty="0" smtClean="0"/>
              <a:t>》</a:t>
            </a:r>
            <a:r>
              <a:rPr lang="zh-CN" altLang="en-US" sz="2800" b="1" dirty="0" smtClean="0"/>
              <a:t>（建质</a:t>
            </a:r>
            <a:r>
              <a:rPr lang="en-US" altLang="zh-CN" sz="2800" b="1" dirty="0" smtClean="0"/>
              <a:t>〔2009〕87</a:t>
            </a:r>
            <a:r>
              <a:rPr lang="zh-CN" altLang="en-US" sz="2800" b="1" dirty="0" smtClean="0"/>
              <a:t>号），共有</a:t>
            </a:r>
            <a:r>
              <a:rPr lang="en-US" altLang="zh-CN" sz="2800" b="1" dirty="0" smtClean="0"/>
              <a:t>25</a:t>
            </a:r>
            <a:r>
              <a:rPr lang="zh-CN" altLang="en-US" sz="2800" b="1" dirty="0" smtClean="0"/>
              <a:t>条</a:t>
            </a:r>
            <a:r>
              <a:rPr lang="en-US" altLang="zh-CN" sz="2800" b="1" dirty="0" smtClean="0"/>
              <a:t>2699</a:t>
            </a:r>
            <a:r>
              <a:rPr lang="zh-CN" altLang="en-US" sz="2800" b="1" dirty="0" smtClean="0"/>
              <a:t>个字，和附件一：危险性较大的分部分项工程范围；附件二：超过一定规模的危险性较大的分部分项工程范围。建质</a:t>
            </a:r>
            <a:r>
              <a:rPr lang="en-US" altLang="zh-CN" sz="2800" b="1" dirty="0" smtClean="0"/>
              <a:t>〔2009〕87</a:t>
            </a:r>
            <a:r>
              <a:rPr lang="zh-CN" altLang="en-US" sz="2800" b="1" dirty="0" smtClean="0"/>
              <a:t>号相对于建质</a:t>
            </a:r>
            <a:r>
              <a:rPr lang="en-US" altLang="zh-CN" sz="2800" b="1" dirty="0" smtClean="0"/>
              <a:t>〔2004〕213</a:t>
            </a:r>
            <a:r>
              <a:rPr lang="zh-CN" altLang="en-US" sz="2800" b="1" dirty="0" smtClean="0"/>
              <a:t>号更加完善、更具有可操作性，但是都属于规范性文件。</a:t>
            </a:r>
          </a:p>
          <a:p>
            <a:pPr>
              <a:lnSpc>
                <a:spcPts val="3100"/>
              </a:lnSpc>
            </a:pPr>
            <a:r>
              <a:rPr lang="en-US" altLang="zh-CN" sz="2800" b="1" dirty="0" smtClean="0"/>
              <a:t>2018</a:t>
            </a:r>
            <a:r>
              <a:rPr lang="zh-CN" altLang="en-US" sz="2800" b="1" dirty="0" smtClean="0"/>
              <a:t>年</a:t>
            </a:r>
            <a:r>
              <a:rPr lang="en-US" altLang="zh-CN" sz="2800" b="1" dirty="0" smtClean="0"/>
              <a:t>3</a:t>
            </a:r>
            <a:r>
              <a:rPr lang="zh-CN" altLang="en-US" sz="2800" b="1" dirty="0" smtClean="0"/>
              <a:t>月</a:t>
            </a:r>
            <a:r>
              <a:rPr lang="en-US" altLang="zh-CN" sz="2800" b="1" dirty="0" smtClean="0"/>
              <a:t>8</a:t>
            </a:r>
            <a:r>
              <a:rPr lang="zh-CN" altLang="en-US" sz="2800" b="1" dirty="0" smtClean="0"/>
              <a:t>日住房城乡建设部部长王蒙徽签署了住房和城乡建设部令第</a:t>
            </a:r>
            <a:r>
              <a:rPr lang="en-US" altLang="zh-CN" sz="2800" b="1" dirty="0" smtClean="0"/>
              <a:t>37</a:t>
            </a:r>
            <a:r>
              <a:rPr lang="zh-CN" altLang="en-US" sz="2800" b="1" dirty="0" smtClean="0"/>
              <a:t>号，颁布了</a:t>
            </a:r>
            <a:r>
              <a:rPr lang="en-US" altLang="zh-CN" sz="2800" b="1" dirty="0" smtClean="0"/>
              <a:t>《</a:t>
            </a:r>
            <a:r>
              <a:rPr lang="zh-CN" altLang="en-US" sz="2800" b="1" dirty="0" smtClean="0"/>
              <a:t>危险性较大的分部分项工程安全管理规定</a:t>
            </a:r>
            <a:r>
              <a:rPr lang="en-US" altLang="zh-CN" sz="2800" b="1" dirty="0" smtClean="0"/>
              <a:t>》</a:t>
            </a:r>
            <a:r>
              <a:rPr lang="zh-CN" altLang="en-US" sz="2800" b="1" dirty="0" smtClean="0"/>
              <a:t>，</a:t>
            </a:r>
            <a:r>
              <a:rPr lang="en-US" altLang="zh-CN" sz="2800" b="1" dirty="0" smtClean="0"/>
              <a:t>2018</a:t>
            </a:r>
            <a:r>
              <a:rPr lang="zh-CN" altLang="en-US" sz="2800" b="1" dirty="0" smtClean="0"/>
              <a:t>年</a:t>
            </a:r>
            <a:r>
              <a:rPr lang="en-US" altLang="zh-CN" sz="2800" b="1" dirty="0" smtClean="0"/>
              <a:t>6</a:t>
            </a:r>
            <a:r>
              <a:rPr lang="zh-CN" altLang="en-US" sz="2800" b="1" dirty="0" smtClean="0"/>
              <a:t>月</a:t>
            </a:r>
            <a:r>
              <a:rPr lang="en-US" altLang="zh-CN" sz="2800" b="1" dirty="0" smtClean="0"/>
              <a:t>1</a:t>
            </a:r>
            <a:r>
              <a:rPr lang="zh-CN" altLang="en-US" sz="2800" b="1" dirty="0" smtClean="0"/>
              <a:t>日起施行。</a:t>
            </a:r>
            <a:r>
              <a:rPr lang="en-US" altLang="zh-CN" sz="2800" b="1" dirty="0" smtClean="0"/>
              <a:t>2018</a:t>
            </a:r>
            <a:r>
              <a:rPr lang="zh-CN" altLang="en-US" sz="2800" b="1" dirty="0" smtClean="0"/>
              <a:t>年</a:t>
            </a:r>
            <a:r>
              <a:rPr lang="en-US" altLang="zh-CN" sz="2800" b="1" dirty="0" smtClean="0"/>
              <a:t>5</a:t>
            </a:r>
            <a:r>
              <a:rPr lang="zh-CN" altLang="en-US" sz="2800" b="1" dirty="0" smtClean="0"/>
              <a:t>月</a:t>
            </a:r>
            <a:r>
              <a:rPr lang="en-US" altLang="zh-CN" sz="2800" b="1" dirty="0" smtClean="0"/>
              <a:t>17</a:t>
            </a:r>
            <a:r>
              <a:rPr lang="zh-CN" altLang="en-US" sz="2800" b="1" dirty="0" smtClean="0"/>
              <a:t>日又发布了</a:t>
            </a:r>
            <a:r>
              <a:rPr lang="en-US" altLang="zh-CN" sz="2800" b="1" dirty="0" smtClean="0"/>
              <a:t>《</a:t>
            </a:r>
            <a:r>
              <a:rPr lang="zh-CN" altLang="en-US" sz="2800" b="1" dirty="0" smtClean="0"/>
              <a:t>住房城乡建设部办公厅关于实施</a:t>
            </a:r>
            <a:r>
              <a:rPr lang="en-US" altLang="zh-CN" sz="2800" b="1" dirty="0" smtClean="0"/>
              <a:t>&lt;</a:t>
            </a:r>
            <a:r>
              <a:rPr lang="zh-CN" altLang="en-US" sz="2800" b="1" dirty="0" smtClean="0"/>
              <a:t>危险性较大的分部分项工程安全管理规定</a:t>
            </a:r>
            <a:r>
              <a:rPr lang="en-US" altLang="zh-CN" sz="2800" b="1" dirty="0" smtClean="0"/>
              <a:t>&gt;</a:t>
            </a:r>
            <a:r>
              <a:rPr lang="zh-CN" altLang="en-US" sz="2800" b="1" dirty="0" smtClean="0"/>
              <a:t>有关问题的通知</a:t>
            </a:r>
            <a:r>
              <a:rPr lang="en-US" altLang="zh-CN" sz="2800" b="1" dirty="0" smtClean="0"/>
              <a:t>》</a:t>
            </a:r>
            <a:r>
              <a:rPr lang="zh-CN" altLang="en-US" sz="2800" b="1" dirty="0" smtClean="0"/>
              <a:t>建办质</a:t>
            </a:r>
            <a:r>
              <a:rPr lang="en-US" altLang="zh-CN" sz="2800" b="1" dirty="0" smtClean="0"/>
              <a:t>〔2018〕31</a:t>
            </a:r>
            <a:r>
              <a:rPr lang="zh-CN" altLang="en-US" sz="2800" b="1" dirty="0" smtClean="0"/>
              <a:t>号，对有关事项进行补充规定。　　</a:t>
            </a:r>
            <a:endParaRPr lang="zh-CN" altLang="en-US" sz="2800" dirty="0" smtClean="0"/>
          </a:p>
          <a:p>
            <a:pPr marL="0" indent="457200" algn="just">
              <a:lnSpc>
                <a:spcPct val="120000"/>
              </a:lnSpc>
              <a:spcBef>
                <a:spcPts val="0"/>
              </a:spcBef>
              <a:buNone/>
            </a:pPr>
            <a:endParaRPr lang="en-US" altLang="zh-CN" sz="2800" b="1" dirty="0" smtClean="0"/>
          </a:p>
          <a:p>
            <a:endParaRPr lang="zh-CN" altLang="en-US" sz="280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02046" y="1041400"/>
            <a:ext cx="10931154" cy="5020733"/>
          </a:xfrm>
        </p:spPr>
        <p:txBody>
          <a:bodyPr>
            <a:normAutofit/>
          </a:bodyPr>
          <a:lstStyle/>
          <a:p>
            <a:pPr marL="0" indent="457200" algn="just">
              <a:lnSpc>
                <a:spcPts val="3100"/>
              </a:lnSpc>
              <a:spcBef>
                <a:spcPts val="0"/>
              </a:spcBef>
              <a:buNone/>
            </a:pPr>
            <a:r>
              <a:rPr lang="zh-CN" altLang="en-US" sz="2800" b="1" dirty="0" smtClean="0">
                <a:solidFill>
                  <a:schemeClr val="tx1"/>
                </a:solidFill>
              </a:rPr>
              <a:t> 本次上升为部长令，法律层次更高，法律效力更强！</a:t>
            </a:r>
            <a:endParaRPr lang="en-US" altLang="zh-CN" sz="2800" b="1" dirty="0">
              <a:solidFill>
                <a:schemeClr val="tx1"/>
              </a:solidFill>
            </a:endParaRPr>
          </a:p>
          <a:p>
            <a:pPr marL="0" indent="457200" algn="just">
              <a:lnSpc>
                <a:spcPts val="3100"/>
              </a:lnSpc>
              <a:spcBef>
                <a:spcPts val="0"/>
              </a:spcBef>
              <a:buNone/>
            </a:pPr>
            <a:r>
              <a:rPr lang="zh-CN" altLang="en-US" sz="2800" b="1" dirty="0" smtClean="0">
                <a:solidFill>
                  <a:schemeClr val="tx1"/>
                </a:solidFill>
              </a:rPr>
              <a:t> 设有</a:t>
            </a:r>
            <a:r>
              <a:rPr lang="zh-CN" altLang="en-US" sz="2800" b="1" dirty="0">
                <a:solidFill>
                  <a:schemeClr val="tx1"/>
                </a:solidFill>
              </a:rPr>
              <a:t>，第六</a:t>
            </a:r>
            <a:r>
              <a:rPr lang="zh-CN" altLang="en-US" sz="2800" b="1" dirty="0" smtClean="0">
                <a:solidFill>
                  <a:schemeClr val="tx1"/>
                </a:solidFill>
              </a:rPr>
              <a:t>章</a:t>
            </a:r>
            <a:r>
              <a:rPr lang="en-US" altLang="zh-CN" sz="2800" b="1" dirty="0" smtClean="0">
                <a:solidFill>
                  <a:schemeClr val="tx1"/>
                </a:solidFill>
              </a:rPr>
              <a:t>《</a:t>
            </a:r>
            <a:r>
              <a:rPr lang="zh-CN" altLang="en-US" sz="2800" b="1" dirty="0" smtClean="0">
                <a:solidFill>
                  <a:schemeClr val="tx1"/>
                </a:solidFill>
              </a:rPr>
              <a:t>法律责任</a:t>
            </a:r>
            <a:r>
              <a:rPr lang="en-US" altLang="zh-CN" sz="2800" b="1" dirty="0" smtClean="0">
                <a:solidFill>
                  <a:schemeClr val="tx1"/>
                </a:solidFill>
              </a:rPr>
              <a:t>》</a:t>
            </a:r>
            <a:r>
              <a:rPr lang="zh-CN" altLang="en-US" sz="2800" b="1" dirty="0" smtClean="0">
                <a:solidFill>
                  <a:schemeClr val="tx1"/>
                </a:solidFill>
              </a:rPr>
              <a:t>从</a:t>
            </a:r>
            <a:r>
              <a:rPr lang="en-US" altLang="zh-CN" sz="2800" b="1" dirty="0" smtClean="0">
                <a:solidFill>
                  <a:schemeClr val="tx1"/>
                </a:solidFill>
              </a:rPr>
              <a:t>29</a:t>
            </a:r>
            <a:r>
              <a:rPr lang="zh-CN" altLang="en-US" sz="2800" b="1" dirty="0" smtClean="0">
                <a:solidFill>
                  <a:schemeClr val="tx1"/>
                </a:solidFill>
              </a:rPr>
              <a:t>条到</a:t>
            </a:r>
            <a:r>
              <a:rPr lang="en-US" altLang="zh-CN" sz="2800" b="1" dirty="0" smtClean="0">
                <a:solidFill>
                  <a:schemeClr val="tx1"/>
                </a:solidFill>
              </a:rPr>
              <a:t>39</a:t>
            </a:r>
            <a:r>
              <a:rPr lang="zh-CN" altLang="en-US" sz="2800" b="1" dirty="0" smtClean="0">
                <a:solidFill>
                  <a:schemeClr val="tx1"/>
                </a:solidFill>
              </a:rPr>
              <a:t>条共</a:t>
            </a:r>
            <a:r>
              <a:rPr lang="en-US" altLang="zh-CN" sz="2800" b="1" dirty="0" smtClean="0">
                <a:solidFill>
                  <a:schemeClr val="tx1"/>
                </a:solidFill>
              </a:rPr>
              <a:t>11</a:t>
            </a:r>
            <a:r>
              <a:rPr lang="zh-CN" altLang="en-US" sz="2800" b="1" dirty="0" smtClean="0">
                <a:solidFill>
                  <a:schemeClr val="tx1"/>
                </a:solidFill>
              </a:rPr>
              <a:t>条，对建设、勘察、设计、施工、监理等工程建设责任主体以及工程建设行政主管部门、安全监督管理机构都赋予违法责任。</a:t>
            </a:r>
            <a:endParaRPr lang="en-US" altLang="zh-CN" sz="2800" b="1" dirty="0" smtClean="0">
              <a:solidFill>
                <a:schemeClr val="tx1"/>
              </a:solidFill>
            </a:endParaRPr>
          </a:p>
        </p:txBody>
      </p:sp>
    </p:spTree>
    <p:extLst>
      <p:ext uri="{BB962C8B-B14F-4D97-AF65-F5344CB8AC3E}">
        <p14:creationId xmlns:p14="http://schemas.microsoft.com/office/powerpoint/2010/main" xmlns="" val="3463036649"/>
      </p:ext>
    </p:extLst>
  </p:cSld>
  <p:clrMapOvr>
    <a:masterClrMapping/>
  </p:clrMapOvr>
  <p:transition spd="med">
    <p:pull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755008"/>
            <a:ext cx="9509760" cy="4959991"/>
          </a:xfrm>
        </p:spPr>
        <p:txBody>
          <a:bodyPr>
            <a:normAutofit/>
          </a:bodyPr>
          <a:lstStyle/>
          <a:p>
            <a:r>
              <a:rPr lang="zh-CN" altLang="en-US" sz="2800" b="1" dirty="0" smtClean="0">
                <a:solidFill>
                  <a:srgbClr val="FF0000"/>
                </a:solidFill>
                <a:effectLst>
                  <a:outerShdw blurRad="38100" dist="38100" dir="2700000" algn="tl">
                    <a:srgbClr val="000000">
                      <a:alpha val="43137"/>
                    </a:srgbClr>
                  </a:outerShdw>
                </a:effectLst>
              </a:rPr>
              <a:t>由危大工程管理的沿革历史可以看出，国家到危大工程的管理越来越重视，要求越来越严格。</a:t>
            </a:r>
            <a:endParaRPr lang="en-US" altLang="zh-CN" sz="2800" b="1" dirty="0" smtClean="0">
              <a:solidFill>
                <a:srgbClr val="FF0000"/>
              </a:solidFill>
              <a:effectLst>
                <a:outerShdw blurRad="38100" dist="38100" dir="2700000" algn="tl">
                  <a:srgbClr val="000000">
                    <a:alpha val="43137"/>
                  </a:srgbClr>
                </a:outerShdw>
              </a:effectLst>
            </a:endParaRPr>
          </a:p>
          <a:p>
            <a:r>
              <a:rPr lang="zh-CN" altLang="en-US" sz="2800" b="1" dirty="0" smtClean="0"/>
              <a:t>起草危大工程管理相关规定的依据：</a:t>
            </a:r>
            <a:endParaRPr lang="en-US" altLang="zh-CN" sz="2800" b="1" dirty="0" smtClean="0"/>
          </a:p>
          <a:p>
            <a:pPr marL="0" indent="457200" algn="just">
              <a:spcBef>
                <a:spcPts val="0"/>
              </a:spcBef>
              <a:buNone/>
            </a:pP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1997</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年</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11</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月</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1</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日    公布</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a:t>
            </a:r>
            <a:r>
              <a:rPr lang="zh-CN" altLang="en-US" sz="2800" b="1" dirty="0" smtClean="0">
                <a:solidFill>
                  <a:srgbClr val="FF0000"/>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建筑法</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a:t>
            </a:r>
            <a:endPar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endParaRPr>
          </a:p>
          <a:p>
            <a:pPr marL="0" indent="457200" algn="just">
              <a:spcBef>
                <a:spcPts val="0"/>
              </a:spcBef>
              <a:buNone/>
            </a:pP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2002</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年年</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6</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月</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29</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日  公布</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a:t>
            </a:r>
            <a:r>
              <a:rPr lang="zh-CN" altLang="en-US" sz="2800" b="1" dirty="0" smtClean="0">
                <a:solidFill>
                  <a:srgbClr val="FF0000"/>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安全生产法</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a:t>
            </a:r>
            <a:endPar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endParaRPr>
          </a:p>
          <a:p>
            <a:pPr marL="0" indent="457200" algn="just">
              <a:spcBef>
                <a:spcPts val="0"/>
              </a:spcBef>
              <a:buNone/>
            </a:pP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2003</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年</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11</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月</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24</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日   公布</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a:t>
            </a:r>
            <a:r>
              <a:rPr lang="zh-CN" altLang="en-US" sz="2800" b="1" dirty="0" smtClean="0">
                <a:solidFill>
                  <a:srgbClr val="FF0000"/>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建设工程安全生产管理条例</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a:t>
            </a:r>
            <a:endPar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endParaRPr>
          </a:p>
          <a:p>
            <a:pPr marL="0" indent="457200" algn="just">
              <a:spcBef>
                <a:spcPts val="0"/>
              </a:spcBef>
              <a:buNone/>
            </a:pP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2004</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年</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1</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月</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13</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日    公布</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a:t>
            </a:r>
            <a:r>
              <a:rPr lang="zh-CN" altLang="en-US" sz="2800" b="1" dirty="0" smtClean="0">
                <a:solidFill>
                  <a:srgbClr val="FF0000"/>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安全生产许可证条例</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a:t>
            </a:r>
            <a:endPar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endParaRPr>
          </a:p>
          <a:p>
            <a:pPr marL="0" indent="457200" algn="just">
              <a:spcBef>
                <a:spcPts val="0"/>
              </a:spcBef>
              <a:buNone/>
            </a:pP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2004</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年</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7</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月</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5</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日    发布</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a:t>
            </a:r>
            <a:r>
              <a:rPr lang="zh-CN" altLang="en-US" sz="2800" b="1" dirty="0" smtClean="0">
                <a:solidFill>
                  <a:srgbClr val="FF0000"/>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建筑施工企业安全生产许可证管理规定</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（建设部令第</a:t>
            </a:r>
            <a:r>
              <a:rPr lang="en-US" altLang="zh-CN"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128</a:t>
            </a:r>
            <a:r>
              <a:rPr lang="zh-CN" altLang="en-US" sz="2800" b="1" dirty="0" smtClean="0">
                <a:solidFill>
                  <a:schemeClr val="tx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号）</a:t>
            </a:r>
            <a:endParaRPr lang="en-US" altLang="zh-CN" sz="2800" b="1" dirty="0" smtClean="0">
              <a:solidFill>
                <a:schemeClr val="tx1"/>
              </a:solidFill>
              <a:effectLst>
                <a:outerShdw blurRad="38100" dist="38100" dir="2700000" algn="tl">
                  <a:srgbClr val="000000">
                    <a:alpha val="43137"/>
                  </a:srgbClr>
                </a:outerShdw>
              </a:effectLst>
              <a:latin typeface="华文琥珀" panose="02010800040101010101" pitchFamily="2" charset="-122"/>
              <a:ea typeface="华文琥珀" panose="02010800040101010101" pitchFamily="2" charset="-122"/>
            </a:endParaRPr>
          </a:p>
          <a:p>
            <a:endParaRPr lang="zh-CN" altLang="en-US" sz="2800" dirty="0"/>
          </a:p>
        </p:txBody>
      </p:sp>
    </p:spTree>
  </p:cSld>
  <p:clrMapOvr>
    <a:masterClrMapping/>
  </p:clrMapOvr>
  <p:transition spd="med">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87229" y="436229"/>
            <a:ext cx="11325138" cy="5931016"/>
          </a:xfrm>
        </p:spPr>
        <p:txBody>
          <a:bodyPr>
            <a:normAutofit fontScale="85000" lnSpcReduction="10000"/>
          </a:bodyPr>
          <a:lstStyle/>
          <a:p>
            <a:pPr marL="0" indent="457200" algn="just">
              <a:lnSpc>
                <a:spcPts val="3100"/>
              </a:lnSpc>
              <a:spcBef>
                <a:spcPts val="0"/>
              </a:spcBef>
              <a:buNone/>
            </a:pPr>
            <a:r>
              <a:rPr lang="en-US" altLang="zh-CN" sz="3000" b="1" dirty="0" smtClean="0"/>
              <a:t>《</a:t>
            </a:r>
            <a:r>
              <a:rPr lang="zh-CN" altLang="en-US" sz="3000" b="1" dirty="0" smtClean="0"/>
              <a:t>安全生产法</a:t>
            </a:r>
            <a:r>
              <a:rPr lang="en-US" altLang="zh-CN" sz="3000" b="1" dirty="0" smtClean="0"/>
              <a:t>》2002</a:t>
            </a:r>
            <a:r>
              <a:rPr lang="zh-CN" altLang="en-US" sz="3000" b="1" dirty="0" smtClean="0"/>
              <a:t>版第三十三条、</a:t>
            </a:r>
            <a:r>
              <a:rPr lang="en-US" altLang="zh-CN" sz="3000" b="1" dirty="0" smtClean="0"/>
              <a:t>2014</a:t>
            </a:r>
            <a:r>
              <a:rPr lang="zh-CN" altLang="en-US" sz="3000" b="1" dirty="0" smtClean="0"/>
              <a:t>版第三十七条规定，“生产经营单位对重大危险源应当登记建档，进行定期检测、评估、监控，并制定应急预案，告知从业人员和相关人员在紧急情况下应当采取的应急措施。</a:t>
            </a:r>
            <a:r>
              <a:rPr lang="en-US" altLang="zh-CN" sz="3000" b="1" dirty="0" smtClean="0"/>
              <a:t>”</a:t>
            </a:r>
          </a:p>
          <a:p>
            <a:pPr marL="0" indent="457200" algn="just">
              <a:lnSpc>
                <a:spcPts val="3100"/>
              </a:lnSpc>
              <a:spcBef>
                <a:spcPts val="0"/>
              </a:spcBef>
              <a:buNone/>
            </a:pPr>
            <a:r>
              <a:rPr lang="zh-CN" altLang="en-US" sz="3000" b="1" dirty="0" smtClean="0"/>
              <a:t>“生产经营单位应当按照国家有关规定将本单位重大危险源及有关安全措施、应急措施报有关地方人民政府负责安全生产监督管理的部门和有关部门备案。”</a:t>
            </a:r>
            <a:endParaRPr lang="en-US" altLang="zh-CN" sz="3000" b="1" dirty="0" smtClean="0"/>
          </a:p>
          <a:p>
            <a:pPr marL="0" indent="457200" algn="just">
              <a:lnSpc>
                <a:spcPts val="3100"/>
              </a:lnSpc>
              <a:spcBef>
                <a:spcPts val="0"/>
              </a:spcBef>
              <a:buNone/>
            </a:pPr>
            <a:r>
              <a:rPr lang="en-US" altLang="zh-CN" sz="3000" b="1" dirty="0" smtClean="0"/>
              <a:t>《</a:t>
            </a:r>
            <a:r>
              <a:rPr lang="zh-CN" altLang="en-US" sz="3000" b="1" dirty="0" smtClean="0"/>
              <a:t>安全生产法</a:t>
            </a:r>
            <a:r>
              <a:rPr lang="en-US" altLang="zh-CN" sz="3000" b="1" dirty="0" smtClean="0"/>
              <a:t>》</a:t>
            </a:r>
            <a:r>
              <a:rPr lang="zh-CN" altLang="en-US" sz="3000" b="1" dirty="0" smtClean="0"/>
              <a:t>对重大危险源解释为：</a:t>
            </a:r>
            <a:endParaRPr lang="en-US" altLang="zh-CN" sz="3000" b="1" dirty="0" smtClean="0"/>
          </a:p>
          <a:p>
            <a:pPr marL="0" indent="457200" algn="just">
              <a:lnSpc>
                <a:spcPts val="3100"/>
              </a:lnSpc>
              <a:spcBef>
                <a:spcPts val="0"/>
              </a:spcBef>
              <a:buNone/>
            </a:pPr>
            <a:r>
              <a:rPr lang="zh-CN" altLang="en-US" sz="3000" b="1" dirty="0" smtClean="0"/>
              <a:t>“重大危险源，是指长期地或者临时地生产、搬运、使用或者储存危险物品，且危险物品的数量等于或者超过临界量的单元（包括场所和设施）。”</a:t>
            </a:r>
          </a:p>
          <a:p>
            <a:pPr marL="0" indent="457200" algn="just">
              <a:lnSpc>
                <a:spcPts val="3100"/>
              </a:lnSpc>
              <a:spcBef>
                <a:spcPts val="0"/>
              </a:spcBef>
              <a:buNone/>
            </a:pPr>
            <a:r>
              <a:rPr lang="zh-CN" altLang="en-US" sz="3000" b="1" dirty="0" smtClean="0"/>
              <a:t>“危险物品，是指易燃易爆物品、危险化学品、放射性物品等能够危及人身安全和财产安全的物品。”</a:t>
            </a:r>
            <a:endParaRPr lang="en-US" altLang="zh-CN" sz="3000" b="1" dirty="0" smtClean="0"/>
          </a:p>
          <a:p>
            <a:pPr marL="0" indent="457200" algn="just">
              <a:lnSpc>
                <a:spcPts val="3100"/>
              </a:lnSpc>
              <a:spcBef>
                <a:spcPts val="0"/>
              </a:spcBef>
              <a:buNone/>
            </a:pPr>
            <a:r>
              <a:rPr lang="zh-CN" altLang="en-US" sz="3000" b="1" dirty="0" smtClean="0"/>
              <a:t>严格讲</a:t>
            </a:r>
            <a:r>
              <a:rPr lang="en-US" altLang="zh-CN" sz="3000" b="1" dirty="0" smtClean="0"/>
              <a:t>《</a:t>
            </a:r>
            <a:r>
              <a:rPr lang="zh-CN" altLang="en-US" sz="3000" b="1" dirty="0" smtClean="0"/>
              <a:t>安全生产法</a:t>
            </a:r>
            <a:r>
              <a:rPr lang="en-US" altLang="zh-CN" sz="3000" b="1" dirty="0" smtClean="0"/>
              <a:t>》</a:t>
            </a:r>
            <a:r>
              <a:rPr lang="zh-CN" altLang="en-US" sz="3000" b="1" dirty="0" smtClean="0"/>
              <a:t>中的“重大危险源”不是工程建设的“危大工程”，建设部部门只是参照管理。</a:t>
            </a:r>
          </a:p>
          <a:p>
            <a:endParaRPr lang="zh-CN" altLang="en-US" dirty="0"/>
          </a:p>
        </p:txBody>
      </p:sp>
    </p:spTree>
  </p:cSld>
  <p:clrMapOvr>
    <a:masterClrMapping/>
  </p:clrMapOvr>
  <p:transition spd="med">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687897"/>
            <a:ext cx="9509760" cy="5494789"/>
          </a:xfrm>
        </p:spPr>
        <p:txBody>
          <a:bodyPr>
            <a:normAutofit/>
          </a:bodyPr>
          <a:lstStyle/>
          <a:p>
            <a:pPr marL="0" indent="457200" algn="just">
              <a:lnSpc>
                <a:spcPts val="3100"/>
              </a:lnSpc>
              <a:spcBef>
                <a:spcPts val="0"/>
              </a:spcBef>
              <a:buNone/>
            </a:pPr>
            <a:r>
              <a:rPr lang="en-US" altLang="zh-CN" sz="2800" b="1" dirty="0" smtClean="0"/>
              <a:t>2004</a:t>
            </a:r>
            <a:r>
              <a:rPr lang="zh-CN" altLang="en-US" sz="2800" b="1" dirty="0" smtClean="0"/>
              <a:t>年</a:t>
            </a:r>
            <a:r>
              <a:rPr lang="en-US" altLang="zh-CN" sz="2800" b="1" dirty="0" smtClean="0"/>
              <a:t>1</a:t>
            </a:r>
            <a:r>
              <a:rPr lang="zh-CN" altLang="en-US" sz="2800" b="1" dirty="0" smtClean="0"/>
              <a:t>月</a:t>
            </a:r>
            <a:r>
              <a:rPr lang="en-US" altLang="zh-CN" sz="2800" b="1" dirty="0" smtClean="0"/>
              <a:t>7</a:t>
            </a:r>
            <a:r>
              <a:rPr lang="zh-CN" altLang="en-US" sz="2800" b="1" dirty="0" smtClean="0"/>
              <a:t>日颁布的</a:t>
            </a:r>
            <a:r>
              <a:rPr lang="en-US" altLang="zh-CN" sz="2800" b="1" dirty="0" smtClean="0"/>
              <a:t>《</a:t>
            </a:r>
            <a:r>
              <a:rPr lang="zh-CN" altLang="en-US" sz="2800" b="1" dirty="0" smtClean="0"/>
              <a:t>安全生产许可证条例</a:t>
            </a:r>
            <a:r>
              <a:rPr lang="en-US" altLang="zh-CN" sz="2800" b="1" dirty="0" smtClean="0"/>
              <a:t>》</a:t>
            </a:r>
            <a:r>
              <a:rPr lang="zh-CN" altLang="en-US" sz="2800" b="1" dirty="0" smtClean="0"/>
              <a:t>第六条规定， “企业取得安全生产许可证，应当具备下列安全生产条件： </a:t>
            </a:r>
          </a:p>
          <a:p>
            <a:pPr marL="0" indent="457200" algn="just">
              <a:lnSpc>
                <a:spcPts val="3100"/>
              </a:lnSpc>
              <a:spcBef>
                <a:spcPts val="0"/>
              </a:spcBef>
              <a:buNone/>
            </a:pPr>
            <a:r>
              <a:rPr lang="zh-CN" altLang="en-US" sz="2800" b="1" dirty="0" smtClean="0"/>
              <a:t>（一）建立、健全安全生产责任制，制定完备的安全生产规章制度和操作规程；</a:t>
            </a:r>
          </a:p>
          <a:p>
            <a:pPr marL="0" indent="457200" algn="just">
              <a:lnSpc>
                <a:spcPts val="3100"/>
              </a:lnSpc>
              <a:spcBef>
                <a:spcPts val="0"/>
              </a:spcBef>
              <a:buNone/>
            </a:pPr>
            <a:r>
              <a:rPr lang="en-US" altLang="zh-CN" sz="2800" b="1" dirty="0" smtClean="0"/>
              <a:t> ……</a:t>
            </a:r>
          </a:p>
          <a:p>
            <a:pPr marL="0" indent="457200" algn="just">
              <a:lnSpc>
                <a:spcPts val="3100"/>
              </a:lnSpc>
              <a:spcBef>
                <a:spcPts val="0"/>
              </a:spcBef>
              <a:buNone/>
            </a:pPr>
            <a:r>
              <a:rPr lang="en-US" altLang="zh-CN" sz="2800" b="1" dirty="0" smtClean="0"/>
              <a:t> ……</a:t>
            </a:r>
          </a:p>
          <a:p>
            <a:pPr marL="0" indent="457200" algn="just">
              <a:lnSpc>
                <a:spcPts val="3100"/>
              </a:lnSpc>
              <a:spcBef>
                <a:spcPts val="0"/>
              </a:spcBef>
              <a:buNone/>
            </a:pPr>
            <a:r>
              <a:rPr lang="zh-CN" altLang="en-US" sz="2800" b="1" dirty="0" smtClean="0"/>
              <a:t>（十一）有重大危险源检测、评估、监控措施和应急预案； </a:t>
            </a:r>
          </a:p>
          <a:p>
            <a:pPr marL="0" indent="457200" algn="just">
              <a:lnSpc>
                <a:spcPts val="3100"/>
              </a:lnSpc>
              <a:spcBef>
                <a:spcPts val="0"/>
              </a:spcBef>
              <a:buNone/>
            </a:pPr>
            <a:r>
              <a:rPr lang="zh-CN" altLang="en-US" sz="2800" b="1" dirty="0" smtClean="0"/>
              <a:t>（十二）有生产安全事故应急救援预案、应急救援组织或者应急救援人员，配备必要的应急救援器材、设备； </a:t>
            </a:r>
          </a:p>
          <a:p>
            <a:pPr marL="0" indent="457200" algn="just">
              <a:lnSpc>
                <a:spcPts val="3100"/>
              </a:lnSpc>
              <a:spcBef>
                <a:spcPts val="0"/>
              </a:spcBef>
              <a:buNone/>
            </a:pPr>
            <a:r>
              <a:rPr lang="zh-CN" altLang="en-US" sz="2800" b="1" dirty="0" smtClean="0"/>
              <a:t>（十三）法律、法规规定的其他条件。“</a:t>
            </a:r>
            <a:endParaRPr lang="en-US" altLang="zh-CN" sz="2800" b="1" dirty="0" smtClean="0"/>
          </a:p>
          <a:p>
            <a:pPr marL="0" indent="457200" algn="just">
              <a:lnSpc>
                <a:spcPts val="3100"/>
              </a:lnSpc>
              <a:spcBef>
                <a:spcPts val="0"/>
              </a:spcBef>
              <a:buNone/>
            </a:pPr>
            <a:r>
              <a:rPr lang="zh-CN" altLang="en-US" sz="2800" b="1" dirty="0" smtClean="0"/>
              <a:t>通常认为这里“重大危险源”应当包括建筑施工领域。</a:t>
            </a:r>
            <a:endParaRPr lang="en-US" altLang="zh-CN" sz="2800" b="1" dirty="0" smtClean="0"/>
          </a:p>
          <a:p>
            <a:endParaRPr lang="zh-CN" altLang="en-US" sz="2800" b="1" dirty="0" smtClean="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952925" y="1199626"/>
            <a:ext cx="7881177" cy="3615655"/>
          </a:xfrm>
        </p:spPr>
        <p:txBody>
          <a:bodyPr/>
          <a:lstStyle/>
          <a:p>
            <a:r>
              <a:rPr lang="zh-CN" altLang="en-US" sz="3600" b="1" dirty="0" smtClean="0">
                <a:latin typeface="楷体" pitchFamily="49" charset="-122"/>
                <a:ea typeface="楷体" pitchFamily="49" charset="-122"/>
              </a:rPr>
              <a:t>一、细则起草的背景</a:t>
            </a:r>
            <a:endParaRPr lang="en-US" altLang="zh-CN" sz="3600" b="1" dirty="0" smtClean="0">
              <a:latin typeface="楷体" pitchFamily="49" charset="-122"/>
              <a:ea typeface="楷体" pitchFamily="49" charset="-122"/>
            </a:endParaRPr>
          </a:p>
          <a:p>
            <a:r>
              <a:rPr lang="zh-CN" altLang="en-US" sz="3600" b="1" dirty="0" smtClean="0">
                <a:latin typeface="楷体" pitchFamily="49" charset="-122"/>
                <a:ea typeface="楷体" pitchFamily="49" charset="-122"/>
              </a:rPr>
              <a:t>二、</a:t>
            </a:r>
            <a:r>
              <a:rPr lang="zh-CN" altLang="en-US" sz="3600" b="1" dirty="0" smtClean="0">
                <a:latin typeface="楷体" pitchFamily="49" charset="-122"/>
                <a:ea typeface="楷体" pitchFamily="49" charset="-122"/>
                <a:sym typeface="Arial" panose="020B0604020202020204" pitchFamily="34" charset="0"/>
              </a:rPr>
              <a:t>细则的内容与特点</a:t>
            </a:r>
            <a:endParaRPr lang="en-US" altLang="zh-CN" sz="3600" b="1" dirty="0" smtClean="0">
              <a:latin typeface="楷体" pitchFamily="49" charset="-122"/>
              <a:ea typeface="楷体" pitchFamily="49" charset="-122"/>
              <a:sym typeface="Arial" panose="020B0604020202020204" pitchFamily="34" charset="0"/>
            </a:endParaRPr>
          </a:p>
          <a:p>
            <a:r>
              <a:rPr lang="zh-CN" altLang="en-US" sz="3600" b="1" dirty="0" smtClean="0">
                <a:latin typeface="楷体" pitchFamily="49" charset="-122"/>
                <a:ea typeface="楷体" pitchFamily="49" charset="-122"/>
              </a:rPr>
              <a:t>三、危大工程管理的沿革与依据</a:t>
            </a:r>
            <a:endParaRPr lang="en-US" altLang="zh-CN" sz="3600" b="1" dirty="0" smtClean="0">
              <a:latin typeface="楷体" pitchFamily="49" charset="-122"/>
              <a:ea typeface="楷体" pitchFamily="49" charset="-122"/>
            </a:endParaRPr>
          </a:p>
          <a:p>
            <a:r>
              <a:rPr lang="zh-CN" altLang="en-US" sz="3600" b="1" dirty="0" smtClean="0">
                <a:latin typeface="楷体" pitchFamily="49" charset="-122"/>
                <a:ea typeface="楷体" pitchFamily="49" charset="-122"/>
              </a:rPr>
              <a:t>四、细则的认识与解读</a:t>
            </a:r>
            <a:endParaRPr lang="en-US" altLang="zh-CN" sz="3600" b="1" dirty="0" smtClean="0">
              <a:latin typeface="楷体" pitchFamily="49" charset="-122"/>
              <a:ea typeface="楷体" pitchFamily="49" charset="-122"/>
            </a:endParaRPr>
          </a:p>
          <a:p>
            <a:r>
              <a:rPr lang="zh-CN" altLang="en-US" sz="3600" b="1" dirty="0" smtClean="0">
                <a:latin typeface="楷体" pitchFamily="49" charset="-122"/>
                <a:ea typeface="楷体" pitchFamily="49" charset="-122"/>
              </a:rPr>
              <a:t>五、</a:t>
            </a:r>
            <a:r>
              <a:rPr lang="en-US" altLang="zh-CN" sz="3600" b="1" dirty="0" smtClean="0">
                <a:latin typeface="楷体" pitchFamily="49" charset="-122"/>
                <a:ea typeface="楷体" pitchFamily="49" charset="-122"/>
              </a:rPr>
              <a:t>37</a:t>
            </a:r>
            <a:r>
              <a:rPr lang="zh-CN" altLang="en-US" sz="3600" b="1" dirty="0" smtClean="0">
                <a:latin typeface="楷体" pitchFamily="49" charset="-122"/>
                <a:ea typeface="楷体" pitchFamily="49" charset="-122"/>
              </a:rPr>
              <a:t>号令处罚条款</a:t>
            </a:r>
            <a:endParaRPr lang="zh-CN" altLang="en-US" sz="3600" b="1" dirty="0">
              <a:latin typeface="楷体" pitchFamily="49" charset="-122"/>
              <a:ea typeface="楷体" pitchFamily="49" charset="-122"/>
            </a:endParaRPr>
          </a:p>
        </p:txBody>
      </p:sp>
    </p:spTree>
  </p:cSld>
  <p:clrMapOvr>
    <a:masterClrMapping/>
  </p:clrMapOvr>
  <p:transition spd="med">
    <p:wipe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645953"/>
            <a:ext cx="9509760" cy="5889072"/>
          </a:xfrm>
        </p:spPr>
        <p:txBody>
          <a:bodyPr>
            <a:normAutofit/>
          </a:bodyPr>
          <a:lstStyle/>
          <a:p>
            <a:pPr marL="0" indent="457200" algn="just">
              <a:lnSpc>
                <a:spcPts val="3100"/>
              </a:lnSpc>
              <a:spcBef>
                <a:spcPts val="0"/>
              </a:spcBef>
              <a:buNone/>
            </a:pPr>
            <a:r>
              <a:rPr lang="en-US" altLang="zh-CN" sz="2800" b="1" dirty="0" smtClean="0"/>
              <a:t>2004</a:t>
            </a:r>
            <a:r>
              <a:rPr lang="zh-CN" altLang="en-US" sz="2800" b="1" dirty="0" smtClean="0"/>
              <a:t>年</a:t>
            </a:r>
            <a:r>
              <a:rPr lang="en-US" altLang="zh-CN" sz="2800" b="1" dirty="0" smtClean="0"/>
              <a:t>7</a:t>
            </a:r>
            <a:r>
              <a:rPr lang="zh-CN" altLang="en-US" sz="2800" b="1" dirty="0" smtClean="0"/>
              <a:t>月</a:t>
            </a:r>
            <a:r>
              <a:rPr lang="en-US" altLang="zh-CN" sz="2800" b="1" dirty="0" smtClean="0"/>
              <a:t>5</a:t>
            </a:r>
            <a:r>
              <a:rPr lang="zh-CN" altLang="en-US" sz="2800" b="1" dirty="0" smtClean="0"/>
              <a:t>日颁布的</a:t>
            </a:r>
            <a:r>
              <a:rPr lang="en-US" altLang="zh-CN" sz="2800" b="1" dirty="0" smtClean="0"/>
              <a:t>《</a:t>
            </a:r>
            <a:r>
              <a:rPr lang="zh-CN" altLang="en-US" sz="2800" b="1" dirty="0" smtClean="0"/>
              <a:t>建筑施工企业安全生产许可证管理规定</a:t>
            </a:r>
            <a:r>
              <a:rPr lang="en-US" altLang="zh-CN" sz="2800" b="1" dirty="0" smtClean="0"/>
              <a:t>》</a:t>
            </a:r>
            <a:r>
              <a:rPr lang="zh-CN" altLang="en-US" sz="2800" b="1" dirty="0" smtClean="0"/>
              <a:t>（建设部令第</a:t>
            </a:r>
            <a:r>
              <a:rPr lang="en-US" altLang="zh-CN" sz="2800" b="1" dirty="0" smtClean="0"/>
              <a:t>128</a:t>
            </a:r>
            <a:r>
              <a:rPr lang="zh-CN" altLang="en-US" sz="2800" b="1" dirty="0" smtClean="0"/>
              <a:t>号）第四条规定，“建筑施工企业取得安全生产许可证，应当具备下列安全生产条件：</a:t>
            </a:r>
          </a:p>
          <a:p>
            <a:pPr marL="0" indent="457200" algn="just">
              <a:lnSpc>
                <a:spcPts val="3100"/>
              </a:lnSpc>
              <a:spcBef>
                <a:spcPts val="0"/>
              </a:spcBef>
              <a:buNone/>
            </a:pPr>
            <a:r>
              <a:rPr lang="en-US" altLang="zh-CN" sz="2800" b="1" dirty="0" smtClean="0"/>
              <a:t>……</a:t>
            </a:r>
          </a:p>
          <a:p>
            <a:pPr marL="0" indent="457200" algn="just">
              <a:lnSpc>
                <a:spcPts val="3100"/>
              </a:lnSpc>
              <a:spcBef>
                <a:spcPts val="0"/>
              </a:spcBef>
              <a:buNone/>
            </a:pPr>
            <a:r>
              <a:rPr lang="zh-CN" altLang="en-US" sz="2800" b="1" dirty="0" smtClean="0"/>
              <a:t>（十）有对危险性较大的分部分项工程及施工现场易发生重大事故的部位、环节的预防、监控措施和应急预案；</a:t>
            </a:r>
          </a:p>
          <a:p>
            <a:pPr marL="0" indent="457200" algn="just">
              <a:lnSpc>
                <a:spcPts val="3100"/>
              </a:lnSpc>
              <a:spcBef>
                <a:spcPts val="0"/>
              </a:spcBef>
              <a:buNone/>
            </a:pPr>
            <a:r>
              <a:rPr lang="zh-CN" altLang="en-US" sz="2800" b="1" dirty="0" smtClean="0"/>
              <a:t>（十一）有生产安全事故应急救援预案、应急救援组织或者应急救援人员，配备必要的应急救援器材、设备；</a:t>
            </a:r>
          </a:p>
          <a:p>
            <a:pPr marL="0" indent="457200" algn="just">
              <a:lnSpc>
                <a:spcPts val="3100"/>
              </a:lnSpc>
              <a:spcBef>
                <a:spcPts val="0"/>
              </a:spcBef>
              <a:buNone/>
            </a:pPr>
            <a:r>
              <a:rPr lang="zh-CN" altLang="en-US" sz="2800" b="1" dirty="0" smtClean="0"/>
              <a:t>（十二）法律、法规规定的其他条件。</a:t>
            </a:r>
            <a:endParaRPr lang="en-US" altLang="zh-CN" sz="2800" b="1" dirty="0" smtClean="0"/>
          </a:p>
          <a:p>
            <a:pPr marL="0" indent="457200" algn="just">
              <a:lnSpc>
                <a:spcPts val="3100"/>
              </a:lnSpc>
              <a:spcBef>
                <a:spcPts val="0"/>
              </a:spcBef>
              <a:buNone/>
            </a:pPr>
            <a:r>
              <a:rPr lang="zh-CN" altLang="en-US" sz="2800" b="1" dirty="0" smtClean="0"/>
              <a:t> 通常认为是将</a:t>
            </a:r>
            <a:r>
              <a:rPr lang="en-US" altLang="zh-CN" sz="2800" b="1" dirty="0" smtClean="0"/>
              <a:t> </a:t>
            </a:r>
            <a:r>
              <a:rPr lang="zh-CN" altLang="en-US" sz="2800" b="1" dirty="0" smtClean="0"/>
              <a:t>“重大危险源”分为“危险性较大的分部分项工程</a:t>
            </a:r>
            <a:r>
              <a:rPr lang="en-US" altLang="zh-CN" sz="2800" b="1" dirty="0" smtClean="0"/>
              <a:t>”</a:t>
            </a:r>
            <a:r>
              <a:rPr lang="zh-CN" altLang="en-US" sz="2800" b="1" dirty="0" smtClean="0"/>
              <a:t> “施工现场易发生重大事故的部位、环节”两个部分， 与</a:t>
            </a:r>
            <a:r>
              <a:rPr lang="en-US" altLang="zh-CN" sz="2800" b="1" dirty="0" smtClean="0"/>
              <a:t>《</a:t>
            </a:r>
            <a:r>
              <a:rPr lang="zh-CN" altLang="en-US" sz="2800" b="1" dirty="0" smtClean="0"/>
              <a:t>安全生产法</a:t>
            </a:r>
            <a:r>
              <a:rPr lang="en-US" altLang="zh-CN" sz="2800" b="1" dirty="0" smtClean="0"/>
              <a:t>》</a:t>
            </a:r>
            <a:r>
              <a:rPr lang="zh-CN" altLang="en-US" sz="2800" b="1" dirty="0" smtClean="0"/>
              <a:t>和</a:t>
            </a:r>
            <a:r>
              <a:rPr lang="en-US" altLang="zh-CN" sz="2800" b="1" dirty="0" smtClean="0"/>
              <a:t>《</a:t>
            </a:r>
            <a:r>
              <a:rPr lang="zh-CN" altLang="en-US" sz="2800" b="1" dirty="0" smtClean="0"/>
              <a:t>安全生产许可证条例</a:t>
            </a:r>
            <a:r>
              <a:rPr lang="en-US" altLang="zh-CN" sz="2800" b="1" dirty="0" smtClean="0"/>
              <a:t>》</a:t>
            </a:r>
            <a:r>
              <a:rPr lang="zh-CN" altLang="en-US" sz="2800" b="1" dirty="0" smtClean="0"/>
              <a:t>进行了对接。</a:t>
            </a:r>
          </a:p>
          <a:p>
            <a:endParaRPr lang="zh-CN" alt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822121"/>
            <a:ext cx="9509760" cy="5444455"/>
          </a:xfrm>
        </p:spPr>
        <p:txBody>
          <a:bodyPr>
            <a:normAutofit/>
          </a:bodyPr>
          <a:lstStyle/>
          <a:p>
            <a:pPr marL="0" indent="457200" algn="just">
              <a:lnSpc>
                <a:spcPts val="3100"/>
              </a:lnSpc>
              <a:spcBef>
                <a:spcPts val="0"/>
              </a:spcBef>
              <a:buNone/>
            </a:pPr>
            <a:r>
              <a:rPr lang="en-US" altLang="zh-CN" sz="2800" b="1" dirty="0" smtClean="0"/>
              <a:t>《</a:t>
            </a:r>
            <a:r>
              <a:rPr lang="zh-CN" altLang="en-US" sz="2800" b="1" dirty="0" smtClean="0"/>
              <a:t>建筑法</a:t>
            </a:r>
            <a:r>
              <a:rPr lang="en-US" altLang="zh-CN" sz="2800" b="1" dirty="0" smtClean="0"/>
              <a:t>》</a:t>
            </a:r>
            <a:r>
              <a:rPr lang="zh-CN" altLang="en-US" sz="2800" b="1" dirty="0" smtClean="0"/>
              <a:t>对“危大工程”管理有明确要求。</a:t>
            </a:r>
            <a:r>
              <a:rPr lang="en-US" altLang="zh-CN" sz="2800" b="1" dirty="0" smtClean="0"/>
              <a:t>《</a:t>
            </a:r>
            <a:r>
              <a:rPr lang="zh-CN" altLang="en-US" sz="2800" b="1" dirty="0" smtClean="0"/>
              <a:t>建筑法</a:t>
            </a:r>
            <a:r>
              <a:rPr lang="en-US" altLang="zh-CN" sz="2800" b="1" dirty="0" smtClean="0"/>
              <a:t>》</a:t>
            </a:r>
            <a:r>
              <a:rPr lang="zh-CN" altLang="en-US" sz="2800" b="1" dirty="0" smtClean="0"/>
              <a:t>第三十八条规定，</a:t>
            </a:r>
            <a:r>
              <a:rPr lang="en-US" altLang="zh-CN" sz="2800" b="1" dirty="0" smtClean="0"/>
              <a:t>“</a:t>
            </a:r>
            <a:r>
              <a:rPr lang="zh-CN" altLang="en-US" sz="2800" b="1" dirty="0" smtClean="0"/>
              <a:t>建筑施工企业在编制施工组织设计时，应当根据建筑工程的特点制定相应的安全技术措施；对专业性较强的工程项目，应当编制专项安全施工组织设计，并采取安全技术措施</a:t>
            </a:r>
            <a:r>
              <a:rPr lang="en-US" altLang="zh-CN" sz="2800" b="1" dirty="0" smtClean="0"/>
              <a:t>”</a:t>
            </a:r>
            <a:r>
              <a:rPr lang="zh-CN" altLang="en-US" sz="2800" b="1" dirty="0" smtClean="0"/>
              <a:t>。</a:t>
            </a:r>
            <a:endParaRPr lang="en-US" altLang="zh-CN" sz="2800" b="1" dirty="0" smtClean="0"/>
          </a:p>
          <a:p>
            <a:pPr marL="0" indent="457200" algn="just">
              <a:lnSpc>
                <a:spcPts val="3100"/>
              </a:lnSpc>
              <a:spcBef>
                <a:spcPts val="0"/>
              </a:spcBef>
              <a:buNone/>
            </a:pPr>
            <a:r>
              <a:rPr lang="en-US" altLang="zh-CN" sz="2800" b="1" dirty="0" smtClean="0"/>
              <a:t> 2003</a:t>
            </a:r>
            <a:r>
              <a:rPr lang="zh-CN" altLang="en-US" sz="2800" b="1" dirty="0" smtClean="0"/>
              <a:t>年</a:t>
            </a:r>
            <a:r>
              <a:rPr lang="en-US" altLang="zh-CN" sz="2800" b="1" dirty="0" smtClean="0"/>
              <a:t>11</a:t>
            </a:r>
            <a:r>
              <a:rPr lang="zh-CN" altLang="en-US" sz="2800" b="1" dirty="0" smtClean="0"/>
              <a:t>月</a:t>
            </a:r>
            <a:r>
              <a:rPr lang="en-US" altLang="zh-CN" sz="2800" b="1" dirty="0" smtClean="0"/>
              <a:t>24</a:t>
            </a:r>
            <a:r>
              <a:rPr lang="zh-CN" altLang="en-US" sz="2800" b="1" dirty="0" smtClean="0"/>
              <a:t>日颁布</a:t>
            </a:r>
            <a:r>
              <a:rPr lang="en-US" altLang="zh-CN" sz="2800" b="1" dirty="0" smtClean="0"/>
              <a:t>2004</a:t>
            </a:r>
            <a:r>
              <a:rPr lang="zh-CN" altLang="en-US" sz="2800" b="1" dirty="0" smtClean="0"/>
              <a:t>年</a:t>
            </a:r>
            <a:r>
              <a:rPr lang="en-US" altLang="zh-CN" sz="2800" b="1" dirty="0" smtClean="0"/>
              <a:t>2</a:t>
            </a:r>
            <a:r>
              <a:rPr lang="zh-CN" altLang="en-US" sz="2800" b="1" dirty="0" smtClean="0"/>
              <a:t>月</a:t>
            </a:r>
            <a:r>
              <a:rPr lang="en-US" altLang="zh-CN" sz="2800" b="1" dirty="0" smtClean="0"/>
              <a:t>1</a:t>
            </a:r>
            <a:r>
              <a:rPr lang="zh-CN" altLang="en-US" sz="2800" b="1" dirty="0" smtClean="0"/>
              <a:t>日起施行的</a:t>
            </a:r>
            <a:r>
              <a:rPr lang="en-US" altLang="zh-CN" sz="2800" b="1" dirty="0" smtClean="0"/>
              <a:t>《</a:t>
            </a:r>
            <a:r>
              <a:rPr lang="zh-CN" altLang="en-US" sz="2800" b="1" dirty="0" smtClean="0"/>
              <a:t>建设工程安全生产管理条例</a:t>
            </a:r>
            <a:r>
              <a:rPr lang="en-US" altLang="zh-CN" sz="2800" b="1" dirty="0" smtClean="0"/>
              <a:t>》</a:t>
            </a:r>
            <a:r>
              <a:rPr lang="zh-CN" altLang="en-US" sz="2800" b="1" dirty="0" smtClean="0"/>
              <a:t>对“危大工程”管理有明确要求，第二十六条规定，“施工单位应当在施工组织设计中编制安全技术措施和施工现场临时用电方案，对下列达到一定规模的危险性较大的分部分项工程编制专项施工方案，并附具安全验算结果，经施工单位技术负责人、总监理工程师签字后实施，由专职安全生产管理人员进行现场监督：</a:t>
            </a:r>
          </a:p>
          <a:p>
            <a:pPr marL="0" indent="457200" algn="just">
              <a:spcBef>
                <a:spcPts val="0"/>
              </a:spcBef>
              <a:buNone/>
            </a:pPr>
            <a:endParaRPr lang="zh-CN" altLang="en-US" sz="2800" b="1" dirty="0" smtClean="0">
              <a:solidFill>
                <a:schemeClr val="tx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endParaRPr>
          </a:p>
          <a:p>
            <a:endParaRPr lang="zh-CN" alt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813733"/>
            <a:ext cx="9509760" cy="5696124"/>
          </a:xfrm>
        </p:spPr>
        <p:txBody>
          <a:bodyPr>
            <a:normAutofit/>
          </a:bodyPr>
          <a:lstStyle/>
          <a:p>
            <a:pPr marL="0" indent="457200" algn="just">
              <a:spcBef>
                <a:spcPts val="0"/>
              </a:spcBef>
              <a:buNone/>
            </a:pPr>
            <a:r>
              <a:rPr lang="zh-CN" altLang="en-US" sz="2800" b="1" dirty="0" smtClean="0"/>
              <a:t>（一）基坑支护与降水工程；</a:t>
            </a:r>
          </a:p>
          <a:p>
            <a:pPr marL="0" indent="457200" algn="just">
              <a:spcBef>
                <a:spcPts val="0"/>
              </a:spcBef>
              <a:buNone/>
            </a:pPr>
            <a:r>
              <a:rPr lang="zh-CN" altLang="en-US" sz="2800" b="1" dirty="0" smtClean="0"/>
              <a:t>（二）土方开挖工程；</a:t>
            </a:r>
          </a:p>
          <a:p>
            <a:pPr marL="0" indent="457200" algn="just">
              <a:spcBef>
                <a:spcPts val="0"/>
              </a:spcBef>
              <a:buNone/>
            </a:pPr>
            <a:r>
              <a:rPr lang="zh-CN" altLang="en-US" sz="2800" b="1" dirty="0" smtClean="0"/>
              <a:t>（三）模板工程；</a:t>
            </a:r>
          </a:p>
          <a:p>
            <a:pPr marL="0" indent="457200" algn="just">
              <a:spcBef>
                <a:spcPts val="0"/>
              </a:spcBef>
              <a:buNone/>
            </a:pPr>
            <a:r>
              <a:rPr lang="zh-CN" altLang="en-US" sz="2800" b="1" dirty="0" smtClean="0"/>
              <a:t>（四）起重吊装工程； </a:t>
            </a:r>
            <a:endParaRPr lang="en-US" altLang="zh-CN" sz="2800" b="1" dirty="0" smtClean="0"/>
          </a:p>
          <a:p>
            <a:pPr marL="0" indent="457200" algn="just">
              <a:spcBef>
                <a:spcPts val="0"/>
              </a:spcBef>
              <a:buNone/>
            </a:pPr>
            <a:r>
              <a:rPr lang="zh-CN" altLang="en-US" sz="2800" b="1" dirty="0" smtClean="0"/>
              <a:t>（五）脚手架工程；</a:t>
            </a:r>
          </a:p>
          <a:p>
            <a:pPr marL="0" indent="457200" algn="just">
              <a:spcBef>
                <a:spcPts val="0"/>
              </a:spcBef>
              <a:buNone/>
            </a:pPr>
            <a:r>
              <a:rPr lang="zh-CN" altLang="en-US" sz="2800" b="1" dirty="0" smtClean="0"/>
              <a:t>（六）拆除、</a:t>
            </a:r>
            <a:r>
              <a:rPr lang="zh-CN" altLang="en-US" sz="2800" b="1" dirty="0" smtClean="0">
                <a:solidFill>
                  <a:srgbClr val="FF0000"/>
                </a:solidFill>
                <a:effectLst>
                  <a:outerShdw blurRad="38100" dist="38100" dir="2700000" algn="tl">
                    <a:srgbClr val="000000">
                      <a:alpha val="43137"/>
                    </a:srgbClr>
                  </a:outerShdw>
                </a:effectLst>
              </a:rPr>
              <a:t>爆破</a:t>
            </a:r>
            <a:r>
              <a:rPr lang="zh-CN" altLang="en-US" sz="2800" b="1" dirty="0" smtClean="0"/>
              <a:t>工程；</a:t>
            </a:r>
          </a:p>
          <a:p>
            <a:pPr marL="0" indent="457200" algn="just">
              <a:spcBef>
                <a:spcPts val="0"/>
              </a:spcBef>
              <a:buNone/>
            </a:pPr>
            <a:r>
              <a:rPr lang="zh-CN" altLang="en-US" sz="2800" b="1" dirty="0" smtClean="0"/>
              <a:t>（七）国务院建设行政主管部门或者其他有关部门规定的其他危险性较大的工程。</a:t>
            </a:r>
          </a:p>
          <a:p>
            <a:pPr marL="0" indent="457200" algn="just">
              <a:spcBef>
                <a:spcPts val="0"/>
              </a:spcBef>
              <a:buNone/>
            </a:pPr>
            <a:r>
              <a:rPr lang="zh-CN" altLang="en-US" sz="2800" b="1" dirty="0" smtClean="0"/>
              <a:t> 对前款所列工程中涉及深基坑、地下暗挖工程、高大模板工程的专项施工方案，施工单位还应当组织专家进行论证、审查。</a:t>
            </a:r>
          </a:p>
          <a:p>
            <a:pPr marL="0" indent="457200" algn="just">
              <a:spcBef>
                <a:spcPts val="0"/>
              </a:spcBef>
              <a:buNone/>
            </a:pPr>
            <a:r>
              <a:rPr lang="en-US" altLang="zh-CN" sz="2800" b="1" dirty="0" smtClean="0"/>
              <a:t> ……</a:t>
            </a:r>
            <a:r>
              <a:rPr lang="zh-CN" altLang="en-US" sz="2800" b="1" dirty="0" smtClean="0"/>
              <a:t>达到一定规模的危险性较大工程的标准，由国务院建设行政主管部门会同国务院其他有关部门制定。</a:t>
            </a:r>
          </a:p>
          <a:p>
            <a:endParaRPr lang="zh-CN" alt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822121"/>
            <a:ext cx="9509760" cy="5494789"/>
          </a:xfrm>
        </p:spPr>
        <p:txBody>
          <a:bodyPr>
            <a:normAutofit/>
          </a:bodyPr>
          <a:lstStyle/>
          <a:p>
            <a:pPr marL="0" indent="457200" algn="just">
              <a:lnSpc>
                <a:spcPts val="3100"/>
              </a:lnSpc>
              <a:spcBef>
                <a:spcPts val="0"/>
              </a:spcBef>
              <a:buNone/>
            </a:pPr>
            <a:r>
              <a:rPr lang="zh-CN" altLang="en-US" sz="3200" b="1"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山东省的情况：</a:t>
            </a:r>
            <a:endParaRPr lang="en-US" altLang="zh-CN" sz="3200" b="1"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endParaRPr>
          </a:p>
          <a:p>
            <a:pPr marL="0" indent="457200" algn="just">
              <a:lnSpc>
                <a:spcPts val="3100"/>
              </a:lnSpc>
              <a:spcBef>
                <a:spcPts val="0"/>
              </a:spcBef>
              <a:buNone/>
            </a:pPr>
            <a:r>
              <a:rPr lang="en-US" altLang="zh-CN" sz="2800" b="1" dirty="0" smtClean="0"/>
              <a:t> 2004</a:t>
            </a:r>
            <a:r>
              <a:rPr lang="zh-CN" altLang="en-US" sz="2800" b="1" dirty="0" smtClean="0"/>
              <a:t>年建设部</a:t>
            </a:r>
            <a:r>
              <a:rPr lang="en-US" altLang="zh-CN" sz="2800" b="1" dirty="0" smtClean="0"/>
              <a:t>《</a:t>
            </a:r>
            <a:r>
              <a:rPr lang="zh-CN" altLang="en-US" sz="2800" b="1" dirty="0" smtClean="0"/>
              <a:t>危险性较大工程安全专项施工方案编制及专家论证审查办法</a:t>
            </a:r>
            <a:r>
              <a:rPr lang="en-US" altLang="zh-CN" sz="2800" b="1" dirty="0" smtClean="0"/>
              <a:t>》</a:t>
            </a:r>
            <a:r>
              <a:rPr lang="zh-CN" altLang="en-US" sz="2800" b="1" dirty="0" smtClean="0"/>
              <a:t>印</a:t>
            </a:r>
            <a:r>
              <a:rPr lang="zh-CN" altLang="en-US" sz="2800" b="1" dirty="0" smtClean="0">
                <a:solidFill>
                  <a:schemeClr val="tx1"/>
                </a:solidFill>
              </a:rPr>
              <a:t>发后，</a:t>
            </a:r>
            <a:r>
              <a:rPr lang="en-US" altLang="zh-CN" sz="2800" b="1" dirty="0" smtClean="0">
                <a:solidFill>
                  <a:schemeClr val="tx1"/>
                </a:solidFill>
              </a:rPr>
              <a:t>2007</a:t>
            </a:r>
            <a:r>
              <a:rPr lang="zh-CN" altLang="en-US" sz="2800" b="1" dirty="0" smtClean="0">
                <a:solidFill>
                  <a:schemeClr val="tx1"/>
                </a:solidFill>
              </a:rPr>
              <a:t>年</a:t>
            </a:r>
            <a:r>
              <a:rPr lang="en-US" altLang="zh-CN" sz="2800" b="1" dirty="0" smtClean="0">
                <a:solidFill>
                  <a:schemeClr val="tx1"/>
                </a:solidFill>
              </a:rPr>
              <a:t>9</a:t>
            </a:r>
            <a:r>
              <a:rPr lang="zh-CN" altLang="en-US" sz="2800" b="1" dirty="0" smtClean="0">
                <a:solidFill>
                  <a:schemeClr val="tx1"/>
                </a:solidFill>
              </a:rPr>
              <a:t>月</a:t>
            </a:r>
            <a:r>
              <a:rPr lang="en-US" altLang="zh-CN" sz="2800" b="1" dirty="0" smtClean="0">
                <a:solidFill>
                  <a:schemeClr val="tx1"/>
                </a:solidFill>
              </a:rPr>
              <a:t>12</a:t>
            </a:r>
            <a:r>
              <a:rPr lang="zh-CN" altLang="en-US" sz="2800" b="1" dirty="0" smtClean="0">
                <a:solidFill>
                  <a:schemeClr val="tx1"/>
                </a:solidFill>
              </a:rPr>
              <a:t>日原山东省建筑工程管理局印发了</a:t>
            </a:r>
            <a:r>
              <a:rPr lang="en-US" altLang="zh-CN" sz="2800" b="1" dirty="0" smtClean="0">
                <a:solidFill>
                  <a:schemeClr val="tx1"/>
                </a:solidFill>
              </a:rPr>
              <a:t>《</a:t>
            </a:r>
            <a:r>
              <a:rPr lang="zh-CN" altLang="en-US" sz="2800" b="1" dirty="0" smtClean="0">
                <a:solidFill>
                  <a:schemeClr val="tx1"/>
                </a:solidFill>
              </a:rPr>
              <a:t>山东省建筑工程安全专项施工方案编制审查与专家论证暂行办法</a:t>
            </a:r>
            <a:r>
              <a:rPr lang="en-US" altLang="zh-CN" sz="2800" b="1" dirty="0" smtClean="0">
                <a:solidFill>
                  <a:schemeClr val="tx1"/>
                </a:solidFill>
              </a:rPr>
              <a:t>》</a:t>
            </a:r>
            <a:r>
              <a:rPr lang="zh-CN" altLang="en-US" sz="2800" b="1" dirty="0" smtClean="0">
                <a:solidFill>
                  <a:schemeClr val="tx1"/>
                </a:solidFill>
              </a:rPr>
              <a:t>（</a:t>
            </a:r>
            <a:r>
              <a:rPr lang="zh-CN" altLang="en-US" sz="2800" b="1" dirty="0" smtClean="0">
                <a:solidFill>
                  <a:schemeClr val="tx1"/>
                </a:solidFill>
                <a:hlinkClick r:id="rId2" action="ppaction://hlinkfile"/>
              </a:rPr>
              <a:t>鲁建管质安字</a:t>
            </a:r>
            <a:r>
              <a:rPr lang="en-US" altLang="zh-CN" sz="2800" b="1" dirty="0" smtClean="0">
                <a:solidFill>
                  <a:schemeClr val="tx1"/>
                </a:solidFill>
                <a:hlinkClick r:id="rId2" action="ppaction://hlinkfile"/>
              </a:rPr>
              <a:t>〔2007〕35</a:t>
            </a:r>
            <a:r>
              <a:rPr lang="zh-CN" altLang="en-US" sz="2800" b="1" dirty="0" smtClean="0">
                <a:solidFill>
                  <a:schemeClr val="tx1"/>
                </a:solidFill>
                <a:hlinkClick r:id="rId2" action="ppaction://hlinkfile"/>
              </a:rPr>
              <a:t>号</a:t>
            </a:r>
            <a:r>
              <a:rPr lang="zh-CN" altLang="en-US" sz="2800" b="1" dirty="0" smtClean="0">
                <a:solidFill>
                  <a:schemeClr val="tx1"/>
                </a:solidFill>
              </a:rPr>
              <a:t>），共</a:t>
            </a:r>
            <a:r>
              <a:rPr lang="en-US" altLang="zh-CN" sz="2800" b="1" dirty="0" smtClean="0">
                <a:solidFill>
                  <a:schemeClr val="tx1"/>
                </a:solidFill>
              </a:rPr>
              <a:t>6</a:t>
            </a:r>
            <a:r>
              <a:rPr lang="zh-CN" altLang="en-US" sz="2800" b="1" dirty="0" smtClean="0">
                <a:solidFill>
                  <a:schemeClr val="tx1"/>
                </a:solidFill>
              </a:rPr>
              <a:t>章</a:t>
            </a:r>
            <a:r>
              <a:rPr lang="en-US" altLang="zh-CN" sz="2800" b="1" dirty="0" smtClean="0">
                <a:solidFill>
                  <a:schemeClr val="tx1"/>
                </a:solidFill>
              </a:rPr>
              <a:t>28</a:t>
            </a:r>
            <a:r>
              <a:rPr lang="zh-CN" altLang="en-US" sz="2800" b="1" dirty="0" smtClean="0">
                <a:solidFill>
                  <a:schemeClr val="tx1"/>
                </a:solidFill>
              </a:rPr>
              <a:t>条。</a:t>
            </a:r>
            <a:endParaRPr lang="en-US" altLang="zh-CN" sz="2800" b="1" dirty="0" smtClean="0">
              <a:solidFill>
                <a:schemeClr val="tx1"/>
              </a:solidFill>
            </a:endParaRPr>
          </a:p>
          <a:p>
            <a:pPr marL="0" indent="457200" algn="just">
              <a:lnSpc>
                <a:spcPts val="3100"/>
              </a:lnSpc>
              <a:spcBef>
                <a:spcPts val="0"/>
              </a:spcBef>
              <a:buNone/>
            </a:pPr>
            <a:r>
              <a:rPr lang="en-US" altLang="zh-CN" sz="2800" b="1" dirty="0" smtClean="0">
                <a:solidFill>
                  <a:schemeClr val="tx1"/>
                </a:solidFill>
              </a:rPr>
              <a:t> 2009</a:t>
            </a:r>
            <a:r>
              <a:rPr lang="zh-CN" altLang="en-US" sz="2800" b="1" dirty="0" smtClean="0">
                <a:solidFill>
                  <a:schemeClr val="tx1"/>
                </a:solidFill>
              </a:rPr>
              <a:t>年住房城乡建设部</a:t>
            </a:r>
            <a:r>
              <a:rPr lang="en-US" altLang="zh-CN" sz="2800" b="1" dirty="0" smtClean="0">
                <a:solidFill>
                  <a:schemeClr val="tx1"/>
                </a:solidFill>
              </a:rPr>
              <a:t>《</a:t>
            </a:r>
            <a:r>
              <a:rPr lang="zh-CN" altLang="en-US" sz="2800" b="1" dirty="0" smtClean="0">
                <a:solidFill>
                  <a:schemeClr val="tx1"/>
                </a:solidFill>
              </a:rPr>
              <a:t>危险性较大的分部分项工程安全管理办法</a:t>
            </a:r>
            <a:r>
              <a:rPr lang="en-US" altLang="zh-CN" sz="2800" b="1" dirty="0" smtClean="0">
                <a:solidFill>
                  <a:schemeClr val="tx1"/>
                </a:solidFill>
              </a:rPr>
              <a:t>》</a:t>
            </a:r>
            <a:r>
              <a:rPr lang="zh-CN" altLang="en-US" sz="2800" b="1" dirty="0" smtClean="0">
                <a:solidFill>
                  <a:schemeClr val="tx1"/>
                </a:solidFill>
              </a:rPr>
              <a:t>印发后，</a:t>
            </a:r>
            <a:r>
              <a:rPr lang="en-US" altLang="zh-CN" sz="2800" b="1" dirty="0" smtClean="0">
                <a:solidFill>
                  <a:schemeClr val="tx1"/>
                </a:solidFill>
              </a:rPr>
              <a:t>2010</a:t>
            </a:r>
            <a:r>
              <a:rPr lang="zh-CN" altLang="en-US" sz="2800" b="1" dirty="0" smtClean="0">
                <a:solidFill>
                  <a:schemeClr val="tx1"/>
                </a:solidFill>
              </a:rPr>
              <a:t>年</a:t>
            </a:r>
            <a:r>
              <a:rPr lang="en-US" altLang="zh-CN" sz="2800" b="1" dirty="0" smtClean="0">
                <a:solidFill>
                  <a:schemeClr val="tx1"/>
                </a:solidFill>
              </a:rPr>
              <a:t>1</a:t>
            </a:r>
            <a:r>
              <a:rPr lang="zh-CN" altLang="en-US" sz="2800" b="1" dirty="0" smtClean="0">
                <a:solidFill>
                  <a:schemeClr val="tx1"/>
                </a:solidFill>
              </a:rPr>
              <a:t>月</a:t>
            </a:r>
            <a:r>
              <a:rPr lang="en-US" altLang="zh-CN" sz="2800" b="1" dirty="0" smtClean="0">
                <a:solidFill>
                  <a:schemeClr val="tx1"/>
                </a:solidFill>
              </a:rPr>
              <a:t>27</a:t>
            </a:r>
            <a:r>
              <a:rPr lang="zh-CN" altLang="en-US" sz="2800" b="1" dirty="0" smtClean="0">
                <a:solidFill>
                  <a:schemeClr val="tx1"/>
                </a:solidFill>
              </a:rPr>
              <a:t>日原山东省建筑工程管理局结合住房城乡建设部</a:t>
            </a:r>
            <a:r>
              <a:rPr lang="en-US" altLang="zh-CN" sz="2800" b="1" dirty="0" smtClean="0">
                <a:solidFill>
                  <a:schemeClr val="tx1"/>
                </a:solidFill>
              </a:rPr>
              <a:t>《</a:t>
            </a:r>
            <a:r>
              <a:rPr lang="zh-CN" altLang="en-US" sz="2800" b="1" dirty="0" smtClean="0">
                <a:solidFill>
                  <a:schemeClr val="tx1"/>
                </a:solidFill>
              </a:rPr>
              <a:t>建设工程高大模板支撑系统施工安全监督管理导则</a:t>
            </a:r>
            <a:r>
              <a:rPr lang="en-US" altLang="zh-CN" sz="2800" b="1" dirty="0" smtClean="0">
                <a:solidFill>
                  <a:schemeClr val="tx1"/>
                </a:solidFill>
              </a:rPr>
              <a:t>》</a:t>
            </a:r>
            <a:r>
              <a:rPr lang="zh-CN" altLang="en-US" sz="2800" b="1" dirty="0" smtClean="0">
                <a:solidFill>
                  <a:schemeClr val="tx1"/>
                </a:solidFill>
              </a:rPr>
              <a:t>（建质</a:t>
            </a:r>
            <a:r>
              <a:rPr lang="en-US" altLang="zh-CN" sz="2800" b="1" dirty="0" smtClean="0">
                <a:solidFill>
                  <a:schemeClr val="tx1"/>
                </a:solidFill>
              </a:rPr>
              <a:t>〔2009〕254</a:t>
            </a:r>
            <a:r>
              <a:rPr lang="zh-CN" altLang="en-US" sz="2800" b="1" dirty="0" smtClean="0">
                <a:solidFill>
                  <a:schemeClr val="tx1"/>
                </a:solidFill>
              </a:rPr>
              <a:t>号）起草印发了</a:t>
            </a:r>
            <a:r>
              <a:rPr lang="en-US" altLang="zh-CN" sz="2800" b="1" dirty="0" smtClean="0">
                <a:solidFill>
                  <a:schemeClr val="tx1"/>
                </a:solidFill>
              </a:rPr>
              <a:t>《</a:t>
            </a:r>
            <a:r>
              <a:rPr lang="zh-CN" altLang="en-US" sz="2800" b="1" dirty="0" smtClean="0">
                <a:solidFill>
                  <a:schemeClr val="tx1"/>
                </a:solidFill>
              </a:rPr>
              <a:t>山东省建筑工程安全专项施工方案编制审查与专家论证办法</a:t>
            </a:r>
            <a:r>
              <a:rPr lang="en-US" altLang="zh-CN" sz="2800" b="1" dirty="0" smtClean="0">
                <a:solidFill>
                  <a:schemeClr val="tx1"/>
                </a:solidFill>
              </a:rPr>
              <a:t>》</a:t>
            </a:r>
            <a:r>
              <a:rPr lang="zh-CN" altLang="en-US" sz="2800" b="1" dirty="0" smtClean="0">
                <a:solidFill>
                  <a:schemeClr val="tx1"/>
                </a:solidFill>
              </a:rPr>
              <a:t>（</a:t>
            </a:r>
            <a:r>
              <a:rPr lang="zh-CN" altLang="en-US" sz="2800" b="1" dirty="0" smtClean="0">
                <a:solidFill>
                  <a:schemeClr val="tx1"/>
                </a:solidFill>
                <a:hlinkClick r:id="rId3" action="ppaction://hlinkfile"/>
              </a:rPr>
              <a:t>鲁建管发</a:t>
            </a:r>
            <a:r>
              <a:rPr lang="en-US" altLang="zh-CN" sz="2800" b="1" dirty="0" smtClean="0">
                <a:solidFill>
                  <a:schemeClr val="tx1"/>
                </a:solidFill>
                <a:hlinkClick r:id="rId3" action="ppaction://hlinkfile"/>
              </a:rPr>
              <a:t>〔2010〕4</a:t>
            </a:r>
            <a:r>
              <a:rPr lang="zh-CN" altLang="en-US" sz="2800" b="1" dirty="0" smtClean="0">
                <a:solidFill>
                  <a:schemeClr val="tx1"/>
                </a:solidFill>
                <a:hlinkClick r:id="rId3" action="ppaction://hlinkfile"/>
              </a:rPr>
              <a:t>号</a:t>
            </a:r>
            <a:r>
              <a:rPr lang="zh-CN" altLang="en-US" sz="2800" b="1" dirty="0" smtClean="0">
                <a:solidFill>
                  <a:schemeClr val="tx1"/>
                </a:solidFill>
              </a:rPr>
              <a:t>），共</a:t>
            </a:r>
            <a:r>
              <a:rPr lang="en-US" altLang="zh-CN" sz="2800" b="1" dirty="0" smtClean="0">
                <a:solidFill>
                  <a:schemeClr val="tx1"/>
                </a:solidFill>
              </a:rPr>
              <a:t>6</a:t>
            </a:r>
            <a:r>
              <a:rPr lang="zh-CN" altLang="en-US" sz="2800" b="1" dirty="0" smtClean="0">
                <a:solidFill>
                  <a:schemeClr val="tx1"/>
                </a:solidFill>
              </a:rPr>
              <a:t>章</a:t>
            </a:r>
            <a:r>
              <a:rPr lang="en-US" altLang="zh-CN" sz="2800" b="1" dirty="0" smtClean="0">
                <a:solidFill>
                  <a:schemeClr val="tx1"/>
                </a:solidFill>
              </a:rPr>
              <a:t>31</a:t>
            </a:r>
            <a:r>
              <a:rPr lang="zh-CN" altLang="en-US" sz="2800" b="1" dirty="0" smtClean="0">
                <a:solidFill>
                  <a:schemeClr val="tx1"/>
                </a:solidFill>
              </a:rPr>
              <a:t>条。</a:t>
            </a:r>
            <a:endParaRPr lang="en-US" altLang="zh-CN" sz="2800" b="1" dirty="0" smtClean="0">
              <a:solidFill>
                <a:schemeClr val="tx1"/>
              </a:solidFill>
            </a:endParaRPr>
          </a:p>
          <a:p>
            <a:pPr marL="0" indent="457200" algn="just">
              <a:lnSpc>
                <a:spcPts val="3100"/>
              </a:lnSpc>
              <a:spcBef>
                <a:spcPts val="0"/>
              </a:spcBef>
              <a:buNone/>
            </a:pPr>
            <a:r>
              <a:rPr lang="en-US" altLang="zh-CN" sz="2800" b="1" dirty="0" smtClean="0">
                <a:solidFill>
                  <a:schemeClr val="tx1"/>
                </a:solidFill>
              </a:rPr>
              <a:t>37</a:t>
            </a:r>
            <a:r>
              <a:rPr lang="zh-CN" altLang="en-US" sz="2800" b="1" dirty="0" smtClean="0">
                <a:solidFill>
                  <a:schemeClr val="tx1"/>
                </a:solidFill>
              </a:rPr>
              <a:t>号令分布后，省住房城乡建设厅印发了本</a:t>
            </a:r>
            <a:r>
              <a:rPr lang="en-US" altLang="zh-CN" sz="2800" b="1" dirty="0" smtClean="0">
                <a:solidFill>
                  <a:schemeClr val="tx1"/>
                </a:solidFill>
              </a:rPr>
              <a:t>《</a:t>
            </a:r>
            <a:r>
              <a:rPr lang="zh-CN" altLang="en-US" sz="2800" b="1" dirty="0" smtClean="0">
                <a:solidFill>
                  <a:schemeClr val="tx1"/>
                </a:solidFill>
              </a:rPr>
              <a:t>细则</a:t>
            </a:r>
            <a:r>
              <a:rPr lang="en-US" altLang="zh-CN" sz="2800" b="1" dirty="0" smtClean="0">
                <a:solidFill>
                  <a:schemeClr val="tx1"/>
                </a:solidFill>
              </a:rPr>
              <a:t>》</a:t>
            </a:r>
            <a:r>
              <a:rPr lang="zh-CN" altLang="en-US" sz="2800" b="1" dirty="0" smtClean="0">
                <a:solidFill>
                  <a:schemeClr val="tx1"/>
                </a:solidFill>
              </a:rPr>
              <a:t>。</a:t>
            </a:r>
            <a:endParaRPr lang="en-US" altLang="zh-CN" sz="2800" b="1" dirty="0" smtClean="0">
              <a:solidFill>
                <a:schemeClr val="tx1"/>
              </a:solidFill>
            </a:endParaRPr>
          </a:p>
          <a:p>
            <a:pPr marL="0" indent="457200" algn="just">
              <a:spcBef>
                <a:spcPts val="0"/>
              </a:spcBef>
              <a:buNone/>
            </a:pPr>
            <a:endParaRPr lang="en-US" altLang="zh-CN" sz="2800" b="1" dirty="0" smtClean="0">
              <a:solidFill>
                <a:schemeClr val="tx1"/>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a:p>
            <a:endParaRPr lang="zh-CN" alt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solidFill>
                  <a:schemeClr val="tx1"/>
                </a:solidFill>
                <a:effectLst>
                  <a:outerShdw blurRad="38100" dist="38100" dir="2700000" algn="tl">
                    <a:srgbClr val="000000">
                      <a:alpha val="43137"/>
                    </a:srgbClr>
                  </a:outerShdw>
                </a:effectLst>
                <a:latin typeface="楷体" pitchFamily="49" charset="-122"/>
                <a:ea typeface="楷体" pitchFamily="49" charset="-122"/>
                <a:sym typeface="Arial" panose="020B0604020202020204" pitchFamily="34" charset="0"/>
              </a:rPr>
              <a:t>四、细则的认识与解读</a:t>
            </a:r>
          </a:p>
        </p:txBody>
      </p:sp>
      <p:sp>
        <p:nvSpPr>
          <p:cNvPr id="3" name="内容占位符 2"/>
          <p:cNvSpPr>
            <a:spLocks noGrp="1"/>
          </p:cNvSpPr>
          <p:nvPr>
            <p:ph idx="1"/>
          </p:nvPr>
        </p:nvSpPr>
        <p:spPr>
          <a:xfrm>
            <a:off x="1341120" y="1572767"/>
            <a:ext cx="9509760" cy="4601529"/>
          </a:xfrm>
        </p:spPr>
        <p:txBody>
          <a:bodyPr>
            <a:normAutofit/>
          </a:bodyPr>
          <a:lstStyle/>
          <a:p>
            <a:r>
              <a:rPr lang="zh-CN" altLang="zh-CN" sz="2800" b="1" dirty="0" smtClean="0"/>
              <a:t>第一条</a:t>
            </a:r>
            <a:r>
              <a:rPr lang="zh-CN" altLang="zh-CN" sz="2800" dirty="0" smtClean="0"/>
              <a:t>【</a:t>
            </a:r>
            <a:r>
              <a:rPr lang="zh-CN" altLang="zh-CN" sz="2800" b="1" dirty="0" smtClean="0"/>
              <a:t>目的依据</a:t>
            </a:r>
            <a:r>
              <a:rPr lang="zh-CN" altLang="zh-CN" sz="2800" dirty="0" smtClean="0"/>
              <a:t>】</a:t>
            </a:r>
            <a:r>
              <a:rPr lang="zh-CN" altLang="zh-CN" sz="2800" b="1" dirty="0" smtClean="0"/>
              <a:t> 为加强对房屋建筑和市政基础设施工程（以下简称建筑工程）中危险性较大的分部分项工程（以下简称危大工程）安全管理，有效防范生产安全事故，根据住房城乡建设部《危险性较大的分部分项工程安全管理规定》（住房城乡建设部令第</a:t>
            </a:r>
            <a:r>
              <a:rPr lang="en-US" altLang="zh-CN" sz="2800" b="1" dirty="0" smtClean="0"/>
              <a:t>37</a:t>
            </a:r>
            <a:r>
              <a:rPr lang="zh-CN" altLang="zh-CN" sz="2800" b="1" dirty="0" smtClean="0"/>
              <a:t>号）、《住房城乡建设部办公厅关于实施〈危险性较大的分部分项工程安全管理规定〉有关问题的通知》（建办质〔</a:t>
            </a:r>
            <a:r>
              <a:rPr lang="en-US" altLang="zh-CN" sz="2800" b="1" dirty="0" smtClean="0"/>
              <a:t>2018</a:t>
            </a:r>
            <a:r>
              <a:rPr lang="zh-CN" altLang="zh-CN" sz="2800" b="1" dirty="0" smtClean="0"/>
              <a:t>〕</a:t>
            </a:r>
            <a:r>
              <a:rPr lang="en-US" altLang="zh-CN" sz="2800" b="1" dirty="0" smtClean="0"/>
              <a:t>31</a:t>
            </a:r>
            <a:r>
              <a:rPr lang="zh-CN" altLang="zh-CN" sz="2800" b="1" dirty="0" smtClean="0"/>
              <a:t>号），结合我省实际，制定本实施细则。</a:t>
            </a:r>
            <a:endParaRPr lang="en-US" altLang="zh-CN" sz="2800" b="1" dirty="0" smtClean="0"/>
          </a:p>
          <a:p>
            <a:r>
              <a:rPr lang="zh-CN" altLang="zh-CN" sz="2800" b="1" dirty="0" smtClean="0"/>
              <a:t>第二条</a:t>
            </a:r>
            <a:r>
              <a:rPr lang="zh-CN" altLang="zh-CN" sz="2800" dirty="0" smtClean="0"/>
              <a:t>【</a:t>
            </a:r>
            <a:r>
              <a:rPr lang="zh-CN" altLang="zh-CN" sz="2800" b="1" dirty="0" smtClean="0"/>
              <a:t>适用范围</a:t>
            </a:r>
            <a:r>
              <a:rPr lang="zh-CN" altLang="zh-CN" sz="2800" dirty="0" smtClean="0"/>
              <a:t>】</a:t>
            </a:r>
            <a:r>
              <a:rPr lang="zh-CN" altLang="zh-CN" sz="2800" b="1" dirty="0" smtClean="0"/>
              <a:t> 本细则适用于全省行政区域内建筑工程新建、改建、扩建以及拆除活动中的危大工程安全管理。</a:t>
            </a:r>
          </a:p>
          <a:p>
            <a:endParaRPr lang="zh-CN" altLang="en-US" dirty="0"/>
          </a:p>
        </p:txBody>
      </p:sp>
    </p:spTree>
  </p:cSld>
  <p:clrMapOvr>
    <a:masterClrMapping/>
  </p:clrMapOvr>
  <p:transition spd="med">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1023457"/>
            <a:ext cx="9509760" cy="5251507"/>
          </a:xfrm>
        </p:spPr>
        <p:txBody>
          <a:bodyPr>
            <a:normAutofit/>
          </a:bodyPr>
          <a:lstStyle/>
          <a:p>
            <a:r>
              <a:rPr lang="zh-CN" altLang="zh-CN" sz="2800" b="1" dirty="0" smtClean="0"/>
              <a:t>第三条</a:t>
            </a:r>
            <a:r>
              <a:rPr lang="zh-CN" altLang="zh-CN" sz="2800" dirty="0" smtClean="0"/>
              <a:t>【</a:t>
            </a:r>
            <a:r>
              <a:rPr lang="zh-CN" altLang="zh-CN" sz="2800" b="1" dirty="0" smtClean="0"/>
              <a:t>定义内涵</a:t>
            </a:r>
            <a:r>
              <a:rPr lang="zh-CN" altLang="zh-CN" sz="2800" dirty="0" smtClean="0"/>
              <a:t>】</a:t>
            </a:r>
            <a:r>
              <a:rPr lang="zh-CN" altLang="zh-CN" sz="2800" b="1" dirty="0" smtClean="0"/>
              <a:t> 本规定所称危大工程，是指建筑工程在施工过程中</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容易导致人员群死群伤、造成重大经济损失或严重社会不良影响</a:t>
            </a:r>
            <a:r>
              <a:rPr lang="zh-CN" altLang="zh-CN" sz="2800" b="1" dirty="0" smtClean="0"/>
              <a:t>的分部分项工程。</a:t>
            </a:r>
          </a:p>
          <a:p>
            <a:r>
              <a:rPr lang="zh-CN" altLang="zh-CN" sz="2800" b="1" dirty="0" smtClean="0"/>
              <a:t>危大工程安全专项施工方案（以下简称专项方案），是指施工企业在编制施工组织（总）设计的基础上，针对危大工程</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单独编制</a:t>
            </a:r>
            <a:r>
              <a:rPr lang="zh-CN" altLang="zh-CN" sz="2800" b="1" dirty="0" smtClean="0"/>
              <a:t>的安全技术措施文件。</a:t>
            </a:r>
          </a:p>
          <a:p>
            <a:r>
              <a:rPr lang="zh-CN" altLang="zh-CN" sz="2800" b="1" dirty="0" smtClean="0"/>
              <a:t>第四条</a:t>
            </a:r>
            <a:r>
              <a:rPr lang="zh-CN" altLang="zh-CN" sz="2800" dirty="0" smtClean="0"/>
              <a:t>【</a:t>
            </a:r>
            <a:r>
              <a:rPr lang="zh-CN" altLang="zh-CN" sz="2800" b="1" dirty="0" smtClean="0"/>
              <a:t>管理权限</a:t>
            </a:r>
            <a:r>
              <a:rPr lang="zh-CN" altLang="zh-CN" sz="2800" dirty="0" smtClean="0"/>
              <a:t>】</a:t>
            </a:r>
            <a:r>
              <a:rPr lang="zh-CN" altLang="zh-CN" sz="2800" b="1" dirty="0" smtClean="0"/>
              <a:t> 省住房城乡建设厅负责全省危大工程安全管理的指导监督。</a:t>
            </a:r>
          </a:p>
          <a:p>
            <a:r>
              <a:rPr lang="zh-CN" altLang="zh-CN" sz="2800" b="1" dirty="0" smtClean="0"/>
              <a:t>县级以上地方人民政府住房城乡建设有关主管部门按照职责分工负责本行政区域内危大工程的安全监督管理，具体工作可委托相应安全监督机构负责。</a:t>
            </a:r>
          </a:p>
          <a:p>
            <a:endParaRPr lang="zh-CN" altLang="en-US" dirty="0"/>
          </a:p>
        </p:txBody>
      </p:sp>
    </p:spTree>
  </p:cSld>
  <p:clrMapOvr>
    <a:masterClrMapping/>
  </p:clrMapOvr>
  <p:transition spd="med">
    <p:wipe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587229"/>
            <a:ext cx="9509760" cy="5578679"/>
          </a:xfrm>
        </p:spPr>
        <p:txBody>
          <a:bodyPr>
            <a:noAutofit/>
          </a:bodyPr>
          <a:lstStyle/>
          <a:p>
            <a:r>
              <a:rPr lang="zh-CN" altLang="zh-CN" sz="2800" b="1" dirty="0" smtClean="0"/>
              <a:t>第五条</a:t>
            </a:r>
            <a:r>
              <a:rPr lang="zh-CN" altLang="zh-CN" sz="2800" dirty="0" smtClean="0"/>
              <a:t>【</a:t>
            </a:r>
            <a:r>
              <a:rPr lang="zh-CN" altLang="zh-CN" sz="2800" b="1" dirty="0" smtClean="0"/>
              <a:t>类型范围</a:t>
            </a:r>
            <a:r>
              <a:rPr lang="zh-CN" altLang="zh-CN" sz="2800" dirty="0" smtClean="0"/>
              <a:t>】</a:t>
            </a:r>
            <a:r>
              <a:rPr lang="zh-CN" altLang="zh-CN" sz="2800" b="1" dirty="0" smtClean="0"/>
              <a:t> 危大工程范围包括：</a:t>
            </a:r>
          </a:p>
          <a:p>
            <a:r>
              <a:rPr lang="zh-CN" altLang="zh-CN" sz="2800" b="1" dirty="0" smtClean="0"/>
              <a:t>（一）基坑工程。</a:t>
            </a:r>
          </a:p>
          <a:p>
            <a:r>
              <a:rPr lang="en-US" altLang="zh-CN" sz="2800" b="1" dirty="0" smtClean="0"/>
              <a:t>1.</a:t>
            </a:r>
            <a:r>
              <a:rPr lang="zh-CN" altLang="zh-CN" sz="2800" b="1" dirty="0" smtClean="0"/>
              <a:t>开挖深度超过</a:t>
            </a:r>
            <a:r>
              <a:rPr lang="en-US" altLang="zh-CN" sz="2800" b="1" dirty="0" smtClean="0"/>
              <a:t>3m</a:t>
            </a:r>
            <a:r>
              <a:rPr lang="zh-CN" altLang="zh-CN" sz="2800" b="1" dirty="0" smtClean="0"/>
              <a:t>（含</a:t>
            </a:r>
            <a:r>
              <a:rPr lang="en-US" altLang="zh-CN" sz="2800" b="1" dirty="0" smtClean="0"/>
              <a:t>3m</a:t>
            </a:r>
            <a:r>
              <a:rPr lang="zh-CN" altLang="zh-CN" sz="2800" b="1" dirty="0" smtClean="0"/>
              <a:t>）的基坑（槽）的土方开挖、支护、降水工程；</a:t>
            </a:r>
          </a:p>
          <a:p>
            <a:r>
              <a:rPr lang="en-US" altLang="zh-CN" sz="2800" b="1" dirty="0" smtClean="0"/>
              <a:t>2.</a:t>
            </a:r>
            <a:r>
              <a:rPr lang="zh-CN" altLang="zh-CN" sz="2800" b="1" dirty="0" smtClean="0"/>
              <a:t>开挖深度虽未超过</a:t>
            </a:r>
            <a:r>
              <a:rPr lang="en-US" altLang="zh-CN" sz="2800" b="1" dirty="0" smtClean="0"/>
              <a:t>3m</a:t>
            </a:r>
            <a:r>
              <a:rPr lang="zh-CN" altLang="zh-CN" sz="2800" b="1" dirty="0" smtClean="0"/>
              <a:t>，但地质条件、周围环境和地下管线复杂，或影响毗邻建、构筑物安全的基坑（槽）的土方开挖、支护、降水工程。</a:t>
            </a:r>
          </a:p>
          <a:p>
            <a:r>
              <a:rPr lang="zh-CN" altLang="zh-CN" sz="2800" b="1" dirty="0" smtClean="0"/>
              <a:t>（二）模板工程及支撑体系。</a:t>
            </a:r>
          </a:p>
          <a:p>
            <a:r>
              <a:rPr lang="en-US" altLang="zh-CN" sz="2800" b="1" dirty="0" smtClean="0"/>
              <a:t>1.</a:t>
            </a:r>
            <a:r>
              <a:rPr lang="zh-CN" altLang="zh-CN" sz="2800" b="1" dirty="0" smtClean="0"/>
              <a:t>各类工具式模板工程：包括滑模、爬模、飞模、隧道模等工程；</a:t>
            </a:r>
          </a:p>
          <a:p>
            <a:endParaRPr lang="zh-CN" altLang="en-US" sz="2800" dirty="0"/>
          </a:p>
        </p:txBody>
      </p:sp>
    </p:spTree>
  </p:cSld>
  <p:clrMapOvr>
    <a:masterClrMapping/>
  </p:clrMapOvr>
  <p:transition spd="med">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486561"/>
            <a:ext cx="9509760" cy="5721292"/>
          </a:xfrm>
        </p:spPr>
        <p:txBody>
          <a:bodyPr rtlCol="0">
            <a:noAutofit/>
          </a:bodyPr>
          <a:lstStyle/>
          <a:p>
            <a:r>
              <a:rPr lang="en-US" altLang="zh-CN" sz="2800" b="1" dirty="0" smtClean="0"/>
              <a:t>2.</a:t>
            </a:r>
            <a:r>
              <a:rPr lang="zh-CN" altLang="zh-CN" sz="2800" b="1" dirty="0" smtClean="0"/>
              <a:t>混凝土模板支撑工程：搭设高度</a:t>
            </a:r>
            <a:r>
              <a:rPr lang="en-US" altLang="zh-CN" sz="2800" b="1" dirty="0" smtClean="0"/>
              <a:t>5m</a:t>
            </a:r>
            <a:r>
              <a:rPr lang="zh-CN" altLang="zh-CN" sz="2800" b="1" dirty="0" smtClean="0"/>
              <a:t>及以上，或搭设跨度</a:t>
            </a:r>
            <a:r>
              <a:rPr lang="en-US" altLang="zh-CN" sz="2800" b="1" dirty="0" smtClean="0"/>
              <a:t>10m</a:t>
            </a:r>
            <a:r>
              <a:rPr lang="zh-CN" altLang="zh-CN" sz="2800" b="1" dirty="0" smtClean="0"/>
              <a:t>及以上，或施工总荷载（荷载效应基本组合的设计值，以下简称设计值）</a:t>
            </a:r>
            <a:r>
              <a:rPr lang="en-US" altLang="zh-CN" sz="2800" b="1" dirty="0" smtClean="0"/>
              <a:t>10kN/m</a:t>
            </a:r>
            <a:r>
              <a:rPr lang="en-US" altLang="zh-CN" sz="2800" b="1" baseline="30000" dirty="0" smtClean="0"/>
              <a:t>2</a:t>
            </a:r>
            <a:r>
              <a:rPr lang="zh-CN" altLang="zh-CN" sz="2800" b="1" dirty="0" smtClean="0"/>
              <a:t>及以上，或集中线荷载（设计值）</a:t>
            </a:r>
            <a:r>
              <a:rPr lang="en-US" altLang="zh-CN" sz="2800" b="1" dirty="0" smtClean="0"/>
              <a:t>15kN/m</a:t>
            </a:r>
            <a:r>
              <a:rPr lang="zh-CN" altLang="zh-CN" sz="2800" b="1" dirty="0" smtClean="0"/>
              <a:t>及以上，或高度大于支撑水平投影宽度且相对独立无联系构件的混凝土模板支撑工程；</a:t>
            </a:r>
          </a:p>
          <a:p>
            <a:r>
              <a:rPr lang="en-US" altLang="zh-CN" sz="2800" b="1" dirty="0" smtClean="0"/>
              <a:t>3.</a:t>
            </a:r>
            <a:r>
              <a:rPr lang="zh-CN" altLang="zh-CN" sz="2800" b="1" dirty="0" smtClean="0"/>
              <a:t>承重支撑体系：用于钢结构安装等满堂支撑体系。</a:t>
            </a:r>
            <a:endParaRPr lang="en-US" altLang="zh-CN" sz="2800" b="1" dirty="0" smtClean="0"/>
          </a:p>
          <a:p>
            <a:r>
              <a:rPr lang="zh-CN" altLang="zh-CN" sz="2800" b="1" dirty="0" smtClean="0"/>
              <a:t>（三）起重吊装及起重机械安装拆卸工程。</a:t>
            </a:r>
          </a:p>
          <a:p>
            <a:r>
              <a:rPr lang="en-US" altLang="zh-CN" sz="2800" b="1" dirty="0" smtClean="0"/>
              <a:t>1.</a:t>
            </a:r>
            <a:r>
              <a:rPr lang="zh-CN" altLang="zh-CN" sz="2800" b="1" dirty="0" smtClean="0"/>
              <a:t>采用非常规起重设备、方法，且单件起吊重量在</a:t>
            </a:r>
            <a:r>
              <a:rPr lang="en-US" altLang="zh-CN" sz="2800" b="1" dirty="0" smtClean="0"/>
              <a:t>10kN</a:t>
            </a:r>
            <a:r>
              <a:rPr lang="zh-CN" altLang="zh-CN" sz="2800" b="1" dirty="0" smtClean="0"/>
              <a:t>及以上的起重吊装工程；</a:t>
            </a:r>
          </a:p>
          <a:p>
            <a:r>
              <a:rPr lang="en-US" altLang="zh-CN" sz="2800" b="1" dirty="0" smtClean="0"/>
              <a:t>2.</a:t>
            </a:r>
            <a:r>
              <a:rPr lang="zh-CN" altLang="zh-CN" sz="2800" b="1" dirty="0" smtClean="0"/>
              <a:t>采用起重机械进行安装的工程；</a:t>
            </a:r>
          </a:p>
          <a:p>
            <a:r>
              <a:rPr lang="en-US" altLang="zh-CN" sz="2800" b="1" dirty="0" smtClean="0"/>
              <a:t>3.</a:t>
            </a:r>
            <a:r>
              <a:rPr lang="zh-CN" altLang="zh-CN" sz="2800" b="1" dirty="0" smtClean="0"/>
              <a:t>起重机械安装和拆卸工程。</a:t>
            </a:r>
            <a:endParaRPr lang="zh-CN" altLang="zh-CN" sz="2800" b="1" dirty="0">
              <a:latin typeface="仿宋_GB2312" panose="02010609030101010101" pitchFamily="49" charset="-122"/>
              <a:ea typeface="仿宋_GB2312" panose="02010609030101010101" pitchFamily="49" charset="-122"/>
            </a:endParaRPr>
          </a:p>
        </p:txBody>
      </p:sp>
    </p:spTree>
    <p:extLst>
      <p:ext uri="{BB962C8B-B14F-4D97-AF65-F5344CB8AC3E}">
        <p14:creationId xmlns:p14="http://schemas.microsoft.com/office/powerpoint/2010/main" xmlns="" val="2997572852"/>
      </p:ext>
    </p:extLst>
  </p:cSld>
  <p:clrMapOvr>
    <a:masterClrMapping/>
  </p:clrMapOvr>
  <p:transition spd="med">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729841"/>
            <a:ext cx="9509760" cy="5679347"/>
          </a:xfrm>
        </p:spPr>
        <p:txBody>
          <a:bodyPr rtlCol="0">
            <a:noAutofit/>
          </a:bodyPr>
          <a:lstStyle/>
          <a:p>
            <a:r>
              <a:rPr lang="en-US" altLang="zh-CN" sz="2800" b="1" dirty="0" smtClean="0"/>
              <a:t>(</a:t>
            </a:r>
            <a:r>
              <a:rPr lang="zh-CN" altLang="zh-CN" sz="2800" b="1" dirty="0" smtClean="0"/>
              <a:t>四</a:t>
            </a:r>
            <a:r>
              <a:rPr lang="en-US" altLang="zh-CN" sz="2800" b="1" dirty="0" smtClean="0"/>
              <a:t>)</a:t>
            </a:r>
            <a:r>
              <a:rPr lang="zh-CN" altLang="zh-CN" sz="2800" b="1" dirty="0" smtClean="0"/>
              <a:t>脚手架工程。</a:t>
            </a:r>
          </a:p>
          <a:p>
            <a:r>
              <a:rPr lang="en-US" altLang="zh-CN" sz="2800" b="1" dirty="0" smtClean="0"/>
              <a:t>1.</a:t>
            </a:r>
            <a:r>
              <a:rPr lang="zh-CN" altLang="zh-CN" sz="2800" b="1" dirty="0" smtClean="0"/>
              <a:t>搭设高度</a:t>
            </a:r>
            <a:r>
              <a:rPr lang="en-US" altLang="zh-CN" sz="2800" b="1" dirty="0" smtClean="0"/>
              <a:t>24m</a:t>
            </a:r>
            <a:r>
              <a:rPr lang="zh-CN" altLang="zh-CN" sz="2800" b="1" dirty="0" smtClean="0"/>
              <a:t>及以上的落地式钢管脚手架工程（包括采光井、电梯井脚手架）；</a:t>
            </a:r>
          </a:p>
          <a:p>
            <a:r>
              <a:rPr lang="en-US" altLang="zh-CN" sz="2800" b="1" dirty="0" smtClean="0"/>
              <a:t>2.</a:t>
            </a:r>
            <a:r>
              <a:rPr lang="zh-CN" altLang="zh-CN" sz="2800" b="1" dirty="0" smtClean="0"/>
              <a:t>附着式升降脚手架工程；</a:t>
            </a:r>
          </a:p>
          <a:p>
            <a:r>
              <a:rPr lang="en-US" altLang="zh-CN" sz="2800" b="1" dirty="0" smtClean="0"/>
              <a:t>3.</a:t>
            </a:r>
            <a:r>
              <a:rPr lang="zh-CN" altLang="zh-CN" sz="2800" b="1" dirty="0" smtClean="0"/>
              <a:t>悬挑式脚手架工程；</a:t>
            </a:r>
          </a:p>
          <a:p>
            <a:r>
              <a:rPr lang="en-US" altLang="zh-CN" sz="2800" b="1" dirty="0" smtClean="0"/>
              <a:t>4.</a:t>
            </a:r>
            <a:r>
              <a:rPr lang="zh-CN" altLang="zh-CN" sz="2800" b="1" dirty="0" smtClean="0"/>
              <a:t>高处作业吊篮；</a:t>
            </a:r>
          </a:p>
          <a:p>
            <a:r>
              <a:rPr lang="en-US" altLang="zh-CN" sz="2800" b="1" dirty="0" smtClean="0"/>
              <a:t>5.</a:t>
            </a:r>
            <a:r>
              <a:rPr lang="zh-CN" altLang="zh-CN" sz="2800" b="1" dirty="0" smtClean="0"/>
              <a:t>卸料平台、操作平台工程；</a:t>
            </a:r>
          </a:p>
          <a:p>
            <a:r>
              <a:rPr lang="en-US" altLang="zh-CN" sz="2800" b="1" dirty="0" smtClean="0"/>
              <a:t>6.</a:t>
            </a:r>
            <a:r>
              <a:rPr lang="zh-CN" altLang="zh-CN" sz="2800" b="1" dirty="0" smtClean="0"/>
              <a:t>异型脚手架工程。</a:t>
            </a:r>
            <a:endParaRPr lang="en-US" altLang="zh-CN" sz="2800" b="1" dirty="0" smtClean="0"/>
          </a:p>
          <a:p>
            <a:r>
              <a:rPr lang="zh-CN" altLang="zh-CN" sz="2800" b="1" dirty="0" smtClean="0"/>
              <a:t>（五）拆除工程。可能影响行人、交通、电力设施、通讯设施或其他建、构筑物安全的拆除工程。</a:t>
            </a:r>
          </a:p>
          <a:p>
            <a:endParaRPr lang="zh-CN" altLang="zh-CN" sz="2800" b="1" dirty="0"/>
          </a:p>
        </p:txBody>
      </p:sp>
    </p:spTree>
    <p:extLst>
      <p:ext uri="{BB962C8B-B14F-4D97-AF65-F5344CB8AC3E}">
        <p14:creationId xmlns:p14="http://schemas.microsoft.com/office/powerpoint/2010/main" xmlns="" val="334948773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595618"/>
            <a:ext cx="9509760" cy="5821960"/>
          </a:xfrm>
        </p:spPr>
        <p:txBody>
          <a:bodyPr>
            <a:normAutofit/>
          </a:bodyPr>
          <a:lstStyle/>
          <a:p>
            <a:r>
              <a:rPr lang="zh-CN" altLang="zh-CN" sz="2800" b="1" dirty="0" smtClean="0"/>
              <a:t>（六）暗挖工程。</a:t>
            </a:r>
          </a:p>
          <a:p>
            <a:r>
              <a:rPr lang="zh-CN" altLang="zh-CN" sz="2800" b="1" dirty="0" smtClean="0"/>
              <a:t>采用矿山法、盾构法、顶管法施工的隧道、洞室工程。</a:t>
            </a:r>
          </a:p>
          <a:p>
            <a:r>
              <a:rPr lang="zh-CN" altLang="zh-CN" sz="2800" b="1" dirty="0" smtClean="0"/>
              <a:t>（七）其他。</a:t>
            </a:r>
          </a:p>
          <a:p>
            <a:r>
              <a:rPr lang="en-US" altLang="zh-CN" sz="2800" b="1" dirty="0" smtClean="0"/>
              <a:t>1.</a:t>
            </a:r>
            <a:r>
              <a:rPr lang="zh-CN" altLang="zh-CN" sz="2800" b="1" dirty="0" smtClean="0"/>
              <a:t>建筑幕墙安装工程；</a:t>
            </a:r>
          </a:p>
          <a:p>
            <a:r>
              <a:rPr lang="en-US" altLang="zh-CN" sz="2800" b="1" dirty="0" smtClean="0"/>
              <a:t>2.</a:t>
            </a:r>
            <a:r>
              <a:rPr lang="zh-CN" altLang="zh-CN" sz="2800" b="1" dirty="0" smtClean="0"/>
              <a:t>钢结构、网架和索膜结构安装工程；</a:t>
            </a:r>
          </a:p>
          <a:p>
            <a:r>
              <a:rPr lang="en-US" altLang="zh-CN" sz="2800" b="1" dirty="0" smtClean="0"/>
              <a:t>3.</a:t>
            </a:r>
            <a:r>
              <a:rPr lang="zh-CN" altLang="zh-CN" sz="2800" b="1" dirty="0" smtClean="0"/>
              <a:t>人工挖孔桩工程；</a:t>
            </a:r>
          </a:p>
          <a:p>
            <a:r>
              <a:rPr lang="en-US" altLang="zh-CN" sz="2800" b="1" dirty="0" smtClean="0"/>
              <a:t>4.</a:t>
            </a:r>
            <a:r>
              <a:rPr lang="zh-CN" altLang="zh-CN" sz="2800" b="1" dirty="0" smtClean="0"/>
              <a:t>水下作业工程；</a:t>
            </a:r>
          </a:p>
          <a:p>
            <a:r>
              <a:rPr lang="en-US" altLang="zh-CN" sz="2800" b="1" dirty="0" smtClean="0"/>
              <a:t>5.</a:t>
            </a:r>
            <a:r>
              <a:rPr lang="zh-CN" altLang="zh-CN" sz="2800" b="1" dirty="0" smtClean="0"/>
              <a:t>装配式建筑混凝土预制构件安装工程；</a:t>
            </a:r>
          </a:p>
          <a:p>
            <a:r>
              <a:rPr lang="en-US" altLang="zh-CN" sz="2800" b="1" dirty="0" smtClean="0"/>
              <a:t>6.</a:t>
            </a:r>
            <a:r>
              <a:rPr lang="zh-CN" altLang="zh-CN" sz="2800" b="1" dirty="0" smtClean="0"/>
              <a:t>采用新技术、新工艺、新材料、新设备可能影响工程施工安全，尚无国家、行业及地方技术标准的分部分项工程。</a:t>
            </a:r>
            <a:endParaRPr lang="zh-CN" altLang="zh-CN" sz="2800" b="1" dirty="0"/>
          </a:p>
        </p:txBody>
      </p:sp>
    </p:spTree>
    <p:extLst>
      <p:ext uri="{BB962C8B-B14F-4D97-AF65-F5344CB8AC3E}">
        <p14:creationId xmlns:p14="http://schemas.microsoft.com/office/powerpoint/2010/main" xmlns="" val="920713623"/>
      </p:ext>
    </p:extLst>
  </p:cSld>
  <p:clrMapOvr>
    <a:masterClrMapping/>
  </p:clrMapOvr>
  <p:transition spd="med">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41120" y="265176"/>
            <a:ext cx="9509759" cy="749892"/>
          </a:xfrm>
        </p:spPr>
        <p:txBody>
          <a:bodyPr rtlCol="0">
            <a:normAutofit/>
          </a:bodyPr>
          <a:lstStyle/>
          <a:p>
            <a:pPr rtl="0"/>
            <a:r>
              <a:rPr lang="zh-CN" altLang="en-US" sz="3600" b="1" dirty="0" smtClean="0">
                <a:solidFill>
                  <a:schemeClr val="tx1"/>
                </a:solidFill>
                <a:effectLst>
                  <a:outerShdw blurRad="38100" dist="38100" dir="2700000" algn="tl">
                    <a:srgbClr val="000000">
                      <a:alpha val="43137"/>
                    </a:srgbClr>
                  </a:outerShdw>
                </a:effectLst>
                <a:latin typeface="楷体" pitchFamily="49" charset="-122"/>
                <a:ea typeface="楷体" pitchFamily="49" charset="-122"/>
                <a:sym typeface="Arial" panose="020B0604020202020204" pitchFamily="34" charset="0"/>
              </a:rPr>
              <a:t>一、细则的起草背景</a:t>
            </a:r>
            <a:endParaRPr lang="zh-CN" altLang="en-US" sz="3600" b="1" dirty="0">
              <a:solidFill>
                <a:schemeClr val="tx1"/>
              </a:solidFill>
              <a:effectLst>
                <a:outerShdw blurRad="38100" dist="38100" dir="2700000" algn="tl">
                  <a:srgbClr val="000000">
                    <a:alpha val="43137"/>
                  </a:srgbClr>
                </a:outerShdw>
              </a:effectLst>
              <a:latin typeface="楷体" pitchFamily="49" charset="-122"/>
              <a:ea typeface="楷体" pitchFamily="49" charset="-122"/>
              <a:sym typeface="Arial" panose="020B0604020202020204" pitchFamily="34" charset="0"/>
            </a:endParaRPr>
          </a:p>
        </p:txBody>
      </p:sp>
      <p:sp>
        <p:nvSpPr>
          <p:cNvPr id="3" name="内容占位符 2"/>
          <p:cNvSpPr>
            <a:spLocks noGrp="1"/>
          </p:cNvSpPr>
          <p:nvPr>
            <p:ph idx="1"/>
          </p:nvPr>
        </p:nvSpPr>
        <p:spPr>
          <a:xfrm>
            <a:off x="1341120" y="981513"/>
            <a:ext cx="9509760" cy="5176006"/>
          </a:xfrm>
        </p:spPr>
        <p:txBody>
          <a:bodyPr rtlCol="0">
            <a:normAutofit/>
          </a:bodyPr>
          <a:lstStyle/>
          <a:p>
            <a:pPr algn="just"/>
            <a:endParaRPr lang="en-US" altLang="zh-CN" sz="3000" b="1" kern="2000" dirty="0" smtClean="0">
              <a:sym typeface="Arial" panose="020B0604020202020204" pitchFamily="34" charset="0"/>
            </a:endParaRPr>
          </a:p>
          <a:p>
            <a:pPr algn="just"/>
            <a:r>
              <a:rPr lang="en-US" altLang="zh-CN" sz="3000" b="1" kern="2000" dirty="0" smtClean="0">
                <a:sym typeface="Arial" panose="020B0604020202020204" pitchFamily="34" charset="0"/>
              </a:rPr>
              <a:t>（</a:t>
            </a:r>
            <a:r>
              <a:rPr lang="zh-CN" altLang="en-US" sz="3000" b="1" kern="2000" dirty="0" smtClean="0">
                <a:sym typeface="Arial" panose="020B0604020202020204" pitchFamily="34" charset="0"/>
              </a:rPr>
              <a:t>一）尽职免责、保护人民生命财产安全的需要</a:t>
            </a:r>
            <a:endParaRPr lang="en-US" altLang="zh-CN" sz="3000" b="1" kern="2000" dirty="0" smtClean="0">
              <a:sym typeface="Arial" panose="020B0604020202020204" pitchFamily="34" charset="0"/>
            </a:endParaRPr>
          </a:p>
          <a:p>
            <a:pPr algn="just">
              <a:lnSpc>
                <a:spcPts val="3120"/>
              </a:lnSpc>
              <a:buNone/>
            </a:pPr>
            <a:r>
              <a:rPr lang="en-US" altLang="zh-CN" sz="3000" b="1" kern="2000" dirty="0" smtClean="0"/>
              <a:t>    </a:t>
            </a:r>
            <a:r>
              <a:rPr lang="en-US" altLang="zh-CN" sz="3000" b="1" kern="2000" spc="150" dirty="0" smtClean="0"/>
              <a:t> </a:t>
            </a:r>
            <a:r>
              <a:rPr lang="zh-CN" altLang="zh-CN" sz="3000" b="1" kern="2000" spc="150" dirty="0" smtClean="0"/>
              <a:t>危大工程，是指建筑工程在施工过程中容易导致人员群死群伤、造成重大经济损失或严重社会不良影响的分部分项工程。</a:t>
            </a:r>
            <a:r>
              <a:rPr lang="zh-CN" altLang="en-US" sz="3000" b="1" kern="2000" spc="150" dirty="0" smtClean="0"/>
              <a:t>从定义可以获知以下信息：</a:t>
            </a:r>
            <a:r>
              <a:rPr lang="zh-CN" altLang="en-US" sz="3000" b="1" kern="2000" spc="15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sym typeface="Arial" panose="020B0604020202020204" pitchFamily="34" charset="0"/>
              </a:rPr>
              <a:t>危大工程一旦发生事故后果严重，危大工程必须严防死守，不容有失！</a:t>
            </a:r>
            <a:r>
              <a:rPr lang="zh-CN" altLang="en-US" sz="3000" b="1" kern="2000" spc="150" dirty="0" smtClean="0"/>
              <a:t>据统计，近几年全国房屋建筑和市政基础设施工程领域死亡</a:t>
            </a:r>
            <a:r>
              <a:rPr lang="en-US" altLang="zh-CN" sz="3000" b="1" kern="2000" spc="150" dirty="0" smtClean="0"/>
              <a:t>3</a:t>
            </a:r>
            <a:r>
              <a:rPr lang="zh-CN" altLang="en-US" sz="3000" b="1" kern="2000" spc="150" dirty="0" smtClean="0"/>
              <a:t>人以上的较大安全事故中，大多数发生在基坑工程、模板工程及支撑体系、起重吊装及安装拆卸工程等危大工程范围内。</a:t>
            </a:r>
            <a:endParaRPr lang="en-US" altLang="zh-CN" sz="3000" b="1" kern="2000" spc="150" dirty="0" smtClean="0"/>
          </a:p>
        </p:txBody>
      </p:sp>
    </p:spTree>
    <p:extLst>
      <p:ext uri="{BB962C8B-B14F-4D97-AF65-F5344CB8AC3E}">
        <p14:creationId xmlns:p14="http://schemas.microsoft.com/office/powerpoint/2010/main" xmlns="" val="3327456264"/>
      </p:ext>
    </p:extLst>
  </p:cSld>
  <p:clrMapOvr>
    <a:masterClrMapping/>
  </p:clrMapOvr>
  <p:transition spd="med">
    <p:pull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620786"/>
            <a:ext cx="9509760" cy="5469622"/>
          </a:xfrm>
        </p:spPr>
        <p:txBody>
          <a:bodyPr rtlCol="0">
            <a:noAutofit/>
          </a:bodyPr>
          <a:lstStyle/>
          <a:p>
            <a:r>
              <a:rPr lang="zh-CN" altLang="zh-CN" sz="2800" b="1" dirty="0" smtClean="0"/>
              <a:t>第六条 </a:t>
            </a:r>
            <a:r>
              <a:rPr lang="zh-CN" altLang="zh-CN" sz="2800" dirty="0" smtClean="0"/>
              <a:t>【</a:t>
            </a:r>
            <a:r>
              <a:rPr lang="zh-CN" altLang="zh-CN" sz="2800" b="1" dirty="0" smtClean="0"/>
              <a:t>类型范围</a:t>
            </a:r>
            <a:r>
              <a:rPr lang="zh-CN" altLang="zh-CN" sz="2800" dirty="0" smtClean="0"/>
              <a:t>】</a:t>
            </a:r>
            <a:r>
              <a:rPr lang="zh-CN" altLang="zh-CN" sz="2800" b="1" dirty="0" smtClean="0"/>
              <a:t>超过一定规模的危大工程范围包括：</a:t>
            </a:r>
          </a:p>
          <a:p>
            <a:r>
              <a:rPr lang="zh-CN" altLang="zh-CN" sz="2800" b="1" dirty="0" smtClean="0"/>
              <a:t>（一）深基坑工程。开挖深度超过</a:t>
            </a:r>
            <a:r>
              <a:rPr lang="en-US" altLang="zh-CN" sz="2800" b="1" dirty="0" smtClean="0"/>
              <a:t>5m</a:t>
            </a:r>
            <a:r>
              <a:rPr lang="zh-CN" altLang="zh-CN" sz="2800" b="1" dirty="0" smtClean="0"/>
              <a:t>（含</a:t>
            </a:r>
            <a:r>
              <a:rPr lang="en-US" altLang="zh-CN" sz="2800" b="1" dirty="0" smtClean="0"/>
              <a:t>5m</a:t>
            </a:r>
            <a:r>
              <a:rPr lang="zh-CN" altLang="zh-CN" sz="2800" b="1" dirty="0" smtClean="0"/>
              <a:t>）的基坑（槽）的土方开挖、支护、降水工程。</a:t>
            </a:r>
          </a:p>
          <a:p>
            <a:r>
              <a:rPr lang="zh-CN" altLang="zh-CN" sz="2800" b="1" dirty="0" smtClean="0"/>
              <a:t>（二）模板工程及支撑体系。</a:t>
            </a:r>
            <a:endParaRPr lang="en-US" altLang="zh-CN" sz="2800" b="1" dirty="0" smtClean="0"/>
          </a:p>
          <a:p>
            <a:r>
              <a:rPr lang="en-US" altLang="zh-CN" sz="2800" b="1" dirty="0" smtClean="0"/>
              <a:t>1.</a:t>
            </a:r>
            <a:r>
              <a:rPr lang="zh-CN" altLang="zh-CN" sz="2800" b="1" dirty="0" smtClean="0"/>
              <a:t>各类工具式模板工程：包括滑模、爬模、飞模、隧道模等工程；</a:t>
            </a:r>
          </a:p>
          <a:p>
            <a:r>
              <a:rPr lang="en-US" altLang="zh-CN" sz="2800" b="1" dirty="0" smtClean="0"/>
              <a:t>2.</a:t>
            </a:r>
            <a:r>
              <a:rPr lang="zh-CN" altLang="zh-CN" sz="2800" b="1" dirty="0" smtClean="0"/>
              <a:t>混凝土模板支撑工程：搭设高度</a:t>
            </a:r>
            <a:r>
              <a:rPr lang="en-US" altLang="zh-CN" sz="2800" b="1" dirty="0" smtClean="0"/>
              <a:t>8m</a:t>
            </a:r>
            <a:r>
              <a:rPr lang="zh-CN" altLang="zh-CN" sz="2800" b="1" dirty="0" smtClean="0"/>
              <a:t>及以上，或搭设跨度</a:t>
            </a:r>
            <a:r>
              <a:rPr lang="en-US" altLang="zh-CN" sz="2800" b="1" dirty="0" smtClean="0"/>
              <a:t>18m</a:t>
            </a:r>
            <a:r>
              <a:rPr lang="zh-CN" altLang="zh-CN" sz="2800" b="1" dirty="0" smtClean="0"/>
              <a:t>及以上，或施工总荷载（设计值）</a:t>
            </a:r>
            <a:r>
              <a:rPr lang="en-US" altLang="zh-CN" sz="2800" b="1" dirty="0" smtClean="0"/>
              <a:t>15kN/m</a:t>
            </a:r>
            <a:r>
              <a:rPr lang="en-US" altLang="zh-CN" sz="2800" b="1" baseline="30000" dirty="0" smtClean="0"/>
              <a:t>2</a:t>
            </a:r>
            <a:r>
              <a:rPr lang="zh-CN" altLang="zh-CN" sz="2800" b="1" dirty="0" smtClean="0"/>
              <a:t>及以上，或集中线荷载（设计值）</a:t>
            </a:r>
            <a:r>
              <a:rPr lang="en-US" altLang="zh-CN" sz="2800" b="1" dirty="0" smtClean="0"/>
              <a:t>20kN/m</a:t>
            </a:r>
            <a:r>
              <a:rPr lang="zh-CN" altLang="zh-CN" sz="2800" b="1" dirty="0" smtClean="0"/>
              <a:t>及以上；</a:t>
            </a:r>
          </a:p>
          <a:p>
            <a:r>
              <a:rPr lang="en-US" altLang="zh-CN" sz="2800" b="1" dirty="0" smtClean="0"/>
              <a:t>3.</a:t>
            </a:r>
            <a:r>
              <a:rPr lang="zh-CN" altLang="zh-CN" sz="2800" b="1" dirty="0" smtClean="0"/>
              <a:t>承重支撑体系：用于钢结构安装等满堂支撑体系，承受单点集中荷载</a:t>
            </a:r>
            <a:r>
              <a:rPr lang="en-US" altLang="zh-CN" sz="2800" b="1" dirty="0" smtClean="0"/>
              <a:t>7kN</a:t>
            </a:r>
            <a:r>
              <a:rPr lang="zh-CN" altLang="zh-CN" sz="2800" b="1" dirty="0" smtClean="0"/>
              <a:t>及以上。</a:t>
            </a:r>
            <a:endParaRPr lang="zh-CN" altLang="en-US" sz="2800" b="1" dirty="0">
              <a:latin typeface="仿宋_GB2312" panose="02010609030101010101" pitchFamily="49" charset="-122"/>
              <a:ea typeface="仿宋_GB2312" panose="02010609030101010101" pitchFamily="49" charset="-122"/>
              <a:sym typeface="Arial" panose="020B0604020202020204" pitchFamily="34" charset="0"/>
            </a:endParaRPr>
          </a:p>
        </p:txBody>
      </p:sp>
    </p:spTree>
    <p:extLst>
      <p:ext uri="{BB962C8B-B14F-4D97-AF65-F5344CB8AC3E}">
        <p14:creationId xmlns:p14="http://schemas.microsoft.com/office/powerpoint/2010/main" xmlns="" val="2354780215"/>
      </p:ext>
    </p:extLst>
  </p:cSld>
  <p:clrMapOvr>
    <a:masterClrMapping/>
  </p:clrMapOvr>
  <p:transition spd="med">
    <p:pull dir="l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587229"/>
            <a:ext cx="9509760" cy="5696125"/>
          </a:xfrm>
        </p:spPr>
        <p:txBody>
          <a:bodyPr>
            <a:normAutofit/>
          </a:bodyPr>
          <a:lstStyle/>
          <a:p>
            <a:r>
              <a:rPr lang="zh-CN" altLang="zh-CN" sz="2800" b="1" dirty="0" smtClean="0"/>
              <a:t>（三）起重吊装及起重机械安装拆卸工程。</a:t>
            </a:r>
          </a:p>
          <a:p>
            <a:r>
              <a:rPr lang="en-US" altLang="zh-CN" sz="2800" b="1" dirty="0" smtClean="0"/>
              <a:t>1.</a:t>
            </a:r>
            <a:r>
              <a:rPr lang="zh-CN" altLang="zh-CN" sz="2800" b="1" dirty="0" smtClean="0"/>
              <a:t>采用非常规起重设备、方法，且单件起吊重量在</a:t>
            </a:r>
            <a:r>
              <a:rPr lang="en-US" altLang="zh-CN" sz="2800" b="1" dirty="0" smtClean="0"/>
              <a:t>100kN</a:t>
            </a:r>
            <a:r>
              <a:rPr lang="zh-CN" altLang="zh-CN" sz="2800" b="1" dirty="0" smtClean="0"/>
              <a:t>及以上的起重吊装工程；</a:t>
            </a:r>
          </a:p>
          <a:p>
            <a:r>
              <a:rPr lang="en-US" altLang="zh-CN" sz="2800" b="1" dirty="0" smtClean="0"/>
              <a:t>2.</a:t>
            </a:r>
            <a:r>
              <a:rPr lang="zh-CN" altLang="zh-CN" sz="2800" b="1" dirty="0" smtClean="0"/>
              <a:t>起重量</a:t>
            </a:r>
            <a:r>
              <a:rPr lang="en-US" altLang="zh-CN" sz="2800" b="1" dirty="0" smtClean="0"/>
              <a:t>300kN</a:t>
            </a:r>
            <a:r>
              <a:rPr lang="zh-CN" altLang="zh-CN" sz="2800" b="1" dirty="0" smtClean="0"/>
              <a:t>及以上，或搭设总高度</a:t>
            </a:r>
            <a:r>
              <a:rPr lang="en-US" altLang="zh-CN" sz="2800" b="1" dirty="0" smtClean="0"/>
              <a:t>200m</a:t>
            </a:r>
            <a:r>
              <a:rPr lang="zh-CN" altLang="zh-CN" sz="2800" b="1" dirty="0" smtClean="0"/>
              <a:t>及以上，或搭设基础标高在</a:t>
            </a:r>
            <a:r>
              <a:rPr lang="en-US" altLang="zh-CN" sz="2800" b="1" dirty="0" smtClean="0"/>
              <a:t>200m</a:t>
            </a:r>
            <a:r>
              <a:rPr lang="zh-CN" altLang="zh-CN" sz="2800" b="1" dirty="0" smtClean="0"/>
              <a:t>及以上的起重机械安装和拆卸工程。</a:t>
            </a:r>
          </a:p>
          <a:p>
            <a:r>
              <a:rPr lang="zh-CN" altLang="zh-CN" sz="2800" b="1" dirty="0" smtClean="0"/>
              <a:t>（四）脚手架工程。</a:t>
            </a:r>
          </a:p>
          <a:p>
            <a:r>
              <a:rPr lang="en-US" altLang="zh-CN" sz="2800" b="1" dirty="0" smtClean="0"/>
              <a:t>1.</a:t>
            </a:r>
            <a:r>
              <a:rPr lang="zh-CN" altLang="zh-CN" sz="2800" b="1" dirty="0" smtClean="0"/>
              <a:t>搭设高度</a:t>
            </a:r>
            <a:r>
              <a:rPr lang="en-US" altLang="zh-CN" sz="2800" b="1" dirty="0" smtClean="0"/>
              <a:t>50m</a:t>
            </a:r>
            <a:r>
              <a:rPr lang="zh-CN" altLang="zh-CN" sz="2800" b="1" dirty="0" smtClean="0"/>
              <a:t>及以上的落地式钢管脚手架工程；</a:t>
            </a:r>
          </a:p>
          <a:p>
            <a:r>
              <a:rPr lang="en-US" altLang="zh-CN" sz="2800" b="1" dirty="0" smtClean="0"/>
              <a:t>2.</a:t>
            </a:r>
            <a:r>
              <a:rPr lang="zh-CN" altLang="zh-CN" sz="2800" b="1" dirty="0" smtClean="0"/>
              <a:t>提升高度在</a:t>
            </a:r>
            <a:r>
              <a:rPr lang="en-US" altLang="zh-CN" sz="2800" b="1" dirty="0" smtClean="0"/>
              <a:t>150m</a:t>
            </a:r>
            <a:r>
              <a:rPr lang="zh-CN" altLang="zh-CN" sz="2800" b="1" dirty="0" smtClean="0"/>
              <a:t>及以上的附着式升降脚手架工程或附着式升降操作平台工程；</a:t>
            </a:r>
          </a:p>
          <a:p>
            <a:r>
              <a:rPr lang="en-US" altLang="zh-CN" sz="2800" b="1" dirty="0" smtClean="0"/>
              <a:t>3.</a:t>
            </a:r>
            <a:r>
              <a:rPr lang="zh-CN" altLang="zh-CN" sz="2800" b="1" dirty="0" smtClean="0"/>
              <a:t>分段架体搭设高度</a:t>
            </a:r>
            <a:r>
              <a:rPr lang="en-US" altLang="zh-CN" sz="2800" b="1" dirty="0" smtClean="0"/>
              <a:t>20m</a:t>
            </a:r>
            <a:r>
              <a:rPr lang="zh-CN" altLang="zh-CN" sz="2800" b="1" dirty="0" smtClean="0"/>
              <a:t>及以上的悬挑式脚手架工程。</a:t>
            </a:r>
          </a:p>
          <a:p>
            <a:endParaRPr lang="zh-CN" altLang="en-US" sz="2400" dirty="0"/>
          </a:p>
        </p:txBody>
      </p:sp>
    </p:spTree>
    <p:extLst>
      <p:ext uri="{BB962C8B-B14F-4D97-AF65-F5344CB8AC3E}">
        <p14:creationId xmlns:p14="http://schemas.microsoft.com/office/powerpoint/2010/main" xmlns="" val="2608544646"/>
      </p:ext>
    </p:extLst>
  </p:cSld>
  <p:clrMapOvr>
    <a:masterClrMapping/>
  </p:clrMapOvr>
  <p:transition spd="med">
    <p:pull dir="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494950"/>
            <a:ext cx="9509760" cy="5637402"/>
          </a:xfrm>
        </p:spPr>
        <p:txBody>
          <a:bodyPr rtlCol="0">
            <a:noAutofit/>
          </a:bodyPr>
          <a:lstStyle/>
          <a:p>
            <a:r>
              <a:rPr lang="zh-CN" altLang="zh-CN" sz="2800" b="1" dirty="0" smtClean="0"/>
              <a:t>（五）拆除工程。</a:t>
            </a:r>
          </a:p>
          <a:p>
            <a:r>
              <a:rPr lang="en-US" altLang="zh-CN" sz="2800" b="1" dirty="0" smtClean="0"/>
              <a:t>1.</a:t>
            </a:r>
            <a:r>
              <a:rPr lang="zh-CN" altLang="zh-CN" sz="2800" b="1" dirty="0" smtClean="0"/>
              <a:t>码头、桥梁、高架、烟囱、水塔或拆除中容易引起有毒有害气（液）体或粉尘扩散、易燃易爆事故发生的特殊建、构筑物的拆除工程；</a:t>
            </a:r>
          </a:p>
          <a:p>
            <a:r>
              <a:rPr lang="en-US" altLang="zh-CN" sz="2800" b="1" dirty="0" smtClean="0"/>
              <a:t>2.</a:t>
            </a:r>
            <a:r>
              <a:rPr lang="zh-CN" altLang="zh-CN" sz="2800" b="1" dirty="0" smtClean="0"/>
              <a:t>文物保护建筑、优秀历史建筑或历史文化风貌区影响范围内的拆除工程。</a:t>
            </a:r>
          </a:p>
          <a:p>
            <a:r>
              <a:rPr lang="zh-CN" altLang="zh-CN" sz="2800" b="1" dirty="0" smtClean="0"/>
              <a:t>（六）暗挖工程。</a:t>
            </a:r>
          </a:p>
          <a:p>
            <a:r>
              <a:rPr lang="zh-CN" altLang="zh-CN" sz="2800" b="1" dirty="0" smtClean="0"/>
              <a:t>采用矿山法、盾构法、顶管法施工的隧道、洞室工程。</a:t>
            </a:r>
          </a:p>
        </p:txBody>
      </p:sp>
    </p:spTree>
    <p:extLst>
      <p:ext uri="{BB962C8B-B14F-4D97-AF65-F5344CB8AC3E}">
        <p14:creationId xmlns:p14="http://schemas.microsoft.com/office/powerpoint/2010/main" xmlns="" val="3051137738"/>
      </p:ext>
    </p:extLst>
  </p:cSld>
  <p:clrMapOvr>
    <a:masterClrMapping/>
  </p:clrMapOvr>
  <p:transition spd="med">
    <p:zoom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620785"/>
            <a:ext cx="9509760" cy="5662569"/>
          </a:xfrm>
        </p:spPr>
        <p:txBody>
          <a:bodyPr>
            <a:normAutofit/>
          </a:bodyPr>
          <a:lstStyle/>
          <a:p>
            <a:r>
              <a:rPr lang="zh-CN" altLang="zh-CN" sz="2800" b="1" dirty="0" smtClean="0"/>
              <a:t>（七）其他。</a:t>
            </a:r>
          </a:p>
          <a:p>
            <a:r>
              <a:rPr lang="en-US" altLang="zh-CN" sz="2800" b="1" dirty="0" smtClean="0"/>
              <a:t>1.</a:t>
            </a:r>
            <a:r>
              <a:rPr lang="zh-CN" altLang="zh-CN" sz="2800" b="1" dirty="0" smtClean="0"/>
              <a:t>施工高度</a:t>
            </a:r>
            <a:r>
              <a:rPr lang="en-US" altLang="zh-CN" sz="2800" b="1" dirty="0" smtClean="0"/>
              <a:t>50m</a:t>
            </a:r>
            <a:r>
              <a:rPr lang="zh-CN" altLang="zh-CN" sz="2800" b="1" dirty="0" smtClean="0"/>
              <a:t>及以上的建筑幕墙安装工程；</a:t>
            </a:r>
          </a:p>
          <a:p>
            <a:r>
              <a:rPr lang="en-US" altLang="zh-CN" sz="2800" b="1" dirty="0" smtClean="0"/>
              <a:t>2.</a:t>
            </a:r>
            <a:r>
              <a:rPr lang="zh-CN" altLang="zh-CN" sz="2800" b="1" dirty="0" smtClean="0"/>
              <a:t>跨度</a:t>
            </a:r>
            <a:r>
              <a:rPr lang="en-US" altLang="zh-CN" sz="2800" b="1" dirty="0" smtClean="0"/>
              <a:t>36m</a:t>
            </a:r>
            <a:r>
              <a:rPr lang="zh-CN" altLang="zh-CN" sz="2800" b="1" dirty="0" smtClean="0"/>
              <a:t>及以上的钢结构安装工程，或跨度</a:t>
            </a:r>
            <a:r>
              <a:rPr lang="en-US" altLang="zh-CN" sz="2800" b="1" dirty="0" smtClean="0"/>
              <a:t>60m</a:t>
            </a:r>
            <a:r>
              <a:rPr lang="zh-CN" altLang="zh-CN" sz="2800" b="1" dirty="0" smtClean="0"/>
              <a:t>及以上的网架和索膜结构安装工程；</a:t>
            </a:r>
          </a:p>
          <a:p>
            <a:r>
              <a:rPr lang="en-US" altLang="zh-CN" sz="2800" b="1" dirty="0" smtClean="0"/>
              <a:t>3.</a:t>
            </a:r>
            <a:r>
              <a:rPr lang="zh-CN" altLang="zh-CN" sz="2800" b="1" dirty="0" smtClean="0"/>
              <a:t>开挖深度</a:t>
            </a:r>
            <a:r>
              <a:rPr lang="en-US" altLang="zh-CN" sz="2800" b="1" dirty="0" smtClean="0"/>
              <a:t>16m</a:t>
            </a:r>
            <a:r>
              <a:rPr lang="zh-CN" altLang="zh-CN" sz="2800" b="1" dirty="0" smtClean="0"/>
              <a:t>及以上的人工挖孔桩工程；</a:t>
            </a:r>
          </a:p>
          <a:p>
            <a:r>
              <a:rPr lang="en-US" altLang="zh-CN" sz="2800" b="1" dirty="0" smtClean="0"/>
              <a:t>4.</a:t>
            </a:r>
            <a:r>
              <a:rPr lang="zh-CN" altLang="zh-CN" sz="2800" b="1" dirty="0" smtClean="0"/>
              <a:t>水下作业工程；</a:t>
            </a:r>
          </a:p>
          <a:p>
            <a:r>
              <a:rPr lang="en-US" altLang="zh-CN" sz="2800" b="1" dirty="0" smtClean="0"/>
              <a:t>5.</a:t>
            </a:r>
            <a:r>
              <a:rPr lang="zh-CN" altLang="zh-CN" sz="2800" b="1" dirty="0" smtClean="0"/>
              <a:t>重量</a:t>
            </a:r>
            <a:r>
              <a:rPr lang="en-US" altLang="zh-CN" sz="2800" b="1" dirty="0" smtClean="0"/>
              <a:t>1000kN</a:t>
            </a:r>
            <a:r>
              <a:rPr lang="zh-CN" altLang="zh-CN" sz="2800" b="1" dirty="0" smtClean="0"/>
              <a:t>及以上的大型结构整体顶升、平移、转体等施工工艺；</a:t>
            </a:r>
          </a:p>
          <a:p>
            <a:r>
              <a:rPr lang="en-US" altLang="zh-CN" sz="2800" b="1" dirty="0" smtClean="0"/>
              <a:t>6.</a:t>
            </a:r>
            <a:r>
              <a:rPr lang="zh-CN" altLang="zh-CN" sz="2800" b="1" dirty="0" smtClean="0"/>
              <a:t>采用新技术、新工艺、新材料、新设备可能影响工程施工安全，尚无国家、行业及地方技术标准的分部分项工程。</a:t>
            </a:r>
            <a:endParaRPr lang="zh-CN" altLang="zh-CN" sz="2800" b="1" dirty="0"/>
          </a:p>
        </p:txBody>
      </p:sp>
    </p:spTree>
    <p:extLst>
      <p:ext uri="{BB962C8B-B14F-4D97-AF65-F5344CB8AC3E}">
        <p14:creationId xmlns:p14="http://schemas.microsoft.com/office/powerpoint/2010/main" xmlns="" val="11024705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486561"/>
            <a:ext cx="9509760" cy="5462418"/>
          </a:xfrm>
        </p:spPr>
        <p:txBody>
          <a:bodyPr rtlCol="0">
            <a:noAutofit/>
          </a:bodyPr>
          <a:lstStyle/>
          <a:p>
            <a:r>
              <a:rPr lang="zh-CN" altLang="zh-CN" sz="2800" b="1" dirty="0" smtClean="0"/>
              <a:t>第七条</a:t>
            </a:r>
            <a:r>
              <a:rPr lang="zh-CN" altLang="zh-CN" sz="2800" dirty="0" smtClean="0"/>
              <a:t>【</a:t>
            </a:r>
            <a:r>
              <a:rPr lang="zh-CN" altLang="zh-CN" sz="2800" b="1" dirty="0" smtClean="0"/>
              <a:t>建设单位职责</a:t>
            </a:r>
            <a:r>
              <a:rPr lang="zh-CN" altLang="zh-CN" sz="2800" dirty="0" smtClean="0"/>
              <a:t>】</a:t>
            </a:r>
            <a:r>
              <a:rPr lang="zh-CN" altLang="zh-CN" sz="2800" b="1" dirty="0" smtClean="0"/>
              <a:t> 建设单位应当依法提供真实、准确、完整的工程地质、水文地质和工程周边环境等资料。</a:t>
            </a:r>
          </a:p>
          <a:p>
            <a:r>
              <a:rPr lang="zh-CN" altLang="zh-CN" sz="2800" b="1" dirty="0" smtClean="0"/>
              <a:t>第八条</a:t>
            </a:r>
            <a:r>
              <a:rPr lang="zh-CN" altLang="zh-CN" sz="2800" dirty="0" smtClean="0"/>
              <a:t>【</a:t>
            </a:r>
            <a:r>
              <a:rPr lang="zh-CN" altLang="zh-CN" sz="2800" b="1" dirty="0" smtClean="0"/>
              <a:t>勘察设计单位职责</a:t>
            </a:r>
            <a:r>
              <a:rPr lang="zh-CN" altLang="zh-CN" sz="2800" dirty="0" smtClean="0"/>
              <a:t>】</a:t>
            </a:r>
            <a:r>
              <a:rPr lang="zh-CN" altLang="zh-CN" sz="2800" b="1" dirty="0" smtClean="0"/>
              <a:t> 勘察单位应当根据工程实际及工程周边环境资料，</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在勘察文件中说明</a:t>
            </a:r>
            <a:r>
              <a:rPr lang="zh-CN" altLang="zh-CN" sz="2800" b="1" dirty="0" smtClean="0"/>
              <a:t>地质条件可能造成的工程风险。</a:t>
            </a:r>
          </a:p>
          <a:p>
            <a:r>
              <a:rPr lang="zh-CN" altLang="zh-CN" sz="2800" b="1" dirty="0" smtClean="0"/>
              <a:t>设计单位应当</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在设计文件中注明</a:t>
            </a:r>
            <a:r>
              <a:rPr lang="zh-CN" altLang="zh-CN" sz="2800" b="1" dirty="0" smtClean="0"/>
              <a:t>涉及危大工程的重点部位和环节，提出保障工程周边环境安全和工程施工安全的意见，必要时进行专项设计。</a:t>
            </a:r>
          </a:p>
          <a:p>
            <a:r>
              <a:rPr lang="zh-CN" altLang="zh-CN" sz="2800" b="1" dirty="0" smtClean="0"/>
              <a:t>第九条</a:t>
            </a:r>
            <a:r>
              <a:rPr lang="zh-CN" altLang="zh-CN" sz="2800" dirty="0" smtClean="0"/>
              <a:t>【</a:t>
            </a:r>
            <a:r>
              <a:rPr lang="zh-CN" altLang="zh-CN" sz="2800" b="1" dirty="0" smtClean="0"/>
              <a:t>建设单位职责</a:t>
            </a:r>
            <a:r>
              <a:rPr lang="zh-CN" altLang="zh-CN" sz="2800" dirty="0" smtClean="0"/>
              <a:t>】</a:t>
            </a:r>
            <a:r>
              <a:rPr lang="zh-CN" altLang="zh-CN" sz="2800" b="1" dirty="0" smtClean="0"/>
              <a:t> 建设单位应当组织勘察、设计等单位在施工招标文件中</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列出危大工程清单</a:t>
            </a:r>
            <a:r>
              <a:rPr lang="zh-CN" altLang="zh-CN" sz="2800" b="1" dirty="0" smtClean="0"/>
              <a:t>，要求施工单位在投标时补充完善危大工程清单并明确相应的安全管理措施。</a:t>
            </a:r>
            <a:endParaRPr lang="en-US" altLang="zh-CN" sz="2800" b="1" dirty="0" smtClean="0"/>
          </a:p>
          <a:p>
            <a:endParaRPr lang="zh-CN" altLang="zh-CN" sz="2800" b="1" dirty="0"/>
          </a:p>
        </p:txBody>
      </p:sp>
    </p:spTree>
    <p:extLst>
      <p:ext uri="{BB962C8B-B14F-4D97-AF65-F5344CB8AC3E}">
        <p14:creationId xmlns:p14="http://schemas.microsoft.com/office/powerpoint/2010/main" xmlns="" val="27634234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352339"/>
            <a:ext cx="9509760" cy="6073628"/>
          </a:xfrm>
        </p:spPr>
        <p:txBody>
          <a:bodyPr rtlCol="0">
            <a:normAutofit lnSpcReduction="10000"/>
          </a:bodyPr>
          <a:lstStyle/>
          <a:p>
            <a:r>
              <a:rPr lang="zh-CN" altLang="zh-CN" sz="2800" b="1" dirty="0" smtClean="0"/>
              <a:t>第十条</a:t>
            </a:r>
            <a:r>
              <a:rPr lang="zh-CN" altLang="zh-CN" sz="2800" dirty="0" smtClean="0"/>
              <a:t>【</a:t>
            </a:r>
            <a:r>
              <a:rPr lang="zh-CN" altLang="zh-CN" sz="2800" b="1" dirty="0" smtClean="0"/>
              <a:t>建设单位职责</a:t>
            </a:r>
            <a:r>
              <a:rPr lang="zh-CN" altLang="zh-CN" sz="2800" dirty="0" smtClean="0"/>
              <a:t>】</a:t>
            </a:r>
            <a:r>
              <a:rPr lang="zh-CN" altLang="zh-CN" sz="2800" b="1" dirty="0" smtClean="0"/>
              <a:t> 建设单位应当按照施工合同约定</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及时支付危大工程施工技术措施费</a:t>
            </a:r>
            <a:r>
              <a:rPr lang="zh-CN" altLang="zh-CN" sz="2800" b="1" dirty="0" smtClean="0"/>
              <a:t>以及相应的安全防护文明施工措施费，保障危大工程施工安全。</a:t>
            </a:r>
          </a:p>
          <a:p>
            <a:r>
              <a:rPr lang="zh-CN" altLang="zh-CN" sz="2800" b="1" dirty="0" smtClean="0"/>
              <a:t>第十一条 </a:t>
            </a:r>
            <a:r>
              <a:rPr lang="zh-CN" altLang="zh-CN" sz="2800" dirty="0" smtClean="0"/>
              <a:t>【</a:t>
            </a:r>
            <a:r>
              <a:rPr lang="zh-CN" altLang="zh-CN" sz="2800" b="1" dirty="0" smtClean="0"/>
              <a:t>建设单位职责</a:t>
            </a:r>
            <a:r>
              <a:rPr lang="zh-CN" altLang="zh-CN" sz="2800" dirty="0" smtClean="0"/>
              <a:t>】</a:t>
            </a:r>
            <a:r>
              <a:rPr lang="zh-CN" altLang="zh-CN" sz="2800" b="1" dirty="0" smtClean="0"/>
              <a:t>建设单位在申请办理安全监督手续时，应当</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提交危大工程清单及其安全管理措施</a:t>
            </a:r>
            <a:r>
              <a:rPr lang="zh-CN" altLang="zh-CN" sz="2800" b="1" dirty="0" smtClean="0"/>
              <a:t>等资料。　</a:t>
            </a:r>
          </a:p>
          <a:p>
            <a:r>
              <a:rPr lang="zh-CN" altLang="zh-CN" sz="2800" b="1" dirty="0" smtClean="0"/>
              <a:t>第十二条 </a:t>
            </a:r>
            <a:r>
              <a:rPr lang="zh-CN" altLang="zh-CN" sz="2800" dirty="0" smtClean="0"/>
              <a:t>【</a:t>
            </a:r>
            <a:r>
              <a:rPr lang="zh-CN" altLang="zh-CN" sz="2800" b="1" dirty="0" smtClean="0"/>
              <a:t>方案内容</a:t>
            </a:r>
            <a:r>
              <a:rPr lang="zh-CN" altLang="zh-CN" sz="2800" dirty="0" smtClean="0"/>
              <a:t>】</a:t>
            </a:r>
            <a:r>
              <a:rPr lang="zh-CN" altLang="zh-CN" sz="2800" b="1" dirty="0" smtClean="0"/>
              <a:t>施工单位应当在危大工程施工前组织工程技术人员</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编制专项方案</a:t>
            </a:r>
            <a:r>
              <a:rPr lang="zh-CN" altLang="zh-CN" sz="2800" b="1" dirty="0" smtClean="0"/>
              <a:t>。专项方案应至少包括以下内容：</a:t>
            </a:r>
          </a:p>
          <a:p>
            <a:r>
              <a:rPr lang="zh-CN" altLang="zh-CN" sz="2800" b="1" dirty="0" smtClean="0"/>
              <a:t>（一）工程概况：危大工程概况和特点、施工平面布置、施工要求和技术保证条件；</a:t>
            </a:r>
          </a:p>
          <a:p>
            <a:r>
              <a:rPr lang="zh-CN" altLang="zh-CN" sz="2800" b="1" dirty="0" smtClean="0"/>
              <a:t>（二）编制依据：相关法律、法规、规范性文件、标准、规范及施工图设计文件、施工组织设计等；</a:t>
            </a:r>
          </a:p>
          <a:p>
            <a:r>
              <a:rPr lang="zh-CN" altLang="zh-CN" sz="2800" b="1" dirty="0" smtClean="0"/>
              <a:t>（三）施工计划：包括施工进度计划、材料与设备计划；</a:t>
            </a:r>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352339"/>
            <a:ext cx="9509760" cy="6073628"/>
          </a:xfrm>
        </p:spPr>
        <p:txBody>
          <a:bodyPr rtlCol="0">
            <a:normAutofit/>
          </a:bodyPr>
          <a:lstStyle/>
          <a:p>
            <a:r>
              <a:rPr lang="zh-CN" altLang="zh-CN" sz="2800" b="1" dirty="0" smtClean="0"/>
              <a:t>（四）施工工艺技术：技术参数、工艺流程、施工方法、操作要求、检查要求等；</a:t>
            </a:r>
          </a:p>
          <a:p>
            <a:r>
              <a:rPr lang="zh-CN" altLang="zh-CN" sz="2800" b="1" dirty="0" smtClean="0"/>
              <a:t>（五）施工安全保证措施：组织保障措施、技术措施、监测监控措施等；</a:t>
            </a:r>
          </a:p>
          <a:p>
            <a:r>
              <a:rPr lang="zh-CN" altLang="zh-CN" sz="2800" b="1" dirty="0" smtClean="0"/>
              <a:t>（六）施工管理及作业人员配备和分工：施工管理人员、专职安全生产管理人员、特种作业人员、其他作业人员等；</a:t>
            </a:r>
          </a:p>
          <a:p>
            <a:r>
              <a:rPr lang="zh-CN" altLang="zh-CN" sz="2800" b="1" dirty="0" smtClean="0"/>
              <a:t>（七）</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验收要求：</a:t>
            </a:r>
            <a:r>
              <a:rPr lang="zh-CN" altLang="zh-CN" sz="2800" b="1" dirty="0" smtClean="0"/>
              <a:t>验收标准、验收程序、验收内容、验收人员等；</a:t>
            </a:r>
          </a:p>
          <a:p>
            <a:r>
              <a:rPr lang="zh-CN" altLang="zh-CN" sz="2800" b="1" dirty="0" smtClean="0"/>
              <a:t>（八）应急处置措施；</a:t>
            </a:r>
          </a:p>
          <a:p>
            <a:r>
              <a:rPr lang="zh-CN" altLang="zh-CN" sz="2800" b="1" dirty="0" smtClean="0"/>
              <a:t>（九）计算书及相关施工图纸。</a:t>
            </a:r>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wheel spokes="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352339"/>
            <a:ext cx="9509760" cy="6073628"/>
          </a:xfrm>
        </p:spPr>
        <p:txBody>
          <a:bodyPr rtlCol="0">
            <a:normAutofit/>
          </a:bodyPr>
          <a:lstStyle/>
          <a:p>
            <a:r>
              <a:rPr lang="zh-CN" altLang="zh-CN" sz="2800" b="1" dirty="0" smtClean="0"/>
              <a:t>第十三条</a:t>
            </a:r>
            <a:r>
              <a:rPr lang="zh-CN" altLang="zh-CN" sz="2800" dirty="0" smtClean="0"/>
              <a:t>【</a:t>
            </a:r>
            <a:r>
              <a:rPr lang="zh-CN" altLang="zh-CN" sz="2800" b="1" dirty="0" smtClean="0"/>
              <a:t>编制主体</a:t>
            </a:r>
            <a:r>
              <a:rPr lang="zh-CN" altLang="zh-CN" sz="2800" dirty="0" smtClean="0"/>
              <a:t>】</a:t>
            </a:r>
            <a:r>
              <a:rPr lang="zh-CN" altLang="zh-CN" sz="2800" b="1" dirty="0" smtClean="0"/>
              <a:t> 实行施工总承包的，专项方案应当由施工总承包单位组织编制；危大工程实行分包的，其专项方案可由相关专业分包单位组织编制。</a:t>
            </a:r>
          </a:p>
          <a:p>
            <a:r>
              <a:rPr lang="zh-CN" altLang="zh-CN" sz="2800" b="1" dirty="0" smtClean="0"/>
              <a:t>第十四条</a:t>
            </a:r>
            <a:r>
              <a:rPr lang="zh-CN" altLang="zh-CN" sz="2800" dirty="0" smtClean="0"/>
              <a:t>【</a:t>
            </a:r>
            <a:r>
              <a:rPr lang="zh-CN" altLang="zh-CN" sz="2800" b="1" dirty="0" smtClean="0"/>
              <a:t>方案审批</a:t>
            </a:r>
            <a:r>
              <a:rPr lang="zh-CN" altLang="zh-CN" sz="2800" dirty="0" smtClean="0"/>
              <a:t>】</a:t>
            </a:r>
            <a:r>
              <a:rPr lang="zh-CN" altLang="zh-CN" sz="2800" b="1" dirty="0" smtClean="0"/>
              <a:t> </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专项方案应当由施工单位技术负责人审核签字、加盖单位公章，并由总监理工程师审查签字、加盖执业印章后方可实施。</a:t>
            </a:r>
          </a:p>
          <a:p>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分包单位编制的专项方案应当由总承包单位技术负责人及分包单位技术负责人共同审核签字并加盖单位公章。</a:t>
            </a:r>
            <a:endParaRPr lang="en-US"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endParaRPr>
          </a:p>
          <a:p>
            <a:r>
              <a:rPr lang="zh-CN" altLang="zh-CN" sz="2800" b="1" dirty="0" smtClean="0"/>
              <a:t>第十五条</a:t>
            </a:r>
            <a:r>
              <a:rPr lang="zh-CN" altLang="zh-CN" sz="2800" dirty="0" smtClean="0"/>
              <a:t>【</a:t>
            </a:r>
            <a:r>
              <a:rPr lang="zh-CN" altLang="zh-CN" sz="2800" b="1" dirty="0" smtClean="0"/>
              <a:t>组织论证</a:t>
            </a:r>
            <a:r>
              <a:rPr lang="zh-CN" altLang="zh-CN" sz="2800" dirty="0" smtClean="0"/>
              <a:t>】</a:t>
            </a:r>
            <a:r>
              <a:rPr lang="zh-CN" altLang="zh-CN" sz="2800" b="1" dirty="0" smtClean="0"/>
              <a:t> 对于超过一定规模的危大工程，</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施工单位</a:t>
            </a:r>
            <a:r>
              <a:rPr lang="zh-CN" altLang="zh-CN" sz="2800" b="1" dirty="0" smtClean="0"/>
              <a:t>应当组织召开专家论证会对专项方案进行论证。实行施工总承包的，由施工总承包单位组织召开专家论证会。专家论证前专项方案应当通过施工单位审核和总监理工程师审查。</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813731"/>
            <a:ext cx="9509760" cy="5167619"/>
          </a:xfrm>
        </p:spPr>
        <p:txBody>
          <a:bodyPr rtlCol="0">
            <a:normAutofit/>
          </a:bodyPr>
          <a:lstStyle/>
          <a:p>
            <a:r>
              <a:rPr lang="zh-CN" altLang="zh-CN" sz="2800" b="1" dirty="0" smtClean="0"/>
              <a:t>第十六条</a:t>
            </a:r>
            <a:r>
              <a:rPr lang="zh-CN" altLang="zh-CN" sz="2800" dirty="0" smtClean="0"/>
              <a:t>【</a:t>
            </a:r>
            <a:r>
              <a:rPr lang="zh-CN" altLang="zh-CN" sz="2800" b="1" dirty="0" smtClean="0"/>
              <a:t>专家要求</a:t>
            </a:r>
            <a:r>
              <a:rPr lang="zh-CN" altLang="zh-CN" sz="2800" dirty="0" smtClean="0"/>
              <a:t>】</a:t>
            </a:r>
            <a:r>
              <a:rPr lang="zh-CN" altLang="zh-CN" sz="2800" b="1" dirty="0" smtClean="0"/>
              <a:t> 设区市住房城乡建设有关主管部门应当建立</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专家库</a:t>
            </a:r>
            <a:r>
              <a:rPr lang="zh-CN" altLang="zh-CN" sz="2800" b="1" dirty="0" smtClean="0"/>
              <a:t>。专家应当从设区市住房城乡建设有关主管部门建立的专家库中选取（</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对于技术复杂、施工难度大的危大工程，如本地无相关专家，可聘请外埠专家</a:t>
            </a:r>
            <a:r>
              <a:rPr lang="zh-CN" altLang="zh-CN" sz="2800" b="1" dirty="0" smtClean="0"/>
              <a:t>），符合专业要求的专家人数</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不得少于</a:t>
            </a:r>
            <a:r>
              <a:rPr lang="en-US"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5</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名</a:t>
            </a:r>
            <a:r>
              <a:rPr lang="zh-CN" altLang="zh-CN" sz="2800" b="1" dirty="0" smtClean="0"/>
              <a:t>，并满足以下条件：</a:t>
            </a:r>
          </a:p>
          <a:p>
            <a:r>
              <a:rPr lang="zh-CN" altLang="zh-CN" sz="2800" b="1" dirty="0" smtClean="0"/>
              <a:t>（一）诚实守信、作风正派、学术严谨；</a:t>
            </a:r>
          </a:p>
          <a:p>
            <a:r>
              <a:rPr lang="zh-CN" altLang="zh-CN" sz="2800" b="1" dirty="0" smtClean="0"/>
              <a:t>（二）从事相关专业工作</a:t>
            </a:r>
            <a:r>
              <a:rPr lang="en-US" altLang="zh-CN" sz="2800" b="1" dirty="0" smtClean="0"/>
              <a:t>15</a:t>
            </a:r>
            <a:r>
              <a:rPr lang="zh-CN" altLang="zh-CN" sz="2800" b="1" dirty="0" smtClean="0"/>
              <a:t>年以上或具有丰富的专业经验；</a:t>
            </a:r>
          </a:p>
          <a:p>
            <a:r>
              <a:rPr lang="zh-CN" altLang="zh-CN" sz="2800" b="1" dirty="0" smtClean="0"/>
              <a:t>（三）具有高级专业技术职称；</a:t>
            </a:r>
          </a:p>
          <a:p>
            <a:r>
              <a:rPr lang="zh-CN" altLang="zh-CN" sz="2800" b="1" dirty="0" smtClean="0"/>
              <a:t>（四）与论证的危大工程无利害关系。</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wipe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813731"/>
            <a:ext cx="9509760" cy="5167619"/>
          </a:xfrm>
        </p:spPr>
        <p:txBody>
          <a:bodyPr rtlCol="0">
            <a:normAutofit/>
          </a:bodyPr>
          <a:lstStyle/>
          <a:p>
            <a:r>
              <a:rPr lang="zh-CN" altLang="zh-CN" sz="2800" b="1" dirty="0" smtClean="0"/>
              <a:t>第十七条</a:t>
            </a:r>
            <a:r>
              <a:rPr lang="zh-CN" altLang="zh-CN" sz="2800" dirty="0" smtClean="0"/>
              <a:t>【</a:t>
            </a:r>
            <a:r>
              <a:rPr lang="zh-CN" altLang="zh-CN" sz="2800" b="1" dirty="0" smtClean="0"/>
              <a:t>论证会人员</a:t>
            </a:r>
            <a:r>
              <a:rPr lang="zh-CN" altLang="zh-CN" sz="2800" dirty="0" smtClean="0"/>
              <a:t>】</a:t>
            </a:r>
            <a:r>
              <a:rPr lang="zh-CN" altLang="zh-CN" sz="2800" b="1" dirty="0" smtClean="0"/>
              <a:t> 以下人员应当参加专项方案专家论证会：</a:t>
            </a:r>
          </a:p>
          <a:p>
            <a:r>
              <a:rPr lang="zh-CN" altLang="zh-CN" sz="2800" b="1" dirty="0" smtClean="0"/>
              <a:t>（一）专家；</a:t>
            </a:r>
          </a:p>
          <a:p>
            <a:r>
              <a:rPr lang="zh-CN" altLang="zh-CN" sz="2800" b="1" dirty="0" smtClean="0"/>
              <a:t>（二）建设单位项目负责人；</a:t>
            </a:r>
          </a:p>
          <a:p>
            <a:r>
              <a:rPr lang="zh-CN" altLang="zh-CN" sz="2800" b="1" dirty="0" smtClean="0"/>
              <a:t>（三）有关勘察、设计单位项目技术负责人及相关人员；</a:t>
            </a:r>
          </a:p>
          <a:p>
            <a:r>
              <a:rPr lang="zh-CN" altLang="zh-CN" sz="2800" b="1" dirty="0" smtClean="0"/>
              <a:t>（四）总承包单位和分包单位技术负责人、项目负责人、项目技术负责人、专项方案编制人员、项目专职安全生产管理人员及相关人员；</a:t>
            </a:r>
          </a:p>
          <a:p>
            <a:r>
              <a:rPr lang="zh-CN" altLang="zh-CN" sz="2800" b="1" dirty="0" smtClean="0"/>
              <a:t>（五）监理单位项目总监理工程师及专业监理工程师。</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645951"/>
            <a:ext cx="9509760" cy="5637403"/>
          </a:xfrm>
        </p:spPr>
        <p:txBody>
          <a:bodyPr>
            <a:normAutofit fontScale="47500" lnSpcReduction="20000"/>
          </a:bodyPr>
          <a:lstStyle/>
          <a:p>
            <a:pPr algn="just">
              <a:lnSpc>
                <a:spcPts val="3100"/>
              </a:lnSpc>
              <a:buNone/>
            </a:pPr>
            <a:r>
              <a:rPr lang="zh-CN" altLang="en-US" sz="5400" b="1" kern="2000" spc="150" dirty="0" smtClean="0">
                <a:sym typeface="Arial" panose="020B0604020202020204" pitchFamily="34" charset="0"/>
              </a:rPr>
              <a:t>  当前，安全生产发生事故后的责任追究十分严厉。比如</a:t>
            </a:r>
            <a:r>
              <a:rPr lang="zh-CN" altLang="en-US" sz="5400" b="1" kern="2000" spc="150" dirty="0" smtClean="0"/>
              <a:t>广州“</a:t>
            </a:r>
            <a:r>
              <a:rPr lang="en-US" altLang="zh-CN" sz="5400" b="1" kern="2000" spc="150" dirty="0" smtClean="0"/>
              <a:t>7.22</a:t>
            </a:r>
            <a:r>
              <a:rPr lang="zh-CN" altLang="en-US" sz="5400" b="1" kern="2000" spc="150" dirty="0" smtClean="0"/>
              <a:t>塔吊坍塌致</a:t>
            </a:r>
            <a:r>
              <a:rPr lang="en-US" altLang="zh-CN" sz="5400" b="1" kern="2000" spc="150" dirty="0" smtClean="0"/>
              <a:t>7</a:t>
            </a:r>
            <a:r>
              <a:rPr lang="zh-CN" altLang="en-US" sz="5400" b="1" kern="2000" spc="150" dirty="0" smtClean="0"/>
              <a:t>死”事故，</a:t>
            </a:r>
            <a:r>
              <a:rPr lang="en-US" altLang="zh-CN" sz="5400" b="1" kern="2000" spc="150" dirty="0" smtClean="0"/>
              <a:t>2017</a:t>
            </a:r>
            <a:r>
              <a:rPr lang="zh-CN" altLang="en-US" sz="5400" b="1" kern="2000" spc="150" dirty="0" smtClean="0"/>
              <a:t>年</a:t>
            </a:r>
            <a:r>
              <a:rPr lang="en-US" altLang="zh-CN" sz="5400" b="1" kern="2000" spc="150" dirty="0" smtClean="0"/>
              <a:t>7</a:t>
            </a:r>
            <a:r>
              <a:rPr lang="zh-CN" altLang="en-US" sz="5400" b="1" kern="2000" spc="150" dirty="0" smtClean="0"/>
              <a:t>月</a:t>
            </a:r>
            <a:r>
              <a:rPr lang="en-US" altLang="zh-CN" sz="5400" b="1" kern="2000" spc="150" dirty="0" smtClean="0"/>
              <a:t>22</a:t>
            </a:r>
            <a:r>
              <a:rPr lang="zh-CN" altLang="en-US" sz="5400" b="1" kern="2000" spc="150" dirty="0" smtClean="0"/>
              <a:t>日，广州市海珠区中交集团南方总部基地</a:t>
            </a:r>
            <a:r>
              <a:rPr lang="en-US" altLang="zh-CN" sz="5400" b="1" kern="2000" spc="150" dirty="0" smtClean="0"/>
              <a:t>B</a:t>
            </a:r>
            <a:r>
              <a:rPr lang="zh-CN" altLang="en-US" sz="5400" b="1" kern="2000" spc="150" dirty="0" smtClean="0"/>
              <a:t>区项目发生建筑工地塔吊坍塌事故，</a:t>
            </a:r>
            <a:r>
              <a:rPr lang="zh-CN" altLang="en-US" sz="5400" b="1" kern="2000" spc="150" dirty="0" smtClean="0">
                <a:solidFill>
                  <a:srgbClr val="FF0000"/>
                </a:solidFill>
                <a:effectLst>
                  <a:outerShdw blurRad="38100" dist="38100" dir="2700000" algn="tl">
                    <a:srgbClr val="000000">
                      <a:alpha val="43137"/>
                    </a:srgbClr>
                  </a:outerShdw>
                </a:effectLst>
              </a:rPr>
              <a:t>造成</a:t>
            </a:r>
            <a:r>
              <a:rPr lang="en-US" altLang="zh-CN" sz="5400" b="1" kern="2000" spc="150" dirty="0" smtClean="0">
                <a:solidFill>
                  <a:srgbClr val="FF0000"/>
                </a:solidFill>
                <a:effectLst>
                  <a:outerShdw blurRad="38100" dist="38100" dir="2700000" algn="tl">
                    <a:srgbClr val="000000">
                      <a:alpha val="43137"/>
                    </a:srgbClr>
                  </a:outerShdw>
                </a:effectLst>
              </a:rPr>
              <a:t>7</a:t>
            </a:r>
            <a:r>
              <a:rPr lang="zh-CN" altLang="en-US" sz="5400" b="1" kern="2000" spc="150" dirty="0" smtClean="0">
                <a:solidFill>
                  <a:srgbClr val="FF0000"/>
                </a:solidFill>
                <a:effectLst>
                  <a:outerShdw blurRad="38100" dist="38100" dir="2700000" algn="tl">
                    <a:srgbClr val="000000">
                      <a:alpha val="43137"/>
                    </a:srgbClr>
                  </a:outerShdw>
                </a:effectLst>
              </a:rPr>
              <a:t>人死亡</a:t>
            </a:r>
            <a:r>
              <a:rPr lang="zh-CN" altLang="en-US" sz="5400" b="1" kern="2000" spc="150" dirty="0" smtClean="0"/>
              <a:t>、</a:t>
            </a:r>
            <a:r>
              <a:rPr lang="en-US" altLang="zh-CN" sz="5400" b="1" kern="2000" spc="150" dirty="0" smtClean="0"/>
              <a:t>2</a:t>
            </a:r>
            <a:r>
              <a:rPr lang="zh-CN" altLang="en-US" sz="5400" b="1" kern="2000" spc="150" dirty="0" smtClean="0"/>
              <a:t>人重伤，该起事故共</a:t>
            </a:r>
            <a:r>
              <a:rPr lang="en-US" altLang="zh-CN" sz="5400" b="1" kern="2000" spc="150" dirty="0" smtClean="0"/>
              <a:t>53</a:t>
            </a:r>
            <a:r>
              <a:rPr lang="zh-CN" altLang="en-US" sz="5400" b="1" kern="2000" spc="150" dirty="0" smtClean="0"/>
              <a:t>人被追责。其中，检察机关</a:t>
            </a:r>
            <a:r>
              <a:rPr lang="zh-CN" altLang="en-US" sz="5400" b="1" kern="2000" spc="150" dirty="0" smtClean="0">
                <a:solidFill>
                  <a:srgbClr val="FF0000"/>
                </a:solidFill>
                <a:effectLst>
                  <a:outerShdw blurRad="38100" dist="38100" dir="2700000" algn="tl">
                    <a:srgbClr val="000000">
                      <a:alpha val="43137"/>
                    </a:srgbClr>
                  </a:outerShdw>
                </a:effectLst>
              </a:rPr>
              <a:t>批准对</a:t>
            </a:r>
            <a:r>
              <a:rPr lang="en-US" altLang="zh-CN" sz="5400" b="1" kern="2000" spc="150" dirty="0" smtClean="0">
                <a:solidFill>
                  <a:srgbClr val="FF0000"/>
                </a:solidFill>
                <a:effectLst>
                  <a:outerShdw blurRad="38100" dist="38100" dir="2700000" algn="tl">
                    <a:srgbClr val="000000">
                      <a:alpha val="43137"/>
                    </a:srgbClr>
                  </a:outerShdw>
                </a:effectLst>
              </a:rPr>
              <a:t>5</a:t>
            </a:r>
            <a:r>
              <a:rPr lang="zh-CN" altLang="en-US" sz="5400" b="1" kern="2000" spc="150" dirty="0" smtClean="0">
                <a:solidFill>
                  <a:srgbClr val="FF0000"/>
                </a:solidFill>
                <a:effectLst>
                  <a:outerShdw blurRad="38100" dist="38100" dir="2700000" algn="tl">
                    <a:srgbClr val="000000">
                      <a:alpha val="43137"/>
                    </a:srgbClr>
                  </a:outerShdw>
                </a:effectLst>
              </a:rPr>
              <a:t>名涉嫌犯罪的企业人员和</a:t>
            </a:r>
            <a:r>
              <a:rPr lang="en-US" altLang="zh-CN" sz="5400" b="1" kern="2000" spc="150" dirty="0" smtClean="0">
                <a:solidFill>
                  <a:srgbClr val="FF0000"/>
                </a:solidFill>
                <a:effectLst>
                  <a:outerShdw blurRad="38100" dist="38100" dir="2700000" algn="tl">
                    <a:srgbClr val="000000">
                      <a:alpha val="43137"/>
                    </a:srgbClr>
                  </a:outerShdw>
                </a:effectLst>
              </a:rPr>
              <a:t>2</a:t>
            </a:r>
            <a:r>
              <a:rPr lang="zh-CN" altLang="en-US" sz="5400" b="1" kern="2000" spc="150" dirty="0" smtClean="0">
                <a:solidFill>
                  <a:srgbClr val="FF0000"/>
                </a:solidFill>
                <a:effectLst>
                  <a:outerShdw blurRad="38100" dist="38100" dir="2700000" algn="tl">
                    <a:srgbClr val="000000">
                      <a:alpha val="43137"/>
                    </a:srgbClr>
                  </a:outerShdw>
                </a:effectLst>
              </a:rPr>
              <a:t>名政府监管</a:t>
            </a:r>
            <a:r>
              <a:rPr lang="zh-CN" altLang="en-US" sz="5400" b="1" kern="2000" spc="150" dirty="0" smtClean="0">
                <a:solidFill>
                  <a:srgbClr val="FF0000"/>
                </a:solidFill>
                <a:effectLst>
                  <a:outerShdw blurRad="38100" dist="38100" dir="2700000" algn="tl">
                    <a:srgbClr val="000000">
                      <a:alpha val="43137"/>
                    </a:srgbClr>
                  </a:outerShdw>
                </a:effectLst>
                <a:sym typeface="Arial" panose="020B0604020202020204" pitchFamily="34" charset="0"/>
              </a:rPr>
              <a:t>人员实施逮捕</a:t>
            </a:r>
            <a:r>
              <a:rPr lang="zh-CN" altLang="en-US" sz="5400" b="1" kern="2000" spc="150" dirty="0" smtClean="0">
                <a:sym typeface="Arial" panose="020B0604020202020204" pitchFamily="34" charset="0"/>
              </a:rPr>
              <a:t>。</a:t>
            </a:r>
            <a:r>
              <a:rPr lang="zh-CN" altLang="en-US" sz="5900" b="1" kern="2000" spc="150" dirty="0" smtClean="0">
                <a:sym typeface="Arial" panose="020B0604020202020204" pitchFamily="34" charset="0"/>
              </a:rPr>
              <a:t>此外，拟对</a:t>
            </a:r>
            <a:r>
              <a:rPr lang="en-US" altLang="zh-CN" sz="5900" b="1" kern="2000" spc="150" dirty="0" smtClean="0">
                <a:sym typeface="Arial" panose="020B0604020202020204" pitchFamily="34" charset="0"/>
              </a:rPr>
              <a:t>9</a:t>
            </a:r>
            <a:r>
              <a:rPr lang="zh-CN" altLang="en-US" sz="5900" b="1" kern="2000" spc="150" dirty="0" smtClean="0">
                <a:sym typeface="Arial" panose="020B0604020202020204" pitchFamily="34" charset="0"/>
              </a:rPr>
              <a:t>名企业人员和</a:t>
            </a:r>
            <a:r>
              <a:rPr lang="en-US" altLang="zh-CN" sz="5900" b="1" kern="2000" spc="150" dirty="0" smtClean="0">
                <a:sym typeface="Arial" panose="020B0604020202020204" pitchFamily="34" charset="0"/>
              </a:rPr>
              <a:t>17</a:t>
            </a:r>
            <a:r>
              <a:rPr lang="zh-CN" altLang="en-US" sz="5900" b="1" kern="2000" spc="150" dirty="0" smtClean="0">
                <a:sym typeface="Arial" panose="020B0604020202020204" pitchFamily="34" charset="0"/>
              </a:rPr>
              <a:t>名政府监管人员给予党纪政纪、诫勉谈话、书面检查等处分，对</a:t>
            </a:r>
            <a:r>
              <a:rPr lang="en-US" altLang="zh-CN" sz="5900" b="1" kern="2000" spc="150" dirty="0" smtClean="0">
                <a:sym typeface="Arial" panose="020B0604020202020204" pitchFamily="34" charset="0"/>
              </a:rPr>
              <a:t>15</a:t>
            </a:r>
            <a:r>
              <a:rPr lang="zh-CN" altLang="en-US" sz="5900" b="1" kern="2000" spc="150" dirty="0" smtClean="0">
                <a:sym typeface="Arial" panose="020B0604020202020204" pitchFamily="34" charset="0"/>
              </a:rPr>
              <a:t>名企业人员建议由企业根据内部管理规定处理。事故调查组还建议对</a:t>
            </a:r>
            <a:r>
              <a:rPr lang="en-US" altLang="zh-CN" sz="5900" b="1" kern="2000" spc="150" dirty="0" smtClean="0">
                <a:sym typeface="Arial" panose="020B0604020202020204" pitchFamily="34" charset="0"/>
              </a:rPr>
              <a:t>3</a:t>
            </a:r>
            <a:r>
              <a:rPr lang="zh-CN" altLang="en-US" sz="5900" b="1" kern="2000" spc="150" dirty="0" smtClean="0">
                <a:sym typeface="Arial" panose="020B0604020202020204" pitchFamily="34" charset="0"/>
              </a:rPr>
              <a:t>家事故企业和</a:t>
            </a:r>
            <a:r>
              <a:rPr lang="en-US" altLang="zh-CN" sz="5900" b="1" kern="2000" spc="150" dirty="0" smtClean="0">
                <a:sym typeface="Arial" panose="020B0604020202020204" pitchFamily="34" charset="0"/>
              </a:rPr>
              <a:t>7</a:t>
            </a:r>
            <a:r>
              <a:rPr lang="zh-CN" altLang="en-US" sz="5900" b="1" kern="2000" spc="150" dirty="0" smtClean="0">
                <a:sym typeface="Arial" panose="020B0604020202020204" pitchFamily="34" charset="0"/>
              </a:rPr>
              <a:t>名企业人员违法违规行为分别给予行政处罚，建议责成</a:t>
            </a:r>
            <a:r>
              <a:rPr lang="en-US" altLang="zh-CN" sz="5900" b="1" kern="2000" spc="150" dirty="0" smtClean="0">
                <a:sym typeface="Arial" panose="020B0604020202020204" pitchFamily="34" charset="0"/>
              </a:rPr>
              <a:t>5</a:t>
            </a:r>
            <a:r>
              <a:rPr lang="zh-CN" altLang="en-US" sz="5900" b="1" kern="2000" spc="150" dirty="0" smtClean="0">
                <a:sym typeface="Arial" panose="020B0604020202020204" pitchFamily="34" charset="0"/>
              </a:rPr>
              <a:t>家事故相关企业分别做出深刻检查等其他处理。再比如临沂金誉石化有限公司 “</a:t>
            </a:r>
            <a:r>
              <a:rPr lang="en-US" altLang="zh-CN" sz="5900" b="1" kern="2000" spc="150" dirty="0" smtClean="0">
                <a:sym typeface="Arial" panose="020B0604020202020204" pitchFamily="34" charset="0"/>
              </a:rPr>
              <a:t>6·5”</a:t>
            </a:r>
            <a:r>
              <a:rPr lang="zh-CN" altLang="en-US" sz="5900" b="1" kern="2000" spc="150" dirty="0" smtClean="0">
                <a:sym typeface="Arial" panose="020B0604020202020204" pitchFamily="34" charset="0"/>
              </a:rPr>
              <a:t>罐车泄漏重大爆炸着火事故。</a:t>
            </a:r>
            <a:r>
              <a:rPr lang="en-US" altLang="zh-CN" sz="5900" b="1" kern="2000" spc="150" dirty="0" smtClean="0">
                <a:sym typeface="Arial" panose="020B0604020202020204" pitchFamily="34" charset="0"/>
              </a:rPr>
              <a:t>2017</a:t>
            </a:r>
            <a:r>
              <a:rPr lang="zh-CN" altLang="en-US" sz="5900" b="1" kern="2000" spc="150" dirty="0" smtClean="0">
                <a:sym typeface="Arial" panose="020B0604020202020204" pitchFamily="34" charset="0"/>
              </a:rPr>
              <a:t>年</a:t>
            </a:r>
            <a:r>
              <a:rPr lang="en-US" altLang="zh-CN" sz="5900" b="1" kern="2000" spc="150" dirty="0" smtClean="0">
                <a:sym typeface="Arial" panose="020B0604020202020204" pitchFamily="34" charset="0"/>
              </a:rPr>
              <a:t>6</a:t>
            </a:r>
            <a:r>
              <a:rPr lang="zh-CN" altLang="en-US" sz="5900" b="1" kern="2000" spc="150" dirty="0" smtClean="0">
                <a:sym typeface="Arial" panose="020B0604020202020204" pitchFamily="34" charset="0"/>
              </a:rPr>
              <a:t>月</a:t>
            </a:r>
            <a:r>
              <a:rPr lang="en-US" altLang="zh-CN" sz="5900" b="1" kern="2000" spc="150" dirty="0" smtClean="0">
                <a:sym typeface="Arial" panose="020B0604020202020204" pitchFamily="34" charset="0"/>
              </a:rPr>
              <a:t>5</a:t>
            </a:r>
            <a:r>
              <a:rPr lang="zh-CN" altLang="en-US" sz="5900" b="1" kern="2000" spc="150" dirty="0" smtClean="0">
                <a:sym typeface="Arial" panose="020B0604020202020204" pitchFamily="34" charset="0"/>
              </a:rPr>
              <a:t>日，临沂市金誉石化有限公司储运部装卸</a:t>
            </a:r>
            <a:endParaRPr lang="zh-CN" altLang="en-US" sz="4500" b="1" dirty="0">
              <a:solidFill>
                <a:srgbClr val="FF0000"/>
              </a:solidFill>
            </a:endParaRPr>
          </a:p>
        </p:txBody>
      </p:sp>
    </p:spTree>
  </p:cSld>
  <p:clrMapOvr>
    <a:masterClrMapping/>
  </p:clrMapOvr>
  <p:transition spd="med">
    <p:pull dir="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813731"/>
            <a:ext cx="9509760" cy="5167619"/>
          </a:xfrm>
        </p:spPr>
        <p:txBody>
          <a:bodyPr rtlCol="0">
            <a:normAutofit/>
          </a:bodyPr>
          <a:lstStyle/>
          <a:p>
            <a:r>
              <a:rPr lang="zh-CN" altLang="zh-CN" sz="2800" b="1" dirty="0" smtClean="0"/>
              <a:t>第十八条</a:t>
            </a:r>
            <a:r>
              <a:rPr lang="zh-CN" altLang="zh-CN" sz="2800" dirty="0" smtClean="0"/>
              <a:t>【</a:t>
            </a:r>
            <a:r>
              <a:rPr lang="zh-CN" altLang="zh-CN" sz="2800" b="1" dirty="0" smtClean="0"/>
              <a:t>论证准备</a:t>
            </a:r>
            <a:r>
              <a:rPr lang="zh-CN" altLang="zh-CN" sz="2800" dirty="0" smtClean="0"/>
              <a:t>】</a:t>
            </a:r>
            <a:r>
              <a:rPr lang="zh-CN" altLang="zh-CN" sz="2800" b="1" dirty="0" smtClean="0"/>
              <a:t>组织专家论证的施工企业应当于论证会</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召开</a:t>
            </a:r>
            <a:r>
              <a:rPr lang="en-US"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3</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日前</a:t>
            </a:r>
            <a:r>
              <a:rPr lang="zh-CN" altLang="zh-CN" sz="2800" b="1" dirty="0" smtClean="0"/>
              <a:t>，将需要论证的专项方案及相关设计、勘察等辅助资料</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送达</a:t>
            </a:r>
            <a:r>
              <a:rPr lang="zh-CN" altLang="zh-CN" sz="2800" b="1" dirty="0" smtClean="0"/>
              <a:t>论证专家。专家应在论证会前对方案进行预审，</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必要时到施工现场进行实地考察，了解施工现场实际情况。</a:t>
            </a:r>
          </a:p>
          <a:p>
            <a:r>
              <a:rPr lang="zh-CN" altLang="zh-CN" sz="2800" b="1" dirty="0" smtClean="0"/>
              <a:t>第十九条</a:t>
            </a:r>
            <a:r>
              <a:rPr lang="zh-CN" altLang="zh-CN" sz="2800" dirty="0" smtClean="0"/>
              <a:t>【</a:t>
            </a:r>
            <a:r>
              <a:rPr lang="zh-CN" altLang="zh-CN" sz="2800" b="1" dirty="0" smtClean="0"/>
              <a:t>论证原则</a:t>
            </a:r>
            <a:r>
              <a:rPr lang="zh-CN" altLang="zh-CN" sz="2800" dirty="0" smtClean="0"/>
              <a:t>】</a:t>
            </a:r>
            <a:r>
              <a:rPr lang="zh-CN" altLang="zh-CN" sz="2800" b="1" dirty="0" smtClean="0"/>
              <a:t>对专项方案进行论证时，专家根据论证需要，有权调阅工程相关技术资料，有权提出独立的论证意见，不受任何单位或者个人的干预。</a:t>
            </a:r>
          </a:p>
          <a:p>
            <a:r>
              <a:rPr lang="zh-CN" altLang="zh-CN" sz="2800" b="1" dirty="0" smtClean="0"/>
              <a:t>专家应当遵守专家论证的相关管理制度，客观、公正、科学地进行论证。对在论证过程中知悉的商业秘密，应当予以保密。</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pull dir="l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587229"/>
            <a:ext cx="9509760" cy="5746459"/>
          </a:xfrm>
        </p:spPr>
        <p:txBody>
          <a:bodyPr rtlCol="0">
            <a:normAutofit fontScale="92500" lnSpcReduction="10000"/>
          </a:bodyPr>
          <a:lstStyle/>
          <a:p>
            <a:r>
              <a:rPr lang="zh-CN" altLang="zh-CN" sz="2800" b="1" dirty="0" smtClean="0"/>
              <a:t>第二十条</a:t>
            </a:r>
            <a:r>
              <a:rPr lang="zh-CN" altLang="zh-CN" sz="2800" dirty="0" smtClean="0"/>
              <a:t>【</a:t>
            </a:r>
            <a:r>
              <a:rPr lang="zh-CN" altLang="zh-CN" sz="2800" b="1" dirty="0" smtClean="0"/>
              <a:t>论证内容</a:t>
            </a:r>
            <a:r>
              <a:rPr lang="zh-CN" altLang="zh-CN" sz="2800" dirty="0" smtClean="0"/>
              <a:t>】</a:t>
            </a:r>
            <a:r>
              <a:rPr lang="zh-CN" altLang="zh-CN" sz="2800" b="1" dirty="0" smtClean="0"/>
              <a:t>与会专家应重点对以下内容进行论证：</a:t>
            </a:r>
          </a:p>
          <a:p>
            <a:r>
              <a:rPr lang="zh-CN" altLang="zh-CN" sz="2800" b="1" dirty="0" smtClean="0"/>
              <a:t>（一）专项方案内容是否完整、可行；</a:t>
            </a:r>
          </a:p>
          <a:p>
            <a:r>
              <a:rPr lang="zh-CN" altLang="zh-CN" sz="2800" b="1" dirty="0" smtClean="0"/>
              <a:t>（二）专项方案计算书和验算依据、施工图是否符合有关标准规范；</a:t>
            </a:r>
          </a:p>
          <a:p>
            <a:r>
              <a:rPr lang="zh-CN" altLang="zh-CN" sz="2800" b="1" dirty="0" smtClean="0"/>
              <a:t>（三）专项方案是否满足现场实际情况，并能够确保施工安全。</a:t>
            </a:r>
          </a:p>
          <a:p>
            <a:r>
              <a:rPr lang="zh-CN" altLang="zh-CN" sz="2800" b="1" dirty="0" smtClean="0"/>
              <a:t>第二十一条</a:t>
            </a:r>
            <a:r>
              <a:rPr lang="zh-CN" altLang="zh-CN" sz="2800" dirty="0" smtClean="0"/>
              <a:t>【</a:t>
            </a:r>
            <a:r>
              <a:rPr lang="zh-CN" altLang="zh-CN" sz="2800" b="1" dirty="0" smtClean="0"/>
              <a:t>论证结论</a:t>
            </a:r>
            <a:r>
              <a:rPr lang="zh-CN" altLang="zh-CN" sz="2800" dirty="0" smtClean="0"/>
              <a:t>】</a:t>
            </a:r>
            <a:r>
              <a:rPr lang="zh-CN" altLang="zh-CN" sz="2800" b="1" dirty="0" smtClean="0"/>
              <a:t>专家论证会后，应当形成论证报告，对专项方案提出通过、修改后通过或者不通过的一致意见。</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专家对论证报告负责并签字确认。</a:t>
            </a:r>
          </a:p>
          <a:p>
            <a:r>
              <a:rPr lang="zh-CN" altLang="zh-CN" sz="2800" b="1" dirty="0" smtClean="0"/>
              <a:t>专项方案经论证需修改后通过的，施工单位应当根据论证报告</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修改完善后</a:t>
            </a:r>
            <a:r>
              <a:rPr lang="zh-CN" altLang="zh-CN" sz="2800" b="1" dirty="0" smtClean="0"/>
              <a:t>，</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重新履行本</a:t>
            </a:r>
            <a:r>
              <a:rPr lang="zh-CN" altLang="zh-CN" sz="2800" b="1" dirty="0" smtClean="0"/>
              <a:t>规定第十四条的</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程序</a:t>
            </a:r>
            <a:r>
              <a:rPr lang="zh-CN" altLang="zh-CN" sz="2800" b="1" dirty="0" smtClean="0"/>
              <a:t>并将修改内容</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告知论证专家</a:t>
            </a:r>
            <a:r>
              <a:rPr lang="zh-CN" altLang="zh-CN" sz="2800" b="1" dirty="0" smtClean="0"/>
              <a:t>。</a:t>
            </a:r>
          </a:p>
          <a:p>
            <a:r>
              <a:rPr lang="zh-CN" altLang="zh-CN" sz="2800" b="1" dirty="0" smtClean="0"/>
              <a:t>专项方案经论证</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不通过</a:t>
            </a:r>
            <a:r>
              <a:rPr lang="zh-CN" altLang="zh-CN" sz="2800" b="1" dirty="0" smtClean="0"/>
              <a:t>的，施工单位修改后应当按照本规定的要求</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重新组织专家论证</a:t>
            </a:r>
            <a:r>
              <a:rPr lang="zh-CN" altLang="zh-CN" sz="2800" b="1" dirty="0" smtClean="0"/>
              <a:t>。</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587229"/>
            <a:ext cx="9509760" cy="5746459"/>
          </a:xfrm>
        </p:spPr>
        <p:txBody>
          <a:bodyPr rtlCol="0">
            <a:normAutofit/>
          </a:bodyPr>
          <a:lstStyle/>
          <a:p>
            <a:r>
              <a:rPr lang="zh-CN" altLang="zh-CN" sz="2800" b="1" dirty="0" smtClean="0"/>
              <a:t>第二十二条</a:t>
            </a:r>
            <a:r>
              <a:rPr lang="zh-CN" altLang="zh-CN" sz="2800" dirty="0" smtClean="0"/>
              <a:t>【</a:t>
            </a:r>
            <a:r>
              <a:rPr lang="zh-CN" altLang="zh-CN" sz="2800" b="1" dirty="0" smtClean="0"/>
              <a:t>现场公示</a:t>
            </a:r>
            <a:r>
              <a:rPr lang="zh-CN" altLang="zh-CN" sz="2800" dirty="0" smtClean="0"/>
              <a:t>】</a:t>
            </a:r>
            <a:r>
              <a:rPr lang="zh-CN" altLang="zh-CN" sz="2800" b="1" dirty="0" smtClean="0"/>
              <a:t> 施工单位应当在施工现场</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显著位置</a:t>
            </a:r>
            <a:r>
              <a:rPr lang="zh-CN" altLang="zh-CN" sz="2800" b="1" dirty="0" smtClean="0"/>
              <a:t>公告危大工程名称、施工时间和具体责任人员，并在危险区域设置安全警示标志。</a:t>
            </a:r>
          </a:p>
          <a:p>
            <a:r>
              <a:rPr lang="zh-CN" altLang="zh-CN" sz="2800" b="1" dirty="0" smtClean="0"/>
              <a:t>第二十三条</a:t>
            </a:r>
            <a:r>
              <a:rPr lang="zh-CN" altLang="zh-CN" sz="2800" dirty="0" smtClean="0"/>
              <a:t>【</a:t>
            </a:r>
            <a:r>
              <a:rPr lang="zh-CN" altLang="zh-CN" sz="2800" b="1" dirty="0" smtClean="0"/>
              <a:t>方案交底</a:t>
            </a:r>
            <a:r>
              <a:rPr lang="zh-CN" altLang="zh-CN" sz="2800" dirty="0" smtClean="0"/>
              <a:t>】</a:t>
            </a:r>
            <a:r>
              <a:rPr lang="zh-CN" altLang="zh-CN" sz="2800" b="1" dirty="0" smtClean="0"/>
              <a:t> 专项方案实施前，编制人员或者项目技术负责人应当向施工现场管理人员进行</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方案交底</a:t>
            </a:r>
            <a:r>
              <a:rPr lang="zh-CN" altLang="zh-CN" sz="2800" b="1" dirty="0" smtClean="0"/>
              <a:t>。</a:t>
            </a:r>
          </a:p>
          <a:p>
            <a:r>
              <a:rPr lang="zh-CN" altLang="zh-CN" sz="2800" b="1" dirty="0" smtClean="0"/>
              <a:t>施工现场管理人员应当向作业人员进行安全技术交底，并由双方和项目专职安全生产管理人员</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共同签字确认</a:t>
            </a:r>
            <a:r>
              <a:rPr lang="zh-CN" altLang="zh-CN" sz="2800" b="1" dirty="0" smtClean="0"/>
              <a:t>。</a:t>
            </a:r>
          </a:p>
          <a:p>
            <a:r>
              <a:rPr lang="zh-CN" altLang="zh-CN" sz="2800" b="1" dirty="0" smtClean="0"/>
              <a:t>第二十四条</a:t>
            </a:r>
            <a:r>
              <a:rPr lang="zh-CN" altLang="zh-CN" sz="2800" dirty="0" smtClean="0"/>
              <a:t>【</a:t>
            </a:r>
            <a:r>
              <a:rPr lang="zh-CN" altLang="zh-CN" sz="2800" b="1" dirty="0" smtClean="0"/>
              <a:t>方案实施</a:t>
            </a:r>
            <a:r>
              <a:rPr lang="zh-CN" altLang="zh-CN" sz="2800" dirty="0" smtClean="0"/>
              <a:t>】</a:t>
            </a:r>
            <a:r>
              <a:rPr lang="zh-CN" altLang="zh-CN" sz="2800" b="1" dirty="0" smtClean="0"/>
              <a:t> 施工单位应当</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严格按照</a:t>
            </a:r>
            <a:r>
              <a:rPr lang="zh-CN" altLang="zh-CN" sz="2800" b="1" dirty="0" smtClean="0"/>
              <a:t>审查、论证通过的专项</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方案组织施工</a:t>
            </a:r>
            <a:r>
              <a:rPr lang="zh-CN" altLang="zh-CN" sz="2800" b="1" dirty="0" smtClean="0"/>
              <a:t>，不得擅自修改专项方案。</a:t>
            </a:r>
          </a:p>
          <a:p>
            <a:r>
              <a:rPr lang="zh-CN" altLang="zh-CN" sz="2800" b="1" dirty="0" smtClean="0"/>
              <a:t>因规划调整、设计变更、外部环境等原因确需调整的，</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修改后的专项方案应当按照本规定重新审核和论证</a:t>
            </a:r>
            <a:r>
              <a:rPr lang="zh-CN" altLang="zh-CN" sz="2800" b="1" dirty="0" smtClean="0"/>
              <a:t>。涉及资金或者工期调整的，建设单位应当按照约定予以调整。</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pull dir="l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587229"/>
            <a:ext cx="9509760" cy="5746459"/>
          </a:xfrm>
        </p:spPr>
        <p:txBody>
          <a:bodyPr rtlCol="0">
            <a:normAutofit/>
          </a:bodyPr>
          <a:lstStyle/>
          <a:p>
            <a:r>
              <a:rPr lang="zh-CN" altLang="zh-CN" sz="2800" b="1" dirty="0" smtClean="0"/>
              <a:t>第二十五条</a:t>
            </a:r>
            <a:r>
              <a:rPr lang="zh-CN" altLang="zh-CN" sz="2800" dirty="0" smtClean="0"/>
              <a:t>【</a:t>
            </a:r>
            <a:r>
              <a:rPr lang="zh-CN" altLang="zh-CN" sz="2800" b="1" dirty="0" smtClean="0"/>
              <a:t>施工管理</a:t>
            </a:r>
            <a:r>
              <a:rPr lang="zh-CN" altLang="zh-CN" sz="2800" dirty="0" smtClean="0"/>
              <a:t>】</a:t>
            </a:r>
            <a:r>
              <a:rPr lang="zh-CN" altLang="zh-CN" sz="2800" b="1" dirty="0" smtClean="0"/>
              <a:t> 施工单位应当</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对危大工程施工作业人员进行登记</a:t>
            </a:r>
            <a:r>
              <a:rPr lang="zh-CN" altLang="zh-CN" sz="2800" b="1" dirty="0" smtClean="0"/>
              <a:t>，</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项目负责人应当在施工现场履职。</a:t>
            </a:r>
          </a:p>
          <a:p>
            <a:r>
              <a:rPr lang="zh-CN" altLang="zh-CN" sz="2800" b="1" dirty="0" smtClean="0"/>
              <a:t>项目</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专职安全生产管理人员</a:t>
            </a:r>
            <a:r>
              <a:rPr lang="zh-CN" altLang="zh-CN" sz="2800" b="1" dirty="0" smtClean="0"/>
              <a:t>应当对专项方案实施情况进行</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现场监督</a:t>
            </a:r>
            <a:r>
              <a:rPr lang="zh-CN" altLang="zh-CN" sz="2800" b="1" dirty="0" smtClean="0"/>
              <a:t>，对未按照专项方案施工的，应当要求立即整改，并及时报告项目负责人，项目负责人应当及时组织限期整改。</a:t>
            </a:r>
          </a:p>
          <a:p>
            <a:r>
              <a:rPr lang="zh-CN" altLang="zh-CN" sz="2800" b="1" dirty="0" smtClean="0"/>
              <a:t>施工单位应当按照规定对危大工程进行施工监测和安全巡视，发现危及人身安全的紧急情况，应当立即组织作业人员撤离危险区域。</a:t>
            </a:r>
          </a:p>
          <a:p>
            <a:r>
              <a:rPr lang="zh-CN" altLang="zh-CN" sz="2800" b="1" dirty="0" smtClean="0"/>
              <a:t>超过一定规模的危大工程施工期间，施工单位安全管理机构</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每月应组织不少于</a:t>
            </a:r>
            <a:r>
              <a:rPr lang="en-US"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2</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次专项检查。</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wheel spokes="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1140902"/>
            <a:ext cx="9509760" cy="3724713"/>
          </a:xfrm>
        </p:spPr>
        <p:txBody>
          <a:bodyPr rtlCol="0">
            <a:normAutofit lnSpcReduction="10000"/>
          </a:bodyPr>
          <a:lstStyle/>
          <a:p>
            <a:r>
              <a:rPr lang="zh-CN" altLang="zh-CN" sz="2800" b="1" dirty="0" smtClean="0"/>
              <a:t>第二十六条</a:t>
            </a:r>
            <a:r>
              <a:rPr lang="zh-CN" altLang="zh-CN" sz="2800" dirty="0" smtClean="0"/>
              <a:t>【</a:t>
            </a:r>
            <a:r>
              <a:rPr lang="zh-CN" altLang="zh-CN" sz="2800" b="1" dirty="0" smtClean="0"/>
              <a:t>监理流程</a:t>
            </a:r>
            <a:r>
              <a:rPr lang="zh-CN" altLang="zh-CN" sz="2800" dirty="0" smtClean="0"/>
              <a:t>】</a:t>
            </a:r>
            <a:r>
              <a:rPr lang="zh-CN" altLang="zh-CN" sz="2800" b="1" dirty="0" smtClean="0"/>
              <a:t> 监理单位应当将危大工程</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列入</a:t>
            </a:r>
            <a:r>
              <a:rPr lang="zh-CN" altLang="zh-CN" sz="2800" b="1" dirty="0" smtClean="0"/>
              <a:t>监理</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规划</a:t>
            </a:r>
            <a:r>
              <a:rPr lang="zh-CN" altLang="zh-CN" sz="2800" b="1" dirty="0" smtClean="0"/>
              <a:t>和监理实施</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细则</a:t>
            </a:r>
            <a:r>
              <a:rPr lang="zh-CN" altLang="zh-CN" sz="2800" b="1" dirty="0" smtClean="0"/>
              <a:t>，针对工程特点、周边环境和施工工艺等，</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制定</a:t>
            </a:r>
            <a:r>
              <a:rPr lang="zh-CN" altLang="zh-CN" sz="2800" b="1" dirty="0" smtClean="0"/>
              <a:t>安全监理</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工作流程、方法和措施</a:t>
            </a:r>
            <a:r>
              <a:rPr lang="zh-CN" altLang="zh-CN" sz="2800" b="1" dirty="0" smtClean="0"/>
              <a:t>。</a:t>
            </a:r>
          </a:p>
          <a:p>
            <a:r>
              <a:rPr lang="zh-CN" altLang="zh-CN" sz="2800" b="1" dirty="0" smtClean="0"/>
              <a:t>监理单位应当对危大工程施工</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实施专项巡视检查，</a:t>
            </a:r>
            <a:r>
              <a:rPr lang="zh-CN" altLang="zh-CN" sz="2800" b="1" dirty="0" smtClean="0"/>
              <a:t>对超过一定规模的危大工程</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实行旁站监理</a:t>
            </a:r>
            <a:r>
              <a:rPr lang="zh-CN" altLang="zh-CN" sz="2800" b="1" dirty="0" smtClean="0"/>
              <a:t>，发现施工单位未按照专项方案施工的，应当要求其进行整改；情节严重的，应当要求其暂停施工，并及时报告建设单位。施工单位拒不整改或者不停止施工的，监理单位应当及时报告建设单位和工程所在地住房城乡建设有关主管部门。</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pull dir="l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889233"/>
            <a:ext cx="9509760" cy="4823669"/>
          </a:xfrm>
        </p:spPr>
        <p:txBody>
          <a:bodyPr rtlCol="0">
            <a:normAutofit fontScale="92500" lnSpcReduction="10000"/>
          </a:bodyPr>
          <a:lstStyle/>
          <a:p>
            <a:r>
              <a:rPr lang="zh-CN" altLang="zh-CN" sz="2800" b="1" dirty="0" smtClean="0"/>
              <a:t>第二十七条</a:t>
            </a:r>
            <a:r>
              <a:rPr lang="zh-CN" altLang="zh-CN" sz="2800" dirty="0" smtClean="0"/>
              <a:t>【</a:t>
            </a:r>
            <a:r>
              <a:rPr lang="zh-CN" altLang="zh-CN" sz="2800" b="1" dirty="0" smtClean="0"/>
              <a:t>第三方监测</a:t>
            </a:r>
            <a:r>
              <a:rPr lang="zh-CN" altLang="zh-CN" sz="2800" dirty="0" smtClean="0"/>
              <a:t>】</a:t>
            </a:r>
            <a:r>
              <a:rPr lang="zh-CN" altLang="zh-CN" sz="2800" b="1" dirty="0" smtClean="0"/>
              <a:t> 对于</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按照规定需要</a:t>
            </a:r>
            <a:r>
              <a:rPr lang="zh-CN" altLang="zh-CN" sz="2800" b="1" dirty="0" smtClean="0"/>
              <a:t>进行第三方监测的危大工程，建设单位应当</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委托具有相应勘察资质</a:t>
            </a:r>
            <a:r>
              <a:rPr lang="zh-CN" altLang="zh-CN" sz="2800" b="1" dirty="0" smtClean="0"/>
              <a:t>的单位进行监测。</a:t>
            </a:r>
          </a:p>
          <a:p>
            <a:r>
              <a:rPr lang="zh-CN" altLang="zh-CN" sz="2800" b="1" dirty="0" smtClean="0"/>
              <a:t>监测单位应当编制监测方案，主要内容应当包括工程概况、监测依据、监测内容、监测方法、人员及设备、测点布置与保护、监测频次、预警标准及监测成果报送等。</a:t>
            </a:r>
          </a:p>
          <a:p>
            <a:r>
              <a:rPr lang="zh-CN" altLang="zh-CN" sz="2800" b="1" dirty="0" smtClean="0"/>
              <a:t>监测方案由监测单位技术负责人审核签字并加盖单位公章，报送监理单位后方可实施。</a:t>
            </a:r>
          </a:p>
          <a:p>
            <a:r>
              <a:rPr lang="zh-CN" altLang="zh-CN" sz="2800" b="1" dirty="0" smtClean="0"/>
              <a:t>监测单位应当按照监测方案开展监测，及时向建设单位报送监测成果，并对监测成果负责；发现异常时，及时向建设、设计、施工、监理单位报告，建设单位应当立即组织相关单位采取处置措施。</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pull dir="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377506"/>
            <a:ext cx="9509760" cy="6090406"/>
          </a:xfrm>
        </p:spPr>
        <p:txBody>
          <a:bodyPr rtlCol="0">
            <a:normAutofit lnSpcReduction="10000"/>
          </a:bodyPr>
          <a:lstStyle/>
          <a:p>
            <a:r>
              <a:rPr lang="zh-CN" altLang="zh-CN" sz="2800" b="1" dirty="0" smtClean="0"/>
              <a:t>第二十八条</a:t>
            </a:r>
            <a:r>
              <a:rPr lang="zh-CN" altLang="zh-CN" sz="2800" dirty="0" smtClean="0"/>
              <a:t>【</a:t>
            </a:r>
            <a:r>
              <a:rPr lang="zh-CN" altLang="zh-CN" sz="2800" b="1" dirty="0" smtClean="0"/>
              <a:t>危大工程验收</a:t>
            </a:r>
            <a:r>
              <a:rPr lang="zh-CN" altLang="zh-CN" sz="2800" dirty="0" smtClean="0"/>
              <a:t>】</a:t>
            </a:r>
            <a:r>
              <a:rPr lang="zh-CN" altLang="zh-CN" sz="2800" b="1" dirty="0" smtClean="0"/>
              <a:t> 对于按照规定需要验收的危大工程，施工单位、监理单位应当组织相关人员进行验收。验收人员应当包括：</a:t>
            </a:r>
          </a:p>
          <a:p>
            <a:r>
              <a:rPr lang="zh-CN" altLang="zh-CN" sz="2800" b="1" dirty="0" smtClean="0"/>
              <a:t>（一）总承包单位和分包单位技术负责人或授权委派的专业技术人员、项目负责人、项目技术负责人、专项方案编制人员、项目专职安全生产管理人员及相关人员；</a:t>
            </a:r>
          </a:p>
          <a:p>
            <a:r>
              <a:rPr lang="zh-CN" altLang="zh-CN" sz="2800" b="1" dirty="0" smtClean="0"/>
              <a:t>（二）监理单位项目总监理工程师及专业监理工程师；</a:t>
            </a:r>
          </a:p>
          <a:p>
            <a:r>
              <a:rPr lang="zh-CN" altLang="zh-CN" sz="2800" b="1" dirty="0" smtClean="0"/>
              <a:t>（三）有关勘察、设计和监测单位项目技术负责人；</a:t>
            </a:r>
          </a:p>
          <a:p>
            <a:r>
              <a:rPr lang="zh-CN" altLang="zh-CN" sz="2800" b="1" dirty="0" smtClean="0"/>
              <a:t>（四）</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不少于</a:t>
            </a:r>
            <a:r>
              <a:rPr lang="en-US"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2</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名原专项方案论证专家。</a:t>
            </a:r>
          </a:p>
          <a:p>
            <a:r>
              <a:rPr lang="zh-CN" altLang="zh-CN" sz="2800" b="1" dirty="0" smtClean="0"/>
              <a:t>验收合格的，经施工单位</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项目技术负责人及总监理工程师</a:t>
            </a:r>
            <a:r>
              <a:rPr lang="zh-CN" altLang="zh-CN" sz="2800" b="1" dirty="0" smtClean="0"/>
              <a:t>签字确认后，方可进入下一道工序。</a:t>
            </a:r>
          </a:p>
          <a:p>
            <a:r>
              <a:rPr lang="zh-CN" altLang="zh-CN" sz="2800" b="1" dirty="0" smtClean="0"/>
              <a:t>危大工程验收合格后，施工单位应当在施工现场明显位置</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设置验收标识牌</a:t>
            </a:r>
            <a:r>
              <a:rPr lang="zh-CN" altLang="zh-CN" sz="2800" b="1" dirty="0" smtClean="0"/>
              <a:t>，公示验收时间及责任人员。</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zoom dir="in"/>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377506"/>
            <a:ext cx="9509760" cy="6090406"/>
          </a:xfrm>
        </p:spPr>
        <p:txBody>
          <a:bodyPr rtlCol="0">
            <a:normAutofit/>
          </a:bodyPr>
          <a:lstStyle/>
          <a:p>
            <a:r>
              <a:rPr lang="zh-CN" altLang="zh-CN" sz="2800" b="1" dirty="0" smtClean="0"/>
              <a:t>第二十九条</a:t>
            </a:r>
            <a:r>
              <a:rPr lang="zh-CN" altLang="zh-CN" sz="2800" dirty="0" smtClean="0"/>
              <a:t>【</a:t>
            </a:r>
            <a:r>
              <a:rPr lang="zh-CN" altLang="zh-CN" sz="2800" b="1" dirty="0" smtClean="0"/>
              <a:t>应急处置</a:t>
            </a:r>
            <a:r>
              <a:rPr lang="zh-CN" altLang="zh-CN" sz="2800" dirty="0" smtClean="0"/>
              <a:t>】</a:t>
            </a:r>
            <a:r>
              <a:rPr lang="zh-CN" altLang="zh-CN" sz="2800" b="1" dirty="0" smtClean="0"/>
              <a:t> 危大工程</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发生险情或者事故</a:t>
            </a:r>
            <a:r>
              <a:rPr lang="zh-CN" altLang="zh-CN" sz="2800" b="1" dirty="0" smtClean="0"/>
              <a:t>时，施工单位应当立即</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采取应急处置措施</a:t>
            </a:r>
            <a:r>
              <a:rPr lang="zh-CN" altLang="zh-CN" sz="2800" b="1" dirty="0" smtClean="0"/>
              <a:t>，并</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报告工程所在地</a:t>
            </a:r>
            <a:r>
              <a:rPr lang="zh-CN" altLang="zh-CN" sz="2800" b="1" dirty="0" smtClean="0"/>
              <a:t>住房城乡建设有关</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主管部门</a:t>
            </a:r>
            <a:r>
              <a:rPr lang="zh-CN" altLang="zh-CN" sz="2800" b="1" dirty="0" smtClean="0"/>
              <a:t>。建设、勘察、设计、监理等单位应当配合施工单位开展应急抢险工作。</a:t>
            </a:r>
          </a:p>
          <a:p>
            <a:r>
              <a:rPr lang="zh-CN" altLang="zh-CN" sz="2800" b="1" dirty="0" smtClean="0"/>
              <a:t>第三十条</a:t>
            </a:r>
            <a:r>
              <a:rPr lang="zh-CN" altLang="zh-CN" sz="2800" dirty="0" smtClean="0"/>
              <a:t>【</a:t>
            </a:r>
            <a:r>
              <a:rPr lang="zh-CN" altLang="zh-CN" sz="2800" b="1" dirty="0" smtClean="0"/>
              <a:t>应急评估</a:t>
            </a:r>
            <a:r>
              <a:rPr lang="zh-CN" altLang="zh-CN" sz="2800" dirty="0" smtClean="0"/>
              <a:t>】</a:t>
            </a:r>
            <a:r>
              <a:rPr lang="zh-CN" altLang="zh-CN" sz="2800" b="1" dirty="0" smtClean="0"/>
              <a:t> 危大工程应急抢险结束后，建设单位应当组织勘察、设计、施工、监理等单位制定工程恢复方案，并对应急抢险工作进行后评估。</a:t>
            </a:r>
          </a:p>
          <a:p>
            <a:r>
              <a:rPr lang="zh-CN" altLang="zh-CN" sz="2800" b="1" dirty="0" smtClean="0"/>
              <a:t>第三十一条</a:t>
            </a:r>
            <a:r>
              <a:rPr lang="zh-CN" altLang="zh-CN" sz="2800" dirty="0" smtClean="0"/>
              <a:t>【</a:t>
            </a:r>
            <a:r>
              <a:rPr lang="zh-CN" altLang="zh-CN" sz="2800" b="1" dirty="0" smtClean="0"/>
              <a:t>档案管理</a:t>
            </a:r>
            <a:r>
              <a:rPr lang="zh-CN" altLang="zh-CN" sz="2800" dirty="0" smtClean="0"/>
              <a:t>】</a:t>
            </a:r>
            <a:r>
              <a:rPr lang="zh-CN" altLang="zh-CN" sz="2800" b="1" dirty="0" smtClean="0"/>
              <a:t> 施工、监理单位应当建立危大工程安全管理档案。</a:t>
            </a:r>
          </a:p>
          <a:p>
            <a:r>
              <a:rPr lang="zh-CN" altLang="zh-CN" sz="2800" b="1" dirty="0" smtClean="0"/>
              <a:t>施工单位应当将专项方案及审核、专家论证、交底、现场检查、验收及整改等相关资料纳入档案管理。</a:t>
            </a:r>
          </a:p>
          <a:p>
            <a:r>
              <a:rPr lang="zh-CN" altLang="zh-CN" sz="2800" b="1" dirty="0" smtClean="0"/>
              <a:t>监理单位应当将监理实施细则、专项方案审查、专项巡视检查、验收及整改等相关资料纳入档案管理。</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wipe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377506"/>
            <a:ext cx="9509760" cy="6090406"/>
          </a:xfrm>
        </p:spPr>
        <p:txBody>
          <a:bodyPr rtlCol="0">
            <a:normAutofit fontScale="92500" lnSpcReduction="20000"/>
          </a:bodyPr>
          <a:lstStyle/>
          <a:p>
            <a:r>
              <a:rPr lang="zh-CN" altLang="zh-CN" sz="2800" b="1" dirty="0" smtClean="0"/>
              <a:t>第三十二条</a:t>
            </a:r>
            <a:r>
              <a:rPr lang="zh-CN" altLang="zh-CN" sz="2800" dirty="0" smtClean="0"/>
              <a:t>【</a:t>
            </a:r>
            <a:r>
              <a:rPr lang="zh-CN" altLang="zh-CN" sz="2800" b="1" dirty="0" smtClean="0"/>
              <a:t>监督检查</a:t>
            </a:r>
            <a:r>
              <a:rPr lang="zh-CN" altLang="zh-CN" sz="2800" dirty="0" smtClean="0"/>
              <a:t>】</a:t>
            </a:r>
            <a:r>
              <a:rPr lang="zh-CN" altLang="zh-CN" sz="2800" b="1" dirty="0" smtClean="0"/>
              <a:t> 县级以上住房城乡建设有关主管部门或其委托的施工安全监督机构，应当根据</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监督工作计划</a:t>
            </a:r>
            <a:r>
              <a:rPr lang="zh-CN" altLang="zh-CN" sz="2800" b="1" dirty="0" smtClean="0"/>
              <a:t>对危大工程进行</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抽查</a:t>
            </a:r>
            <a:r>
              <a:rPr lang="zh-CN" altLang="zh-CN" sz="2800" b="1" dirty="0" smtClean="0"/>
              <a:t>。</a:t>
            </a:r>
          </a:p>
          <a:p>
            <a:r>
              <a:rPr lang="zh-CN" altLang="zh-CN" sz="2800" b="1" dirty="0" smtClean="0"/>
              <a:t>县级以上住房城乡建设有关主管部门或其委托的施工安全监督机构，可以通过政府购买技术服务方式，聘请具有专业技术能力的单位和人员对危大工程进行检查，所需费用向本级财政申请予以保障。</a:t>
            </a:r>
          </a:p>
          <a:p>
            <a:r>
              <a:rPr lang="zh-CN" altLang="zh-CN" sz="2800" b="1" dirty="0" smtClean="0"/>
              <a:t>第三十三条</a:t>
            </a:r>
            <a:r>
              <a:rPr lang="zh-CN" altLang="zh-CN" sz="2800" dirty="0" smtClean="0"/>
              <a:t>【</a:t>
            </a:r>
            <a:r>
              <a:rPr lang="zh-CN" altLang="zh-CN" sz="2800" b="1" dirty="0" smtClean="0"/>
              <a:t>隐患处置</a:t>
            </a:r>
            <a:r>
              <a:rPr lang="zh-CN" altLang="zh-CN" sz="2800" dirty="0" smtClean="0"/>
              <a:t>】</a:t>
            </a:r>
            <a:r>
              <a:rPr lang="zh-CN" altLang="zh-CN" sz="2800" b="1" dirty="0" smtClean="0"/>
              <a:t> 县级以上住房城乡建设有关主管部门或其委托的施工安全监督机构，在监督抽查中发现危大工程存在安全隐患的，应当</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立即责令施工单位整改；</a:t>
            </a:r>
            <a:r>
              <a:rPr lang="zh-CN" altLang="zh-CN" sz="2800" b="1" dirty="0" smtClean="0"/>
              <a:t>重大安全事故隐患排除前或者排除过程中无法保证安全的，</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责令从危险区域内撤出作业人员或者暂时停止施工。</a:t>
            </a:r>
          </a:p>
          <a:p>
            <a:r>
              <a:rPr lang="zh-CN" altLang="zh-CN" sz="2800" b="1" dirty="0" smtClean="0"/>
              <a:t>第三十四条</a:t>
            </a:r>
            <a:r>
              <a:rPr lang="zh-CN" altLang="zh-CN" sz="2800" dirty="0" smtClean="0"/>
              <a:t>【</a:t>
            </a:r>
            <a:r>
              <a:rPr lang="zh-CN" altLang="zh-CN" sz="2800" b="1" dirty="0" smtClean="0"/>
              <a:t>违规处理</a:t>
            </a:r>
            <a:r>
              <a:rPr lang="zh-CN" altLang="zh-CN" sz="2800" dirty="0" smtClean="0"/>
              <a:t>】</a:t>
            </a:r>
            <a:r>
              <a:rPr lang="zh-CN" altLang="zh-CN" sz="2800" b="1" dirty="0" smtClean="0"/>
              <a:t> 县级以上住房城乡建设有关主管部门或其委托的施工安全监督机构发现工程建设、勘察、设计、施工、监理和监测、论证等单位和人员违反危大工程管理有关规定的，应当</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依照</a:t>
            </a:r>
            <a:r>
              <a:rPr lang="zh-CN" altLang="zh-CN" sz="2800" b="1" dirty="0" smtClean="0"/>
              <a:t>住房城乡建设部令第</a:t>
            </a:r>
            <a:r>
              <a:rPr lang="en-US"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37</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号</a:t>
            </a:r>
            <a:r>
              <a:rPr lang="zh-CN" altLang="zh-CN" sz="2800" b="1" dirty="0" smtClean="0"/>
              <a:t>和有关法律法规给予行政</a:t>
            </a:r>
            <a:r>
              <a:rPr lang="zh-CN" altLang="zh-CN" sz="30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处罚</a:t>
            </a:r>
            <a:r>
              <a:rPr lang="zh-CN" altLang="zh-CN" sz="2800" b="1" dirty="0" smtClean="0"/>
              <a:t>。</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pull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377506"/>
            <a:ext cx="9509760" cy="6090406"/>
          </a:xfrm>
        </p:spPr>
        <p:txBody>
          <a:bodyPr rtlCol="0">
            <a:normAutofit/>
          </a:bodyPr>
          <a:lstStyle/>
          <a:p>
            <a:r>
              <a:rPr lang="zh-CN" altLang="zh-CN" sz="2800" b="1" dirty="0" smtClean="0"/>
              <a:t>第三十五条</a:t>
            </a:r>
            <a:r>
              <a:rPr lang="zh-CN" altLang="zh-CN" sz="2800" dirty="0" smtClean="0"/>
              <a:t>【</a:t>
            </a:r>
            <a:r>
              <a:rPr lang="zh-CN" altLang="zh-CN" sz="2800" b="1" dirty="0" smtClean="0"/>
              <a:t>信用惩戒</a:t>
            </a:r>
            <a:r>
              <a:rPr lang="zh-CN" altLang="zh-CN" sz="2800" dirty="0" smtClean="0"/>
              <a:t>】</a:t>
            </a:r>
            <a:r>
              <a:rPr lang="zh-CN" altLang="zh-CN" sz="2800" b="1" dirty="0" smtClean="0"/>
              <a:t> 县级以上住房城乡建设有关主管部门应当将单位和个人违反危大工程管理有关规定的处罚信息</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纳入</a:t>
            </a:r>
            <a:r>
              <a:rPr lang="zh-CN" altLang="zh-CN" sz="2800" b="1" dirty="0" smtClean="0"/>
              <a:t>建筑施工安全生产</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不良信用记录</a:t>
            </a:r>
            <a:r>
              <a:rPr lang="zh-CN" altLang="zh-CN" sz="2800" b="1" dirty="0" smtClean="0"/>
              <a:t>。</a:t>
            </a:r>
          </a:p>
          <a:p>
            <a:r>
              <a:rPr lang="zh-CN" altLang="zh-CN" sz="2800" b="1" dirty="0" smtClean="0"/>
              <a:t>第三十六条</a:t>
            </a:r>
            <a:r>
              <a:rPr lang="zh-CN" altLang="zh-CN" sz="2800" dirty="0" smtClean="0"/>
              <a:t>【</a:t>
            </a:r>
            <a:r>
              <a:rPr lang="zh-CN" altLang="zh-CN" sz="2800" b="1" dirty="0" smtClean="0"/>
              <a:t>专家监管</a:t>
            </a:r>
            <a:r>
              <a:rPr lang="zh-CN" altLang="zh-CN" sz="2800" dirty="0" smtClean="0"/>
              <a:t>】</a:t>
            </a:r>
            <a:r>
              <a:rPr lang="zh-CN" altLang="zh-CN" sz="2800" b="1" dirty="0" smtClean="0"/>
              <a:t> 设区市住房城乡建设有关</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主管部门</a:t>
            </a:r>
            <a:r>
              <a:rPr lang="zh-CN" altLang="zh-CN" sz="2800" b="1" dirty="0" smtClean="0"/>
              <a:t>应当加强对专家库专家的管理，</a:t>
            </a:r>
            <a:r>
              <a:rPr lang="zh-CN"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制定专家库管理制度</a:t>
            </a:r>
            <a:r>
              <a:rPr lang="zh-CN" altLang="zh-CN" sz="2800" b="1" dirty="0" smtClean="0"/>
              <a:t>，建立专家诚信档案，定期向社会公布，接受社会监督。对于专家不认真履行论证职责、工作失职等行为，记入不良信用记录，情节严重的，取消专家资格。</a:t>
            </a:r>
          </a:p>
          <a:p>
            <a:r>
              <a:rPr lang="zh-CN" altLang="zh-CN" sz="2800" b="1" dirty="0" smtClean="0"/>
              <a:t>第三十七条</a:t>
            </a:r>
            <a:r>
              <a:rPr lang="zh-CN" altLang="zh-CN" sz="2800" dirty="0" smtClean="0"/>
              <a:t>【</a:t>
            </a:r>
            <a:r>
              <a:rPr lang="zh-CN" altLang="zh-CN" sz="2800" b="1" dirty="0" smtClean="0"/>
              <a:t>责任追究</a:t>
            </a:r>
            <a:r>
              <a:rPr lang="zh-CN" altLang="zh-CN" sz="2800" dirty="0" smtClean="0"/>
              <a:t>】</a:t>
            </a:r>
            <a:r>
              <a:rPr lang="zh-CN" altLang="zh-CN" sz="2800" b="1" dirty="0" smtClean="0"/>
              <a:t> 县级以上住房城乡建设有关主管部门或其委托的施工安全监督机构工作人员，未依法履行危大工程安全监督管理职责的，依照有关规定给予处分。</a:t>
            </a:r>
          </a:p>
          <a:p>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729841"/>
            <a:ext cx="9509760" cy="5494789"/>
          </a:xfrm>
        </p:spPr>
        <p:txBody>
          <a:bodyPr>
            <a:normAutofit/>
          </a:bodyPr>
          <a:lstStyle/>
          <a:p>
            <a:pPr>
              <a:lnSpc>
                <a:spcPts val="2800"/>
              </a:lnSpc>
            </a:pPr>
            <a:r>
              <a:rPr lang="zh-CN" altLang="en-US" sz="2800" b="1" kern="2000" spc="150" dirty="0" smtClean="0">
                <a:sym typeface="Arial" panose="020B0604020202020204" pitchFamily="34" charset="0"/>
              </a:rPr>
              <a:t>区的一辆液化石油气运输罐车在卸车作业过程中发生液化气泄漏，引起重大爆炸着火事故，</a:t>
            </a:r>
            <a:r>
              <a:rPr lang="zh-CN" altLang="en-US" sz="2800" b="1" kern="2000" spc="150" dirty="0" smtClean="0">
                <a:effectLst>
                  <a:outerShdw blurRad="38100" dist="38100" dir="2700000" algn="tl">
                    <a:srgbClr val="000000">
                      <a:alpha val="43137"/>
                    </a:srgbClr>
                  </a:outerShdw>
                </a:effectLst>
                <a:sym typeface="Arial" panose="020B0604020202020204" pitchFamily="34" charset="0"/>
              </a:rPr>
              <a:t>造成</a:t>
            </a:r>
            <a:r>
              <a:rPr lang="en-US" altLang="zh-CN" sz="2800" b="1" kern="2000" spc="150" dirty="0" smtClean="0">
                <a:solidFill>
                  <a:srgbClr val="FF0000"/>
                </a:solidFill>
                <a:effectLst>
                  <a:outerShdw blurRad="38100" dist="38100" dir="2700000" algn="tl">
                    <a:srgbClr val="000000">
                      <a:alpha val="43137"/>
                    </a:srgbClr>
                  </a:outerShdw>
                </a:effectLst>
                <a:sym typeface="Arial" panose="020B0604020202020204" pitchFamily="34" charset="0"/>
              </a:rPr>
              <a:t>10</a:t>
            </a:r>
            <a:r>
              <a:rPr lang="zh-CN" altLang="en-US" sz="2800" b="1" kern="2000" spc="150" dirty="0" smtClean="0">
                <a:solidFill>
                  <a:srgbClr val="FF0000"/>
                </a:solidFill>
                <a:effectLst>
                  <a:outerShdw blurRad="38100" dist="38100" dir="2700000" algn="tl">
                    <a:srgbClr val="000000">
                      <a:alpha val="43137"/>
                    </a:srgbClr>
                  </a:outerShdw>
                </a:effectLst>
                <a:sym typeface="Arial" panose="020B0604020202020204" pitchFamily="34" charset="0"/>
              </a:rPr>
              <a:t>人</a:t>
            </a:r>
            <a:r>
              <a:rPr lang="zh-CN" altLang="en-US" sz="2800" b="1" kern="2000" spc="150" dirty="0" smtClean="0">
                <a:effectLst>
                  <a:outerShdw blurRad="38100" dist="38100" dir="2700000" algn="tl">
                    <a:srgbClr val="000000">
                      <a:alpha val="43137"/>
                    </a:srgbClr>
                  </a:outerShdw>
                </a:effectLst>
                <a:sym typeface="Arial" panose="020B0604020202020204" pitchFamily="34" charset="0"/>
              </a:rPr>
              <a:t>死亡，</a:t>
            </a:r>
            <a:r>
              <a:rPr lang="en-US" altLang="zh-CN" sz="2800" b="1" kern="2000" spc="150" dirty="0" smtClean="0">
                <a:sym typeface="Arial" panose="020B0604020202020204" pitchFamily="34" charset="0"/>
              </a:rPr>
              <a:t>9</a:t>
            </a:r>
            <a:r>
              <a:rPr lang="zh-CN" altLang="en-US" sz="2800" b="1" kern="2000" spc="150" dirty="0" smtClean="0">
                <a:sym typeface="Arial" panose="020B0604020202020204" pitchFamily="34" charset="0"/>
              </a:rPr>
              <a:t>人受伤，直接经济损失</a:t>
            </a:r>
            <a:r>
              <a:rPr lang="en-US" altLang="zh-CN" sz="2800" b="1" kern="2000" spc="150" dirty="0" smtClean="0">
                <a:sym typeface="Arial" panose="020B0604020202020204" pitchFamily="34" charset="0"/>
              </a:rPr>
              <a:t>4468</a:t>
            </a:r>
            <a:r>
              <a:rPr lang="zh-CN" altLang="en-US" sz="2800" b="1" kern="2000" spc="150" dirty="0" smtClean="0">
                <a:sym typeface="Arial" panose="020B0604020202020204" pitchFamily="34" charset="0"/>
              </a:rPr>
              <a:t>万元。该起事故</a:t>
            </a:r>
            <a:r>
              <a:rPr lang="en-US" altLang="zh-CN" sz="2800" b="1" kern="2000" spc="150" dirty="0" smtClean="0">
                <a:sym typeface="Arial" panose="020B0604020202020204" pitchFamily="34" charset="0"/>
              </a:rPr>
              <a:t>40</a:t>
            </a:r>
            <a:r>
              <a:rPr lang="zh-CN" altLang="en-US" sz="2800" b="1" kern="2000" spc="150" dirty="0" smtClean="0">
                <a:sym typeface="Arial" panose="020B0604020202020204" pitchFamily="34" charset="0"/>
              </a:rPr>
              <a:t>人被追责，其中，建议</a:t>
            </a:r>
            <a:r>
              <a:rPr lang="zh-CN" altLang="en-US" sz="2800" b="1" kern="2000" spc="150" dirty="0" smtClean="0">
                <a:effectLst>
                  <a:outerShdw blurRad="38100" dist="38100" dir="2700000" algn="tl">
                    <a:srgbClr val="000000">
                      <a:alpha val="43137"/>
                    </a:srgbClr>
                  </a:outerShdw>
                </a:effectLst>
                <a:sym typeface="Arial" panose="020B0604020202020204" pitchFamily="34" charset="0"/>
              </a:rPr>
              <a:t>追究刑责</a:t>
            </a:r>
            <a:r>
              <a:rPr lang="en-US" altLang="zh-CN" sz="2800" b="1" kern="2000" spc="150" dirty="0" smtClean="0">
                <a:solidFill>
                  <a:srgbClr val="FF0000"/>
                </a:solidFill>
                <a:effectLst>
                  <a:outerShdw blurRad="38100" dist="38100" dir="2700000" algn="tl">
                    <a:srgbClr val="000000">
                      <a:alpha val="43137"/>
                    </a:srgbClr>
                  </a:outerShdw>
                </a:effectLst>
                <a:sym typeface="Arial" panose="020B0604020202020204" pitchFamily="34" charset="0"/>
              </a:rPr>
              <a:t>11</a:t>
            </a:r>
            <a:r>
              <a:rPr lang="zh-CN" altLang="en-US" sz="2800" b="1" kern="2000" spc="150" dirty="0" smtClean="0">
                <a:solidFill>
                  <a:srgbClr val="FF0000"/>
                </a:solidFill>
                <a:effectLst>
                  <a:outerShdw blurRad="38100" dist="38100" dir="2700000" algn="tl">
                    <a:srgbClr val="000000">
                      <a:alpha val="43137"/>
                    </a:srgbClr>
                  </a:outerShdw>
                </a:effectLst>
                <a:sym typeface="Arial" panose="020B0604020202020204" pitchFamily="34" charset="0"/>
              </a:rPr>
              <a:t>人</a:t>
            </a:r>
            <a:r>
              <a:rPr lang="zh-CN" altLang="en-US" sz="2800" b="1" kern="2000" spc="150" dirty="0" smtClean="0">
                <a:sym typeface="Arial" panose="020B0604020202020204" pitchFamily="34" charset="0"/>
              </a:rPr>
              <a:t>，包括</a:t>
            </a:r>
            <a:r>
              <a:rPr lang="en-US" altLang="zh-CN" sz="2800" b="1" kern="2000" spc="150" dirty="0" smtClean="0">
                <a:sym typeface="Arial" panose="020B0604020202020204" pitchFamily="34" charset="0"/>
              </a:rPr>
              <a:t>5</a:t>
            </a:r>
            <a:r>
              <a:rPr lang="zh-CN" altLang="en-US" sz="2800" b="1" kern="2000" spc="150" dirty="0" smtClean="0">
                <a:sym typeface="Arial" panose="020B0604020202020204" pitchFamily="34" charset="0"/>
              </a:rPr>
              <a:t>名公职人员；</a:t>
            </a:r>
            <a:r>
              <a:rPr lang="en-US" altLang="zh-CN" sz="2800" b="1" kern="2000" spc="150" dirty="0" smtClean="0">
                <a:sym typeface="Arial" panose="020B0604020202020204" pitchFamily="34" charset="0"/>
              </a:rPr>
              <a:t>29</a:t>
            </a:r>
            <a:r>
              <a:rPr lang="zh-CN" altLang="en-US" sz="2800" b="1" kern="2000" spc="150" dirty="0" smtClean="0">
                <a:sym typeface="Arial" panose="020B0604020202020204" pitchFamily="34" charset="0"/>
              </a:rPr>
              <a:t>名公职人员党纪政纪处分（包括住建部门）。</a:t>
            </a:r>
            <a:r>
              <a:rPr lang="zh-CN" altLang="en-US" sz="2800" b="1" kern="2000" spc="150" dirty="0" smtClean="0">
                <a:solidFill>
                  <a:srgbClr val="FF0000"/>
                </a:solidFill>
                <a:sym typeface="Arial" panose="020B0604020202020204" pitchFamily="34" charset="0"/>
              </a:rPr>
              <a:t>住建部门被追究的原因如下：</a:t>
            </a:r>
            <a:endParaRPr lang="en-US" altLang="zh-CN" sz="2800" b="1" kern="2000" spc="150" dirty="0" smtClean="0">
              <a:solidFill>
                <a:srgbClr val="FF0000"/>
              </a:solidFill>
              <a:sym typeface="Arial" panose="020B0604020202020204" pitchFamily="34" charset="0"/>
            </a:endParaRPr>
          </a:p>
          <a:p>
            <a:pPr>
              <a:lnSpc>
                <a:spcPts val="2800"/>
              </a:lnSpc>
            </a:pPr>
            <a:r>
              <a:rPr lang="zh-CN" altLang="en-US" sz="2800" b="1" kern="2000" spc="150" dirty="0" smtClean="0">
                <a:solidFill>
                  <a:srgbClr val="FF0000"/>
                </a:solidFill>
                <a:sym typeface="Arial" panose="020B0604020202020204" pitchFamily="34" charset="0"/>
              </a:rPr>
              <a:t> </a:t>
            </a:r>
            <a:r>
              <a:rPr lang="en-US" altLang="zh-CN" sz="2800" b="1" kern="2000" spc="150" dirty="0" smtClean="0">
                <a:solidFill>
                  <a:srgbClr val="FF0000"/>
                </a:solidFill>
                <a:sym typeface="Arial" panose="020B0604020202020204" pitchFamily="34" charset="0"/>
              </a:rPr>
              <a:t>1)</a:t>
            </a:r>
            <a:r>
              <a:rPr lang="zh-CN" altLang="zh-CN" sz="2800" b="1" kern="2000" spc="150" dirty="0" smtClean="0">
                <a:solidFill>
                  <a:srgbClr val="FF0000"/>
                </a:solidFill>
                <a:sym typeface="Arial" panose="020B0604020202020204" pitchFamily="34" charset="0"/>
              </a:rPr>
              <a:t>工作失职，</a:t>
            </a:r>
            <a:r>
              <a:rPr lang="zh-CN" altLang="zh-CN" sz="2800" b="1" kern="2000" spc="150" dirty="0" smtClean="0">
                <a:solidFill>
                  <a:schemeClr val="tx1"/>
                </a:solidFill>
                <a:sym typeface="Arial" panose="020B0604020202020204" pitchFamily="34" charset="0"/>
              </a:rPr>
              <a:t>对临沂金誉石化有限公司一期</a:t>
            </a:r>
            <a:r>
              <a:rPr lang="en-US" altLang="zh-CN" sz="2800" b="1" kern="2000" spc="150" dirty="0" smtClean="0">
                <a:solidFill>
                  <a:schemeClr val="tx1"/>
                </a:solidFill>
                <a:sym typeface="Arial" panose="020B0604020202020204" pitchFamily="34" charset="0"/>
              </a:rPr>
              <a:t>8</a:t>
            </a:r>
            <a:r>
              <a:rPr lang="zh-CN" altLang="zh-CN" sz="2800" b="1" kern="2000" spc="150" dirty="0" smtClean="0">
                <a:solidFill>
                  <a:schemeClr val="tx1"/>
                </a:solidFill>
                <a:sym typeface="Arial" panose="020B0604020202020204" pitchFamily="34" charset="0"/>
              </a:rPr>
              <a:t>万吨</a:t>
            </a:r>
            <a:r>
              <a:rPr lang="en-US" altLang="zh-CN" sz="2800" b="1" kern="2000" spc="150" dirty="0" smtClean="0">
                <a:solidFill>
                  <a:schemeClr val="tx1"/>
                </a:solidFill>
                <a:sym typeface="Arial" panose="020B0604020202020204" pitchFamily="34" charset="0"/>
              </a:rPr>
              <a:t>/</a:t>
            </a:r>
            <a:r>
              <a:rPr lang="zh-CN" altLang="zh-CN" sz="2800" b="1" kern="2000" spc="150" dirty="0" smtClean="0">
                <a:solidFill>
                  <a:schemeClr val="tx1"/>
                </a:solidFill>
                <a:sym typeface="Arial" panose="020B0604020202020204" pitchFamily="34" charset="0"/>
              </a:rPr>
              <a:t>年液化气深加工建设项目和二期</a:t>
            </a:r>
            <a:r>
              <a:rPr lang="en-US" altLang="zh-CN" sz="2800" b="1" kern="2000" spc="150" dirty="0" smtClean="0">
                <a:solidFill>
                  <a:schemeClr val="tx1"/>
                </a:solidFill>
                <a:sym typeface="Arial" panose="020B0604020202020204" pitchFamily="34" charset="0"/>
              </a:rPr>
              <a:t>20</a:t>
            </a:r>
            <a:r>
              <a:rPr lang="zh-CN" altLang="zh-CN" sz="2800" b="1" kern="2000" spc="150" dirty="0" smtClean="0">
                <a:solidFill>
                  <a:schemeClr val="tx1"/>
                </a:solidFill>
                <a:sym typeface="Arial" panose="020B0604020202020204" pitchFamily="34" charset="0"/>
              </a:rPr>
              <a:t>万吨</a:t>
            </a:r>
            <a:r>
              <a:rPr lang="en-US" altLang="zh-CN" sz="2800" b="1" kern="2000" spc="150" dirty="0" smtClean="0">
                <a:solidFill>
                  <a:schemeClr val="tx1"/>
                </a:solidFill>
                <a:sym typeface="Arial" panose="020B0604020202020204" pitchFamily="34" charset="0"/>
              </a:rPr>
              <a:t>/</a:t>
            </a:r>
            <a:r>
              <a:rPr lang="zh-CN" altLang="zh-CN" sz="2800" b="1" kern="2000" spc="150" dirty="0" smtClean="0">
                <a:solidFill>
                  <a:schemeClr val="tx1"/>
                </a:solidFill>
                <a:sym typeface="Arial" panose="020B0604020202020204" pitchFamily="34" charset="0"/>
              </a:rPr>
              <a:t>年液化气深加工建设项目未取得建设工程施工许可证擅自施工的行为监管失察。</a:t>
            </a:r>
            <a:r>
              <a:rPr lang="zh-CN" altLang="zh-CN" sz="2800" b="1" dirty="0" smtClean="0">
                <a:solidFill>
                  <a:schemeClr val="tx1"/>
                </a:solidFill>
              </a:rPr>
              <a:t>在该项目建设过程中补办建设工程施工许可证，且在该项目施工图设计文件未按规定审查合格，未按规定办理工程质量、安全监督手续的情况下，违法违规进行审批。对该公司未办理施工许可证擅自施工建设的行为查处不力，致使违法建设行为一直持续到施工许可证办理完毕。</a:t>
            </a:r>
            <a:endParaRPr lang="en-US" altLang="zh-CN" sz="2800" b="1" dirty="0" smtClean="0">
              <a:solidFill>
                <a:schemeClr val="tx1"/>
              </a:solidFill>
            </a:endParaRPr>
          </a:p>
        </p:txBody>
      </p:sp>
    </p:spTree>
  </p:cSld>
  <p:clrMapOvr>
    <a:masterClrMapping/>
  </p:clrMapOvr>
  <p:transition spd="med">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377506"/>
            <a:ext cx="9509760" cy="6090406"/>
          </a:xfrm>
        </p:spPr>
        <p:txBody>
          <a:bodyPr rtlCol="0">
            <a:normAutofit/>
          </a:bodyPr>
          <a:lstStyle/>
          <a:p>
            <a:r>
              <a:rPr lang="zh-CN" altLang="zh-CN" sz="2800" b="1" dirty="0" smtClean="0"/>
              <a:t>第三十八条 本实施细则自</a:t>
            </a:r>
            <a:r>
              <a:rPr lang="en-US" altLang="zh-CN" sz="2800" b="1" dirty="0" smtClean="0"/>
              <a:t>2018</a:t>
            </a:r>
            <a:r>
              <a:rPr lang="zh-CN" altLang="zh-CN" sz="2800" b="1" dirty="0" smtClean="0"/>
              <a:t>年</a:t>
            </a:r>
            <a:r>
              <a:rPr lang="en-US" altLang="zh-CN" sz="2800" b="1" dirty="0" smtClean="0"/>
              <a:t>9</a:t>
            </a:r>
            <a:r>
              <a:rPr lang="zh-CN" altLang="zh-CN" sz="2800" b="1" dirty="0" smtClean="0"/>
              <a:t>月</a:t>
            </a:r>
            <a:r>
              <a:rPr lang="en-US" altLang="zh-CN" sz="2800" b="1" dirty="0" smtClean="0"/>
              <a:t>1</a:t>
            </a:r>
            <a:r>
              <a:rPr lang="zh-CN" altLang="zh-CN" sz="2800" b="1" dirty="0" smtClean="0"/>
              <a:t>日起施行，有效期至</a:t>
            </a:r>
            <a:r>
              <a:rPr lang="en-US" altLang="zh-CN" sz="2800" b="1" dirty="0" smtClean="0"/>
              <a:t>2023</a:t>
            </a:r>
            <a:r>
              <a:rPr lang="zh-CN" altLang="zh-CN" sz="2800" b="1" dirty="0" smtClean="0"/>
              <a:t>年</a:t>
            </a:r>
            <a:r>
              <a:rPr lang="en-US" altLang="zh-CN" sz="2800" b="1" dirty="0" smtClean="0"/>
              <a:t>8</a:t>
            </a:r>
            <a:r>
              <a:rPr lang="zh-CN" altLang="zh-CN" sz="2800" b="1" dirty="0" smtClean="0"/>
              <a:t>月</a:t>
            </a:r>
            <a:r>
              <a:rPr lang="en-US" altLang="zh-CN" sz="2800" b="1" dirty="0" smtClean="0"/>
              <a:t>31</a:t>
            </a:r>
            <a:r>
              <a:rPr lang="zh-CN" altLang="zh-CN" sz="2800" b="1" dirty="0" smtClean="0"/>
              <a:t>日。《关于印发〈山东省建筑工程安全专项施工方案编制审查与专家论证办法〉的通知》（鲁建管发〔</a:t>
            </a:r>
            <a:r>
              <a:rPr lang="en-US" altLang="zh-CN" sz="2800" b="1" dirty="0" smtClean="0"/>
              <a:t>2010</a:t>
            </a:r>
            <a:r>
              <a:rPr lang="zh-CN" altLang="zh-CN" sz="2800" b="1" dirty="0" smtClean="0"/>
              <a:t>〕</a:t>
            </a:r>
            <a:r>
              <a:rPr lang="en-US" altLang="zh-CN" sz="2800" b="1" dirty="0" smtClean="0"/>
              <a:t>4</a:t>
            </a:r>
            <a:r>
              <a:rPr lang="zh-CN" altLang="zh-CN" sz="2800" b="1" dirty="0" smtClean="0"/>
              <a:t>号）同时废止。</a:t>
            </a:r>
            <a:endParaRPr lang="zh-CN" altLang="zh-CN" sz="2800" b="1" dirty="0"/>
          </a:p>
        </p:txBody>
      </p:sp>
    </p:spTree>
    <p:extLst>
      <p:ext uri="{BB962C8B-B14F-4D97-AF65-F5344CB8AC3E}">
        <p14:creationId xmlns:p14="http://schemas.microsoft.com/office/powerpoint/2010/main" xmlns="" val="3853566462"/>
      </p:ext>
    </p:extLst>
  </p:cSld>
  <p:clrMapOvr>
    <a:masterClrMapping/>
  </p:clrMapOvr>
  <p:transition spd="med">
    <p:pull dir="u"/>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1484851"/>
            <a:ext cx="9509760" cy="4983061"/>
          </a:xfrm>
        </p:spPr>
        <p:txBody>
          <a:bodyPr rtlCol="0">
            <a:normAutofit fontScale="85000" lnSpcReduction="20000"/>
          </a:bodyPr>
          <a:lstStyle/>
          <a:p>
            <a:r>
              <a:rPr lang="zh-CN" altLang="en-US" sz="3000" b="1" dirty="0" smtClean="0"/>
              <a:t>第六章　法律责任</a:t>
            </a:r>
          </a:p>
          <a:p>
            <a:r>
              <a:rPr lang="zh-CN" altLang="en-US" sz="3000" b="1" dirty="0" smtClean="0"/>
              <a:t>第二十九条　建设单位有下列行为之一的，责令限期改正，并处</a:t>
            </a:r>
            <a:r>
              <a:rPr lang="en-US" altLang="zh-CN" sz="3000" b="1" dirty="0" smtClean="0"/>
              <a:t>1</a:t>
            </a:r>
            <a:r>
              <a:rPr lang="zh-CN" altLang="en-US" sz="3000" b="1" dirty="0" smtClean="0"/>
              <a:t>万元以上</a:t>
            </a:r>
            <a:r>
              <a:rPr lang="en-US" altLang="zh-CN" sz="3000" b="1" dirty="0" smtClean="0"/>
              <a:t>3</a:t>
            </a:r>
            <a:r>
              <a:rPr lang="zh-CN" altLang="en-US" sz="3000" b="1" dirty="0" smtClean="0"/>
              <a:t>万元以下的罚款；对直接负责的主管人员和其他直接责任人员处</a:t>
            </a:r>
            <a:r>
              <a:rPr lang="en-US" altLang="zh-CN" sz="3000" b="1" dirty="0" smtClean="0"/>
              <a:t>1000</a:t>
            </a:r>
            <a:r>
              <a:rPr lang="zh-CN" altLang="en-US" sz="3000" b="1" dirty="0" smtClean="0"/>
              <a:t>元以上</a:t>
            </a:r>
            <a:r>
              <a:rPr lang="en-US" altLang="zh-CN" sz="3000" b="1" dirty="0" smtClean="0"/>
              <a:t>5000</a:t>
            </a:r>
            <a:r>
              <a:rPr lang="zh-CN" altLang="en-US" sz="3000" b="1" dirty="0" smtClean="0"/>
              <a:t>元以下的罚款：  </a:t>
            </a:r>
          </a:p>
          <a:p>
            <a:r>
              <a:rPr lang="zh-CN" altLang="en-US" sz="3000" b="1" dirty="0" smtClean="0"/>
              <a:t>（一）未按照本规定提供工程周边环境等资料的；</a:t>
            </a:r>
          </a:p>
          <a:p>
            <a:r>
              <a:rPr lang="zh-CN" altLang="en-US" sz="3000" b="1" dirty="0" smtClean="0"/>
              <a:t>（二）未按照本规定在招标文件中列出危大工程清单的；</a:t>
            </a:r>
          </a:p>
          <a:p>
            <a:r>
              <a:rPr lang="zh-CN" altLang="en-US" sz="3000" b="1" dirty="0" smtClean="0"/>
              <a:t>（三）未按照施工合同约定及时支付危大工程施工技术措施费或者相应的安全防护文明施工措施费的；</a:t>
            </a:r>
          </a:p>
          <a:p>
            <a:r>
              <a:rPr lang="zh-CN" altLang="en-US" sz="3000" b="1" dirty="0" smtClean="0"/>
              <a:t>（四）未按照本规定委托具有相应勘察资质的单位进行第三方监测的；</a:t>
            </a:r>
          </a:p>
          <a:p>
            <a:r>
              <a:rPr lang="zh-CN" altLang="en-US" sz="3000" b="1" dirty="0" smtClean="0"/>
              <a:t>（五）未对第三方监测单位报告的异常情况组织采取处置措施的。</a:t>
            </a:r>
          </a:p>
          <a:p>
            <a:endParaRPr lang="zh-CN" altLang="zh-CN" sz="2800" b="1" dirty="0"/>
          </a:p>
        </p:txBody>
      </p:sp>
      <p:sp>
        <p:nvSpPr>
          <p:cNvPr id="4" name="标题 1"/>
          <p:cNvSpPr>
            <a:spLocks noGrp="1"/>
          </p:cNvSpPr>
          <p:nvPr>
            <p:ph type="title"/>
          </p:nvPr>
        </p:nvSpPr>
        <p:spPr>
          <a:xfrm>
            <a:off x="1341120" y="265176"/>
            <a:ext cx="9509759" cy="1088136"/>
          </a:xfrm>
        </p:spPr>
        <p:txBody>
          <a:bodyPr>
            <a:normAutofit/>
          </a:bodyPr>
          <a:lstStyle/>
          <a:p>
            <a:r>
              <a:rPr lang="zh-CN" altLang="en-US" sz="3600" b="1" dirty="0" smtClean="0">
                <a:solidFill>
                  <a:schemeClr val="tx1"/>
                </a:solidFill>
                <a:effectLst>
                  <a:outerShdw blurRad="38100" dist="38100" dir="2700000" algn="tl">
                    <a:srgbClr val="000000">
                      <a:alpha val="43137"/>
                    </a:srgbClr>
                  </a:outerShdw>
                </a:effectLst>
                <a:latin typeface="楷体" pitchFamily="49" charset="-122"/>
                <a:ea typeface="楷体" pitchFamily="49" charset="-122"/>
                <a:sym typeface="Arial" panose="020B0604020202020204" pitchFamily="34" charset="0"/>
              </a:rPr>
              <a:t>五、</a:t>
            </a:r>
            <a:r>
              <a:rPr lang="en-US" altLang="zh-CN" sz="3600" b="1" dirty="0" smtClean="0">
                <a:solidFill>
                  <a:schemeClr val="tx1"/>
                </a:solidFill>
                <a:effectLst>
                  <a:outerShdw blurRad="38100" dist="38100" dir="2700000" algn="tl">
                    <a:srgbClr val="000000">
                      <a:alpha val="43137"/>
                    </a:srgbClr>
                  </a:outerShdw>
                </a:effectLst>
                <a:latin typeface="楷体" pitchFamily="49" charset="-122"/>
                <a:ea typeface="楷体" pitchFamily="49" charset="-122"/>
                <a:sym typeface="Arial" panose="020B0604020202020204" pitchFamily="34" charset="0"/>
              </a:rPr>
              <a:t>37</a:t>
            </a:r>
            <a:r>
              <a:rPr lang="zh-CN" altLang="en-US" sz="3600" b="1" dirty="0" smtClean="0">
                <a:solidFill>
                  <a:schemeClr val="tx1"/>
                </a:solidFill>
                <a:effectLst>
                  <a:outerShdw blurRad="38100" dist="38100" dir="2700000" algn="tl">
                    <a:srgbClr val="000000">
                      <a:alpha val="43137"/>
                    </a:srgbClr>
                  </a:outerShdw>
                </a:effectLst>
                <a:latin typeface="楷体" pitchFamily="49" charset="-122"/>
                <a:ea typeface="楷体" pitchFamily="49" charset="-122"/>
                <a:sym typeface="Arial" panose="020B0604020202020204" pitchFamily="34" charset="0"/>
              </a:rPr>
              <a:t>号令处罚条款</a:t>
            </a:r>
          </a:p>
        </p:txBody>
      </p:sp>
    </p:spTree>
    <p:extLst>
      <p:ext uri="{BB962C8B-B14F-4D97-AF65-F5344CB8AC3E}">
        <p14:creationId xmlns:p14="http://schemas.microsoft.com/office/powerpoint/2010/main" xmlns="" val="3853566462"/>
      </p:ext>
    </p:extLst>
  </p:cSld>
  <p:clrMapOvr>
    <a:masterClrMapping/>
  </p:clrMapOvr>
  <p:transition spd="med">
    <p:pull dir="ru"/>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1040234"/>
            <a:ext cx="9509760" cy="5427677"/>
          </a:xfrm>
        </p:spPr>
        <p:txBody>
          <a:bodyPr rtlCol="0">
            <a:normAutofit/>
          </a:bodyPr>
          <a:lstStyle/>
          <a:p>
            <a:pPr>
              <a:lnSpc>
                <a:spcPts val="3100"/>
              </a:lnSpc>
            </a:pPr>
            <a:r>
              <a:rPr lang="zh-CN" altLang="en-US" sz="2800" b="1" dirty="0" smtClean="0"/>
              <a:t>第三十条　勘察单位未在勘察文件中说明地质条件可能造成的工程风险的，责令限期改正，依照</a:t>
            </a:r>
            <a:r>
              <a:rPr lang="en-US" altLang="zh-CN" sz="2800" b="1" dirty="0" smtClean="0"/>
              <a:t>《</a:t>
            </a:r>
            <a:r>
              <a:rPr lang="zh-CN" altLang="en-US" sz="2800" b="1" dirty="0" smtClean="0"/>
              <a:t>建设工程安全生产管理条例</a:t>
            </a:r>
            <a:r>
              <a:rPr lang="en-US" altLang="zh-CN" sz="2800" b="1" dirty="0" smtClean="0"/>
              <a:t>》</a:t>
            </a:r>
            <a:r>
              <a:rPr lang="zh-CN" altLang="en-US" sz="2800" b="1" dirty="0" smtClean="0"/>
              <a:t>对单位进行处罚；对直接负责的主管人员和其他直接责任人员处</a:t>
            </a:r>
            <a:r>
              <a:rPr lang="en-US" altLang="zh-CN" sz="2800" b="1" dirty="0" smtClean="0"/>
              <a:t>1000</a:t>
            </a:r>
            <a:r>
              <a:rPr lang="zh-CN" altLang="en-US" sz="2800" b="1" dirty="0" smtClean="0"/>
              <a:t>元以上</a:t>
            </a:r>
            <a:r>
              <a:rPr lang="en-US" altLang="zh-CN" sz="2800" b="1" dirty="0" smtClean="0"/>
              <a:t>5000</a:t>
            </a:r>
            <a:r>
              <a:rPr lang="zh-CN" altLang="en-US" sz="2800" b="1" dirty="0" smtClean="0"/>
              <a:t>元以下的罚款。</a:t>
            </a:r>
            <a:endParaRPr lang="en-US" altLang="zh-CN" sz="2800" b="1" dirty="0" smtClean="0"/>
          </a:p>
          <a:p>
            <a:pPr>
              <a:lnSpc>
                <a:spcPts val="3100"/>
              </a:lnSpc>
            </a:pPr>
            <a:r>
              <a:rPr lang="zh-CN" altLang="en-US" sz="2800" b="1" dirty="0" smtClean="0"/>
              <a:t>第三十一条　设计单位未在设计文件中注明涉及危大工程的重点部位和环节，未提出保障工程周边环境安全和工程施工安全的意见的，责令限期改正，并处</a:t>
            </a:r>
            <a:r>
              <a:rPr lang="en-US" altLang="zh-CN" sz="2800" b="1" dirty="0" smtClean="0"/>
              <a:t>1</a:t>
            </a:r>
            <a:r>
              <a:rPr lang="zh-CN" altLang="en-US" sz="2800" b="1" dirty="0" smtClean="0"/>
              <a:t>万元以上</a:t>
            </a:r>
            <a:r>
              <a:rPr lang="en-US" altLang="zh-CN" sz="2800" b="1" dirty="0" smtClean="0"/>
              <a:t>3</a:t>
            </a:r>
            <a:r>
              <a:rPr lang="zh-CN" altLang="en-US" sz="2800" b="1" dirty="0" smtClean="0"/>
              <a:t>万元以下的罚款；对直接负责的主管人员和其他直接责任人员处</a:t>
            </a:r>
            <a:r>
              <a:rPr lang="en-US" altLang="zh-CN" sz="2800" b="1" dirty="0" smtClean="0"/>
              <a:t>1000</a:t>
            </a:r>
            <a:r>
              <a:rPr lang="zh-CN" altLang="en-US" sz="2800" b="1" dirty="0" smtClean="0"/>
              <a:t>元以上</a:t>
            </a:r>
            <a:r>
              <a:rPr lang="en-US" altLang="zh-CN" sz="2800" b="1" dirty="0" smtClean="0"/>
              <a:t>5000</a:t>
            </a:r>
            <a:r>
              <a:rPr lang="zh-CN" altLang="en-US" sz="2800" b="1" dirty="0" smtClean="0"/>
              <a:t>元以下的罚款。</a:t>
            </a:r>
            <a:endParaRPr lang="en-US" altLang="zh-CN" sz="2800" b="1" dirty="0" smtClean="0"/>
          </a:p>
          <a:p>
            <a:endParaRPr lang="zh-CN" altLang="zh-CN" sz="2800" b="1" dirty="0" smtClean="0"/>
          </a:p>
        </p:txBody>
      </p:sp>
    </p:spTree>
    <p:extLst>
      <p:ext uri="{BB962C8B-B14F-4D97-AF65-F5344CB8AC3E}">
        <p14:creationId xmlns:p14="http://schemas.microsoft.com/office/powerpoint/2010/main" xmlns="" val="3853566462"/>
      </p:ext>
    </p:extLst>
  </p:cSld>
  <p:clrMapOvr>
    <a:masterClrMapping/>
  </p:clrMapOvr>
  <p:transition spd="med">
    <p:zoom dir="in"/>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520117"/>
            <a:ext cx="9509760" cy="5947795"/>
          </a:xfrm>
        </p:spPr>
        <p:txBody>
          <a:bodyPr rtlCol="0">
            <a:noAutofit/>
          </a:bodyPr>
          <a:lstStyle/>
          <a:p>
            <a:r>
              <a:rPr lang="zh-CN" altLang="en-US" sz="2600" b="1" dirty="0" smtClean="0"/>
              <a:t>第三十二条　施工单位未按照本规定编制并审核危大工程专项施工方案的，依照</a:t>
            </a:r>
            <a:r>
              <a:rPr lang="en-US" altLang="zh-CN" sz="2600" b="1" dirty="0" smtClean="0"/>
              <a:t>《</a:t>
            </a:r>
            <a:r>
              <a:rPr lang="zh-CN" altLang="en-US" sz="2600" b="1" dirty="0" smtClean="0"/>
              <a:t>建设工程安全生产管理条例</a:t>
            </a:r>
            <a:r>
              <a:rPr lang="en-US" altLang="zh-CN" sz="2600" b="1" dirty="0" smtClean="0"/>
              <a:t>》</a:t>
            </a:r>
            <a:r>
              <a:rPr lang="zh-CN" altLang="en-US" sz="2600" b="1" dirty="0" smtClean="0"/>
              <a:t>对单位进行处罚，并暂扣安全生产许可证</a:t>
            </a:r>
            <a:r>
              <a:rPr lang="en-US" altLang="zh-CN" sz="2600" b="1" dirty="0" smtClean="0"/>
              <a:t>30</a:t>
            </a:r>
            <a:r>
              <a:rPr lang="zh-CN" altLang="en-US" sz="2600" b="1" dirty="0" smtClean="0"/>
              <a:t>日；对直接负责的主管人员和其他直接责任人员处</a:t>
            </a:r>
            <a:r>
              <a:rPr lang="en-US" altLang="zh-CN" sz="2600" b="1" dirty="0" smtClean="0"/>
              <a:t>1000</a:t>
            </a:r>
            <a:r>
              <a:rPr lang="zh-CN" altLang="en-US" sz="2600" b="1" dirty="0" smtClean="0"/>
              <a:t>元以上</a:t>
            </a:r>
            <a:r>
              <a:rPr lang="en-US" altLang="zh-CN" sz="2600" b="1" dirty="0" smtClean="0"/>
              <a:t>5000</a:t>
            </a:r>
            <a:r>
              <a:rPr lang="zh-CN" altLang="en-US" sz="2600" b="1" dirty="0" smtClean="0"/>
              <a:t>元以下的罚款。</a:t>
            </a:r>
          </a:p>
          <a:p>
            <a:r>
              <a:rPr lang="zh-CN" altLang="en-US" sz="2600" b="1" dirty="0" smtClean="0"/>
              <a:t> 第三十三条　施工单位有下列行为之一的，依照</a:t>
            </a:r>
            <a:r>
              <a:rPr lang="en-US" altLang="zh-CN" sz="2600" b="1" dirty="0" smtClean="0"/>
              <a:t>《</a:t>
            </a:r>
            <a:r>
              <a:rPr lang="zh-CN" altLang="en-US" sz="2600" b="1" dirty="0" smtClean="0"/>
              <a:t>中华人民共和国安全生产法</a:t>
            </a:r>
            <a:r>
              <a:rPr lang="en-US" altLang="zh-CN" sz="2600" b="1" dirty="0" smtClean="0"/>
              <a:t>》《</a:t>
            </a:r>
            <a:r>
              <a:rPr lang="zh-CN" altLang="en-US" sz="2600" b="1" dirty="0" smtClean="0"/>
              <a:t>建设工程安全生产管理条例</a:t>
            </a:r>
            <a:r>
              <a:rPr lang="en-US" altLang="zh-CN" sz="2600" b="1" dirty="0" smtClean="0"/>
              <a:t>》</a:t>
            </a:r>
            <a:r>
              <a:rPr lang="zh-CN" altLang="en-US" sz="2600" b="1" dirty="0" smtClean="0"/>
              <a:t>对单位和相关责任人员进行处罚：   </a:t>
            </a:r>
          </a:p>
          <a:p>
            <a:r>
              <a:rPr lang="zh-CN" altLang="en-US" sz="2600" b="1" dirty="0" smtClean="0"/>
              <a:t> （一）未向施工现场管理人员和作业人员进行方案交底和安全技术交底的；</a:t>
            </a:r>
          </a:p>
          <a:p>
            <a:r>
              <a:rPr lang="zh-CN" altLang="en-US" sz="2600" b="1" dirty="0" smtClean="0"/>
              <a:t> （二）未在施工现场显著位置公告危大工程，并在危险区域设置安全警示标志的；</a:t>
            </a:r>
          </a:p>
          <a:p>
            <a:r>
              <a:rPr lang="zh-CN" altLang="en-US" sz="2600" b="1" dirty="0" smtClean="0"/>
              <a:t> （三）项目专职安全生产管理人员未对专项施工方案实施情况进行现场监督的。</a:t>
            </a:r>
          </a:p>
        </p:txBody>
      </p:sp>
    </p:spTree>
    <p:extLst>
      <p:ext uri="{BB962C8B-B14F-4D97-AF65-F5344CB8AC3E}">
        <p14:creationId xmlns:p14="http://schemas.microsoft.com/office/powerpoint/2010/main" xmlns="" val="3853566462"/>
      </p:ext>
    </p:extLst>
  </p:cSld>
  <p:clrMapOvr>
    <a:masterClrMapping/>
  </p:clrMapOvr>
  <p:transition spd="med">
    <p:zo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897622"/>
            <a:ext cx="9509760" cy="5570290"/>
          </a:xfrm>
        </p:spPr>
        <p:txBody>
          <a:bodyPr rtlCol="0">
            <a:normAutofit/>
          </a:bodyPr>
          <a:lstStyle/>
          <a:p>
            <a:pPr>
              <a:lnSpc>
                <a:spcPct val="80000"/>
              </a:lnSpc>
            </a:pPr>
            <a:r>
              <a:rPr lang="zh-CN" altLang="en-US" sz="2600" b="1" dirty="0" smtClean="0"/>
              <a:t>第三十四条　施工单位有下列行为之一的，责令限期改正，处</a:t>
            </a:r>
            <a:r>
              <a:rPr lang="en-US" altLang="zh-CN" sz="2600" b="1" dirty="0" smtClean="0"/>
              <a:t>1</a:t>
            </a:r>
            <a:r>
              <a:rPr lang="zh-CN" altLang="en-US" sz="2600" b="1" dirty="0" smtClean="0"/>
              <a:t>万元以上</a:t>
            </a:r>
            <a:r>
              <a:rPr lang="en-US" altLang="zh-CN" sz="2600" b="1" dirty="0" smtClean="0"/>
              <a:t>3</a:t>
            </a:r>
            <a:r>
              <a:rPr lang="zh-CN" altLang="en-US" sz="2600" b="1" dirty="0" smtClean="0"/>
              <a:t>万元以下的罚款，并暂扣安全生产许可证</a:t>
            </a:r>
            <a:r>
              <a:rPr lang="en-US" altLang="zh-CN" sz="2600" b="1" dirty="0" smtClean="0"/>
              <a:t>30</a:t>
            </a:r>
            <a:r>
              <a:rPr lang="zh-CN" altLang="en-US" sz="2600" b="1" dirty="0" smtClean="0"/>
              <a:t>日；对直接负责的主管人员和其他直接责任人员处</a:t>
            </a:r>
            <a:r>
              <a:rPr lang="en-US" altLang="zh-CN" sz="2600" b="1" dirty="0" smtClean="0"/>
              <a:t>1000</a:t>
            </a:r>
            <a:r>
              <a:rPr lang="zh-CN" altLang="en-US" sz="2600" b="1" dirty="0" smtClean="0"/>
              <a:t>元以上</a:t>
            </a:r>
            <a:r>
              <a:rPr lang="en-US" altLang="zh-CN" sz="2600" b="1" dirty="0" smtClean="0"/>
              <a:t>5000</a:t>
            </a:r>
            <a:r>
              <a:rPr lang="zh-CN" altLang="en-US" sz="2600" b="1" dirty="0" smtClean="0"/>
              <a:t>元以下的罚款：</a:t>
            </a:r>
          </a:p>
          <a:p>
            <a:pPr>
              <a:lnSpc>
                <a:spcPct val="80000"/>
              </a:lnSpc>
            </a:pPr>
            <a:r>
              <a:rPr lang="zh-CN" altLang="en-US" sz="2600" b="1" dirty="0" smtClean="0"/>
              <a:t>（一）未对超过一定规模的危大工程专项施工方案进行专家论证的；</a:t>
            </a:r>
          </a:p>
          <a:p>
            <a:pPr>
              <a:lnSpc>
                <a:spcPct val="80000"/>
              </a:lnSpc>
            </a:pPr>
            <a:r>
              <a:rPr lang="zh-CN" altLang="en-US" sz="2600" b="1" dirty="0" smtClean="0"/>
              <a:t>（二）未根据专家论证报告对超过一定规模的危大工程专项施工方案进行修改，或者未按照本规定重新组织专家论证的；</a:t>
            </a:r>
          </a:p>
          <a:p>
            <a:pPr>
              <a:lnSpc>
                <a:spcPct val="80000"/>
              </a:lnSpc>
            </a:pPr>
            <a:r>
              <a:rPr lang="zh-CN" altLang="en-US" sz="2600" b="1" dirty="0" smtClean="0"/>
              <a:t>（三）未严格按照专项施工方案组织施工，或者擅自修改专项施工方案的。</a:t>
            </a:r>
          </a:p>
        </p:txBody>
      </p:sp>
    </p:spTree>
    <p:extLst>
      <p:ext uri="{BB962C8B-B14F-4D97-AF65-F5344CB8AC3E}">
        <p14:creationId xmlns:p14="http://schemas.microsoft.com/office/powerpoint/2010/main" xmlns="" val="3853566462"/>
      </p:ext>
    </p:extLst>
  </p:cSld>
  <p:clrMapOvr>
    <a:masterClrMapping/>
  </p:clrMapOvr>
  <p:transition spd="med">
    <p:wheel spokes="1"/>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897622"/>
            <a:ext cx="9509760" cy="5570290"/>
          </a:xfrm>
        </p:spPr>
        <p:txBody>
          <a:bodyPr rtlCol="0">
            <a:normAutofit/>
          </a:bodyPr>
          <a:lstStyle/>
          <a:p>
            <a:pPr>
              <a:lnSpc>
                <a:spcPct val="80000"/>
              </a:lnSpc>
            </a:pPr>
            <a:r>
              <a:rPr lang="zh-CN" altLang="en-US" sz="2600" b="1" dirty="0" smtClean="0"/>
              <a:t>第三十五条　施工单位有下列行为之一的，责令限期改正，并处</a:t>
            </a:r>
            <a:r>
              <a:rPr lang="en-US" altLang="zh-CN" sz="2600" b="1" dirty="0" smtClean="0"/>
              <a:t>1</a:t>
            </a:r>
            <a:r>
              <a:rPr lang="zh-CN" altLang="en-US" sz="2600" b="1" dirty="0" smtClean="0"/>
              <a:t>万元以上</a:t>
            </a:r>
            <a:r>
              <a:rPr lang="en-US" altLang="zh-CN" sz="2600" b="1" dirty="0" smtClean="0"/>
              <a:t>3</a:t>
            </a:r>
            <a:r>
              <a:rPr lang="zh-CN" altLang="en-US" sz="2600" b="1" dirty="0" smtClean="0"/>
              <a:t>万元以下的罚款；对直接负责的主管人员和其他直接责任人员处</a:t>
            </a:r>
            <a:r>
              <a:rPr lang="en-US" altLang="zh-CN" sz="2600" b="1" dirty="0" smtClean="0"/>
              <a:t>1000</a:t>
            </a:r>
            <a:r>
              <a:rPr lang="zh-CN" altLang="en-US" sz="2600" b="1" dirty="0" smtClean="0"/>
              <a:t>元以上</a:t>
            </a:r>
            <a:r>
              <a:rPr lang="en-US" altLang="zh-CN" sz="2600" b="1" dirty="0" smtClean="0"/>
              <a:t>5000</a:t>
            </a:r>
            <a:r>
              <a:rPr lang="zh-CN" altLang="en-US" sz="2600" b="1" dirty="0" smtClean="0"/>
              <a:t>元以下的罚款： </a:t>
            </a:r>
          </a:p>
          <a:p>
            <a:pPr>
              <a:lnSpc>
                <a:spcPct val="80000"/>
              </a:lnSpc>
            </a:pPr>
            <a:r>
              <a:rPr lang="zh-CN" altLang="en-US" sz="2600" b="1" dirty="0" smtClean="0"/>
              <a:t>（一）项目负责人未按照本规定现场履职或者组织限期整改的；</a:t>
            </a:r>
          </a:p>
          <a:p>
            <a:pPr>
              <a:lnSpc>
                <a:spcPct val="80000"/>
              </a:lnSpc>
            </a:pPr>
            <a:r>
              <a:rPr lang="zh-CN" altLang="en-US" sz="2600" b="1" dirty="0" smtClean="0"/>
              <a:t>（二）施工单位未按照本规定进行施工监测和安全巡视的；</a:t>
            </a:r>
          </a:p>
          <a:p>
            <a:pPr>
              <a:lnSpc>
                <a:spcPct val="80000"/>
              </a:lnSpc>
            </a:pPr>
            <a:r>
              <a:rPr lang="zh-CN" altLang="en-US" sz="2600" b="1" dirty="0" smtClean="0"/>
              <a:t>（三）未按照本规定组织危大工程验收的；</a:t>
            </a:r>
          </a:p>
          <a:p>
            <a:pPr>
              <a:lnSpc>
                <a:spcPct val="80000"/>
              </a:lnSpc>
            </a:pPr>
            <a:r>
              <a:rPr lang="zh-CN" altLang="en-US" sz="2600" b="1" dirty="0" smtClean="0"/>
              <a:t>（四）发生险情或者事故时，未采取应急处置措施的；</a:t>
            </a:r>
          </a:p>
          <a:p>
            <a:pPr>
              <a:lnSpc>
                <a:spcPct val="80000"/>
              </a:lnSpc>
            </a:pPr>
            <a:r>
              <a:rPr lang="zh-CN" altLang="en-US" sz="2600" b="1" dirty="0" smtClean="0"/>
              <a:t>（五）未按照本规定建立危大工程安全管理档案的。</a:t>
            </a:r>
          </a:p>
        </p:txBody>
      </p:sp>
    </p:spTree>
    <p:extLst>
      <p:ext uri="{BB962C8B-B14F-4D97-AF65-F5344CB8AC3E}">
        <p14:creationId xmlns:p14="http://schemas.microsoft.com/office/powerpoint/2010/main" xmlns="" val="3853566462"/>
      </p:ext>
    </p:extLst>
  </p:cSld>
  <p:clrMapOvr>
    <a:masterClrMapping/>
  </p:clrMapOvr>
  <p:transition spd="med">
    <p:wipe dir="u"/>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897622"/>
            <a:ext cx="9509760" cy="5570290"/>
          </a:xfrm>
        </p:spPr>
        <p:txBody>
          <a:bodyPr rtlCol="0">
            <a:normAutofit/>
          </a:bodyPr>
          <a:lstStyle/>
          <a:p>
            <a:pPr>
              <a:lnSpc>
                <a:spcPct val="80000"/>
              </a:lnSpc>
            </a:pPr>
            <a:r>
              <a:rPr lang="zh-CN" altLang="en-US" sz="2600" b="1" dirty="0" smtClean="0"/>
              <a:t>第三十六条　监理单位有下列行为之一的，依照</a:t>
            </a:r>
            <a:r>
              <a:rPr lang="en-US" altLang="zh-CN" sz="2600" b="1" dirty="0" smtClean="0"/>
              <a:t>《</a:t>
            </a:r>
            <a:r>
              <a:rPr lang="zh-CN" altLang="en-US" sz="2600" b="1" dirty="0" smtClean="0"/>
              <a:t>中华人民共和国安全生产法</a:t>
            </a:r>
            <a:r>
              <a:rPr lang="en-US" altLang="zh-CN" sz="2600" b="1" dirty="0" smtClean="0"/>
              <a:t>》《</a:t>
            </a:r>
            <a:r>
              <a:rPr lang="zh-CN" altLang="en-US" sz="2600" b="1" dirty="0" smtClean="0"/>
              <a:t>建设工程安全生产管理条例</a:t>
            </a:r>
            <a:r>
              <a:rPr lang="en-US" altLang="zh-CN" sz="2600" b="1" dirty="0" smtClean="0"/>
              <a:t>》</a:t>
            </a:r>
            <a:r>
              <a:rPr lang="zh-CN" altLang="en-US" sz="2600" b="1" dirty="0" smtClean="0"/>
              <a:t>对单位进行处罚；对直接负责的主管人员和其他直接责任人员处</a:t>
            </a:r>
            <a:r>
              <a:rPr lang="en-US" altLang="zh-CN" sz="2600" b="1" dirty="0" smtClean="0"/>
              <a:t>1000</a:t>
            </a:r>
            <a:r>
              <a:rPr lang="zh-CN" altLang="en-US" sz="2600" b="1" dirty="0" smtClean="0"/>
              <a:t>元以上</a:t>
            </a:r>
            <a:r>
              <a:rPr lang="en-US" altLang="zh-CN" sz="2600" b="1" dirty="0" smtClean="0"/>
              <a:t>5000</a:t>
            </a:r>
            <a:r>
              <a:rPr lang="zh-CN" altLang="en-US" sz="2600" b="1" dirty="0" smtClean="0"/>
              <a:t>元以下的罚款：</a:t>
            </a:r>
          </a:p>
          <a:p>
            <a:pPr>
              <a:lnSpc>
                <a:spcPct val="80000"/>
              </a:lnSpc>
            </a:pPr>
            <a:r>
              <a:rPr lang="zh-CN" altLang="en-US" sz="2600" b="1" dirty="0" smtClean="0"/>
              <a:t>（一）总监理工程师未按照本规定审查危大工程专项施工方案的；</a:t>
            </a:r>
          </a:p>
          <a:p>
            <a:pPr>
              <a:lnSpc>
                <a:spcPct val="80000"/>
              </a:lnSpc>
            </a:pPr>
            <a:r>
              <a:rPr lang="zh-CN" altLang="en-US" sz="2600" b="1" dirty="0" smtClean="0"/>
              <a:t>（二）发现施工单位未按照专项施工方案实施，未要求其整改或者停工的；</a:t>
            </a:r>
          </a:p>
          <a:p>
            <a:pPr>
              <a:lnSpc>
                <a:spcPct val="80000"/>
              </a:lnSpc>
            </a:pPr>
            <a:r>
              <a:rPr lang="zh-CN" altLang="en-US" sz="2600" b="1" dirty="0" smtClean="0"/>
              <a:t>（三）施工单位拒不整改或者不停止施工时，未向建设单位和工程所在地住房城乡建设主管部门报告的。</a:t>
            </a:r>
          </a:p>
        </p:txBody>
      </p:sp>
    </p:spTree>
    <p:extLst>
      <p:ext uri="{BB962C8B-B14F-4D97-AF65-F5344CB8AC3E}">
        <p14:creationId xmlns:p14="http://schemas.microsoft.com/office/powerpoint/2010/main" xmlns="" val="3853566462"/>
      </p:ext>
    </p:extLst>
  </p:cSld>
  <p:clrMapOvr>
    <a:masterClrMapping/>
  </p:clrMapOvr>
  <p:transition spd="med">
    <p:pull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57898" y="721453"/>
            <a:ext cx="9509760" cy="5570290"/>
          </a:xfrm>
        </p:spPr>
        <p:txBody>
          <a:bodyPr rtlCol="0">
            <a:normAutofit/>
          </a:bodyPr>
          <a:lstStyle/>
          <a:p>
            <a:r>
              <a:rPr lang="zh-CN" altLang="en-US" sz="2600" b="1" dirty="0" smtClean="0"/>
              <a:t>第三十七条　监理单位有下列行为之一的，责令限期改正，并处</a:t>
            </a:r>
            <a:r>
              <a:rPr lang="en-US" altLang="zh-CN" sz="2600" b="1" dirty="0" smtClean="0"/>
              <a:t>1</a:t>
            </a:r>
            <a:r>
              <a:rPr lang="zh-CN" altLang="en-US" sz="2600" b="1" dirty="0" smtClean="0"/>
              <a:t>万元以上</a:t>
            </a:r>
            <a:r>
              <a:rPr lang="en-US" altLang="zh-CN" sz="2600" b="1" dirty="0" smtClean="0"/>
              <a:t>3</a:t>
            </a:r>
            <a:r>
              <a:rPr lang="zh-CN" altLang="en-US" sz="2600" b="1" dirty="0" smtClean="0"/>
              <a:t>万元以下的罚款；对直接负责的主管人员和其他直接责任人员处</a:t>
            </a:r>
            <a:r>
              <a:rPr lang="en-US" altLang="zh-CN" sz="2600" b="1" dirty="0" smtClean="0"/>
              <a:t>1000</a:t>
            </a:r>
            <a:r>
              <a:rPr lang="zh-CN" altLang="en-US" sz="2600" b="1" dirty="0" smtClean="0"/>
              <a:t>元以上</a:t>
            </a:r>
            <a:r>
              <a:rPr lang="en-US" altLang="zh-CN" sz="2600" b="1" dirty="0" smtClean="0"/>
              <a:t>5000</a:t>
            </a:r>
            <a:r>
              <a:rPr lang="zh-CN" altLang="en-US" sz="2600" b="1" dirty="0" smtClean="0"/>
              <a:t>元以下的罚款：  </a:t>
            </a:r>
          </a:p>
          <a:p>
            <a:r>
              <a:rPr lang="zh-CN" altLang="en-US" sz="2600" b="1" dirty="0" smtClean="0"/>
              <a:t>（一）未按照本规定编制监理实施细则的；</a:t>
            </a:r>
          </a:p>
          <a:p>
            <a:r>
              <a:rPr lang="zh-CN" altLang="en-US" sz="2600" b="1" dirty="0" smtClean="0"/>
              <a:t>（二）未对危大工程施工实施专项巡视检查的； </a:t>
            </a:r>
          </a:p>
          <a:p>
            <a:r>
              <a:rPr lang="zh-CN" altLang="en-US" sz="2600" b="1" dirty="0" smtClean="0"/>
              <a:t>（三）未按照本规定参与组织危大工程验收的；</a:t>
            </a:r>
          </a:p>
          <a:p>
            <a:r>
              <a:rPr lang="zh-CN" altLang="en-US" sz="2600" b="1" dirty="0" smtClean="0"/>
              <a:t>（四）未按照本规定建立危大工程安全管理档案的。</a:t>
            </a:r>
          </a:p>
          <a:p>
            <a:r>
              <a:rPr lang="zh-CN" altLang="en-US" sz="2600" b="1" dirty="0" smtClean="0"/>
              <a:t>第三十八条　监测单位有下列行为之一的，责令限期改正，并处</a:t>
            </a:r>
            <a:r>
              <a:rPr lang="en-US" altLang="zh-CN" sz="2600" b="1" dirty="0" smtClean="0"/>
              <a:t>1</a:t>
            </a:r>
            <a:r>
              <a:rPr lang="zh-CN" altLang="en-US" sz="2600" b="1" dirty="0" smtClean="0"/>
              <a:t>万元以上</a:t>
            </a:r>
            <a:r>
              <a:rPr lang="en-US" altLang="zh-CN" sz="2600" b="1" dirty="0" smtClean="0"/>
              <a:t>3</a:t>
            </a:r>
            <a:r>
              <a:rPr lang="zh-CN" altLang="en-US" sz="2600" b="1" dirty="0" smtClean="0"/>
              <a:t>万元以下的罚款；对直接负责的主管人员和其他直接责任人员处</a:t>
            </a:r>
            <a:r>
              <a:rPr lang="en-US" altLang="zh-CN" sz="2600" b="1" dirty="0" smtClean="0"/>
              <a:t>1000</a:t>
            </a:r>
            <a:r>
              <a:rPr lang="zh-CN" altLang="en-US" sz="2600" b="1" dirty="0" smtClean="0"/>
              <a:t>元以上</a:t>
            </a:r>
            <a:r>
              <a:rPr lang="en-US" altLang="zh-CN" sz="2600" b="1" dirty="0" smtClean="0"/>
              <a:t>5000</a:t>
            </a:r>
            <a:r>
              <a:rPr lang="zh-CN" altLang="en-US" sz="2600" b="1" dirty="0" smtClean="0"/>
              <a:t>元以下的罚款：  </a:t>
            </a:r>
          </a:p>
          <a:p>
            <a:pPr marL="0" indent="457200" algn="just">
              <a:spcBef>
                <a:spcPts val="0"/>
              </a:spcBef>
              <a:buNone/>
            </a:pPr>
            <a:endParaRPr lang="zh-CN" altLang="en-US" sz="28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853566462"/>
      </p:ext>
    </p:extLst>
  </p:cSld>
  <p:clrMapOvr>
    <a:masterClrMapping/>
  </p:clrMapOvr>
  <p:transition spd="med">
    <p:pull/>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57898" y="721453"/>
            <a:ext cx="9509760" cy="5570290"/>
          </a:xfrm>
        </p:spPr>
        <p:txBody>
          <a:bodyPr rtlCol="0">
            <a:normAutofit/>
          </a:bodyPr>
          <a:lstStyle/>
          <a:p>
            <a:r>
              <a:rPr lang="zh-CN" altLang="en-US" sz="2600" b="1" dirty="0" smtClean="0"/>
              <a:t>（一）未取得相应勘察资质从事第三方监测的；</a:t>
            </a:r>
          </a:p>
          <a:p>
            <a:r>
              <a:rPr lang="zh-CN" altLang="en-US" sz="2600" b="1" dirty="0" smtClean="0"/>
              <a:t>（二）未按照本规定编制监测方案的；</a:t>
            </a:r>
          </a:p>
          <a:p>
            <a:r>
              <a:rPr lang="zh-CN" altLang="en-US" sz="2600" b="1" dirty="0" smtClean="0"/>
              <a:t>（三）未按照监测方案开展监测的；</a:t>
            </a:r>
          </a:p>
          <a:p>
            <a:r>
              <a:rPr lang="zh-CN" altLang="en-US" sz="2600" b="1" dirty="0" smtClean="0"/>
              <a:t>（四）发现异常未及时报告的。</a:t>
            </a:r>
          </a:p>
          <a:p>
            <a:pPr>
              <a:lnSpc>
                <a:spcPts val="3100"/>
              </a:lnSpc>
            </a:pPr>
            <a:r>
              <a:rPr lang="zh-CN" altLang="en-US" sz="2600" b="1" dirty="0" smtClean="0"/>
              <a:t>第三十九条　县级以上地方人民政府住房城乡建设主管部门或者所属施工安全监督机构的工作人员，未依法履行危大工程安全监督管理职责的，依照有关规定给予处分。</a:t>
            </a:r>
          </a:p>
        </p:txBody>
      </p:sp>
    </p:spTree>
    <p:extLst>
      <p:ext uri="{BB962C8B-B14F-4D97-AF65-F5344CB8AC3E}">
        <p14:creationId xmlns:p14="http://schemas.microsoft.com/office/powerpoint/2010/main" xmlns="" val="3853566462"/>
      </p:ext>
    </p:extLst>
  </p:cSld>
  <p:clrMapOvr>
    <a:masterClrMapping/>
  </p:clrMapOvr>
  <p:transition spd="med">
    <p:pull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398956" y="2287614"/>
            <a:ext cx="11819068" cy="1088136"/>
          </a:xfrm>
        </p:spPr>
        <p:txBody>
          <a:bodyPr rtlCol="0">
            <a:normAutofit/>
          </a:bodyPr>
          <a:lstStyle/>
          <a:p>
            <a:r>
              <a:rPr lang="zh-CN" altLang="en-US" sz="5400" b="1" dirty="0" smtClean="0">
                <a:latin typeface="Arial" panose="020B0604020202020204" pitchFamily="34" charset="0"/>
                <a:sym typeface="Arial" panose="020B0604020202020204" pitchFamily="34" charset="0"/>
              </a:rPr>
              <a:t>欢迎提出宝贵意见，谢谢！</a:t>
            </a:r>
            <a:endParaRPr lang="zh-CN" altLang="en-US" sz="5400" b="1" dirty="0">
              <a:latin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xmlns="" val="1091084901"/>
      </p:ext>
    </p:extLst>
  </p:cSld>
  <p:clrMapOvr>
    <a:masterClrMapping/>
  </p:clrMapOvr>
  <p:transition spd="med">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02673" y="612395"/>
            <a:ext cx="11618752" cy="5645791"/>
          </a:xfrm>
        </p:spPr>
        <p:txBody>
          <a:bodyPr>
            <a:noAutofit/>
          </a:bodyPr>
          <a:lstStyle/>
          <a:p>
            <a:pPr>
              <a:buNone/>
            </a:pPr>
            <a:r>
              <a:rPr lang="en-US" altLang="zh-CN" sz="2800" b="1" dirty="0" smtClean="0"/>
              <a:t> </a:t>
            </a:r>
            <a:r>
              <a:rPr lang="en-US" altLang="zh-CN" sz="2800" b="1" dirty="0" smtClean="0">
                <a:solidFill>
                  <a:srgbClr val="FF0000"/>
                </a:solidFill>
              </a:rPr>
              <a:t>2）工作失职，</a:t>
            </a:r>
            <a:r>
              <a:rPr lang="en-US" altLang="zh-CN" sz="2800" b="1" dirty="0" smtClean="0">
                <a:solidFill>
                  <a:schemeClr val="tx1"/>
                </a:solidFill>
              </a:rPr>
              <a:t>未发现临沂金誉石化有限公司一期8万吨/年液化气深加工建设项目、二期20万吨/年液化气深加工建设项目未按规定办理工程质量、安全监督手续，施工图设计文件未按规定审查合格的违法行为，未对该工程履行日常的工程质量、安全监督等监管职责。</a:t>
            </a:r>
          </a:p>
          <a:p>
            <a:pPr>
              <a:buNone/>
            </a:pPr>
            <a:r>
              <a:rPr lang="en-US" altLang="zh-CN" sz="2800" b="1" dirty="0" smtClean="0">
                <a:solidFill>
                  <a:srgbClr val="FF0000"/>
                </a:solidFill>
              </a:rPr>
              <a:t> 3）工作失职，</a:t>
            </a:r>
            <a:r>
              <a:rPr lang="en-US" altLang="zh-CN" sz="2800" b="1" dirty="0" smtClean="0">
                <a:solidFill>
                  <a:schemeClr val="tx1"/>
                </a:solidFill>
              </a:rPr>
              <a:t>未按规定履行建设工程监督检查职责，未发现一期8万吨/年液化气深加工建设项目的设计单位山东大齐石油化工设计有限公司未按照工程建设强制性标准进行设计的违法行为，未发现一期8万吨/年液化气深加工建设项目的建设单位临沂金誉石化有限公司和非法施工队伍冒用日照市岚山童海建筑工程有限公司房屋建筑工程施工资质进行基础工程施工的违法行为，未发现一期8万吨/年液化气深加工建设项目（除设备安装工程外）工程监理单位临沂市华厦城市建设监理有限责任公司未依照法律法规和工程建设强制性标准实施工程监理的违法行为。</a:t>
            </a:r>
            <a:r>
              <a:rPr lang="zh-CN" altLang="en-US" sz="2800" b="1" dirty="0" smtClean="0">
                <a:effectLst>
                  <a:outerShdw blurRad="38100" dist="38100" dir="2700000" algn="tl">
                    <a:srgbClr val="000000">
                      <a:alpha val="43137"/>
                    </a:srgbClr>
                  </a:outerShdw>
                </a:effectLst>
                <a:latin typeface="黑体" pitchFamily="49" charset="-122"/>
                <a:ea typeface="黑体" pitchFamily="49" charset="-122"/>
              </a:rPr>
              <a:t>通过以上事故案例得到启示：</a:t>
            </a:r>
            <a:r>
              <a:rPr lang="zh-CN" altLang="en-US"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sym typeface="Arial" panose="020B0604020202020204" pitchFamily="34" charset="0"/>
              </a:rPr>
              <a:t>要想免责，必须杜绝恶性事故！</a:t>
            </a:r>
            <a:endParaRPr lang="en-US" altLang="zh-CN" sz="2800" b="1"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sym typeface="Arial" panose="020B0604020202020204" pitchFamily="34" charset="0"/>
            </a:endParaRPr>
          </a:p>
          <a:p>
            <a:pPr>
              <a:buNone/>
            </a:pPr>
            <a:r>
              <a:rPr lang="en-US" altLang="zh-CN" sz="2400" dirty="0" smtClean="0"/>
              <a:t/>
            </a:r>
            <a:br>
              <a:rPr lang="en-US" altLang="zh-CN" sz="2400" dirty="0" smtClean="0"/>
            </a:br>
            <a:r>
              <a:rPr lang="en-US" altLang="zh-CN" sz="2400" dirty="0" smtClean="0"/>
              <a:t> </a:t>
            </a:r>
            <a:endParaRPr lang="zh-CN" altLang="en-US" sz="2400" dirty="0"/>
          </a:p>
        </p:txBody>
      </p:sp>
    </p:spTree>
  </p:cSld>
  <p:clrMapOvr>
    <a:masterClrMapping/>
  </p:clrMapOvr>
  <p:transition spd="med">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612396"/>
            <a:ext cx="9509760" cy="5729681"/>
          </a:xfrm>
        </p:spPr>
        <p:txBody>
          <a:bodyPr>
            <a:normAutofit fontScale="92500"/>
          </a:bodyPr>
          <a:lstStyle/>
          <a:p>
            <a:pPr algn="just">
              <a:lnSpc>
                <a:spcPts val="2800"/>
              </a:lnSpc>
              <a:buNone/>
            </a:pPr>
            <a:r>
              <a:rPr lang="zh-CN" altLang="en-US" sz="2800" b="1" dirty="0" smtClean="0"/>
              <a:t>（二）贯彻国家安全生产方针政策和住建部</a:t>
            </a:r>
            <a:r>
              <a:rPr lang="en-US" altLang="zh-CN" sz="2800" b="1" dirty="0" smtClean="0"/>
              <a:t>37</a:t>
            </a:r>
            <a:r>
              <a:rPr lang="zh-CN" altLang="en-US" sz="2800" b="1" dirty="0" smtClean="0"/>
              <a:t>号令的需要</a:t>
            </a:r>
            <a:endParaRPr lang="en-US" altLang="zh-CN" sz="2800" b="1" dirty="0" smtClean="0"/>
          </a:p>
          <a:p>
            <a:pPr algn="just">
              <a:lnSpc>
                <a:spcPts val="2800"/>
              </a:lnSpc>
              <a:buNone/>
            </a:pPr>
            <a:r>
              <a:rPr lang="zh-CN" altLang="en-US" sz="2800" b="1" dirty="0" smtClean="0"/>
              <a:t>  国家对安全生产工作十分重视，</a:t>
            </a:r>
            <a:r>
              <a:rPr lang="zh-CN" altLang="en-US" sz="2800" b="1" dirty="0" smtClean="0">
                <a:solidFill>
                  <a:srgbClr val="FF0000"/>
                </a:solidFill>
                <a:effectLst>
                  <a:outerShdw blurRad="38100" dist="38100" dir="2700000" algn="tl">
                    <a:srgbClr val="000000">
                      <a:alpha val="43137"/>
                    </a:srgbClr>
                  </a:outerShdw>
                </a:effectLst>
              </a:rPr>
              <a:t>习近平总书记不只一次提出“坚决不要带血的</a:t>
            </a:r>
            <a:r>
              <a:rPr lang="en-US" altLang="zh-CN" sz="2800" b="1" dirty="0" smtClean="0">
                <a:solidFill>
                  <a:srgbClr val="FF0000"/>
                </a:solidFill>
                <a:effectLst>
                  <a:outerShdw blurRad="38100" dist="38100" dir="2700000" algn="tl">
                    <a:srgbClr val="000000">
                      <a:alpha val="43137"/>
                    </a:srgbClr>
                  </a:outerShdw>
                </a:effectLst>
              </a:rPr>
              <a:t>GDP</a:t>
            </a:r>
            <a:r>
              <a:rPr lang="zh-CN" altLang="en-US" sz="2800" b="1" dirty="0" smtClean="0">
                <a:solidFill>
                  <a:srgbClr val="FF0000"/>
                </a:solidFill>
                <a:effectLst>
                  <a:outerShdw blurRad="38100" dist="38100" dir="2700000" algn="tl">
                    <a:srgbClr val="000000">
                      <a:alpha val="43137"/>
                    </a:srgbClr>
                  </a:outerShdw>
                </a:effectLst>
              </a:rPr>
              <a:t>”</a:t>
            </a:r>
            <a:r>
              <a:rPr lang="zh-CN" altLang="en-US" sz="2800" b="1" dirty="0" smtClean="0"/>
              <a:t>。</a:t>
            </a:r>
            <a:r>
              <a:rPr lang="en-US" altLang="zh-CN" sz="2800" b="1" dirty="0" smtClean="0"/>
              <a:t>2016</a:t>
            </a:r>
            <a:r>
              <a:rPr lang="zh-CN" altLang="en-US" sz="2800" b="1" dirty="0" smtClean="0"/>
              <a:t>年</a:t>
            </a:r>
            <a:r>
              <a:rPr lang="en-US" altLang="zh-CN" sz="2800" b="1" dirty="0" smtClean="0"/>
              <a:t>12</a:t>
            </a:r>
            <a:r>
              <a:rPr lang="zh-CN" altLang="en-US" sz="2800" b="1" dirty="0" smtClean="0"/>
              <a:t>月，中共中央、国务院印发</a:t>
            </a:r>
            <a:r>
              <a:rPr lang="en-US" altLang="zh-CN" sz="2800" b="1" dirty="0" smtClean="0"/>
              <a:t>《</a:t>
            </a:r>
            <a:r>
              <a:rPr lang="zh-CN" altLang="zh-CN" sz="2800" b="1" dirty="0" smtClean="0"/>
              <a:t>关于推进安全生产领域改革发展的意见</a:t>
            </a:r>
            <a:r>
              <a:rPr lang="en-US" altLang="zh-CN" sz="2800" b="1" dirty="0" smtClean="0"/>
              <a:t>》</a:t>
            </a:r>
            <a:r>
              <a:rPr lang="zh-CN" altLang="en-US" sz="2800" b="1" dirty="0" smtClean="0"/>
              <a:t>，明确提出</a:t>
            </a:r>
            <a:r>
              <a:rPr lang="zh-CN" altLang="en-US" sz="2800" b="1" dirty="0" smtClean="0">
                <a:solidFill>
                  <a:srgbClr val="FF0000"/>
                </a:solidFill>
                <a:effectLst>
                  <a:outerShdw blurRad="38100" dist="38100" dir="2700000" algn="tl">
                    <a:srgbClr val="000000">
                      <a:alpha val="43137"/>
                    </a:srgbClr>
                  </a:outerShdw>
                </a:effectLst>
              </a:rPr>
              <a:t>“坚持安全发展，坚守发展决不能以牺牲安全为代价这条不可逾越的红线，以防范遏制重特别大生产安全事故为重点”。</a:t>
            </a:r>
            <a:r>
              <a:rPr lang="en-US" altLang="zh-CN" sz="2800" b="1" dirty="0" smtClean="0"/>
              <a:t>2018</a:t>
            </a:r>
            <a:r>
              <a:rPr lang="zh-CN" altLang="en-US" sz="2800" b="1" dirty="0" smtClean="0"/>
              <a:t>年</a:t>
            </a:r>
            <a:r>
              <a:rPr lang="en-US" altLang="zh-CN" sz="2800" b="1" dirty="0" smtClean="0"/>
              <a:t>3</a:t>
            </a:r>
            <a:r>
              <a:rPr lang="zh-CN" altLang="en-US" sz="2800" b="1" dirty="0" smtClean="0"/>
              <a:t>月，住建部印发</a:t>
            </a:r>
            <a:r>
              <a:rPr lang="en-US" altLang="zh-CN" sz="2800" b="1" dirty="0" smtClean="0"/>
              <a:t>《</a:t>
            </a:r>
            <a:r>
              <a:rPr lang="zh-CN" altLang="en-US" sz="2800" b="1" dirty="0" smtClean="0"/>
              <a:t>危险性较大的分部分项工程安全管理规定</a:t>
            </a:r>
            <a:r>
              <a:rPr lang="en-US" altLang="zh-CN" sz="2800" b="1" dirty="0" smtClean="0"/>
              <a:t>》</a:t>
            </a:r>
            <a:r>
              <a:rPr lang="zh-CN" altLang="en-US" sz="2800" b="1" dirty="0" smtClean="0"/>
              <a:t>，进一步强化对危险性较大分部分项工程管控力度。为确保</a:t>
            </a:r>
            <a:r>
              <a:rPr lang="en-US" altLang="zh-CN" sz="2800" b="1" dirty="0" smtClean="0"/>
              <a:t>37</a:t>
            </a:r>
            <a:r>
              <a:rPr lang="zh-CN" altLang="en-US" sz="2800" b="1" dirty="0" smtClean="0"/>
              <a:t>号令在我省落地生根，省厅研究起草了</a:t>
            </a:r>
            <a:r>
              <a:rPr lang="en-US" altLang="zh-CN" sz="2800" b="1" dirty="0" smtClean="0"/>
              <a:t>《</a:t>
            </a:r>
            <a:r>
              <a:rPr lang="zh-CN" altLang="en-US" sz="2800" b="1" dirty="0" smtClean="0"/>
              <a:t>细则</a:t>
            </a:r>
            <a:r>
              <a:rPr lang="en-US" altLang="zh-CN" sz="2800" b="1" dirty="0" smtClean="0"/>
              <a:t>》</a:t>
            </a:r>
            <a:r>
              <a:rPr lang="zh-CN" altLang="en-US" sz="2800" b="1" dirty="0" smtClean="0"/>
              <a:t>。</a:t>
            </a:r>
            <a:endParaRPr lang="en-US" altLang="zh-CN" sz="2800" b="1" dirty="0" smtClean="0"/>
          </a:p>
          <a:p>
            <a:pPr algn="just">
              <a:lnSpc>
                <a:spcPts val="2800"/>
              </a:lnSpc>
              <a:buNone/>
            </a:pPr>
            <a:r>
              <a:rPr lang="zh-CN" altLang="en-US" sz="2800" b="1" dirty="0" smtClean="0"/>
              <a:t>（三）提升建筑施工本质安全水平的需要</a:t>
            </a:r>
            <a:endParaRPr lang="en-US" altLang="zh-CN" sz="2800" b="1" dirty="0" smtClean="0"/>
          </a:p>
          <a:p>
            <a:pPr algn="just">
              <a:lnSpc>
                <a:spcPts val="2800"/>
              </a:lnSpc>
              <a:buNone/>
            </a:pPr>
            <a:r>
              <a:rPr lang="zh-CN" altLang="en-US" sz="2800" b="1" dirty="0" smtClean="0"/>
              <a:t>  危大工程管理着眼风险源头管控、隐患事前治理，只要防控到位，就能从本质上提升安全水平，防范重大生产安全事故发生。危大工程防控不到位引发的惨痛教训比比皆是。</a:t>
            </a:r>
          </a:p>
          <a:p>
            <a:pPr>
              <a:buNone/>
            </a:pPr>
            <a:endParaRPr lang="zh-CN" altLang="en-US" sz="2400" b="1" dirty="0"/>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93520" y="1108038"/>
            <a:ext cx="10350649" cy="4606962"/>
          </a:xfrm>
        </p:spPr>
        <p:txBody>
          <a:bodyPr>
            <a:noAutofit/>
          </a:bodyPr>
          <a:lstStyle/>
          <a:p>
            <a:pPr algn="just"/>
            <a:r>
              <a:rPr lang="en-US" altLang="zh-CN" sz="2800" b="1" dirty="0" smtClean="0"/>
              <a:t>2018</a:t>
            </a:r>
            <a:r>
              <a:rPr lang="zh-CN" altLang="zh-CN" sz="2800" b="1" dirty="0" smtClean="0"/>
              <a:t>年</a:t>
            </a:r>
            <a:r>
              <a:rPr lang="en-US" altLang="zh-CN" sz="2800" b="1" dirty="0" smtClean="0"/>
              <a:t>8</a:t>
            </a:r>
            <a:r>
              <a:rPr lang="zh-CN" altLang="zh-CN" sz="2800" b="1" dirty="0" smtClean="0"/>
              <a:t>月</a:t>
            </a:r>
            <a:r>
              <a:rPr lang="en-US" altLang="zh-CN" sz="2800" b="1" dirty="0" smtClean="0"/>
              <a:t>1</a:t>
            </a:r>
            <a:r>
              <a:rPr lang="zh-CN" altLang="zh-CN" sz="2800" b="1" dirty="0" smtClean="0"/>
              <a:t>日</a:t>
            </a:r>
            <a:r>
              <a:rPr lang="zh-CN" altLang="en-US" sz="2800" b="1" dirty="0" smtClean="0"/>
              <a:t>，省住房和城乡建设厅以</a:t>
            </a:r>
            <a:r>
              <a:rPr lang="zh-CN" altLang="zh-CN" sz="2800" b="1" dirty="0" smtClean="0"/>
              <a:t>鲁建质安字〔</a:t>
            </a:r>
            <a:r>
              <a:rPr lang="en-US" altLang="zh-CN" sz="2800" b="1" dirty="0" smtClean="0"/>
              <a:t>2018</a:t>
            </a:r>
            <a:r>
              <a:rPr lang="zh-CN" altLang="zh-CN" sz="2800" b="1" dirty="0" smtClean="0"/>
              <a:t>〕</a:t>
            </a:r>
            <a:r>
              <a:rPr lang="en-US" altLang="zh-CN" sz="2800" b="1" dirty="0" smtClean="0"/>
              <a:t>15</a:t>
            </a:r>
            <a:r>
              <a:rPr lang="zh-CN" altLang="zh-CN" sz="2800" b="1" dirty="0" smtClean="0"/>
              <a:t>号</a:t>
            </a:r>
            <a:r>
              <a:rPr lang="zh-CN" altLang="en-US" sz="2800" b="1" dirty="0" smtClean="0"/>
              <a:t>文件印发了</a:t>
            </a:r>
            <a:r>
              <a:rPr lang="en-US" altLang="zh-CN" sz="2800" b="1" dirty="0" smtClean="0"/>
              <a:t>《</a:t>
            </a:r>
            <a:r>
              <a:rPr lang="zh-CN" altLang="zh-CN" sz="2800" b="1" dirty="0" smtClean="0"/>
              <a:t>山东省房屋市政施工危险性较大分部分项工程安全管理实施细则</a:t>
            </a:r>
            <a:r>
              <a:rPr lang="en-US" altLang="zh-CN" sz="2800" b="1" dirty="0" smtClean="0"/>
              <a:t>》</a:t>
            </a:r>
            <a:r>
              <a:rPr lang="zh-CN" altLang="en-US" sz="2800" b="1" dirty="0" smtClean="0"/>
              <a:t>，细则结构如下：</a:t>
            </a:r>
            <a:endParaRPr lang="en-US" altLang="zh-CN" sz="2800" b="1" dirty="0" smtClean="0"/>
          </a:p>
          <a:p>
            <a:pPr algn="just"/>
            <a:r>
              <a:rPr lang="zh-CN" altLang="zh-CN" sz="2800" b="1" dirty="0" smtClean="0"/>
              <a:t>第一章 总则</a:t>
            </a:r>
            <a:r>
              <a:rPr lang="en-US" altLang="zh-CN" sz="2800" b="1" dirty="0" smtClean="0"/>
              <a:t>         </a:t>
            </a:r>
            <a:r>
              <a:rPr lang="zh-CN" altLang="zh-CN" sz="2800" b="1" dirty="0" smtClean="0"/>
              <a:t>第二章 危大工程范围</a:t>
            </a:r>
          </a:p>
          <a:p>
            <a:pPr algn="just"/>
            <a:r>
              <a:rPr lang="zh-CN" altLang="zh-CN" sz="2800" b="1" dirty="0" smtClean="0"/>
              <a:t>第三章 前期保障</a:t>
            </a:r>
            <a:r>
              <a:rPr lang="en-US" altLang="zh-CN" sz="2800" b="1" dirty="0" smtClean="0"/>
              <a:t>     </a:t>
            </a:r>
            <a:r>
              <a:rPr lang="zh-CN" altLang="zh-CN" sz="2800" b="1" dirty="0" smtClean="0"/>
              <a:t>第四章 专项方案编制</a:t>
            </a:r>
          </a:p>
          <a:p>
            <a:pPr algn="just"/>
            <a:r>
              <a:rPr lang="zh-CN" altLang="zh-CN" sz="2800" b="1" dirty="0" smtClean="0"/>
              <a:t>第五章 专项方案论证</a:t>
            </a:r>
            <a:r>
              <a:rPr lang="en-US" altLang="zh-CN" sz="2800" b="1" dirty="0" smtClean="0"/>
              <a:t> </a:t>
            </a:r>
            <a:r>
              <a:rPr lang="zh-CN" altLang="zh-CN" sz="2800" b="1" dirty="0" smtClean="0"/>
              <a:t>第六章 现场安全管理</a:t>
            </a:r>
          </a:p>
          <a:p>
            <a:pPr algn="just"/>
            <a:r>
              <a:rPr lang="zh-CN" altLang="zh-CN" sz="2800" b="1" dirty="0" smtClean="0"/>
              <a:t>第七章 监督管理</a:t>
            </a:r>
            <a:r>
              <a:rPr lang="en-US" altLang="zh-CN" sz="2800" b="1" dirty="0" smtClean="0"/>
              <a:t>     </a:t>
            </a:r>
            <a:r>
              <a:rPr lang="zh-CN" altLang="zh-CN" sz="2800" b="1" dirty="0" smtClean="0"/>
              <a:t>第八章 附则</a:t>
            </a:r>
            <a:endParaRPr lang="en-US" altLang="zh-CN" sz="2800" b="1" dirty="0" smtClean="0"/>
          </a:p>
          <a:p>
            <a:pPr algn="just"/>
            <a:r>
              <a:rPr lang="zh-CN" altLang="en-US" sz="2800" b="1" dirty="0" smtClean="0"/>
              <a:t>共</a:t>
            </a:r>
            <a:r>
              <a:rPr lang="en-US" altLang="zh-CN" sz="2800" b="1" dirty="0" smtClean="0"/>
              <a:t>8</a:t>
            </a:r>
            <a:r>
              <a:rPr lang="zh-CN" altLang="en-US" sz="2800" b="1" dirty="0" smtClean="0"/>
              <a:t>章</a:t>
            </a:r>
            <a:r>
              <a:rPr lang="en-US" altLang="zh-CN" sz="2800" b="1" dirty="0" smtClean="0"/>
              <a:t>38</a:t>
            </a:r>
            <a:r>
              <a:rPr lang="zh-CN" altLang="en-US" sz="2800" b="1" dirty="0" smtClean="0"/>
              <a:t>条，</a:t>
            </a:r>
            <a:r>
              <a:rPr lang="en-US" altLang="zh-CN" sz="2800" b="1" dirty="0" smtClean="0"/>
              <a:t>5759</a:t>
            </a:r>
            <a:r>
              <a:rPr lang="zh-CN" altLang="en-US" sz="2800" b="1" dirty="0" smtClean="0"/>
              <a:t>字。</a:t>
            </a:r>
            <a:endParaRPr lang="zh-CN" altLang="zh-CN" sz="2800" b="1" dirty="0" smtClean="0"/>
          </a:p>
        </p:txBody>
      </p:sp>
      <p:sp>
        <p:nvSpPr>
          <p:cNvPr id="5" name="标题 1"/>
          <p:cNvSpPr txBox="1">
            <a:spLocks/>
          </p:cNvSpPr>
          <p:nvPr/>
        </p:nvSpPr>
        <p:spPr>
          <a:xfrm>
            <a:off x="1493520" y="417576"/>
            <a:ext cx="9509759" cy="69046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800" kern="1200">
                <a:solidFill>
                  <a:schemeClr val="accent2">
                    <a:lumMod val="50000"/>
                  </a:schemeClr>
                </a:solidFill>
                <a:latin typeface="宋体" panose="02010600030101010101" pitchFamily="2" charset="-122"/>
                <a:ea typeface="宋体" panose="02010600030101010101" pitchFamily="2" charset="-122"/>
                <a:cs typeface="+mj-cs"/>
              </a:defRPr>
            </a:lvl1pPr>
          </a:lstStyle>
          <a:p>
            <a:r>
              <a:rPr lang="zh-CN" altLang="en-US" sz="3600" b="1" dirty="0" smtClean="0">
                <a:solidFill>
                  <a:schemeClr val="tx1"/>
                </a:solidFill>
                <a:effectLst>
                  <a:outerShdw blurRad="38100" dist="38100" dir="2700000" algn="tl">
                    <a:srgbClr val="000000">
                      <a:alpha val="43137"/>
                    </a:srgbClr>
                  </a:outerShdw>
                </a:effectLst>
                <a:latin typeface="楷体" pitchFamily="49" charset="-122"/>
                <a:ea typeface="楷体" pitchFamily="49" charset="-122"/>
                <a:sym typeface="Arial" panose="020B0604020202020204" pitchFamily="34" charset="0"/>
              </a:rPr>
              <a:t>二、细则的内容与特点</a:t>
            </a:r>
            <a:endParaRPr lang="zh-CN" altLang="en-US" sz="3600" b="1" dirty="0">
              <a:solidFill>
                <a:schemeClr val="tx1"/>
              </a:solidFill>
              <a:effectLst>
                <a:outerShdw blurRad="38100" dist="38100" dir="2700000" algn="tl">
                  <a:srgbClr val="000000">
                    <a:alpha val="43137"/>
                  </a:srgbClr>
                </a:outerShdw>
              </a:effectLst>
              <a:latin typeface="楷体" pitchFamily="49" charset="-122"/>
              <a:ea typeface="楷体" pitchFamily="49" charset="-122"/>
              <a:sym typeface="Arial" panose="020B0604020202020204" pitchFamily="34" charset="0"/>
            </a:endParaRPr>
          </a:p>
        </p:txBody>
      </p:sp>
    </p:spTree>
    <p:extLst>
      <p:ext uri="{BB962C8B-B14F-4D97-AF65-F5344CB8AC3E}">
        <p14:creationId xmlns:p14="http://schemas.microsoft.com/office/powerpoint/2010/main" xmlns="" val="41116979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120" y="763398"/>
            <a:ext cx="9509760" cy="4951602"/>
          </a:xfrm>
        </p:spPr>
        <p:txBody>
          <a:bodyPr>
            <a:normAutofit/>
          </a:bodyPr>
          <a:lstStyle/>
          <a:p>
            <a:pPr>
              <a:lnSpc>
                <a:spcPts val="3100"/>
              </a:lnSpc>
            </a:pPr>
            <a:r>
              <a:rPr lang="zh-CN" altLang="zh-CN" sz="2800" b="1" dirty="0" smtClean="0"/>
              <a:t>（一）明确属地监管。按照分级负责、属地管理的原则，明确省厅对全省危大工程安全管理进行指导监督；县级以上有关主管部门分工负责本行政区域内危大工程的安全监督管理，具体工作可以委托相应安全监督机构负责。主管部门或监督机构应对危大工程进行抽查，可通过政府购买技术服务方式进行。</a:t>
            </a:r>
          </a:p>
          <a:p>
            <a:pPr>
              <a:lnSpc>
                <a:spcPts val="3100"/>
              </a:lnSpc>
            </a:pPr>
            <a:r>
              <a:rPr lang="zh-CN" altLang="zh-CN" sz="2800" b="1" dirty="0" smtClean="0"/>
              <a:t>（二）界定工程范围。按照危大工程发生事故易致群死群伤、严重经济损失或严重社会不良影响的定义，将基坑、模板支撑、起重吊装及起重机械、暗挖、水下作业、装配式建筑混凝土预制构件安装等</a:t>
            </a:r>
            <a:r>
              <a:rPr lang="en-US" altLang="zh-CN" sz="2800" b="1" dirty="0" smtClean="0"/>
              <a:t>12</a:t>
            </a:r>
            <a:r>
              <a:rPr lang="zh-CN" altLang="zh-CN" sz="2800" b="1" dirty="0" smtClean="0"/>
              <a:t>类作业列入危大工程范围，并对超过一定规模的危大工程进行了明确。</a:t>
            </a:r>
          </a:p>
          <a:p>
            <a:pPr algn="just">
              <a:spcBef>
                <a:spcPts val="1200"/>
              </a:spcBef>
            </a:pPr>
            <a:endParaRPr lang="en-US" altLang="zh-CN" sz="2800" b="1" dirty="0" smtClean="0">
              <a:effectLst>
                <a:outerShdw blurRad="38100" dist="38100" dir="2700000" algn="tl">
                  <a:srgbClr val="000000">
                    <a:alpha val="43137"/>
                  </a:srgbClr>
                </a:outerShdw>
              </a:effectLst>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2115857203"/>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海洋 16x9">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_16308735_TF02895256" id="{74441415-AD57-4D6A-AF94-E069B4A9BD05}" vid="{E41CB243-E3D7-40FB-AD0A-430B94F5FC66}"/>
    </a:ext>
  </a:extLst>
</a:theme>
</file>

<file path=ppt/theme/theme2.xml><?xml version="1.0" encoding="utf-8"?>
<a:theme xmlns:a="http://schemas.openxmlformats.org/drawingml/2006/main" name="Office 主题">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主题">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海洋绘画演示文稿（宽屏）</Template>
  <TotalTime>1046</TotalTime>
  <Words>6321</Words>
  <Application>Microsoft Office PowerPoint</Application>
  <PresentationFormat>自定义</PresentationFormat>
  <Paragraphs>305</Paragraphs>
  <Slides>59</Slides>
  <Notes>32</Notes>
  <HiddenSlides>0</HiddenSlides>
  <MMClips>0</MMClips>
  <ScaleCrop>false</ScaleCrop>
  <HeadingPairs>
    <vt:vector size="4" baseType="variant">
      <vt:variant>
        <vt:lpstr>主题</vt:lpstr>
      </vt:variant>
      <vt:variant>
        <vt:i4>1</vt:i4>
      </vt:variant>
      <vt:variant>
        <vt:lpstr>幻灯片标题</vt:lpstr>
      </vt:variant>
      <vt:variant>
        <vt:i4>59</vt:i4>
      </vt:variant>
    </vt:vector>
  </HeadingPairs>
  <TitlesOfParts>
    <vt:vector size="60" baseType="lpstr">
      <vt:lpstr>海洋 16x9</vt:lpstr>
      <vt:lpstr> 山东省房屋市政施工危险性较大 分部分项工程安全管理实施细则 解读  万立华 济南市工程质量安全监督站 副站长 研究员   2018年10月</vt:lpstr>
      <vt:lpstr>幻灯片 2</vt:lpstr>
      <vt:lpstr>一、细则的起草背景</vt:lpstr>
      <vt:lpstr>幻灯片 4</vt:lpstr>
      <vt:lpstr>幻灯片 5</vt:lpstr>
      <vt:lpstr>幻灯片 6</vt:lpstr>
      <vt:lpstr>幻灯片 7</vt:lpstr>
      <vt:lpstr>幻灯片 8</vt:lpstr>
      <vt:lpstr>幻灯片 9</vt:lpstr>
      <vt:lpstr>幻灯片 10</vt:lpstr>
      <vt:lpstr>幻灯片 11</vt:lpstr>
      <vt:lpstr>幻灯片 12</vt:lpstr>
      <vt:lpstr>三、危大工程管理的沿革与依据</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四、细则的认识与解读</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五、37号令处罚条款</vt:lpstr>
      <vt:lpstr>幻灯片 52</vt:lpstr>
      <vt:lpstr>幻灯片 53</vt:lpstr>
      <vt:lpstr>幻灯片 54</vt:lpstr>
      <vt:lpstr>幻灯片 55</vt:lpstr>
      <vt:lpstr>幻灯片 56</vt:lpstr>
      <vt:lpstr>幻灯片 57</vt:lpstr>
      <vt:lpstr>幻灯片 58</vt:lpstr>
      <vt:lpstr>欢迎提出宝贵意见，谢谢！</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标题布局</dc:title>
  <dc:creator>admin</dc:creator>
  <cp:lastModifiedBy>knight33</cp:lastModifiedBy>
  <cp:revision>95</cp:revision>
  <dcterms:created xsi:type="dcterms:W3CDTF">2018-05-11T01:44:48Z</dcterms:created>
  <dcterms:modified xsi:type="dcterms:W3CDTF">2018-11-29T04:22:02Z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