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69"/>
  </p:notesMasterIdLst>
  <p:sldIdLst>
    <p:sldId id="851" r:id="rId3"/>
    <p:sldId id="257" r:id="rId4"/>
    <p:sldId id="969" r:id="rId5"/>
    <p:sldId id="305" r:id="rId6"/>
    <p:sldId id="940" r:id="rId7"/>
    <p:sldId id="944" r:id="rId8"/>
    <p:sldId id="946" r:id="rId9"/>
    <p:sldId id="947" r:id="rId10"/>
    <p:sldId id="939" r:id="rId11"/>
    <p:sldId id="948" r:id="rId12"/>
    <p:sldId id="937" r:id="rId13"/>
    <p:sldId id="938" r:id="rId14"/>
    <p:sldId id="941" r:id="rId15"/>
    <p:sldId id="929" r:id="rId16"/>
    <p:sldId id="930" r:id="rId17"/>
    <p:sldId id="932" r:id="rId18"/>
    <p:sldId id="934" r:id="rId19"/>
    <p:sldId id="935" r:id="rId20"/>
    <p:sldId id="975" r:id="rId21"/>
    <p:sldId id="974" r:id="rId22"/>
    <p:sldId id="966" r:id="rId23"/>
    <p:sldId id="967" r:id="rId24"/>
    <p:sldId id="970" r:id="rId25"/>
    <p:sldId id="338" r:id="rId26"/>
    <p:sldId id="837" r:id="rId27"/>
    <p:sldId id="507" r:id="rId28"/>
    <p:sldId id="693" r:id="rId29"/>
    <p:sldId id="838" r:id="rId30"/>
    <p:sldId id="973" r:id="rId31"/>
    <p:sldId id="863" r:id="rId32"/>
    <p:sldId id="976" r:id="rId33"/>
    <p:sldId id="971" r:id="rId34"/>
    <p:sldId id="369" r:id="rId35"/>
    <p:sldId id="978" r:id="rId36"/>
    <p:sldId id="979" r:id="rId37"/>
    <p:sldId id="333" r:id="rId38"/>
    <p:sldId id="331" r:id="rId39"/>
    <p:sldId id="671" r:id="rId40"/>
    <p:sldId id="826" r:id="rId41"/>
    <p:sldId id="827" r:id="rId42"/>
    <p:sldId id="673" r:id="rId43"/>
    <p:sldId id="675" r:id="rId44"/>
    <p:sldId id="828" r:id="rId45"/>
    <p:sldId id="676" r:id="rId46"/>
    <p:sldId id="677" r:id="rId47"/>
    <p:sldId id="679" r:id="rId48"/>
    <p:sldId id="678" r:id="rId49"/>
    <p:sldId id="680" r:id="rId50"/>
    <p:sldId id="682" r:id="rId51"/>
    <p:sldId id="674" r:id="rId52"/>
    <p:sldId id="665" r:id="rId53"/>
    <p:sldId id="370" r:id="rId54"/>
    <p:sldId id="980" r:id="rId55"/>
    <p:sldId id="981" r:id="rId56"/>
    <p:sldId id="982" r:id="rId57"/>
    <p:sldId id="992" r:id="rId58"/>
    <p:sldId id="988" r:id="rId59"/>
    <p:sldId id="989" r:id="rId60"/>
    <p:sldId id="990" r:id="rId61"/>
    <p:sldId id="993" r:id="rId62"/>
    <p:sldId id="994" r:id="rId63"/>
    <p:sldId id="985" r:id="rId64"/>
    <p:sldId id="986" r:id="rId65"/>
    <p:sldId id="987" r:id="rId66"/>
    <p:sldId id="415" r:id="rId67"/>
    <p:sldId id="765" r:id="rId6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默认节" id="{792FFFB1-2DE0-4DEB-A434-381348E55BCC}">
          <p14:sldIdLst>
            <p14:sldId id="851"/>
            <p14:sldId id="257"/>
            <p14:sldId id="969"/>
            <p14:sldId id="305"/>
            <p14:sldId id="940"/>
            <p14:sldId id="944"/>
            <p14:sldId id="946"/>
            <p14:sldId id="947"/>
            <p14:sldId id="939"/>
            <p14:sldId id="948"/>
            <p14:sldId id="942"/>
            <p14:sldId id="937"/>
            <p14:sldId id="938"/>
            <p14:sldId id="941"/>
            <p14:sldId id="929"/>
            <p14:sldId id="930"/>
            <p14:sldId id="932"/>
            <p14:sldId id="934"/>
            <p14:sldId id="935"/>
            <p14:sldId id="975"/>
            <p14:sldId id="974"/>
            <p14:sldId id="966"/>
            <p14:sldId id="967"/>
            <p14:sldId id="970"/>
            <p14:sldId id="338"/>
            <p14:sldId id="837"/>
            <p14:sldId id="507"/>
            <p14:sldId id="693"/>
            <p14:sldId id="838"/>
            <p14:sldId id="973"/>
            <p14:sldId id="863"/>
            <p14:sldId id="976"/>
            <p14:sldId id="971"/>
            <p14:sldId id="369"/>
            <p14:sldId id="978"/>
            <p14:sldId id="979"/>
            <p14:sldId id="333"/>
            <p14:sldId id="331"/>
            <p14:sldId id="671"/>
            <p14:sldId id="826"/>
            <p14:sldId id="827"/>
            <p14:sldId id="673"/>
            <p14:sldId id="675"/>
            <p14:sldId id="828"/>
            <p14:sldId id="676"/>
            <p14:sldId id="677"/>
            <p14:sldId id="679"/>
            <p14:sldId id="678"/>
            <p14:sldId id="680"/>
            <p14:sldId id="682"/>
            <p14:sldId id="674"/>
            <p14:sldId id="665"/>
            <p14:sldId id="370"/>
            <p14:sldId id="980"/>
            <p14:sldId id="981"/>
            <p14:sldId id="982"/>
            <p14:sldId id="992"/>
            <p14:sldId id="988"/>
            <p14:sldId id="989"/>
            <p14:sldId id="990"/>
            <p14:sldId id="993"/>
            <p14:sldId id="994"/>
            <p14:sldId id="985"/>
            <p14:sldId id="986"/>
            <p14:sldId id="987"/>
            <p14:sldId id="415"/>
            <p14:sldId id="765"/>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33FF"/>
    <a:srgbClr val="FFFF00"/>
    <a:srgbClr val="FF0000"/>
    <a:srgbClr val="05EB3C"/>
    <a:srgbClr val="FFCCFF"/>
    <a:srgbClr val="ED03E7"/>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5488" autoAdjust="0"/>
  </p:normalViewPr>
  <p:slideViewPr>
    <p:cSldViewPr snapToGrid="0">
      <p:cViewPr varScale="1">
        <p:scale>
          <a:sx n="70" d="100"/>
          <a:sy n="70" d="100"/>
        </p:scale>
        <p:origin x="-744"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3E5A7B9-C67A-4B61-9DBF-E62C48A2B037}" type="doc">
      <dgm:prSet loTypeId="urn:microsoft.com/office/officeart/2005/8/layout/vList3#1" loCatId="list" qsTypeId="urn:microsoft.com/office/officeart/2005/8/quickstyle/simple1#3" qsCatId="simple" csTypeId="urn:microsoft.com/office/officeart/2005/8/colors/accent1_2#4" csCatId="accent1"/>
      <dgm:spPr/>
      <dgm:t>
        <a:bodyPr/>
        <a:lstStyle/>
        <a:p>
          <a:endParaRPr lang="zh-CN" altLang="en-US"/>
        </a:p>
      </dgm:t>
    </dgm:pt>
    <dgm:pt modelId="{67ACFF7D-816F-4A9C-B223-C4DAE9EF652F}">
      <dgm:prSet custT="1"/>
      <dgm:spPr/>
      <dgm:t>
        <a:bodyPr/>
        <a:lstStyle/>
        <a:p>
          <a:pPr algn="l" rtl="0"/>
          <a:r>
            <a:rPr lang="en-US" sz="2400" b="1" dirty="0">
              <a:solidFill>
                <a:srgbClr val="FFFF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sz="2400" b="1" dirty="0">
              <a:solidFill>
                <a:srgbClr val="FFFF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设备设施；</a:t>
          </a:r>
        </a:p>
      </dgm:t>
    </dgm:pt>
    <dgm:pt modelId="{FF1BB773-96A2-40A1-AD1C-EC2DBF036B78}" type="parTrans" cxnId="{828E677F-D426-45C6-92BF-CBDC0B9329E1}">
      <dgm:prSet/>
      <dgm:spPr/>
      <dgm:t>
        <a:bodyPr/>
        <a:lstStyle/>
        <a:p>
          <a:endParaRPr lang="zh-CN" altLang="en-US" b="1">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dgm:t>
    </dgm:pt>
    <dgm:pt modelId="{04DF2117-10E4-4A85-AE5A-AFF6EDC73528}" type="sibTrans" cxnId="{828E677F-D426-45C6-92BF-CBDC0B9329E1}">
      <dgm:prSet/>
      <dgm:spPr/>
      <dgm:t>
        <a:bodyPr/>
        <a:lstStyle/>
        <a:p>
          <a:endParaRPr lang="zh-CN" altLang="en-US" b="1">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dgm:t>
    </dgm:pt>
    <dgm:pt modelId="{B26A5199-E288-4CCA-8B1F-D1BA05BE7D0F}">
      <dgm:prSet custT="1"/>
      <dgm:spPr/>
      <dgm:t>
        <a:bodyPr/>
        <a:lstStyle/>
        <a:p>
          <a:pPr algn="l" rtl="0"/>
          <a:r>
            <a:rPr lang="en-US" sz="2400" b="1">
              <a:solidFill>
                <a:srgbClr val="FFFF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sz="2400" b="1">
              <a:solidFill>
                <a:srgbClr val="FFFF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场所环境；</a:t>
          </a:r>
        </a:p>
      </dgm:t>
    </dgm:pt>
    <dgm:pt modelId="{B228CEEA-4991-4773-9B70-5CC527F222B9}" type="parTrans" cxnId="{0A8E2A6B-F88D-407B-A9A0-C50C843C11C8}">
      <dgm:prSet/>
      <dgm:spPr/>
      <dgm:t>
        <a:bodyPr/>
        <a:lstStyle/>
        <a:p>
          <a:endParaRPr lang="zh-CN" altLang="en-US" b="1">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dgm:t>
    </dgm:pt>
    <dgm:pt modelId="{930909BF-6F08-4E24-8663-732CBC570289}" type="sibTrans" cxnId="{0A8E2A6B-F88D-407B-A9A0-C50C843C11C8}">
      <dgm:prSet/>
      <dgm:spPr/>
      <dgm:t>
        <a:bodyPr/>
        <a:lstStyle/>
        <a:p>
          <a:endParaRPr lang="zh-CN" altLang="en-US" b="1">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dgm:t>
    </dgm:pt>
    <dgm:pt modelId="{2E779236-37FC-486D-BE71-183922420415}">
      <dgm:prSet custT="1"/>
      <dgm:spPr/>
      <dgm:t>
        <a:bodyPr/>
        <a:lstStyle/>
        <a:p>
          <a:pPr algn="l" rtl="0"/>
          <a:r>
            <a:rPr lang="en-US" sz="2400" b="1" dirty="0">
              <a:solidFill>
                <a:srgbClr val="FFFF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sz="2400" b="1" dirty="0">
              <a:solidFill>
                <a:srgbClr val="FFFF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从业人员操作行为；</a:t>
          </a:r>
        </a:p>
      </dgm:t>
    </dgm:pt>
    <dgm:pt modelId="{D471C03C-9D3D-4BEE-BAF5-9E560D65335E}" type="parTrans" cxnId="{DD2E358F-26C8-4AA4-97F4-EA1CCDC11616}">
      <dgm:prSet/>
      <dgm:spPr/>
      <dgm:t>
        <a:bodyPr/>
        <a:lstStyle/>
        <a:p>
          <a:endParaRPr lang="zh-CN" altLang="en-US" b="1">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dgm:t>
    </dgm:pt>
    <dgm:pt modelId="{99D44D44-3EE5-49D1-A955-E2AF32094653}" type="sibTrans" cxnId="{DD2E358F-26C8-4AA4-97F4-EA1CCDC11616}">
      <dgm:prSet/>
      <dgm:spPr/>
      <dgm:t>
        <a:bodyPr/>
        <a:lstStyle/>
        <a:p>
          <a:endParaRPr lang="zh-CN" altLang="en-US" b="1">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dgm:t>
    </dgm:pt>
    <dgm:pt modelId="{CB2BDC1B-C459-4FA1-A9E7-60EF985BF2E6}">
      <dgm:prSet custT="1"/>
      <dgm:spPr/>
      <dgm:t>
        <a:bodyPr/>
        <a:lstStyle/>
        <a:p>
          <a:pPr algn="l" rtl="0"/>
          <a:r>
            <a:rPr lang="en-US" sz="2400" b="1" dirty="0">
              <a:solidFill>
                <a:srgbClr val="FFFF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sz="2400" b="1" dirty="0">
              <a:solidFill>
                <a:srgbClr val="FFFF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消防及应急设施；</a:t>
          </a:r>
        </a:p>
      </dgm:t>
    </dgm:pt>
    <dgm:pt modelId="{5C1CFA73-1B53-4763-A4EA-7D493F17411E}" type="parTrans" cxnId="{36259847-0EB0-4B2D-BB6C-3783B5ABDC09}">
      <dgm:prSet/>
      <dgm:spPr/>
      <dgm:t>
        <a:bodyPr/>
        <a:lstStyle/>
        <a:p>
          <a:endParaRPr lang="zh-CN" altLang="en-US" b="1">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dgm:t>
    </dgm:pt>
    <dgm:pt modelId="{345F22D1-8E1A-4724-A198-D44917D66A13}" type="sibTrans" cxnId="{36259847-0EB0-4B2D-BB6C-3783B5ABDC09}">
      <dgm:prSet/>
      <dgm:spPr/>
      <dgm:t>
        <a:bodyPr/>
        <a:lstStyle/>
        <a:p>
          <a:endParaRPr lang="zh-CN" altLang="en-US" b="1">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dgm:t>
    </dgm:pt>
    <dgm:pt modelId="{FE0A91E1-A2EE-4C50-98FA-BAD05C97156F}">
      <dgm:prSet custT="1"/>
      <dgm:spPr/>
      <dgm:t>
        <a:bodyPr/>
        <a:lstStyle/>
        <a:p>
          <a:pPr algn="l" rtl="0"/>
          <a:r>
            <a:rPr lang="en-US" sz="2400" b="1">
              <a:solidFill>
                <a:srgbClr val="FFFF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sz="2400" b="1">
              <a:solidFill>
                <a:srgbClr val="FFFF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供配电设施；</a:t>
          </a:r>
        </a:p>
      </dgm:t>
    </dgm:pt>
    <dgm:pt modelId="{B778B4D5-B51D-49FE-B13A-E5A81ECF0A3F}" type="parTrans" cxnId="{73CA8017-DBF5-402E-96A2-A97990D5444F}">
      <dgm:prSet/>
      <dgm:spPr/>
      <dgm:t>
        <a:bodyPr/>
        <a:lstStyle/>
        <a:p>
          <a:endParaRPr lang="zh-CN" altLang="en-US" b="1">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dgm:t>
    </dgm:pt>
    <dgm:pt modelId="{19093982-8505-480B-8F4A-B940F7990B39}" type="sibTrans" cxnId="{73CA8017-DBF5-402E-96A2-A97990D5444F}">
      <dgm:prSet/>
      <dgm:spPr/>
      <dgm:t>
        <a:bodyPr/>
        <a:lstStyle/>
        <a:p>
          <a:endParaRPr lang="zh-CN" altLang="en-US" b="1">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dgm:t>
    </dgm:pt>
    <dgm:pt modelId="{496A2A6E-B373-481A-930D-8DBE6B1B2EEC}">
      <dgm:prSet custT="1"/>
      <dgm:spPr/>
      <dgm:t>
        <a:bodyPr/>
        <a:lstStyle/>
        <a:p>
          <a:pPr algn="l" rtl="0"/>
          <a:r>
            <a:rPr lang="en-US" sz="2400" b="1">
              <a:solidFill>
                <a:srgbClr val="FFFF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sz="2400" b="1">
              <a:solidFill>
                <a:srgbClr val="FFFF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职业卫生防护设施；</a:t>
          </a:r>
        </a:p>
      </dgm:t>
    </dgm:pt>
    <dgm:pt modelId="{C39EB86E-8C4D-4A3E-9DF2-A31D2BCEFD6F}" type="parTrans" cxnId="{718784C3-07AA-4547-BB02-13D8D79ADC20}">
      <dgm:prSet/>
      <dgm:spPr/>
      <dgm:t>
        <a:bodyPr/>
        <a:lstStyle/>
        <a:p>
          <a:endParaRPr lang="zh-CN" altLang="en-US" b="1">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dgm:t>
    </dgm:pt>
    <dgm:pt modelId="{5C01C1E7-79AD-4D2E-9CEC-C778327FBC78}" type="sibTrans" cxnId="{718784C3-07AA-4547-BB02-13D8D79ADC20}">
      <dgm:prSet/>
      <dgm:spPr/>
      <dgm:t>
        <a:bodyPr/>
        <a:lstStyle/>
        <a:p>
          <a:endParaRPr lang="zh-CN" altLang="en-US" b="1">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dgm:t>
    </dgm:pt>
    <dgm:pt modelId="{8FD025B8-ABD2-4961-AFD3-0ED06C28215E}">
      <dgm:prSet custT="1"/>
      <dgm:spPr/>
      <dgm:t>
        <a:bodyPr/>
        <a:lstStyle/>
        <a:p>
          <a:pPr algn="l" rtl="0"/>
          <a:r>
            <a:rPr lang="en-US" sz="2400" b="1">
              <a:solidFill>
                <a:srgbClr val="FFFF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sz="2400" b="1">
              <a:solidFill>
                <a:srgbClr val="FFFF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辅助动力系统；</a:t>
          </a:r>
        </a:p>
      </dgm:t>
    </dgm:pt>
    <dgm:pt modelId="{F246F3D5-3266-43C1-9849-2BC8B8F6B1A5}" type="parTrans" cxnId="{8F59D9C1-F2E5-47A1-8620-606CF465602B}">
      <dgm:prSet/>
      <dgm:spPr/>
      <dgm:t>
        <a:bodyPr/>
        <a:lstStyle/>
        <a:p>
          <a:endParaRPr lang="zh-CN" altLang="en-US" b="1">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dgm:t>
    </dgm:pt>
    <dgm:pt modelId="{4E228CF0-8ABB-4CE2-AA8D-2CEBEE2ED865}" type="sibTrans" cxnId="{8F59D9C1-F2E5-47A1-8620-606CF465602B}">
      <dgm:prSet/>
      <dgm:spPr/>
      <dgm:t>
        <a:bodyPr/>
        <a:lstStyle/>
        <a:p>
          <a:endParaRPr lang="zh-CN" altLang="en-US" b="1">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dgm:t>
    </dgm:pt>
    <dgm:pt modelId="{271248AC-D657-4151-A27B-DBA3EAE9D0B0}">
      <dgm:prSet custT="1"/>
      <dgm:spPr/>
      <dgm:t>
        <a:bodyPr/>
        <a:lstStyle/>
        <a:p>
          <a:pPr algn="l" rtl="0"/>
          <a:r>
            <a:rPr lang="en-US" sz="2400" b="1">
              <a:solidFill>
                <a:srgbClr val="FFFF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sz="2400" b="1">
              <a:solidFill>
                <a:srgbClr val="FFFF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现场其他方面。</a:t>
          </a:r>
        </a:p>
      </dgm:t>
    </dgm:pt>
    <dgm:pt modelId="{B3EC9A05-CBF2-43FC-960D-47AB79862C5A}" type="parTrans" cxnId="{3A087089-5087-451E-BD80-49A5CAB6A83E}">
      <dgm:prSet/>
      <dgm:spPr/>
      <dgm:t>
        <a:bodyPr/>
        <a:lstStyle/>
        <a:p>
          <a:endParaRPr lang="zh-CN" altLang="en-US" b="1">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dgm:t>
    </dgm:pt>
    <dgm:pt modelId="{94A907C6-AE39-475E-89FD-526F1936BBDC}" type="sibTrans" cxnId="{3A087089-5087-451E-BD80-49A5CAB6A83E}">
      <dgm:prSet/>
      <dgm:spPr/>
      <dgm:t>
        <a:bodyPr/>
        <a:lstStyle/>
        <a:p>
          <a:endParaRPr lang="zh-CN" altLang="en-US" b="1">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dgm:t>
    </dgm:pt>
    <dgm:pt modelId="{A8198049-3E5D-47AD-8A14-883043BED7A4}" type="pres">
      <dgm:prSet presAssocID="{53E5A7B9-C67A-4B61-9DBF-E62C48A2B037}" presName="linearFlow" presStyleCnt="0">
        <dgm:presLayoutVars>
          <dgm:dir/>
          <dgm:resizeHandles val="exact"/>
        </dgm:presLayoutVars>
      </dgm:prSet>
      <dgm:spPr/>
      <dgm:t>
        <a:bodyPr/>
        <a:lstStyle/>
        <a:p>
          <a:endParaRPr lang="zh-CN" altLang="en-US"/>
        </a:p>
      </dgm:t>
    </dgm:pt>
    <dgm:pt modelId="{931070B9-7145-4718-ACE9-05E530E08B8D}" type="pres">
      <dgm:prSet presAssocID="{67ACFF7D-816F-4A9C-B223-C4DAE9EF652F}" presName="composite" presStyleCnt="0"/>
      <dgm:spPr/>
    </dgm:pt>
    <dgm:pt modelId="{F0199B9F-BB28-4063-968D-5CAADCC00C92}" type="pres">
      <dgm:prSet presAssocID="{67ACFF7D-816F-4A9C-B223-C4DAE9EF652F}" presName="imgShp" presStyleLbl="fgImgPlace1" presStyleIdx="0" presStyleCnt="8"/>
      <dgm:spPr/>
    </dgm:pt>
    <dgm:pt modelId="{C79895AC-6342-4013-A5DC-DB53DAC0D2EA}" type="pres">
      <dgm:prSet presAssocID="{67ACFF7D-816F-4A9C-B223-C4DAE9EF652F}" presName="txShp" presStyleLbl="node1" presStyleIdx="0" presStyleCnt="8">
        <dgm:presLayoutVars>
          <dgm:bulletEnabled val="1"/>
        </dgm:presLayoutVars>
      </dgm:prSet>
      <dgm:spPr/>
      <dgm:t>
        <a:bodyPr/>
        <a:lstStyle/>
        <a:p>
          <a:endParaRPr lang="zh-CN" altLang="en-US"/>
        </a:p>
      </dgm:t>
    </dgm:pt>
    <dgm:pt modelId="{049A20E3-F81B-4D8E-9EE0-8A951727AA4D}" type="pres">
      <dgm:prSet presAssocID="{04DF2117-10E4-4A85-AE5A-AFF6EDC73528}" presName="spacing" presStyleCnt="0"/>
      <dgm:spPr/>
    </dgm:pt>
    <dgm:pt modelId="{6B6CF4F7-5421-46EF-8C54-53435E059126}" type="pres">
      <dgm:prSet presAssocID="{B26A5199-E288-4CCA-8B1F-D1BA05BE7D0F}" presName="composite" presStyleCnt="0"/>
      <dgm:spPr/>
    </dgm:pt>
    <dgm:pt modelId="{0D3B5291-11F5-455E-83C0-112C92DBB096}" type="pres">
      <dgm:prSet presAssocID="{B26A5199-E288-4CCA-8B1F-D1BA05BE7D0F}" presName="imgShp" presStyleLbl="fgImgPlace1" presStyleIdx="1" presStyleCnt="8"/>
      <dgm:spPr/>
    </dgm:pt>
    <dgm:pt modelId="{F8FE377B-0537-471C-9116-3C04A81C03F2}" type="pres">
      <dgm:prSet presAssocID="{B26A5199-E288-4CCA-8B1F-D1BA05BE7D0F}" presName="txShp" presStyleLbl="node1" presStyleIdx="1" presStyleCnt="8">
        <dgm:presLayoutVars>
          <dgm:bulletEnabled val="1"/>
        </dgm:presLayoutVars>
      </dgm:prSet>
      <dgm:spPr/>
      <dgm:t>
        <a:bodyPr/>
        <a:lstStyle/>
        <a:p>
          <a:endParaRPr lang="zh-CN" altLang="en-US"/>
        </a:p>
      </dgm:t>
    </dgm:pt>
    <dgm:pt modelId="{D392DBC4-AA43-4ACE-B751-BB255E9BBC95}" type="pres">
      <dgm:prSet presAssocID="{930909BF-6F08-4E24-8663-732CBC570289}" presName="spacing" presStyleCnt="0"/>
      <dgm:spPr/>
    </dgm:pt>
    <dgm:pt modelId="{2432F359-3404-41D3-809D-3E4EFC9AF482}" type="pres">
      <dgm:prSet presAssocID="{2E779236-37FC-486D-BE71-183922420415}" presName="composite" presStyleCnt="0"/>
      <dgm:spPr/>
    </dgm:pt>
    <dgm:pt modelId="{B1E50CA4-9DC6-40CB-A9D1-F3BBE2FDDE8F}" type="pres">
      <dgm:prSet presAssocID="{2E779236-37FC-486D-BE71-183922420415}" presName="imgShp" presStyleLbl="fgImgPlace1" presStyleIdx="2" presStyleCnt="8"/>
      <dgm:spPr/>
    </dgm:pt>
    <dgm:pt modelId="{3AD808D2-C17F-4F31-BD0C-B61708F45CEA}" type="pres">
      <dgm:prSet presAssocID="{2E779236-37FC-486D-BE71-183922420415}" presName="txShp" presStyleLbl="node1" presStyleIdx="2" presStyleCnt="8">
        <dgm:presLayoutVars>
          <dgm:bulletEnabled val="1"/>
        </dgm:presLayoutVars>
      </dgm:prSet>
      <dgm:spPr/>
      <dgm:t>
        <a:bodyPr/>
        <a:lstStyle/>
        <a:p>
          <a:endParaRPr lang="zh-CN" altLang="en-US"/>
        </a:p>
      </dgm:t>
    </dgm:pt>
    <dgm:pt modelId="{90415EE3-9AE3-4A94-A9DA-87771CF5858D}" type="pres">
      <dgm:prSet presAssocID="{99D44D44-3EE5-49D1-A955-E2AF32094653}" presName="spacing" presStyleCnt="0"/>
      <dgm:spPr/>
    </dgm:pt>
    <dgm:pt modelId="{565CF82A-187D-4FF3-BB8C-C7D37811F225}" type="pres">
      <dgm:prSet presAssocID="{CB2BDC1B-C459-4FA1-A9E7-60EF985BF2E6}" presName="composite" presStyleCnt="0"/>
      <dgm:spPr/>
    </dgm:pt>
    <dgm:pt modelId="{FAC25D12-6B70-4C80-89C6-5EC71C6AA0D1}" type="pres">
      <dgm:prSet presAssocID="{CB2BDC1B-C459-4FA1-A9E7-60EF985BF2E6}" presName="imgShp" presStyleLbl="fgImgPlace1" presStyleIdx="3" presStyleCnt="8"/>
      <dgm:spPr/>
    </dgm:pt>
    <dgm:pt modelId="{8A8E8D00-C27F-4E51-8715-D4C85C9CA231}" type="pres">
      <dgm:prSet presAssocID="{CB2BDC1B-C459-4FA1-A9E7-60EF985BF2E6}" presName="txShp" presStyleLbl="node1" presStyleIdx="3" presStyleCnt="8">
        <dgm:presLayoutVars>
          <dgm:bulletEnabled val="1"/>
        </dgm:presLayoutVars>
      </dgm:prSet>
      <dgm:spPr/>
      <dgm:t>
        <a:bodyPr/>
        <a:lstStyle/>
        <a:p>
          <a:endParaRPr lang="zh-CN" altLang="en-US"/>
        </a:p>
      </dgm:t>
    </dgm:pt>
    <dgm:pt modelId="{6D5B90CA-5250-44A8-9A0B-A1D972E24352}" type="pres">
      <dgm:prSet presAssocID="{345F22D1-8E1A-4724-A198-D44917D66A13}" presName="spacing" presStyleCnt="0"/>
      <dgm:spPr/>
    </dgm:pt>
    <dgm:pt modelId="{948735E5-87A3-474D-A762-009F5463465A}" type="pres">
      <dgm:prSet presAssocID="{FE0A91E1-A2EE-4C50-98FA-BAD05C97156F}" presName="composite" presStyleCnt="0"/>
      <dgm:spPr/>
    </dgm:pt>
    <dgm:pt modelId="{AF9F21A8-251C-4B02-9D48-3944BB2784F7}" type="pres">
      <dgm:prSet presAssocID="{FE0A91E1-A2EE-4C50-98FA-BAD05C97156F}" presName="imgShp" presStyleLbl="fgImgPlace1" presStyleIdx="4" presStyleCnt="8"/>
      <dgm:spPr/>
    </dgm:pt>
    <dgm:pt modelId="{E342CDC7-C076-4BC7-9D22-EAF769F12E9C}" type="pres">
      <dgm:prSet presAssocID="{FE0A91E1-A2EE-4C50-98FA-BAD05C97156F}" presName="txShp" presStyleLbl="node1" presStyleIdx="4" presStyleCnt="8">
        <dgm:presLayoutVars>
          <dgm:bulletEnabled val="1"/>
        </dgm:presLayoutVars>
      </dgm:prSet>
      <dgm:spPr/>
      <dgm:t>
        <a:bodyPr/>
        <a:lstStyle/>
        <a:p>
          <a:endParaRPr lang="zh-CN" altLang="en-US"/>
        </a:p>
      </dgm:t>
    </dgm:pt>
    <dgm:pt modelId="{00370FA2-4743-4CFB-981F-44C158CA9251}" type="pres">
      <dgm:prSet presAssocID="{19093982-8505-480B-8F4A-B940F7990B39}" presName="spacing" presStyleCnt="0"/>
      <dgm:spPr/>
    </dgm:pt>
    <dgm:pt modelId="{6E99CF01-9AF4-4130-881B-F58D6F9D7CDC}" type="pres">
      <dgm:prSet presAssocID="{496A2A6E-B373-481A-930D-8DBE6B1B2EEC}" presName="composite" presStyleCnt="0"/>
      <dgm:spPr/>
    </dgm:pt>
    <dgm:pt modelId="{9ECDC561-835B-487D-B032-ED543422364F}" type="pres">
      <dgm:prSet presAssocID="{496A2A6E-B373-481A-930D-8DBE6B1B2EEC}" presName="imgShp" presStyleLbl="fgImgPlace1" presStyleIdx="5" presStyleCnt="8"/>
      <dgm:spPr/>
    </dgm:pt>
    <dgm:pt modelId="{EF4AC8AA-BAE9-4DBA-B77F-1F24AFB33AB2}" type="pres">
      <dgm:prSet presAssocID="{496A2A6E-B373-481A-930D-8DBE6B1B2EEC}" presName="txShp" presStyleLbl="node1" presStyleIdx="5" presStyleCnt="8">
        <dgm:presLayoutVars>
          <dgm:bulletEnabled val="1"/>
        </dgm:presLayoutVars>
      </dgm:prSet>
      <dgm:spPr/>
      <dgm:t>
        <a:bodyPr/>
        <a:lstStyle/>
        <a:p>
          <a:endParaRPr lang="zh-CN" altLang="en-US"/>
        </a:p>
      </dgm:t>
    </dgm:pt>
    <dgm:pt modelId="{B113BF01-ED09-4B32-81A0-15C6AF34DF48}" type="pres">
      <dgm:prSet presAssocID="{5C01C1E7-79AD-4D2E-9CEC-C778327FBC78}" presName="spacing" presStyleCnt="0"/>
      <dgm:spPr/>
    </dgm:pt>
    <dgm:pt modelId="{A3695B91-33B3-4D75-8852-ED543A94630C}" type="pres">
      <dgm:prSet presAssocID="{8FD025B8-ABD2-4961-AFD3-0ED06C28215E}" presName="composite" presStyleCnt="0"/>
      <dgm:spPr/>
    </dgm:pt>
    <dgm:pt modelId="{BDE99433-D78F-4F90-882D-EEC521B9DDE5}" type="pres">
      <dgm:prSet presAssocID="{8FD025B8-ABD2-4961-AFD3-0ED06C28215E}" presName="imgShp" presStyleLbl="fgImgPlace1" presStyleIdx="6" presStyleCnt="8"/>
      <dgm:spPr/>
    </dgm:pt>
    <dgm:pt modelId="{9D937AC4-86A4-4A44-8D0E-DE590BA87A4F}" type="pres">
      <dgm:prSet presAssocID="{8FD025B8-ABD2-4961-AFD3-0ED06C28215E}" presName="txShp" presStyleLbl="node1" presStyleIdx="6" presStyleCnt="8">
        <dgm:presLayoutVars>
          <dgm:bulletEnabled val="1"/>
        </dgm:presLayoutVars>
      </dgm:prSet>
      <dgm:spPr/>
      <dgm:t>
        <a:bodyPr/>
        <a:lstStyle/>
        <a:p>
          <a:endParaRPr lang="zh-CN" altLang="en-US"/>
        </a:p>
      </dgm:t>
    </dgm:pt>
    <dgm:pt modelId="{2E85B747-6348-4E77-A252-F4C10090EAB4}" type="pres">
      <dgm:prSet presAssocID="{4E228CF0-8ABB-4CE2-AA8D-2CEBEE2ED865}" presName="spacing" presStyleCnt="0"/>
      <dgm:spPr/>
    </dgm:pt>
    <dgm:pt modelId="{DC075291-C385-431D-B7A9-8959BE86F1C8}" type="pres">
      <dgm:prSet presAssocID="{271248AC-D657-4151-A27B-DBA3EAE9D0B0}" presName="composite" presStyleCnt="0"/>
      <dgm:spPr/>
    </dgm:pt>
    <dgm:pt modelId="{791850C8-9FC0-471D-8445-F17B974F64DF}" type="pres">
      <dgm:prSet presAssocID="{271248AC-D657-4151-A27B-DBA3EAE9D0B0}" presName="imgShp" presStyleLbl="fgImgPlace1" presStyleIdx="7" presStyleCnt="8"/>
      <dgm:spPr/>
    </dgm:pt>
    <dgm:pt modelId="{4EBB0130-6B41-4F85-AD2A-64B794F4273C}" type="pres">
      <dgm:prSet presAssocID="{271248AC-D657-4151-A27B-DBA3EAE9D0B0}" presName="txShp" presStyleLbl="node1" presStyleIdx="7" presStyleCnt="8">
        <dgm:presLayoutVars>
          <dgm:bulletEnabled val="1"/>
        </dgm:presLayoutVars>
      </dgm:prSet>
      <dgm:spPr/>
      <dgm:t>
        <a:bodyPr/>
        <a:lstStyle/>
        <a:p>
          <a:endParaRPr lang="zh-CN" altLang="en-US"/>
        </a:p>
      </dgm:t>
    </dgm:pt>
  </dgm:ptLst>
  <dgm:cxnLst>
    <dgm:cxn modelId="{8F59D9C1-F2E5-47A1-8620-606CF465602B}" srcId="{53E5A7B9-C67A-4B61-9DBF-E62C48A2B037}" destId="{8FD025B8-ABD2-4961-AFD3-0ED06C28215E}" srcOrd="6" destOrd="0" parTransId="{F246F3D5-3266-43C1-9849-2BC8B8F6B1A5}" sibTransId="{4E228CF0-8ABB-4CE2-AA8D-2CEBEE2ED865}"/>
    <dgm:cxn modelId="{01B7E3A9-7CAA-4333-A5E5-E4D95796D077}" type="presOf" srcId="{FE0A91E1-A2EE-4C50-98FA-BAD05C97156F}" destId="{E342CDC7-C076-4BC7-9D22-EAF769F12E9C}" srcOrd="0" destOrd="0" presId="urn:microsoft.com/office/officeart/2005/8/layout/vList3#1"/>
    <dgm:cxn modelId="{4937BC87-0119-4681-9465-96B7A3FCDECC}" type="presOf" srcId="{271248AC-D657-4151-A27B-DBA3EAE9D0B0}" destId="{4EBB0130-6B41-4F85-AD2A-64B794F4273C}" srcOrd="0" destOrd="0" presId="urn:microsoft.com/office/officeart/2005/8/layout/vList3#1"/>
    <dgm:cxn modelId="{DF76E000-E5DF-40E8-8BEB-C9AFA9D3F0A1}" type="presOf" srcId="{B26A5199-E288-4CCA-8B1F-D1BA05BE7D0F}" destId="{F8FE377B-0537-471C-9116-3C04A81C03F2}" srcOrd="0" destOrd="0" presId="urn:microsoft.com/office/officeart/2005/8/layout/vList3#1"/>
    <dgm:cxn modelId="{D0764980-62B1-4538-A58D-8221A1BB2958}" type="presOf" srcId="{2E779236-37FC-486D-BE71-183922420415}" destId="{3AD808D2-C17F-4F31-BD0C-B61708F45CEA}" srcOrd="0" destOrd="0" presId="urn:microsoft.com/office/officeart/2005/8/layout/vList3#1"/>
    <dgm:cxn modelId="{718784C3-07AA-4547-BB02-13D8D79ADC20}" srcId="{53E5A7B9-C67A-4B61-9DBF-E62C48A2B037}" destId="{496A2A6E-B373-481A-930D-8DBE6B1B2EEC}" srcOrd="5" destOrd="0" parTransId="{C39EB86E-8C4D-4A3E-9DF2-A31D2BCEFD6F}" sibTransId="{5C01C1E7-79AD-4D2E-9CEC-C778327FBC78}"/>
    <dgm:cxn modelId="{DD2E358F-26C8-4AA4-97F4-EA1CCDC11616}" srcId="{53E5A7B9-C67A-4B61-9DBF-E62C48A2B037}" destId="{2E779236-37FC-486D-BE71-183922420415}" srcOrd="2" destOrd="0" parTransId="{D471C03C-9D3D-4BEE-BAF5-9E560D65335E}" sibTransId="{99D44D44-3EE5-49D1-A955-E2AF32094653}"/>
    <dgm:cxn modelId="{2CCC4F90-675F-48A9-971D-334432C824BA}" type="presOf" srcId="{8FD025B8-ABD2-4961-AFD3-0ED06C28215E}" destId="{9D937AC4-86A4-4A44-8D0E-DE590BA87A4F}" srcOrd="0" destOrd="0" presId="urn:microsoft.com/office/officeart/2005/8/layout/vList3#1"/>
    <dgm:cxn modelId="{73CA8017-DBF5-402E-96A2-A97990D5444F}" srcId="{53E5A7B9-C67A-4B61-9DBF-E62C48A2B037}" destId="{FE0A91E1-A2EE-4C50-98FA-BAD05C97156F}" srcOrd="4" destOrd="0" parTransId="{B778B4D5-B51D-49FE-B13A-E5A81ECF0A3F}" sibTransId="{19093982-8505-480B-8F4A-B940F7990B39}"/>
    <dgm:cxn modelId="{68DE7067-FF1E-420C-80AA-7BB84958A10A}" type="presOf" srcId="{53E5A7B9-C67A-4B61-9DBF-E62C48A2B037}" destId="{A8198049-3E5D-47AD-8A14-883043BED7A4}" srcOrd="0" destOrd="0" presId="urn:microsoft.com/office/officeart/2005/8/layout/vList3#1"/>
    <dgm:cxn modelId="{5FB68F2F-1153-4972-8359-C4F39CA4D10C}" type="presOf" srcId="{67ACFF7D-816F-4A9C-B223-C4DAE9EF652F}" destId="{C79895AC-6342-4013-A5DC-DB53DAC0D2EA}" srcOrd="0" destOrd="0" presId="urn:microsoft.com/office/officeart/2005/8/layout/vList3#1"/>
    <dgm:cxn modelId="{36259847-0EB0-4B2D-BB6C-3783B5ABDC09}" srcId="{53E5A7B9-C67A-4B61-9DBF-E62C48A2B037}" destId="{CB2BDC1B-C459-4FA1-A9E7-60EF985BF2E6}" srcOrd="3" destOrd="0" parTransId="{5C1CFA73-1B53-4763-A4EA-7D493F17411E}" sibTransId="{345F22D1-8E1A-4724-A198-D44917D66A13}"/>
    <dgm:cxn modelId="{486B1E51-DE73-4E84-9AD3-0757A14D071C}" type="presOf" srcId="{CB2BDC1B-C459-4FA1-A9E7-60EF985BF2E6}" destId="{8A8E8D00-C27F-4E51-8715-D4C85C9CA231}" srcOrd="0" destOrd="0" presId="urn:microsoft.com/office/officeart/2005/8/layout/vList3#1"/>
    <dgm:cxn modelId="{0A8E2A6B-F88D-407B-A9A0-C50C843C11C8}" srcId="{53E5A7B9-C67A-4B61-9DBF-E62C48A2B037}" destId="{B26A5199-E288-4CCA-8B1F-D1BA05BE7D0F}" srcOrd="1" destOrd="0" parTransId="{B228CEEA-4991-4773-9B70-5CC527F222B9}" sibTransId="{930909BF-6F08-4E24-8663-732CBC570289}"/>
    <dgm:cxn modelId="{2D6FE09C-E33B-4B2C-B519-6C6D30D0BFE7}" type="presOf" srcId="{496A2A6E-B373-481A-930D-8DBE6B1B2EEC}" destId="{EF4AC8AA-BAE9-4DBA-B77F-1F24AFB33AB2}" srcOrd="0" destOrd="0" presId="urn:microsoft.com/office/officeart/2005/8/layout/vList3#1"/>
    <dgm:cxn modelId="{828E677F-D426-45C6-92BF-CBDC0B9329E1}" srcId="{53E5A7B9-C67A-4B61-9DBF-E62C48A2B037}" destId="{67ACFF7D-816F-4A9C-B223-C4DAE9EF652F}" srcOrd="0" destOrd="0" parTransId="{FF1BB773-96A2-40A1-AD1C-EC2DBF036B78}" sibTransId="{04DF2117-10E4-4A85-AE5A-AFF6EDC73528}"/>
    <dgm:cxn modelId="{3A087089-5087-451E-BD80-49A5CAB6A83E}" srcId="{53E5A7B9-C67A-4B61-9DBF-E62C48A2B037}" destId="{271248AC-D657-4151-A27B-DBA3EAE9D0B0}" srcOrd="7" destOrd="0" parTransId="{B3EC9A05-CBF2-43FC-960D-47AB79862C5A}" sibTransId="{94A907C6-AE39-475E-89FD-526F1936BBDC}"/>
    <dgm:cxn modelId="{B0E4DFD6-9DDD-49FB-9CF8-B3A9AB6D6ADB}" type="presParOf" srcId="{A8198049-3E5D-47AD-8A14-883043BED7A4}" destId="{931070B9-7145-4718-ACE9-05E530E08B8D}" srcOrd="0" destOrd="0" presId="urn:microsoft.com/office/officeart/2005/8/layout/vList3#1"/>
    <dgm:cxn modelId="{57436C38-1964-4963-B0B7-6A9C7DFB3484}" type="presParOf" srcId="{931070B9-7145-4718-ACE9-05E530E08B8D}" destId="{F0199B9F-BB28-4063-968D-5CAADCC00C92}" srcOrd="0" destOrd="0" presId="urn:microsoft.com/office/officeart/2005/8/layout/vList3#1"/>
    <dgm:cxn modelId="{DA79975C-EF66-4C33-B228-277F9364171B}" type="presParOf" srcId="{931070B9-7145-4718-ACE9-05E530E08B8D}" destId="{C79895AC-6342-4013-A5DC-DB53DAC0D2EA}" srcOrd="1" destOrd="0" presId="urn:microsoft.com/office/officeart/2005/8/layout/vList3#1"/>
    <dgm:cxn modelId="{B81B1ED2-1FD6-49EB-B4E2-10604B2ADF57}" type="presParOf" srcId="{A8198049-3E5D-47AD-8A14-883043BED7A4}" destId="{049A20E3-F81B-4D8E-9EE0-8A951727AA4D}" srcOrd="1" destOrd="0" presId="urn:microsoft.com/office/officeart/2005/8/layout/vList3#1"/>
    <dgm:cxn modelId="{B58C33A4-4316-43FF-A58F-BA2FD07D1D86}" type="presParOf" srcId="{A8198049-3E5D-47AD-8A14-883043BED7A4}" destId="{6B6CF4F7-5421-46EF-8C54-53435E059126}" srcOrd="2" destOrd="0" presId="urn:microsoft.com/office/officeart/2005/8/layout/vList3#1"/>
    <dgm:cxn modelId="{355DCAD3-E720-475C-B1FF-E2F4F1978AB7}" type="presParOf" srcId="{6B6CF4F7-5421-46EF-8C54-53435E059126}" destId="{0D3B5291-11F5-455E-83C0-112C92DBB096}" srcOrd="0" destOrd="0" presId="urn:microsoft.com/office/officeart/2005/8/layout/vList3#1"/>
    <dgm:cxn modelId="{DBF56B2C-C47E-4B57-A6AD-7AD21390A7E4}" type="presParOf" srcId="{6B6CF4F7-5421-46EF-8C54-53435E059126}" destId="{F8FE377B-0537-471C-9116-3C04A81C03F2}" srcOrd="1" destOrd="0" presId="urn:microsoft.com/office/officeart/2005/8/layout/vList3#1"/>
    <dgm:cxn modelId="{5F40548C-FD3D-4163-A00B-D1CC40B99EE4}" type="presParOf" srcId="{A8198049-3E5D-47AD-8A14-883043BED7A4}" destId="{D392DBC4-AA43-4ACE-B751-BB255E9BBC95}" srcOrd="3" destOrd="0" presId="urn:microsoft.com/office/officeart/2005/8/layout/vList3#1"/>
    <dgm:cxn modelId="{9A631726-0365-4D9A-99DE-D34AB914B15E}" type="presParOf" srcId="{A8198049-3E5D-47AD-8A14-883043BED7A4}" destId="{2432F359-3404-41D3-809D-3E4EFC9AF482}" srcOrd="4" destOrd="0" presId="urn:microsoft.com/office/officeart/2005/8/layout/vList3#1"/>
    <dgm:cxn modelId="{EED20919-2C2B-4BB4-8DC6-F037517EF2E4}" type="presParOf" srcId="{2432F359-3404-41D3-809D-3E4EFC9AF482}" destId="{B1E50CA4-9DC6-40CB-A9D1-F3BBE2FDDE8F}" srcOrd="0" destOrd="0" presId="urn:microsoft.com/office/officeart/2005/8/layout/vList3#1"/>
    <dgm:cxn modelId="{273C6910-3BDD-4BD0-8E1E-61FFF1363259}" type="presParOf" srcId="{2432F359-3404-41D3-809D-3E4EFC9AF482}" destId="{3AD808D2-C17F-4F31-BD0C-B61708F45CEA}" srcOrd="1" destOrd="0" presId="urn:microsoft.com/office/officeart/2005/8/layout/vList3#1"/>
    <dgm:cxn modelId="{F189AF26-F9C4-445B-94D3-2070EB37D71D}" type="presParOf" srcId="{A8198049-3E5D-47AD-8A14-883043BED7A4}" destId="{90415EE3-9AE3-4A94-A9DA-87771CF5858D}" srcOrd="5" destOrd="0" presId="urn:microsoft.com/office/officeart/2005/8/layout/vList3#1"/>
    <dgm:cxn modelId="{41FFEC70-216B-4279-B208-7736DBB4DC92}" type="presParOf" srcId="{A8198049-3E5D-47AD-8A14-883043BED7A4}" destId="{565CF82A-187D-4FF3-BB8C-C7D37811F225}" srcOrd="6" destOrd="0" presId="urn:microsoft.com/office/officeart/2005/8/layout/vList3#1"/>
    <dgm:cxn modelId="{3353C939-AE53-442F-A19E-2250F512C037}" type="presParOf" srcId="{565CF82A-187D-4FF3-BB8C-C7D37811F225}" destId="{FAC25D12-6B70-4C80-89C6-5EC71C6AA0D1}" srcOrd="0" destOrd="0" presId="urn:microsoft.com/office/officeart/2005/8/layout/vList3#1"/>
    <dgm:cxn modelId="{3B3C5596-A8BF-4913-97DD-5B09101C015D}" type="presParOf" srcId="{565CF82A-187D-4FF3-BB8C-C7D37811F225}" destId="{8A8E8D00-C27F-4E51-8715-D4C85C9CA231}" srcOrd="1" destOrd="0" presId="urn:microsoft.com/office/officeart/2005/8/layout/vList3#1"/>
    <dgm:cxn modelId="{A071C352-A357-4C00-BF30-4AB75F39FBEA}" type="presParOf" srcId="{A8198049-3E5D-47AD-8A14-883043BED7A4}" destId="{6D5B90CA-5250-44A8-9A0B-A1D972E24352}" srcOrd="7" destOrd="0" presId="urn:microsoft.com/office/officeart/2005/8/layout/vList3#1"/>
    <dgm:cxn modelId="{13885245-BAAE-4910-9508-BAF4A39B7540}" type="presParOf" srcId="{A8198049-3E5D-47AD-8A14-883043BED7A4}" destId="{948735E5-87A3-474D-A762-009F5463465A}" srcOrd="8" destOrd="0" presId="urn:microsoft.com/office/officeart/2005/8/layout/vList3#1"/>
    <dgm:cxn modelId="{CC722E8F-E0C8-45B1-AF78-E8635295D75D}" type="presParOf" srcId="{948735E5-87A3-474D-A762-009F5463465A}" destId="{AF9F21A8-251C-4B02-9D48-3944BB2784F7}" srcOrd="0" destOrd="0" presId="urn:microsoft.com/office/officeart/2005/8/layout/vList3#1"/>
    <dgm:cxn modelId="{FF177B46-2597-47E9-AD18-11A7FB212391}" type="presParOf" srcId="{948735E5-87A3-474D-A762-009F5463465A}" destId="{E342CDC7-C076-4BC7-9D22-EAF769F12E9C}" srcOrd="1" destOrd="0" presId="urn:microsoft.com/office/officeart/2005/8/layout/vList3#1"/>
    <dgm:cxn modelId="{3E6DE5FD-C4F4-459C-BD3B-B8A327E4D12C}" type="presParOf" srcId="{A8198049-3E5D-47AD-8A14-883043BED7A4}" destId="{00370FA2-4743-4CFB-981F-44C158CA9251}" srcOrd="9" destOrd="0" presId="urn:microsoft.com/office/officeart/2005/8/layout/vList3#1"/>
    <dgm:cxn modelId="{1B1980CA-B86E-45AB-8D75-EFDBE12BECC0}" type="presParOf" srcId="{A8198049-3E5D-47AD-8A14-883043BED7A4}" destId="{6E99CF01-9AF4-4130-881B-F58D6F9D7CDC}" srcOrd="10" destOrd="0" presId="urn:microsoft.com/office/officeart/2005/8/layout/vList3#1"/>
    <dgm:cxn modelId="{BE551D52-5A0C-46C9-B34D-93106B6F65C5}" type="presParOf" srcId="{6E99CF01-9AF4-4130-881B-F58D6F9D7CDC}" destId="{9ECDC561-835B-487D-B032-ED543422364F}" srcOrd="0" destOrd="0" presId="urn:microsoft.com/office/officeart/2005/8/layout/vList3#1"/>
    <dgm:cxn modelId="{69E4D081-6673-446C-940E-69DA43453364}" type="presParOf" srcId="{6E99CF01-9AF4-4130-881B-F58D6F9D7CDC}" destId="{EF4AC8AA-BAE9-4DBA-B77F-1F24AFB33AB2}" srcOrd="1" destOrd="0" presId="urn:microsoft.com/office/officeart/2005/8/layout/vList3#1"/>
    <dgm:cxn modelId="{C625C58D-C950-427D-838C-C730523949D4}" type="presParOf" srcId="{A8198049-3E5D-47AD-8A14-883043BED7A4}" destId="{B113BF01-ED09-4B32-81A0-15C6AF34DF48}" srcOrd="11" destOrd="0" presId="urn:microsoft.com/office/officeart/2005/8/layout/vList3#1"/>
    <dgm:cxn modelId="{D13E1922-0484-4EFD-9CBA-F620BA2FE12B}" type="presParOf" srcId="{A8198049-3E5D-47AD-8A14-883043BED7A4}" destId="{A3695B91-33B3-4D75-8852-ED543A94630C}" srcOrd="12" destOrd="0" presId="urn:microsoft.com/office/officeart/2005/8/layout/vList3#1"/>
    <dgm:cxn modelId="{42612C96-3AB7-4883-A264-6DEDDFEB93DC}" type="presParOf" srcId="{A3695B91-33B3-4D75-8852-ED543A94630C}" destId="{BDE99433-D78F-4F90-882D-EEC521B9DDE5}" srcOrd="0" destOrd="0" presId="urn:microsoft.com/office/officeart/2005/8/layout/vList3#1"/>
    <dgm:cxn modelId="{F071C3AA-B6B1-43BA-A798-E72D139154F9}" type="presParOf" srcId="{A3695B91-33B3-4D75-8852-ED543A94630C}" destId="{9D937AC4-86A4-4A44-8D0E-DE590BA87A4F}" srcOrd="1" destOrd="0" presId="urn:microsoft.com/office/officeart/2005/8/layout/vList3#1"/>
    <dgm:cxn modelId="{CBBA9A09-7A13-4AF5-A2CA-123EBE830B96}" type="presParOf" srcId="{A8198049-3E5D-47AD-8A14-883043BED7A4}" destId="{2E85B747-6348-4E77-A252-F4C10090EAB4}" srcOrd="13" destOrd="0" presId="urn:microsoft.com/office/officeart/2005/8/layout/vList3#1"/>
    <dgm:cxn modelId="{39ED41BB-BEFF-4D0E-BCF2-16DF5563B114}" type="presParOf" srcId="{A8198049-3E5D-47AD-8A14-883043BED7A4}" destId="{DC075291-C385-431D-B7A9-8959BE86F1C8}" srcOrd="14" destOrd="0" presId="urn:microsoft.com/office/officeart/2005/8/layout/vList3#1"/>
    <dgm:cxn modelId="{98F337B8-88E0-4DDD-B087-D3F91F4F27FF}" type="presParOf" srcId="{DC075291-C385-431D-B7A9-8959BE86F1C8}" destId="{791850C8-9FC0-471D-8445-F17B974F64DF}" srcOrd="0" destOrd="0" presId="urn:microsoft.com/office/officeart/2005/8/layout/vList3#1"/>
    <dgm:cxn modelId="{B5F16FEF-41FD-4B91-BBF7-17EBF85F2E57}" type="presParOf" srcId="{DC075291-C385-431D-B7A9-8959BE86F1C8}" destId="{4EBB0130-6B41-4F85-AD2A-64B794F4273C}"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E5A7B9-C67A-4B61-9DBF-E62C48A2B037}" type="doc">
      <dgm:prSet loTypeId="urn:microsoft.com/office/officeart/2005/8/layout/vList3#2" loCatId="list" qsTypeId="urn:microsoft.com/office/officeart/2005/8/quickstyle/simple1#4" qsCatId="simple" csTypeId="urn:microsoft.com/office/officeart/2005/8/colors/accent1_2#5" csCatId="accent1" phldr="1"/>
      <dgm:spPr/>
      <dgm:t>
        <a:bodyPr/>
        <a:lstStyle/>
        <a:p>
          <a:endParaRPr lang="zh-CN" altLang="en-US"/>
        </a:p>
      </dgm:t>
    </dgm:pt>
    <dgm:pt modelId="{271248AC-D657-4151-A27B-DBA3EAE9D0B0}">
      <dgm:prSet custT="1"/>
      <dgm:spPr>
        <a:solidFill>
          <a:schemeClr val="accent5">
            <a:lumMod val="50000"/>
          </a:schemeClr>
        </a:solidFill>
      </dgm:spPr>
      <dgm:t>
        <a:bodyPr/>
        <a:lstStyle/>
        <a:p>
          <a:pPr algn="l" rtl="0"/>
          <a:r>
            <a:rPr lang="en-US" altLang="zh-CN" sz="2400" b="1"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400" b="1"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生产经营单位资质证照；</a:t>
          </a:r>
          <a:endParaRPr lang="zh-CN" sz="2400" b="1"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gm:t>
    </dgm:pt>
    <dgm:pt modelId="{B3EC9A05-CBF2-43FC-960D-47AB79862C5A}" type="parTrans" cxnId="{3A087089-5087-451E-BD80-49A5CAB6A83E}">
      <dgm:prSet/>
      <dgm:spPr/>
      <dgm:t>
        <a:bodyPr/>
        <a:lstStyle/>
        <a:p>
          <a:endParaRPr lang="zh-CN" altLang="en-US"/>
        </a:p>
      </dgm:t>
    </dgm:pt>
    <dgm:pt modelId="{94A907C6-AE39-475E-89FD-526F1936BBDC}" type="sibTrans" cxnId="{3A087089-5087-451E-BD80-49A5CAB6A83E}">
      <dgm:prSet/>
      <dgm:spPr/>
      <dgm:t>
        <a:bodyPr/>
        <a:lstStyle/>
        <a:p>
          <a:endParaRPr lang="zh-CN" altLang="en-US"/>
        </a:p>
      </dgm:t>
    </dgm:pt>
    <dgm:pt modelId="{6AC26833-3B7B-4B16-AC2F-F599118FCA95}">
      <dgm:prSet custT="1"/>
      <dgm:spPr>
        <a:solidFill>
          <a:schemeClr val="accent5">
            <a:lumMod val="50000"/>
          </a:schemeClr>
        </a:solidFill>
      </dgm:spPr>
      <dgm:t>
        <a:bodyPr/>
        <a:lstStyle/>
        <a:p>
          <a:pPr algn="l"/>
          <a:r>
            <a:rPr lang="en-US" altLang="zh-CN" sz="2400" b="1"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400" b="1"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安全生产管理机构及人员；</a:t>
          </a:r>
        </a:p>
      </dgm:t>
    </dgm:pt>
    <dgm:pt modelId="{18744E9B-19A0-4BC1-95FD-5EB5A010F95A}" type="parTrans" cxnId="{0463B482-5956-41C3-8B12-6BC04EA7432D}">
      <dgm:prSet/>
      <dgm:spPr/>
      <dgm:t>
        <a:bodyPr/>
        <a:lstStyle/>
        <a:p>
          <a:endParaRPr lang="zh-CN" altLang="en-US"/>
        </a:p>
      </dgm:t>
    </dgm:pt>
    <dgm:pt modelId="{F4576D9F-FAD0-4D65-B501-5AD7B397FCB7}" type="sibTrans" cxnId="{0463B482-5956-41C3-8B12-6BC04EA7432D}">
      <dgm:prSet/>
      <dgm:spPr/>
      <dgm:t>
        <a:bodyPr/>
        <a:lstStyle/>
        <a:p>
          <a:endParaRPr lang="zh-CN" altLang="en-US"/>
        </a:p>
      </dgm:t>
    </dgm:pt>
    <dgm:pt modelId="{CE1C536A-A97F-4B18-A314-B279632476A6}">
      <dgm:prSet custT="1"/>
      <dgm:spPr>
        <a:solidFill>
          <a:schemeClr val="accent5">
            <a:lumMod val="50000"/>
          </a:schemeClr>
        </a:solidFill>
      </dgm:spPr>
      <dgm:t>
        <a:bodyPr/>
        <a:lstStyle/>
        <a:p>
          <a:pPr algn="l"/>
          <a:r>
            <a:rPr lang="en-US" altLang="zh-CN" sz="2400" b="1"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400" b="1"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安全生产责任制；</a:t>
          </a:r>
        </a:p>
      </dgm:t>
    </dgm:pt>
    <dgm:pt modelId="{EB702267-0D7E-4467-9A93-63840413147C}" type="parTrans" cxnId="{18C83F6E-BB21-4706-BB8F-0AB1249E67ED}">
      <dgm:prSet/>
      <dgm:spPr/>
      <dgm:t>
        <a:bodyPr/>
        <a:lstStyle/>
        <a:p>
          <a:endParaRPr lang="zh-CN" altLang="en-US"/>
        </a:p>
      </dgm:t>
    </dgm:pt>
    <dgm:pt modelId="{7D785FC7-2364-4DA5-860B-C83675C45CDC}" type="sibTrans" cxnId="{18C83F6E-BB21-4706-BB8F-0AB1249E67ED}">
      <dgm:prSet/>
      <dgm:spPr/>
      <dgm:t>
        <a:bodyPr/>
        <a:lstStyle/>
        <a:p>
          <a:endParaRPr lang="zh-CN" altLang="en-US"/>
        </a:p>
      </dgm:t>
    </dgm:pt>
    <dgm:pt modelId="{E618CC39-63BF-4F50-9FE7-9B8C305E3570}">
      <dgm:prSet custT="1"/>
      <dgm:spPr>
        <a:solidFill>
          <a:schemeClr val="accent5">
            <a:lumMod val="50000"/>
          </a:schemeClr>
        </a:solidFill>
      </dgm:spPr>
      <dgm:t>
        <a:bodyPr/>
        <a:lstStyle/>
        <a:p>
          <a:pPr algn="l"/>
          <a:r>
            <a:rPr lang="en-US" altLang="zh-CN" sz="2400" b="1"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400" b="1"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安全生产管理制度；</a:t>
          </a:r>
        </a:p>
      </dgm:t>
    </dgm:pt>
    <dgm:pt modelId="{38448C8C-BC9A-4B8E-969F-01289B4E63CC}" type="parTrans" cxnId="{D1C54D5B-74B9-4FC5-A2E4-EA6E7FEDF756}">
      <dgm:prSet/>
      <dgm:spPr/>
      <dgm:t>
        <a:bodyPr/>
        <a:lstStyle/>
        <a:p>
          <a:endParaRPr lang="zh-CN" altLang="en-US"/>
        </a:p>
      </dgm:t>
    </dgm:pt>
    <dgm:pt modelId="{E24419D2-D9B9-4FA1-95D4-679BBB110186}" type="sibTrans" cxnId="{D1C54D5B-74B9-4FC5-A2E4-EA6E7FEDF756}">
      <dgm:prSet/>
      <dgm:spPr/>
      <dgm:t>
        <a:bodyPr/>
        <a:lstStyle/>
        <a:p>
          <a:endParaRPr lang="zh-CN" altLang="en-US"/>
        </a:p>
      </dgm:t>
    </dgm:pt>
    <dgm:pt modelId="{33150451-8B57-4299-B125-B5B6025D5063}">
      <dgm:prSet custT="1"/>
      <dgm:spPr>
        <a:solidFill>
          <a:schemeClr val="accent5">
            <a:lumMod val="50000"/>
          </a:schemeClr>
        </a:solidFill>
      </dgm:spPr>
      <dgm:t>
        <a:bodyPr/>
        <a:lstStyle/>
        <a:p>
          <a:pPr algn="l"/>
          <a:r>
            <a:rPr lang="en-US" altLang="zh-CN" sz="2400" b="1"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400" b="1"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教育培训；</a:t>
          </a:r>
        </a:p>
      </dgm:t>
    </dgm:pt>
    <dgm:pt modelId="{FC526787-A197-46EC-8D8F-F168E218C898}" type="parTrans" cxnId="{817C7922-BA3C-4502-9576-EA57FC781ABA}">
      <dgm:prSet/>
      <dgm:spPr/>
      <dgm:t>
        <a:bodyPr/>
        <a:lstStyle/>
        <a:p>
          <a:endParaRPr lang="zh-CN" altLang="en-US"/>
        </a:p>
      </dgm:t>
    </dgm:pt>
    <dgm:pt modelId="{6ED262FA-D56A-415A-9FA6-2D4F5BE5B9D4}" type="sibTrans" cxnId="{817C7922-BA3C-4502-9576-EA57FC781ABA}">
      <dgm:prSet/>
      <dgm:spPr/>
      <dgm:t>
        <a:bodyPr/>
        <a:lstStyle/>
        <a:p>
          <a:endParaRPr lang="zh-CN" altLang="en-US"/>
        </a:p>
      </dgm:t>
    </dgm:pt>
    <dgm:pt modelId="{90AF887B-B609-49AA-AAAE-A09E47DACBAB}">
      <dgm:prSet custT="1"/>
      <dgm:spPr>
        <a:solidFill>
          <a:schemeClr val="accent5">
            <a:lumMod val="50000"/>
          </a:schemeClr>
        </a:solidFill>
      </dgm:spPr>
      <dgm:t>
        <a:bodyPr/>
        <a:lstStyle/>
        <a:p>
          <a:pPr algn="l"/>
          <a:r>
            <a:rPr lang="en-US" altLang="zh-CN" sz="2400" b="1"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400" b="1"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安全生产管理档案；</a:t>
          </a:r>
        </a:p>
      </dgm:t>
    </dgm:pt>
    <dgm:pt modelId="{DBE17D15-499F-4C79-8F24-304805627146}" type="parTrans" cxnId="{B57310CC-8B60-46D4-BE6C-B1B95B8FE5B4}">
      <dgm:prSet/>
      <dgm:spPr/>
      <dgm:t>
        <a:bodyPr/>
        <a:lstStyle/>
        <a:p>
          <a:endParaRPr lang="zh-CN" altLang="en-US"/>
        </a:p>
      </dgm:t>
    </dgm:pt>
    <dgm:pt modelId="{952C0C73-AC9C-4622-B858-73BA00465556}" type="sibTrans" cxnId="{B57310CC-8B60-46D4-BE6C-B1B95B8FE5B4}">
      <dgm:prSet/>
      <dgm:spPr/>
      <dgm:t>
        <a:bodyPr/>
        <a:lstStyle/>
        <a:p>
          <a:endParaRPr lang="zh-CN" altLang="en-US"/>
        </a:p>
      </dgm:t>
    </dgm:pt>
    <dgm:pt modelId="{4E6C369B-A9D5-4C70-96E5-ECF5A76BC853}">
      <dgm:prSet custT="1"/>
      <dgm:spPr>
        <a:solidFill>
          <a:schemeClr val="accent5">
            <a:lumMod val="50000"/>
          </a:schemeClr>
        </a:solidFill>
      </dgm:spPr>
      <dgm:t>
        <a:bodyPr/>
        <a:lstStyle/>
        <a:p>
          <a:pPr algn="l"/>
          <a:r>
            <a:rPr lang="en-US" altLang="zh-CN" sz="2400" b="1"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400" b="1"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安全生产投入；</a:t>
          </a:r>
        </a:p>
      </dgm:t>
    </dgm:pt>
    <dgm:pt modelId="{1DED29DD-916F-4306-84F5-6B1DE0571085}" type="parTrans" cxnId="{8C4B5E22-3272-4774-9DBA-2DBE32207B5B}">
      <dgm:prSet/>
      <dgm:spPr/>
      <dgm:t>
        <a:bodyPr/>
        <a:lstStyle/>
        <a:p>
          <a:endParaRPr lang="zh-CN" altLang="en-US"/>
        </a:p>
      </dgm:t>
    </dgm:pt>
    <dgm:pt modelId="{ACFE82F7-EA07-4DC4-996A-10E543609428}" type="sibTrans" cxnId="{8C4B5E22-3272-4774-9DBA-2DBE32207B5B}">
      <dgm:prSet/>
      <dgm:spPr/>
      <dgm:t>
        <a:bodyPr/>
        <a:lstStyle/>
        <a:p>
          <a:endParaRPr lang="zh-CN" altLang="en-US"/>
        </a:p>
      </dgm:t>
    </dgm:pt>
    <dgm:pt modelId="{2793854C-75EF-48E2-B95B-19C1E2CDCA66}">
      <dgm:prSet custT="1"/>
      <dgm:spPr>
        <a:solidFill>
          <a:schemeClr val="accent5">
            <a:lumMod val="50000"/>
          </a:schemeClr>
        </a:solidFill>
      </dgm:spPr>
      <dgm:t>
        <a:bodyPr/>
        <a:lstStyle/>
        <a:p>
          <a:pPr algn="l"/>
          <a:r>
            <a:rPr lang="en-US" altLang="zh-CN" sz="2400" b="1"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400" b="1"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应急管理；</a:t>
          </a:r>
        </a:p>
      </dgm:t>
    </dgm:pt>
    <dgm:pt modelId="{EB35AB6B-1F1C-4FCF-ACA2-809E1F1A9A27}" type="parTrans" cxnId="{BBA0CE6F-DA40-4DF4-BFBB-0250769CD159}">
      <dgm:prSet/>
      <dgm:spPr/>
      <dgm:t>
        <a:bodyPr/>
        <a:lstStyle/>
        <a:p>
          <a:endParaRPr lang="zh-CN" altLang="en-US"/>
        </a:p>
      </dgm:t>
    </dgm:pt>
    <dgm:pt modelId="{FA112058-6522-4D0E-B082-44ED0FAC2067}" type="sibTrans" cxnId="{BBA0CE6F-DA40-4DF4-BFBB-0250769CD159}">
      <dgm:prSet/>
      <dgm:spPr/>
      <dgm:t>
        <a:bodyPr/>
        <a:lstStyle/>
        <a:p>
          <a:endParaRPr lang="zh-CN" altLang="en-US"/>
        </a:p>
      </dgm:t>
    </dgm:pt>
    <dgm:pt modelId="{2B4F234B-0512-425C-852F-BE53BE8202F6}">
      <dgm:prSet custT="1"/>
      <dgm:spPr>
        <a:solidFill>
          <a:schemeClr val="accent5">
            <a:lumMod val="50000"/>
          </a:schemeClr>
        </a:solidFill>
      </dgm:spPr>
      <dgm:t>
        <a:bodyPr/>
        <a:lstStyle/>
        <a:p>
          <a:pPr algn="l"/>
          <a:r>
            <a:rPr lang="en-US" altLang="zh-CN" sz="2400" b="1"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400" b="1"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职业卫生基础管理；</a:t>
          </a:r>
        </a:p>
      </dgm:t>
    </dgm:pt>
    <dgm:pt modelId="{AFAE235A-3BDF-494C-8204-07BFFB6099CA}" type="parTrans" cxnId="{23195FE0-CBC3-4012-8F69-700E73346BF4}">
      <dgm:prSet/>
      <dgm:spPr/>
      <dgm:t>
        <a:bodyPr/>
        <a:lstStyle/>
        <a:p>
          <a:endParaRPr lang="zh-CN" altLang="en-US"/>
        </a:p>
      </dgm:t>
    </dgm:pt>
    <dgm:pt modelId="{2D86975F-F186-4179-A020-F75334309EAA}" type="sibTrans" cxnId="{23195FE0-CBC3-4012-8F69-700E73346BF4}">
      <dgm:prSet/>
      <dgm:spPr/>
      <dgm:t>
        <a:bodyPr/>
        <a:lstStyle/>
        <a:p>
          <a:endParaRPr lang="zh-CN" altLang="en-US"/>
        </a:p>
      </dgm:t>
    </dgm:pt>
    <dgm:pt modelId="{0627A86B-97B0-4997-8F18-8F33E5DFEEB2}">
      <dgm:prSet custT="1"/>
      <dgm:spPr>
        <a:solidFill>
          <a:schemeClr val="accent5">
            <a:lumMod val="50000"/>
          </a:schemeClr>
        </a:solidFill>
      </dgm:spPr>
      <dgm:t>
        <a:bodyPr/>
        <a:lstStyle/>
        <a:p>
          <a:pPr algn="l"/>
          <a:r>
            <a:rPr lang="en-US" altLang="zh-CN" sz="2400" b="1"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400" b="1"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相关方安全管理；</a:t>
          </a:r>
        </a:p>
      </dgm:t>
    </dgm:pt>
    <dgm:pt modelId="{769636E1-E4F7-4205-9ACA-062C58CE8EC1}" type="parTrans" cxnId="{5CD00FAB-EBC8-484A-8B67-93F984D9D323}">
      <dgm:prSet/>
      <dgm:spPr/>
      <dgm:t>
        <a:bodyPr/>
        <a:lstStyle/>
        <a:p>
          <a:endParaRPr lang="zh-CN" altLang="en-US"/>
        </a:p>
      </dgm:t>
    </dgm:pt>
    <dgm:pt modelId="{68E38D80-BEDD-4D56-8938-4CA8B13A271C}" type="sibTrans" cxnId="{5CD00FAB-EBC8-484A-8B67-93F984D9D323}">
      <dgm:prSet/>
      <dgm:spPr/>
      <dgm:t>
        <a:bodyPr/>
        <a:lstStyle/>
        <a:p>
          <a:endParaRPr lang="zh-CN" altLang="en-US"/>
        </a:p>
      </dgm:t>
    </dgm:pt>
    <dgm:pt modelId="{B025DDAF-31A3-408E-8102-4AFFF467408E}">
      <dgm:prSet custT="1"/>
      <dgm:spPr>
        <a:solidFill>
          <a:schemeClr val="accent5">
            <a:lumMod val="50000"/>
          </a:schemeClr>
        </a:solidFill>
      </dgm:spPr>
      <dgm:t>
        <a:bodyPr/>
        <a:lstStyle/>
        <a:p>
          <a:pPr algn="l"/>
          <a:r>
            <a:rPr lang="en-US" altLang="zh-CN" sz="2400" b="1"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zh-CN" altLang="en-US" sz="2400" b="1"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基础管理其他方面</a:t>
          </a:r>
        </a:p>
      </dgm:t>
    </dgm:pt>
    <dgm:pt modelId="{E76E7ACA-2258-45F1-B178-6269025E0D78}" type="parTrans" cxnId="{E7235C69-7C24-4102-A76F-5926E77158D2}">
      <dgm:prSet/>
      <dgm:spPr/>
      <dgm:t>
        <a:bodyPr/>
        <a:lstStyle/>
        <a:p>
          <a:endParaRPr lang="zh-CN" altLang="en-US"/>
        </a:p>
      </dgm:t>
    </dgm:pt>
    <dgm:pt modelId="{B6328DAC-B3D5-4398-89ED-ACE524FAC65D}" type="sibTrans" cxnId="{E7235C69-7C24-4102-A76F-5926E77158D2}">
      <dgm:prSet/>
      <dgm:spPr/>
      <dgm:t>
        <a:bodyPr/>
        <a:lstStyle/>
        <a:p>
          <a:endParaRPr lang="zh-CN" altLang="en-US"/>
        </a:p>
      </dgm:t>
    </dgm:pt>
    <dgm:pt modelId="{A8198049-3E5D-47AD-8A14-883043BED7A4}" type="pres">
      <dgm:prSet presAssocID="{53E5A7B9-C67A-4B61-9DBF-E62C48A2B037}" presName="linearFlow" presStyleCnt="0">
        <dgm:presLayoutVars>
          <dgm:dir/>
          <dgm:resizeHandles val="exact"/>
        </dgm:presLayoutVars>
      </dgm:prSet>
      <dgm:spPr/>
      <dgm:t>
        <a:bodyPr/>
        <a:lstStyle/>
        <a:p>
          <a:endParaRPr lang="zh-CN" altLang="en-US"/>
        </a:p>
      </dgm:t>
    </dgm:pt>
    <dgm:pt modelId="{DC075291-C385-431D-B7A9-8959BE86F1C8}" type="pres">
      <dgm:prSet presAssocID="{271248AC-D657-4151-A27B-DBA3EAE9D0B0}" presName="composite" presStyleCnt="0"/>
      <dgm:spPr/>
    </dgm:pt>
    <dgm:pt modelId="{791850C8-9FC0-471D-8445-F17B974F64DF}" type="pres">
      <dgm:prSet presAssocID="{271248AC-D657-4151-A27B-DBA3EAE9D0B0}" presName="imgShp" presStyleLbl="fgImgPlace1" presStyleIdx="0" presStyleCnt="11"/>
      <dgm:spPr/>
    </dgm:pt>
    <dgm:pt modelId="{4EBB0130-6B41-4F85-AD2A-64B794F4273C}" type="pres">
      <dgm:prSet presAssocID="{271248AC-D657-4151-A27B-DBA3EAE9D0B0}" presName="txShp" presStyleLbl="node1" presStyleIdx="0" presStyleCnt="11">
        <dgm:presLayoutVars>
          <dgm:bulletEnabled val="1"/>
        </dgm:presLayoutVars>
      </dgm:prSet>
      <dgm:spPr/>
      <dgm:t>
        <a:bodyPr/>
        <a:lstStyle/>
        <a:p>
          <a:endParaRPr lang="zh-CN" altLang="en-US"/>
        </a:p>
      </dgm:t>
    </dgm:pt>
    <dgm:pt modelId="{72BA5342-1F17-4F15-9361-D65019AA9739}" type="pres">
      <dgm:prSet presAssocID="{94A907C6-AE39-475E-89FD-526F1936BBDC}" presName="spacing" presStyleCnt="0"/>
      <dgm:spPr/>
    </dgm:pt>
    <dgm:pt modelId="{D19E9108-1A4C-44BC-9EAC-87A27B600AF6}" type="pres">
      <dgm:prSet presAssocID="{6AC26833-3B7B-4B16-AC2F-F599118FCA95}" presName="composite" presStyleCnt="0"/>
      <dgm:spPr/>
    </dgm:pt>
    <dgm:pt modelId="{5FEC541E-7ACD-4B19-88E4-2917413B21AA}" type="pres">
      <dgm:prSet presAssocID="{6AC26833-3B7B-4B16-AC2F-F599118FCA95}" presName="imgShp" presStyleLbl="fgImgPlace1" presStyleIdx="1" presStyleCnt="11"/>
      <dgm:spPr/>
    </dgm:pt>
    <dgm:pt modelId="{6B1F30ED-AEEE-42D7-B41D-494D0EA0CE5B}" type="pres">
      <dgm:prSet presAssocID="{6AC26833-3B7B-4B16-AC2F-F599118FCA95}" presName="txShp" presStyleLbl="node1" presStyleIdx="1" presStyleCnt="11">
        <dgm:presLayoutVars>
          <dgm:bulletEnabled val="1"/>
        </dgm:presLayoutVars>
      </dgm:prSet>
      <dgm:spPr/>
      <dgm:t>
        <a:bodyPr/>
        <a:lstStyle/>
        <a:p>
          <a:endParaRPr lang="zh-CN" altLang="en-US"/>
        </a:p>
      </dgm:t>
    </dgm:pt>
    <dgm:pt modelId="{5BA4FD51-8F25-446A-80BA-760D3CDC351E}" type="pres">
      <dgm:prSet presAssocID="{F4576D9F-FAD0-4D65-B501-5AD7B397FCB7}" presName="spacing" presStyleCnt="0"/>
      <dgm:spPr/>
    </dgm:pt>
    <dgm:pt modelId="{A7CC2805-9B97-4034-92D2-B72D70DDC9EE}" type="pres">
      <dgm:prSet presAssocID="{CE1C536A-A97F-4B18-A314-B279632476A6}" presName="composite" presStyleCnt="0"/>
      <dgm:spPr/>
    </dgm:pt>
    <dgm:pt modelId="{6D08482E-EA53-4099-90D4-9F02AC019BDB}" type="pres">
      <dgm:prSet presAssocID="{CE1C536A-A97F-4B18-A314-B279632476A6}" presName="imgShp" presStyleLbl="fgImgPlace1" presStyleIdx="2" presStyleCnt="11"/>
      <dgm:spPr/>
    </dgm:pt>
    <dgm:pt modelId="{A9B4DC70-9040-414D-A1A2-0155D5031224}" type="pres">
      <dgm:prSet presAssocID="{CE1C536A-A97F-4B18-A314-B279632476A6}" presName="txShp" presStyleLbl="node1" presStyleIdx="2" presStyleCnt="11">
        <dgm:presLayoutVars>
          <dgm:bulletEnabled val="1"/>
        </dgm:presLayoutVars>
      </dgm:prSet>
      <dgm:spPr/>
      <dgm:t>
        <a:bodyPr/>
        <a:lstStyle/>
        <a:p>
          <a:endParaRPr lang="zh-CN" altLang="en-US"/>
        </a:p>
      </dgm:t>
    </dgm:pt>
    <dgm:pt modelId="{ADE3B905-55E0-44AA-BC98-27C81502AE8F}" type="pres">
      <dgm:prSet presAssocID="{7D785FC7-2364-4DA5-860B-C83675C45CDC}" presName="spacing" presStyleCnt="0"/>
      <dgm:spPr/>
    </dgm:pt>
    <dgm:pt modelId="{A2763700-9251-4A26-BC76-37781F9748E6}" type="pres">
      <dgm:prSet presAssocID="{E618CC39-63BF-4F50-9FE7-9B8C305E3570}" presName="composite" presStyleCnt="0"/>
      <dgm:spPr/>
    </dgm:pt>
    <dgm:pt modelId="{369FB772-39FC-4DB7-987D-C4987F724F7B}" type="pres">
      <dgm:prSet presAssocID="{E618CC39-63BF-4F50-9FE7-9B8C305E3570}" presName="imgShp" presStyleLbl="fgImgPlace1" presStyleIdx="3" presStyleCnt="11"/>
      <dgm:spPr/>
    </dgm:pt>
    <dgm:pt modelId="{E8A443FD-437E-4313-84DE-7AE98D4D2CEF}" type="pres">
      <dgm:prSet presAssocID="{E618CC39-63BF-4F50-9FE7-9B8C305E3570}" presName="txShp" presStyleLbl="node1" presStyleIdx="3" presStyleCnt="11">
        <dgm:presLayoutVars>
          <dgm:bulletEnabled val="1"/>
        </dgm:presLayoutVars>
      </dgm:prSet>
      <dgm:spPr/>
      <dgm:t>
        <a:bodyPr/>
        <a:lstStyle/>
        <a:p>
          <a:endParaRPr lang="zh-CN" altLang="en-US"/>
        </a:p>
      </dgm:t>
    </dgm:pt>
    <dgm:pt modelId="{4C068ADF-094D-47B5-A6E6-ACDE57475678}" type="pres">
      <dgm:prSet presAssocID="{E24419D2-D9B9-4FA1-95D4-679BBB110186}" presName="spacing" presStyleCnt="0"/>
      <dgm:spPr/>
    </dgm:pt>
    <dgm:pt modelId="{3E168A4D-1133-4F7D-80B5-F53C3DBA57BB}" type="pres">
      <dgm:prSet presAssocID="{33150451-8B57-4299-B125-B5B6025D5063}" presName="composite" presStyleCnt="0"/>
      <dgm:spPr/>
    </dgm:pt>
    <dgm:pt modelId="{4ABDD7E0-9909-4B6A-A7F4-318075C13086}" type="pres">
      <dgm:prSet presAssocID="{33150451-8B57-4299-B125-B5B6025D5063}" presName="imgShp" presStyleLbl="fgImgPlace1" presStyleIdx="4" presStyleCnt="11"/>
      <dgm:spPr/>
    </dgm:pt>
    <dgm:pt modelId="{FC168914-CBDF-4AC2-B19A-09D6914C7853}" type="pres">
      <dgm:prSet presAssocID="{33150451-8B57-4299-B125-B5B6025D5063}" presName="txShp" presStyleLbl="node1" presStyleIdx="4" presStyleCnt="11">
        <dgm:presLayoutVars>
          <dgm:bulletEnabled val="1"/>
        </dgm:presLayoutVars>
      </dgm:prSet>
      <dgm:spPr/>
      <dgm:t>
        <a:bodyPr/>
        <a:lstStyle/>
        <a:p>
          <a:endParaRPr lang="zh-CN" altLang="en-US"/>
        </a:p>
      </dgm:t>
    </dgm:pt>
    <dgm:pt modelId="{DD4E109B-8D6F-43B7-B80F-6F3D0BA5C1B9}" type="pres">
      <dgm:prSet presAssocID="{6ED262FA-D56A-415A-9FA6-2D4F5BE5B9D4}" presName="spacing" presStyleCnt="0"/>
      <dgm:spPr/>
    </dgm:pt>
    <dgm:pt modelId="{7B142D3C-FEF4-4AAB-AC51-EE3416B17826}" type="pres">
      <dgm:prSet presAssocID="{90AF887B-B609-49AA-AAAE-A09E47DACBAB}" presName="composite" presStyleCnt="0"/>
      <dgm:spPr/>
    </dgm:pt>
    <dgm:pt modelId="{F3AF044B-0581-491F-8FC6-270D62569F3C}" type="pres">
      <dgm:prSet presAssocID="{90AF887B-B609-49AA-AAAE-A09E47DACBAB}" presName="imgShp" presStyleLbl="fgImgPlace1" presStyleIdx="5" presStyleCnt="11"/>
      <dgm:spPr/>
    </dgm:pt>
    <dgm:pt modelId="{461E0877-1050-4CB0-AAF7-F091836DFA90}" type="pres">
      <dgm:prSet presAssocID="{90AF887B-B609-49AA-AAAE-A09E47DACBAB}" presName="txShp" presStyleLbl="node1" presStyleIdx="5" presStyleCnt="11">
        <dgm:presLayoutVars>
          <dgm:bulletEnabled val="1"/>
        </dgm:presLayoutVars>
      </dgm:prSet>
      <dgm:spPr/>
      <dgm:t>
        <a:bodyPr/>
        <a:lstStyle/>
        <a:p>
          <a:endParaRPr lang="zh-CN" altLang="en-US"/>
        </a:p>
      </dgm:t>
    </dgm:pt>
    <dgm:pt modelId="{67E91098-1CA3-4C34-8583-EB1858CEFF99}" type="pres">
      <dgm:prSet presAssocID="{952C0C73-AC9C-4622-B858-73BA00465556}" presName="spacing" presStyleCnt="0"/>
      <dgm:spPr/>
    </dgm:pt>
    <dgm:pt modelId="{AC757DF7-B82B-4C6B-9F0B-349B63595784}" type="pres">
      <dgm:prSet presAssocID="{4E6C369B-A9D5-4C70-96E5-ECF5A76BC853}" presName="composite" presStyleCnt="0"/>
      <dgm:spPr/>
    </dgm:pt>
    <dgm:pt modelId="{C8C511A5-652D-4D4D-9FF7-E5E134C33EDE}" type="pres">
      <dgm:prSet presAssocID="{4E6C369B-A9D5-4C70-96E5-ECF5A76BC853}" presName="imgShp" presStyleLbl="fgImgPlace1" presStyleIdx="6" presStyleCnt="11"/>
      <dgm:spPr/>
    </dgm:pt>
    <dgm:pt modelId="{64E65687-8DFD-4320-8F67-9FDC28ABAF67}" type="pres">
      <dgm:prSet presAssocID="{4E6C369B-A9D5-4C70-96E5-ECF5A76BC853}" presName="txShp" presStyleLbl="node1" presStyleIdx="6" presStyleCnt="11">
        <dgm:presLayoutVars>
          <dgm:bulletEnabled val="1"/>
        </dgm:presLayoutVars>
      </dgm:prSet>
      <dgm:spPr/>
      <dgm:t>
        <a:bodyPr/>
        <a:lstStyle/>
        <a:p>
          <a:endParaRPr lang="zh-CN" altLang="en-US"/>
        </a:p>
      </dgm:t>
    </dgm:pt>
    <dgm:pt modelId="{9C83C5FF-0E57-419C-8FD0-E1611C0044A9}" type="pres">
      <dgm:prSet presAssocID="{ACFE82F7-EA07-4DC4-996A-10E543609428}" presName="spacing" presStyleCnt="0"/>
      <dgm:spPr/>
    </dgm:pt>
    <dgm:pt modelId="{EB728767-DE4B-4B64-BD96-5D18CEF80E5F}" type="pres">
      <dgm:prSet presAssocID="{2793854C-75EF-48E2-B95B-19C1E2CDCA66}" presName="composite" presStyleCnt="0"/>
      <dgm:spPr/>
    </dgm:pt>
    <dgm:pt modelId="{2BC16F4E-D125-4883-8A0C-9ECA66555D63}" type="pres">
      <dgm:prSet presAssocID="{2793854C-75EF-48E2-B95B-19C1E2CDCA66}" presName="imgShp" presStyleLbl="fgImgPlace1" presStyleIdx="7" presStyleCnt="11"/>
      <dgm:spPr/>
    </dgm:pt>
    <dgm:pt modelId="{3EAEAE72-0F9D-49DE-9718-03A87D8FF7CB}" type="pres">
      <dgm:prSet presAssocID="{2793854C-75EF-48E2-B95B-19C1E2CDCA66}" presName="txShp" presStyleLbl="node1" presStyleIdx="7" presStyleCnt="11">
        <dgm:presLayoutVars>
          <dgm:bulletEnabled val="1"/>
        </dgm:presLayoutVars>
      </dgm:prSet>
      <dgm:spPr/>
      <dgm:t>
        <a:bodyPr/>
        <a:lstStyle/>
        <a:p>
          <a:endParaRPr lang="zh-CN" altLang="en-US"/>
        </a:p>
      </dgm:t>
    </dgm:pt>
    <dgm:pt modelId="{E9655E63-3143-49E3-A3B4-C2796F136BA8}" type="pres">
      <dgm:prSet presAssocID="{FA112058-6522-4D0E-B082-44ED0FAC2067}" presName="spacing" presStyleCnt="0"/>
      <dgm:spPr/>
    </dgm:pt>
    <dgm:pt modelId="{90600F11-A0ED-4020-8045-D7B5C6021073}" type="pres">
      <dgm:prSet presAssocID="{2B4F234B-0512-425C-852F-BE53BE8202F6}" presName="composite" presStyleCnt="0"/>
      <dgm:spPr/>
    </dgm:pt>
    <dgm:pt modelId="{10BF1357-E1E4-40C2-8E82-A43950F38712}" type="pres">
      <dgm:prSet presAssocID="{2B4F234B-0512-425C-852F-BE53BE8202F6}" presName="imgShp" presStyleLbl="fgImgPlace1" presStyleIdx="8" presStyleCnt="11"/>
      <dgm:spPr/>
    </dgm:pt>
    <dgm:pt modelId="{31FA3FF5-C2FF-4654-BB20-9046D40D3AD5}" type="pres">
      <dgm:prSet presAssocID="{2B4F234B-0512-425C-852F-BE53BE8202F6}" presName="txShp" presStyleLbl="node1" presStyleIdx="8" presStyleCnt="11">
        <dgm:presLayoutVars>
          <dgm:bulletEnabled val="1"/>
        </dgm:presLayoutVars>
      </dgm:prSet>
      <dgm:spPr/>
      <dgm:t>
        <a:bodyPr/>
        <a:lstStyle/>
        <a:p>
          <a:endParaRPr lang="zh-CN" altLang="en-US"/>
        </a:p>
      </dgm:t>
    </dgm:pt>
    <dgm:pt modelId="{C6682903-10C4-43A6-BBC6-28956B4D8DC4}" type="pres">
      <dgm:prSet presAssocID="{2D86975F-F186-4179-A020-F75334309EAA}" presName="spacing" presStyleCnt="0"/>
      <dgm:spPr/>
    </dgm:pt>
    <dgm:pt modelId="{C1A492B4-6E3B-4540-A6F1-1AF726B2A347}" type="pres">
      <dgm:prSet presAssocID="{0627A86B-97B0-4997-8F18-8F33E5DFEEB2}" presName="composite" presStyleCnt="0"/>
      <dgm:spPr/>
    </dgm:pt>
    <dgm:pt modelId="{CE849D33-E443-4051-AA2F-25AD58E8DCD1}" type="pres">
      <dgm:prSet presAssocID="{0627A86B-97B0-4997-8F18-8F33E5DFEEB2}" presName="imgShp" presStyleLbl="fgImgPlace1" presStyleIdx="9" presStyleCnt="11"/>
      <dgm:spPr/>
    </dgm:pt>
    <dgm:pt modelId="{8BB00BAC-E27B-4D1F-9FF2-6F785A726057}" type="pres">
      <dgm:prSet presAssocID="{0627A86B-97B0-4997-8F18-8F33E5DFEEB2}" presName="txShp" presStyleLbl="node1" presStyleIdx="9" presStyleCnt="11">
        <dgm:presLayoutVars>
          <dgm:bulletEnabled val="1"/>
        </dgm:presLayoutVars>
      </dgm:prSet>
      <dgm:spPr/>
      <dgm:t>
        <a:bodyPr/>
        <a:lstStyle/>
        <a:p>
          <a:endParaRPr lang="zh-CN" altLang="en-US"/>
        </a:p>
      </dgm:t>
    </dgm:pt>
    <dgm:pt modelId="{98FDA7A0-ED87-4CA1-94D2-257B02E60AD7}" type="pres">
      <dgm:prSet presAssocID="{68E38D80-BEDD-4D56-8938-4CA8B13A271C}" presName="spacing" presStyleCnt="0"/>
      <dgm:spPr/>
    </dgm:pt>
    <dgm:pt modelId="{C9CB96C5-AFB1-44EE-8071-2B7E38C1E5E5}" type="pres">
      <dgm:prSet presAssocID="{B025DDAF-31A3-408E-8102-4AFFF467408E}" presName="composite" presStyleCnt="0"/>
      <dgm:spPr/>
    </dgm:pt>
    <dgm:pt modelId="{B46B3544-F045-4D35-A0DF-F8E4CA8A0C7D}" type="pres">
      <dgm:prSet presAssocID="{B025DDAF-31A3-408E-8102-4AFFF467408E}" presName="imgShp" presStyleLbl="fgImgPlace1" presStyleIdx="10" presStyleCnt="11"/>
      <dgm:spPr/>
    </dgm:pt>
    <dgm:pt modelId="{FD2304E4-5CC5-4980-B66E-6DC4AB403F19}" type="pres">
      <dgm:prSet presAssocID="{B025DDAF-31A3-408E-8102-4AFFF467408E}" presName="txShp" presStyleLbl="node1" presStyleIdx="10" presStyleCnt="11">
        <dgm:presLayoutVars>
          <dgm:bulletEnabled val="1"/>
        </dgm:presLayoutVars>
      </dgm:prSet>
      <dgm:spPr/>
      <dgm:t>
        <a:bodyPr/>
        <a:lstStyle/>
        <a:p>
          <a:endParaRPr lang="zh-CN" altLang="en-US"/>
        </a:p>
      </dgm:t>
    </dgm:pt>
  </dgm:ptLst>
  <dgm:cxnLst>
    <dgm:cxn modelId="{A214DBF1-BE0B-4A1E-B1C2-BEEB73F5E0CB}" type="presOf" srcId="{0627A86B-97B0-4997-8F18-8F33E5DFEEB2}" destId="{8BB00BAC-E27B-4D1F-9FF2-6F785A726057}" srcOrd="0" destOrd="0" presId="urn:microsoft.com/office/officeart/2005/8/layout/vList3#2"/>
    <dgm:cxn modelId="{9470AFD9-1DF8-433F-81F1-390AF6E11B41}" type="presOf" srcId="{E618CC39-63BF-4F50-9FE7-9B8C305E3570}" destId="{E8A443FD-437E-4313-84DE-7AE98D4D2CEF}" srcOrd="0" destOrd="0" presId="urn:microsoft.com/office/officeart/2005/8/layout/vList3#2"/>
    <dgm:cxn modelId="{93C639BF-4A60-4394-937A-0654AF18DCEA}" type="presOf" srcId="{CE1C536A-A97F-4B18-A314-B279632476A6}" destId="{A9B4DC70-9040-414D-A1A2-0155D5031224}" srcOrd="0" destOrd="0" presId="urn:microsoft.com/office/officeart/2005/8/layout/vList3#2"/>
    <dgm:cxn modelId="{2144A688-978F-42B3-91AE-38CBBCED8EDB}" type="presOf" srcId="{271248AC-D657-4151-A27B-DBA3EAE9D0B0}" destId="{4EBB0130-6B41-4F85-AD2A-64B794F4273C}" srcOrd="0" destOrd="0" presId="urn:microsoft.com/office/officeart/2005/8/layout/vList3#2"/>
    <dgm:cxn modelId="{D1C54D5B-74B9-4FC5-A2E4-EA6E7FEDF756}" srcId="{53E5A7B9-C67A-4B61-9DBF-E62C48A2B037}" destId="{E618CC39-63BF-4F50-9FE7-9B8C305E3570}" srcOrd="3" destOrd="0" parTransId="{38448C8C-BC9A-4B8E-969F-01289B4E63CC}" sibTransId="{E24419D2-D9B9-4FA1-95D4-679BBB110186}"/>
    <dgm:cxn modelId="{F8513029-C3C5-4433-95C4-4DBB8E3211C4}" type="presOf" srcId="{53E5A7B9-C67A-4B61-9DBF-E62C48A2B037}" destId="{A8198049-3E5D-47AD-8A14-883043BED7A4}" srcOrd="0" destOrd="0" presId="urn:microsoft.com/office/officeart/2005/8/layout/vList3#2"/>
    <dgm:cxn modelId="{23195FE0-CBC3-4012-8F69-700E73346BF4}" srcId="{53E5A7B9-C67A-4B61-9DBF-E62C48A2B037}" destId="{2B4F234B-0512-425C-852F-BE53BE8202F6}" srcOrd="8" destOrd="0" parTransId="{AFAE235A-3BDF-494C-8204-07BFFB6099CA}" sibTransId="{2D86975F-F186-4179-A020-F75334309EAA}"/>
    <dgm:cxn modelId="{E7235C69-7C24-4102-A76F-5926E77158D2}" srcId="{53E5A7B9-C67A-4B61-9DBF-E62C48A2B037}" destId="{B025DDAF-31A3-408E-8102-4AFFF467408E}" srcOrd="10" destOrd="0" parTransId="{E76E7ACA-2258-45F1-B178-6269025E0D78}" sibTransId="{B6328DAC-B3D5-4398-89ED-ACE524FAC65D}"/>
    <dgm:cxn modelId="{BBA0CE6F-DA40-4DF4-BFBB-0250769CD159}" srcId="{53E5A7B9-C67A-4B61-9DBF-E62C48A2B037}" destId="{2793854C-75EF-48E2-B95B-19C1E2CDCA66}" srcOrd="7" destOrd="0" parTransId="{EB35AB6B-1F1C-4FCF-ACA2-809E1F1A9A27}" sibTransId="{FA112058-6522-4D0E-B082-44ED0FAC2067}"/>
    <dgm:cxn modelId="{18C83F6E-BB21-4706-BB8F-0AB1249E67ED}" srcId="{53E5A7B9-C67A-4B61-9DBF-E62C48A2B037}" destId="{CE1C536A-A97F-4B18-A314-B279632476A6}" srcOrd="2" destOrd="0" parTransId="{EB702267-0D7E-4467-9A93-63840413147C}" sibTransId="{7D785FC7-2364-4DA5-860B-C83675C45CDC}"/>
    <dgm:cxn modelId="{0490A6CF-0FB4-4A2A-BA4D-7790745A4B08}" type="presOf" srcId="{6AC26833-3B7B-4B16-AC2F-F599118FCA95}" destId="{6B1F30ED-AEEE-42D7-B41D-494D0EA0CE5B}" srcOrd="0" destOrd="0" presId="urn:microsoft.com/office/officeart/2005/8/layout/vList3#2"/>
    <dgm:cxn modelId="{136F7930-4206-4343-AE85-C12827DECB5D}" type="presOf" srcId="{33150451-8B57-4299-B125-B5B6025D5063}" destId="{FC168914-CBDF-4AC2-B19A-09D6914C7853}" srcOrd="0" destOrd="0" presId="urn:microsoft.com/office/officeart/2005/8/layout/vList3#2"/>
    <dgm:cxn modelId="{6514D44D-CAFD-4545-8F7F-D731EEEB8AF4}" type="presOf" srcId="{2793854C-75EF-48E2-B95B-19C1E2CDCA66}" destId="{3EAEAE72-0F9D-49DE-9718-03A87D8FF7CB}" srcOrd="0" destOrd="0" presId="urn:microsoft.com/office/officeart/2005/8/layout/vList3#2"/>
    <dgm:cxn modelId="{5CD00FAB-EBC8-484A-8B67-93F984D9D323}" srcId="{53E5A7B9-C67A-4B61-9DBF-E62C48A2B037}" destId="{0627A86B-97B0-4997-8F18-8F33E5DFEEB2}" srcOrd="9" destOrd="0" parTransId="{769636E1-E4F7-4205-9ACA-062C58CE8EC1}" sibTransId="{68E38D80-BEDD-4D56-8938-4CA8B13A271C}"/>
    <dgm:cxn modelId="{99CB9A1E-0916-4BAB-80F3-E7340C34EE06}" type="presOf" srcId="{90AF887B-B609-49AA-AAAE-A09E47DACBAB}" destId="{461E0877-1050-4CB0-AAF7-F091836DFA90}" srcOrd="0" destOrd="0" presId="urn:microsoft.com/office/officeart/2005/8/layout/vList3#2"/>
    <dgm:cxn modelId="{0463B482-5956-41C3-8B12-6BC04EA7432D}" srcId="{53E5A7B9-C67A-4B61-9DBF-E62C48A2B037}" destId="{6AC26833-3B7B-4B16-AC2F-F599118FCA95}" srcOrd="1" destOrd="0" parTransId="{18744E9B-19A0-4BC1-95FD-5EB5A010F95A}" sibTransId="{F4576D9F-FAD0-4D65-B501-5AD7B397FCB7}"/>
    <dgm:cxn modelId="{817C7922-BA3C-4502-9576-EA57FC781ABA}" srcId="{53E5A7B9-C67A-4B61-9DBF-E62C48A2B037}" destId="{33150451-8B57-4299-B125-B5B6025D5063}" srcOrd="4" destOrd="0" parTransId="{FC526787-A197-46EC-8D8F-F168E218C898}" sibTransId="{6ED262FA-D56A-415A-9FA6-2D4F5BE5B9D4}"/>
    <dgm:cxn modelId="{F3EE77E2-3527-47EE-86AD-98DF468ECE99}" type="presOf" srcId="{2B4F234B-0512-425C-852F-BE53BE8202F6}" destId="{31FA3FF5-C2FF-4654-BB20-9046D40D3AD5}" srcOrd="0" destOrd="0" presId="urn:microsoft.com/office/officeart/2005/8/layout/vList3#2"/>
    <dgm:cxn modelId="{BC718EB8-7940-4437-8DF6-2FA5DFB3DEE2}" type="presOf" srcId="{B025DDAF-31A3-408E-8102-4AFFF467408E}" destId="{FD2304E4-5CC5-4980-B66E-6DC4AB403F19}" srcOrd="0" destOrd="0" presId="urn:microsoft.com/office/officeart/2005/8/layout/vList3#2"/>
    <dgm:cxn modelId="{B57310CC-8B60-46D4-BE6C-B1B95B8FE5B4}" srcId="{53E5A7B9-C67A-4B61-9DBF-E62C48A2B037}" destId="{90AF887B-B609-49AA-AAAE-A09E47DACBAB}" srcOrd="5" destOrd="0" parTransId="{DBE17D15-499F-4C79-8F24-304805627146}" sibTransId="{952C0C73-AC9C-4622-B858-73BA00465556}"/>
    <dgm:cxn modelId="{3A087089-5087-451E-BD80-49A5CAB6A83E}" srcId="{53E5A7B9-C67A-4B61-9DBF-E62C48A2B037}" destId="{271248AC-D657-4151-A27B-DBA3EAE9D0B0}" srcOrd="0" destOrd="0" parTransId="{B3EC9A05-CBF2-43FC-960D-47AB79862C5A}" sibTransId="{94A907C6-AE39-475E-89FD-526F1936BBDC}"/>
    <dgm:cxn modelId="{253B0D24-698A-4D3A-8298-B12A6F30D8F2}" type="presOf" srcId="{4E6C369B-A9D5-4C70-96E5-ECF5A76BC853}" destId="{64E65687-8DFD-4320-8F67-9FDC28ABAF67}" srcOrd="0" destOrd="0" presId="urn:microsoft.com/office/officeart/2005/8/layout/vList3#2"/>
    <dgm:cxn modelId="{8C4B5E22-3272-4774-9DBA-2DBE32207B5B}" srcId="{53E5A7B9-C67A-4B61-9DBF-E62C48A2B037}" destId="{4E6C369B-A9D5-4C70-96E5-ECF5A76BC853}" srcOrd="6" destOrd="0" parTransId="{1DED29DD-916F-4306-84F5-6B1DE0571085}" sibTransId="{ACFE82F7-EA07-4DC4-996A-10E543609428}"/>
    <dgm:cxn modelId="{06FE5387-A1E6-4C5C-AF6E-DED96B9B31D6}" type="presParOf" srcId="{A8198049-3E5D-47AD-8A14-883043BED7A4}" destId="{DC075291-C385-431D-B7A9-8959BE86F1C8}" srcOrd="0" destOrd="0" presId="urn:microsoft.com/office/officeart/2005/8/layout/vList3#2"/>
    <dgm:cxn modelId="{35E112FF-70BE-430A-BB96-947278251A2A}" type="presParOf" srcId="{DC075291-C385-431D-B7A9-8959BE86F1C8}" destId="{791850C8-9FC0-471D-8445-F17B974F64DF}" srcOrd="0" destOrd="0" presId="urn:microsoft.com/office/officeart/2005/8/layout/vList3#2"/>
    <dgm:cxn modelId="{53F51DB8-B575-404E-9420-8CC0A7C56A43}" type="presParOf" srcId="{DC075291-C385-431D-B7A9-8959BE86F1C8}" destId="{4EBB0130-6B41-4F85-AD2A-64B794F4273C}" srcOrd="1" destOrd="0" presId="urn:microsoft.com/office/officeart/2005/8/layout/vList3#2"/>
    <dgm:cxn modelId="{3CF07DA2-71E7-4229-9736-558546DFE55F}" type="presParOf" srcId="{A8198049-3E5D-47AD-8A14-883043BED7A4}" destId="{72BA5342-1F17-4F15-9361-D65019AA9739}" srcOrd="1" destOrd="0" presId="urn:microsoft.com/office/officeart/2005/8/layout/vList3#2"/>
    <dgm:cxn modelId="{2DA00617-FBAF-4F8B-8A7B-B01AB751C662}" type="presParOf" srcId="{A8198049-3E5D-47AD-8A14-883043BED7A4}" destId="{D19E9108-1A4C-44BC-9EAC-87A27B600AF6}" srcOrd="2" destOrd="0" presId="urn:microsoft.com/office/officeart/2005/8/layout/vList3#2"/>
    <dgm:cxn modelId="{20C03C79-9F5A-4872-AED8-E6392F6F5250}" type="presParOf" srcId="{D19E9108-1A4C-44BC-9EAC-87A27B600AF6}" destId="{5FEC541E-7ACD-4B19-88E4-2917413B21AA}" srcOrd="0" destOrd="0" presId="urn:microsoft.com/office/officeart/2005/8/layout/vList3#2"/>
    <dgm:cxn modelId="{A1B100ED-688C-4F2A-954E-3E4915A50189}" type="presParOf" srcId="{D19E9108-1A4C-44BC-9EAC-87A27B600AF6}" destId="{6B1F30ED-AEEE-42D7-B41D-494D0EA0CE5B}" srcOrd="1" destOrd="0" presId="urn:microsoft.com/office/officeart/2005/8/layout/vList3#2"/>
    <dgm:cxn modelId="{51D08E00-00C4-45F0-A70F-FF0C48BB4BA0}" type="presParOf" srcId="{A8198049-3E5D-47AD-8A14-883043BED7A4}" destId="{5BA4FD51-8F25-446A-80BA-760D3CDC351E}" srcOrd="3" destOrd="0" presId="urn:microsoft.com/office/officeart/2005/8/layout/vList3#2"/>
    <dgm:cxn modelId="{AAEF3EE9-4673-43C6-BD6F-0D303520939F}" type="presParOf" srcId="{A8198049-3E5D-47AD-8A14-883043BED7A4}" destId="{A7CC2805-9B97-4034-92D2-B72D70DDC9EE}" srcOrd="4" destOrd="0" presId="urn:microsoft.com/office/officeart/2005/8/layout/vList3#2"/>
    <dgm:cxn modelId="{7792AC49-0E6A-4190-A1D7-D269E200BA12}" type="presParOf" srcId="{A7CC2805-9B97-4034-92D2-B72D70DDC9EE}" destId="{6D08482E-EA53-4099-90D4-9F02AC019BDB}" srcOrd="0" destOrd="0" presId="urn:microsoft.com/office/officeart/2005/8/layout/vList3#2"/>
    <dgm:cxn modelId="{8BFC3CD4-BD0A-48FC-BB5E-7B00CF0D5F8C}" type="presParOf" srcId="{A7CC2805-9B97-4034-92D2-B72D70DDC9EE}" destId="{A9B4DC70-9040-414D-A1A2-0155D5031224}" srcOrd="1" destOrd="0" presId="urn:microsoft.com/office/officeart/2005/8/layout/vList3#2"/>
    <dgm:cxn modelId="{B396651E-A1D0-490D-A3C1-E0AE90EB1FAD}" type="presParOf" srcId="{A8198049-3E5D-47AD-8A14-883043BED7A4}" destId="{ADE3B905-55E0-44AA-BC98-27C81502AE8F}" srcOrd="5" destOrd="0" presId="urn:microsoft.com/office/officeart/2005/8/layout/vList3#2"/>
    <dgm:cxn modelId="{CAD69C3B-9375-48E5-81F2-C37DF82B130B}" type="presParOf" srcId="{A8198049-3E5D-47AD-8A14-883043BED7A4}" destId="{A2763700-9251-4A26-BC76-37781F9748E6}" srcOrd="6" destOrd="0" presId="urn:microsoft.com/office/officeart/2005/8/layout/vList3#2"/>
    <dgm:cxn modelId="{EDF52842-3043-4B2B-A8D1-C3534F598B06}" type="presParOf" srcId="{A2763700-9251-4A26-BC76-37781F9748E6}" destId="{369FB772-39FC-4DB7-987D-C4987F724F7B}" srcOrd="0" destOrd="0" presId="urn:microsoft.com/office/officeart/2005/8/layout/vList3#2"/>
    <dgm:cxn modelId="{53049C53-A589-413E-B843-E60845D5AD55}" type="presParOf" srcId="{A2763700-9251-4A26-BC76-37781F9748E6}" destId="{E8A443FD-437E-4313-84DE-7AE98D4D2CEF}" srcOrd="1" destOrd="0" presId="urn:microsoft.com/office/officeart/2005/8/layout/vList3#2"/>
    <dgm:cxn modelId="{CCD8016E-7A1D-4C47-A18D-DB9A73081C33}" type="presParOf" srcId="{A8198049-3E5D-47AD-8A14-883043BED7A4}" destId="{4C068ADF-094D-47B5-A6E6-ACDE57475678}" srcOrd="7" destOrd="0" presId="urn:microsoft.com/office/officeart/2005/8/layout/vList3#2"/>
    <dgm:cxn modelId="{982CD6AC-E639-40A7-B433-167174A4A024}" type="presParOf" srcId="{A8198049-3E5D-47AD-8A14-883043BED7A4}" destId="{3E168A4D-1133-4F7D-80B5-F53C3DBA57BB}" srcOrd="8" destOrd="0" presId="urn:microsoft.com/office/officeart/2005/8/layout/vList3#2"/>
    <dgm:cxn modelId="{14D45249-AA9E-46B9-B614-F52047E9556D}" type="presParOf" srcId="{3E168A4D-1133-4F7D-80B5-F53C3DBA57BB}" destId="{4ABDD7E0-9909-4B6A-A7F4-318075C13086}" srcOrd="0" destOrd="0" presId="urn:microsoft.com/office/officeart/2005/8/layout/vList3#2"/>
    <dgm:cxn modelId="{680CA7E1-86D7-4C90-8990-2B827D42DC47}" type="presParOf" srcId="{3E168A4D-1133-4F7D-80B5-F53C3DBA57BB}" destId="{FC168914-CBDF-4AC2-B19A-09D6914C7853}" srcOrd="1" destOrd="0" presId="urn:microsoft.com/office/officeart/2005/8/layout/vList3#2"/>
    <dgm:cxn modelId="{47CD89ED-CB35-4BB6-B711-0B7B15611B22}" type="presParOf" srcId="{A8198049-3E5D-47AD-8A14-883043BED7A4}" destId="{DD4E109B-8D6F-43B7-B80F-6F3D0BA5C1B9}" srcOrd="9" destOrd="0" presId="urn:microsoft.com/office/officeart/2005/8/layout/vList3#2"/>
    <dgm:cxn modelId="{F1D02AB5-FA23-4041-84C5-3D6755162B70}" type="presParOf" srcId="{A8198049-3E5D-47AD-8A14-883043BED7A4}" destId="{7B142D3C-FEF4-4AAB-AC51-EE3416B17826}" srcOrd="10" destOrd="0" presId="urn:microsoft.com/office/officeart/2005/8/layout/vList3#2"/>
    <dgm:cxn modelId="{4676AF4E-CD9B-40AE-A467-390BBF68B6C3}" type="presParOf" srcId="{7B142D3C-FEF4-4AAB-AC51-EE3416B17826}" destId="{F3AF044B-0581-491F-8FC6-270D62569F3C}" srcOrd="0" destOrd="0" presId="urn:microsoft.com/office/officeart/2005/8/layout/vList3#2"/>
    <dgm:cxn modelId="{02514E31-FD3B-424B-A6A5-DD098D534BB1}" type="presParOf" srcId="{7B142D3C-FEF4-4AAB-AC51-EE3416B17826}" destId="{461E0877-1050-4CB0-AAF7-F091836DFA90}" srcOrd="1" destOrd="0" presId="urn:microsoft.com/office/officeart/2005/8/layout/vList3#2"/>
    <dgm:cxn modelId="{12F0003C-6761-4FA0-AAA5-5CBC6A0AD493}" type="presParOf" srcId="{A8198049-3E5D-47AD-8A14-883043BED7A4}" destId="{67E91098-1CA3-4C34-8583-EB1858CEFF99}" srcOrd="11" destOrd="0" presId="urn:microsoft.com/office/officeart/2005/8/layout/vList3#2"/>
    <dgm:cxn modelId="{53852FBF-BD46-4389-AB82-43631FD38969}" type="presParOf" srcId="{A8198049-3E5D-47AD-8A14-883043BED7A4}" destId="{AC757DF7-B82B-4C6B-9F0B-349B63595784}" srcOrd="12" destOrd="0" presId="urn:microsoft.com/office/officeart/2005/8/layout/vList3#2"/>
    <dgm:cxn modelId="{F9AF5B64-41BD-4E5B-9D8B-53C5CC56D136}" type="presParOf" srcId="{AC757DF7-B82B-4C6B-9F0B-349B63595784}" destId="{C8C511A5-652D-4D4D-9FF7-E5E134C33EDE}" srcOrd="0" destOrd="0" presId="urn:microsoft.com/office/officeart/2005/8/layout/vList3#2"/>
    <dgm:cxn modelId="{5F69D593-726C-4593-85E6-88634CD1398B}" type="presParOf" srcId="{AC757DF7-B82B-4C6B-9F0B-349B63595784}" destId="{64E65687-8DFD-4320-8F67-9FDC28ABAF67}" srcOrd="1" destOrd="0" presId="urn:microsoft.com/office/officeart/2005/8/layout/vList3#2"/>
    <dgm:cxn modelId="{8A5BE8C6-482B-4272-890C-5DDF2A226317}" type="presParOf" srcId="{A8198049-3E5D-47AD-8A14-883043BED7A4}" destId="{9C83C5FF-0E57-419C-8FD0-E1611C0044A9}" srcOrd="13" destOrd="0" presId="urn:microsoft.com/office/officeart/2005/8/layout/vList3#2"/>
    <dgm:cxn modelId="{C5A66AD3-7DE7-462A-B009-DB82AF4E191A}" type="presParOf" srcId="{A8198049-3E5D-47AD-8A14-883043BED7A4}" destId="{EB728767-DE4B-4B64-BD96-5D18CEF80E5F}" srcOrd="14" destOrd="0" presId="urn:microsoft.com/office/officeart/2005/8/layout/vList3#2"/>
    <dgm:cxn modelId="{2322AFDC-FB84-4ED8-BACA-C8808D04DCAF}" type="presParOf" srcId="{EB728767-DE4B-4B64-BD96-5D18CEF80E5F}" destId="{2BC16F4E-D125-4883-8A0C-9ECA66555D63}" srcOrd="0" destOrd="0" presId="urn:microsoft.com/office/officeart/2005/8/layout/vList3#2"/>
    <dgm:cxn modelId="{43574707-D285-4FCB-BD62-866683ECEF1D}" type="presParOf" srcId="{EB728767-DE4B-4B64-BD96-5D18CEF80E5F}" destId="{3EAEAE72-0F9D-49DE-9718-03A87D8FF7CB}" srcOrd="1" destOrd="0" presId="urn:microsoft.com/office/officeart/2005/8/layout/vList3#2"/>
    <dgm:cxn modelId="{8BA3FE7C-FAB6-4156-82CE-790F3BFA1CCC}" type="presParOf" srcId="{A8198049-3E5D-47AD-8A14-883043BED7A4}" destId="{E9655E63-3143-49E3-A3B4-C2796F136BA8}" srcOrd="15" destOrd="0" presId="urn:microsoft.com/office/officeart/2005/8/layout/vList3#2"/>
    <dgm:cxn modelId="{76135850-9D0B-4163-96A4-CAA187A2D850}" type="presParOf" srcId="{A8198049-3E5D-47AD-8A14-883043BED7A4}" destId="{90600F11-A0ED-4020-8045-D7B5C6021073}" srcOrd="16" destOrd="0" presId="urn:microsoft.com/office/officeart/2005/8/layout/vList3#2"/>
    <dgm:cxn modelId="{A3350DE1-CEE7-4C19-9BE8-CFB16BBF8BF4}" type="presParOf" srcId="{90600F11-A0ED-4020-8045-D7B5C6021073}" destId="{10BF1357-E1E4-40C2-8E82-A43950F38712}" srcOrd="0" destOrd="0" presId="urn:microsoft.com/office/officeart/2005/8/layout/vList3#2"/>
    <dgm:cxn modelId="{7D146185-970C-438F-80C1-8A333FB80705}" type="presParOf" srcId="{90600F11-A0ED-4020-8045-D7B5C6021073}" destId="{31FA3FF5-C2FF-4654-BB20-9046D40D3AD5}" srcOrd="1" destOrd="0" presId="urn:microsoft.com/office/officeart/2005/8/layout/vList3#2"/>
    <dgm:cxn modelId="{D26141C7-0276-4158-9AD7-295235E2A507}" type="presParOf" srcId="{A8198049-3E5D-47AD-8A14-883043BED7A4}" destId="{C6682903-10C4-43A6-BBC6-28956B4D8DC4}" srcOrd="17" destOrd="0" presId="urn:microsoft.com/office/officeart/2005/8/layout/vList3#2"/>
    <dgm:cxn modelId="{CD1430FF-DC03-44DB-B31F-9D24626570ED}" type="presParOf" srcId="{A8198049-3E5D-47AD-8A14-883043BED7A4}" destId="{C1A492B4-6E3B-4540-A6F1-1AF726B2A347}" srcOrd="18" destOrd="0" presId="urn:microsoft.com/office/officeart/2005/8/layout/vList3#2"/>
    <dgm:cxn modelId="{5FE6300A-0110-4DC7-ACCD-09509208F166}" type="presParOf" srcId="{C1A492B4-6E3B-4540-A6F1-1AF726B2A347}" destId="{CE849D33-E443-4051-AA2F-25AD58E8DCD1}" srcOrd="0" destOrd="0" presId="urn:microsoft.com/office/officeart/2005/8/layout/vList3#2"/>
    <dgm:cxn modelId="{707DD01F-0701-481D-AE4E-5EF61D2E8BF8}" type="presParOf" srcId="{C1A492B4-6E3B-4540-A6F1-1AF726B2A347}" destId="{8BB00BAC-E27B-4D1F-9FF2-6F785A726057}" srcOrd="1" destOrd="0" presId="urn:microsoft.com/office/officeart/2005/8/layout/vList3#2"/>
    <dgm:cxn modelId="{DE7B70CC-ABD8-415A-8E1F-03CE2DE52BD8}" type="presParOf" srcId="{A8198049-3E5D-47AD-8A14-883043BED7A4}" destId="{98FDA7A0-ED87-4CA1-94D2-257B02E60AD7}" srcOrd="19" destOrd="0" presId="urn:microsoft.com/office/officeart/2005/8/layout/vList3#2"/>
    <dgm:cxn modelId="{B0E129E8-180C-4EC0-BFC9-0E2E1FEAEC78}" type="presParOf" srcId="{A8198049-3E5D-47AD-8A14-883043BED7A4}" destId="{C9CB96C5-AFB1-44EE-8071-2B7E38C1E5E5}" srcOrd="20" destOrd="0" presId="urn:microsoft.com/office/officeart/2005/8/layout/vList3#2"/>
    <dgm:cxn modelId="{550E86DC-2A99-4208-A8AC-2A7E65476874}" type="presParOf" srcId="{C9CB96C5-AFB1-44EE-8071-2B7E38C1E5E5}" destId="{B46B3544-F045-4D35-A0DF-F8E4CA8A0C7D}" srcOrd="0" destOrd="0" presId="urn:microsoft.com/office/officeart/2005/8/layout/vList3#2"/>
    <dgm:cxn modelId="{6A82FC7B-BDC5-413A-A42C-E2E03AC439BB}" type="presParOf" srcId="{C9CB96C5-AFB1-44EE-8071-2B7E38C1E5E5}" destId="{FD2304E4-5CC5-4980-B66E-6DC4AB403F19}" srcOrd="1" destOrd="0" presId="urn:microsoft.com/office/officeart/2005/8/layout/vList3#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2018/11/28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extLst>
      <p:ext uri="{BB962C8B-B14F-4D97-AF65-F5344CB8AC3E}">
        <p14:creationId xmlns:p14="http://schemas.microsoft.com/office/powerpoint/2010/main" xmlns="" val="3891538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xmlns="" val="2456354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48</a:t>
            </a:fld>
            <a:endParaRPr lang="zh-CN" altLang="en-US"/>
          </a:p>
        </p:txBody>
      </p:sp>
    </p:spTree>
    <p:extLst>
      <p:ext uri="{BB962C8B-B14F-4D97-AF65-F5344CB8AC3E}">
        <p14:creationId xmlns:p14="http://schemas.microsoft.com/office/powerpoint/2010/main" xmlns="" val="2868483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F4331A-9C1C-43C3-B584-2A64D3A3A02D}" type="datetimeFigureOut">
              <a:rPr lang="zh-CN" altLang="en-US" smtClean="0"/>
              <a:pPr/>
              <a:t>2018/11/28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F790C96-5056-40C6-9565-FA046EF13208}"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F4331A-9C1C-43C3-B584-2A64D3A3A02D}" type="datetimeFigureOut">
              <a:rPr lang="zh-CN" altLang="en-US" smtClean="0"/>
              <a:pPr/>
              <a:t>2018/11/28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F790C96-5056-40C6-9565-FA046EF13208}"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F4331A-9C1C-43C3-B584-2A64D3A3A02D}" type="datetimeFigureOut">
              <a:rPr lang="zh-CN" altLang="en-US" smtClean="0"/>
              <a:pPr/>
              <a:t>2018/11/28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F790C96-5056-40C6-9565-FA046EF13208}"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A047AAA2-9119-49A9-8EFA-A48498035D99}" type="datetimeFigureOut">
              <a:rPr lang="zh-CN" altLang="en-US" smtClean="0"/>
              <a:pPr/>
              <a:t>2018/11/28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BFACC1-7817-49CD-B744-19E05FD0B86F}" type="slidenum">
              <a:rPr lang="zh-CN" altLang="en-US" smtClean="0"/>
              <a:pPr/>
              <a:t>‹#›</a:t>
            </a:fld>
            <a:endParaRPr lang="zh-CN" altLang="en-US"/>
          </a:p>
        </p:txBody>
      </p:sp>
    </p:spTree>
    <p:extLst>
      <p:ext uri="{BB962C8B-B14F-4D97-AF65-F5344CB8AC3E}">
        <p14:creationId xmlns:p14="http://schemas.microsoft.com/office/powerpoint/2010/main" xmlns="" val="4279809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047AAA2-9119-49A9-8EFA-A48498035D99}" type="datetimeFigureOut">
              <a:rPr lang="zh-CN" altLang="en-US" smtClean="0"/>
              <a:pPr/>
              <a:t>2018/11/28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BFACC1-7817-49CD-B744-19E05FD0B86F}" type="slidenum">
              <a:rPr lang="zh-CN" altLang="en-US" smtClean="0"/>
              <a:pPr/>
              <a:t>‹#›</a:t>
            </a:fld>
            <a:endParaRPr lang="zh-CN" altLang="en-US"/>
          </a:p>
        </p:txBody>
      </p:sp>
    </p:spTree>
    <p:extLst>
      <p:ext uri="{BB962C8B-B14F-4D97-AF65-F5344CB8AC3E}">
        <p14:creationId xmlns:p14="http://schemas.microsoft.com/office/powerpoint/2010/main" xmlns="" val="626779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A047AAA2-9119-49A9-8EFA-A48498035D99}" type="datetimeFigureOut">
              <a:rPr lang="zh-CN" altLang="en-US" smtClean="0"/>
              <a:pPr/>
              <a:t>2018/11/28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BFACC1-7817-49CD-B744-19E05FD0B86F}" type="slidenum">
              <a:rPr lang="zh-CN" altLang="en-US" smtClean="0"/>
              <a:pPr/>
              <a:t>‹#›</a:t>
            </a:fld>
            <a:endParaRPr lang="zh-CN" altLang="en-US"/>
          </a:p>
        </p:txBody>
      </p:sp>
    </p:spTree>
    <p:extLst>
      <p:ext uri="{BB962C8B-B14F-4D97-AF65-F5344CB8AC3E}">
        <p14:creationId xmlns:p14="http://schemas.microsoft.com/office/powerpoint/2010/main" xmlns="" val="1807951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047AAA2-9119-49A9-8EFA-A48498035D99}" type="datetimeFigureOut">
              <a:rPr lang="zh-CN" altLang="en-US" smtClean="0"/>
              <a:pPr/>
              <a:t>2018/11/28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5BFACC1-7817-49CD-B744-19E05FD0B86F}" type="slidenum">
              <a:rPr lang="zh-CN" altLang="en-US" smtClean="0"/>
              <a:pPr/>
              <a:t>‹#›</a:t>
            </a:fld>
            <a:endParaRPr lang="zh-CN" altLang="en-US"/>
          </a:p>
        </p:txBody>
      </p:sp>
    </p:spTree>
    <p:extLst>
      <p:ext uri="{BB962C8B-B14F-4D97-AF65-F5344CB8AC3E}">
        <p14:creationId xmlns:p14="http://schemas.microsoft.com/office/powerpoint/2010/main" xmlns="" val="377792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047AAA2-9119-49A9-8EFA-A48498035D99}" type="datetimeFigureOut">
              <a:rPr lang="zh-CN" altLang="en-US" smtClean="0"/>
              <a:pPr/>
              <a:t>2018/11/28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5BFACC1-7817-49CD-B744-19E05FD0B86F}" type="slidenum">
              <a:rPr lang="zh-CN" altLang="en-US" smtClean="0"/>
              <a:pPr/>
              <a:t>‹#›</a:t>
            </a:fld>
            <a:endParaRPr lang="zh-CN" altLang="en-US"/>
          </a:p>
        </p:txBody>
      </p:sp>
    </p:spTree>
    <p:extLst>
      <p:ext uri="{BB962C8B-B14F-4D97-AF65-F5344CB8AC3E}">
        <p14:creationId xmlns:p14="http://schemas.microsoft.com/office/powerpoint/2010/main" xmlns="" val="837434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047AAA2-9119-49A9-8EFA-A48498035D99}" type="datetimeFigureOut">
              <a:rPr lang="zh-CN" altLang="en-US" smtClean="0"/>
              <a:pPr/>
              <a:t>2018/11/28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5BFACC1-7817-49CD-B744-19E05FD0B86F}" type="slidenum">
              <a:rPr lang="zh-CN" altLang="en-US" smtClean="0"/>
              <a:pPr/>
              <a:t>‹#›</a:t>
            </a:fld>
            <a:endParaRPr lang="zh-CN" altLang="en-US"/>
          </a:p>
        </p:txBody>
      </p:sp>
    </p:spTree>
    <p:extLst>
      <p:ext uri="{BB962C8B-B14F-4D97-AF65-F5344CB8AC3E}">
        <p14:creationId xmlns:p14="http://schemas.microsoft.com/office/powerpoint/2010/main" xmlns="" val="4145957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047AAA2-9119-49A9-8EFA-A48498035D99}" type="datetimeFigureOut">
              <a:rPr lang="zh-CN" altLang="en-US" smtClean="0"/>
              <a:pPr/>
              <a:t>2018/11/28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5BFACC1-7817-49CD-B744-19E05FD0B86F}" type="slidenum">
              <a:rPr lang="zh-CN" altLang="en-US" smtClean="0"/>
              <a:pPr/>
              <a:t>‹#›</a:t>
            </a:fld>
            <a:endParaRPr lang="zh-CN" altLang="en-US"/>
          </a:p>
        </p:txBody>
      </p:sp>
    </p:spTree>
    <p:extLst>
      <p:ext uri="{BB962C8B-B14F-4D97-AF65-F5344CB8AC3E}">
        <p14:creationId xmlns:p14="http://schemas.microsoft.com/office/powerpoint/2010/main" xmlns="" val="194337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A047AAA2-9119-49A9-8EFA-A48498035D99}" type="datetimeFigureOut">
              <a:rPr lang="zh-CN" altLang="en-US" smtClean="0"/>
              <a:pPr/>
              <a:t>2018/11/28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5BFACC1-7817-49CD-B744-19E05FD0B86F}" type="slidenum">
              <a:rPr lang="zh-CN" altLang="en-US" smtClean="0"/>
              <a:pPr/>
              <a:t>‹#›</a:t>
            </a:fld>
            <a:endParaRPr lang="zh-CN" altLang="en-US"/>
          </a:p>
        </p:txBody>
      </p:sp>
    </p:spTree>
    <p:extLst>
      <p:ext uri="{BB962C8B-B14F-4D97-AF65-F5344CB8AC3E}">
        <p14:creationId xmlns:p14="http://schemas.microsoft.com/office/powerpoint/2010/main" xmlns="" val="2183548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F4331A-9C1C-43C3-B584-2A64D3A3A02D}" type="datetimeFigureOut">
              <a:rPr lang="zh-CN" altLang="en-US" smtClean="0"/>
              <a:pPr/>
              <a:t>2018/11/28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F790C96-5056-40C6-9565-FA046EF13208}"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A047AAA2-9119-49A9-8EFA-A48498035D99}" type="datetimeFigureOut">
              <a:rPr lang="zh-CN" altLang="en-US" smtClean="0"/>
              <a:pPr/>
              <a:t>2018/11/28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5BFACC1-7817-49CD-B744-19E05FD0B86F}" type="slidenum">
              <a:rPr lang="zh-CN" altLang="en-US" smtClean="0"/>
              <a:pPr/>
              <a:t>‹#›</a:t>
            </a:fld>
            <a:endParaRPr lang="zh-CN" altLang="en-US"/>
          </a:p>
        </p:txBody>
      </p:sp>
    </p:spTree>
    <p:extLst>
      <p:ext uri="{BB962C8B-B14F-4D97-AF65-F5344CB8AC3E}">
        <p14:creationId xmlns:p14="http://schemas.microsoft.com/office/powerpoint/2010/main" xmlns="" val="1772654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047AAA2-9119-49A9-8EFA-A48498035D99}" type="datetimeFigureOut">
              <a:rPr lang="zh-CN" altLang="en-US" smtClean="0"/>
              <a:pPr/>
              <a:t>2018/11/28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BFACC1-7817-49CD-B744-19E05FD0B86F}" type="slidenum">
              <a:rPr lang="zh-CN" altLang="en-US" smtClean="0"/>
              <a:pPr/>
              <a:t>‹#›</a:t>
            </a:fld>
            <a:endParaRPr lang="zh-CN" altLang="en-US"/>
          </a:p>
        </p:txBody>
      </p:sp>
    </p:spTree>
    <p:extLst>
      <p:ext uri="{BB962C8B-B14F-4D97-AF65-F5344CB8AC3E}">
        <p14:creationId xmlns:p14="http://schemas.microsoft.com/office/powerpoint/2010/main" xmlns="" val="1759547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047AAA2-9119-49A9-8EFA-A48498035D99}" type="datetimeFigureOut">
              <a:rPr lang="zh-CN" altLang="en-US" smtClean="0"/>
              <a:pPr/>
              <a:t>2018/11/28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BFACC1-7817-49CD-B744-19E05FD0B86F}" type="slidenum">
              <a:rPr lang="zh-CN" altLang="en-US" smtClean="0"/>
              <a:pPr/>
              <a:t>‹#›</a:t>
            </a:fld>
            <a:endParaRPr lang="zh-CN" altLang="en-US"/>
          </a:p>
        </p:txBody>
      </p:sp>
    </p:spTree>
    <p:extLst>
      <p:ext uri="{BB962C8B-B14F-4D97-AF65-F5344CB8AC3E}">
        <p14:creationId xmlns:p14="http://schemas.microsoft.com/office/powerpoint/2010/main" xmlns="" val="521778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7F4331A-9C1C-43C3-B584-2A64D3A3A02D}" type="datetimeFigureOut">
              <a:rPr lang="zh-CN" altLang="en-US" smtClean="0"/>
              <a:pPr/>
              <a:t>2018/11/28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F790C96-5056-40C6-9565-FA046EF13208}"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7F4331A-9C1C-43C3-B584-2A64D3A3A02D}" type="datetimeFigureOut">
              <a:rPr lang="zh-CN" altLang="en-US" smtClean="0"/>
              <a:pPr/>
              <a:t>2018/11/28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F790C96-5056-40C6-9565-FA046EF13208}"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7F4331A-9C1C-43C3-B584-2A64D3A3A02D}" type="datetimeFigureOut">
              <a:rPr lang="zh-CN" altLang="en-US" smtClean="0"/>
              <a:pPr/>
              <a:t>2018/11/28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F790C96-5056-40C6-9565-FA046EF13208}"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F4331A-9C1C-43C3-B584-2A64D3A3A02D}" type="datetimeFigureOut">
              <a:rPr lang="zh-CN" altLang="en-US" smtClean="0"/>
              <a:pPr/>
              <a:t>2018/11/28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F790C96-5056-40C6-9565-FA046EF13208}"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F4331A-9C1C-43C3-B584-2A64D3A3A02D}" type="datetimeFigureOut">
              <a:rPr lang="zh-CN" altLang="en-US" smtClean="0"/>
              <a:pPr/>
              <a:t>2018/11/28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F790C96-5056-40C6-9565-FA046EF13208}"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F4331A-9C1C-43C3-B584-2A64D3A3A02D}" type="datetimeFigureOut">
              <a:rPr lang="zh-CN" altLang="en-US" smtClean="0"/>
              <a:pPr/>
              <a:t>2018/11/28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F790C96-5056-40C6-9565-FA046EF13208}"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F4331A-9C1C-43C3-B584-2A64D3A3A02D}" type="datetimeFigureOut">
              <a:rPr lang="zh-CN" altLang="en-US" smtClean="0"/>
              <a:pPr/>
              <a:t>2018/11/28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F790C96-5056-40C6-9565-FA046EF13208}"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F4331A-9C1C-43C3-B584-2A64D3A3A02D}" type="datetimeFigureOut">
              <a:rPr lang="zh-CN" altLang="en-US" smtClean="0"/>
              <a:pPr/>
              <a:t>2018/11/28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90C96-5056-40C6-9565-FA046EF13208}"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7AAA2-9119-49A9-8EFA-A48498035D99}" type="datetimeFigureOut">
              <a:rPr lang="zh-CN" altLang="en-US" smtClean="0"/>
              <a:pPr/>
              <a:t>2018/11/28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BFACC1-7817-49CD-B744-19E05FD0B86F}" type="slidenum">
              <a:rPr lang="zh-CN" altLang="en-US" smtClean="0"/>
              <a:pPr/>
              <a:t>‹#›</a:t>
            </a:fld>
            <a:endParaRPr lang="zh-CN" altLang="en-US"/>
          </a:p>
        </p:txBody>
      </p:sp>
    </p:spTree>
    <p:extLst>
      <p:ext uri="{BB962C8B-B14F-4D97-AF65-F5344CB8AC3E}">
        <p14:creationId xmlns:p14="http://schemas.microsoft.com/office/powerpoint/2010/main" xmlns="" val="36822526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36164;&#26009;&#24211;/20160106&#20064;&#36817;&#24179;&#23433;&#20840;&#35762;&#35805;.mp4" TargetMode="Externa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21046;&#23450;&#26631;&#20934;&#26377;&#24207;&#23454;&#26045;.pptx" TargetMode="External"/><Relationship Id="rId2" Type="http://schemas.openxmlformats.org/officeDocument/2006/relationships/hyperlink" Target="&#26641;&#31435;&#26631;&#26438;%20&#20856;&#22411;&#24341;&#36335;.pptx" TargetMode="Externa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32593;&#32476;&#31649;&#29702;&#24179;&#21488;.pptx" TargetMode="External"/><Relationship Id="rId4" Type="http://schemas.openxmlformats.org/officeDocument/2006/relationships/hyperlink" Target="&#20840;&#38754;&#37096;&#32626;&#31215;&#26497;&#25512;&#36827;.pptx"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36776;&#35782;&#21361;&#38505;&#28304;.ppt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30830;&#23450;&#39118;&#38505;&#28857;.pptx" TargetMode="External"/><Relationship Id="rId4" Type="http://schemas.openxmlformats.org/officeDocument/2006/relationships/hyperlink" Target="&#39118;&#38505;&#35780;&#20215;&#20998;&#32423;.pptx"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32593;&#32476;&#31649;&#29702;&#24179;&#21488;.pptx"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rgbClr val="00B0F0"/>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410888"/>
            <a:ext cx="9144000" cy="1829462"/>
          </a:xfrm>
        </p:spPr>
        <p:txBody>
          <a:bodyPr>
            <a:normAutofit/>
          </a:bodyPr>
          <a:lstStyle/>
          <a:p>
            <a:pPr>
              <a:spcAft>
                <a:spcPts val="0"/>
              </a:spcAft>
            </a:pPr>
            <a:r>
              <a:rPr lang="zh-CN" altLang="en-US" sz="4000" kern="100" dirty="0">
                <a:solidFill>
                  <a:srgbClr val="FF0000"/>
                </a:solidFill>
                <a:effectLst>
                  <a:outerShdw blurRad="38100" dist="38100" dir="2700000" algn="tl">
                    <a:srgbClr val="000000">
                      <a:alpha val="43137"/>
                    </a:srgbClr>
                  </a:outerShdw>
                </a:effectLst>
                <a:latin typeface="Calibri" panose="020F0502020204030204" pitchFamily="34" charset="0"/>
                <a:ea typeface="华文琥珀" panose="02010800040101010101" pitchFamily="2" charset="-122"/>
                <a:cs typeface="Times New Roman" panose="02020603050405020304" pitchFamily="18" charset="0"/>
              </a:rPr>
              <a:t>建筑施工安全生产双重预防体系建设</a:t>
            </a:r>
            <a:r>
              <a:rPr lang="en-US" altLang="zh-CN" b="1" kern="100" dirty="0">
                <a:solidFill>
                  <a:srgbClr val="000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 </a:t>
            </a:r>
            <a:br>
              <a:rPr lang="en-US" altLang="zh-CN" b="1" kern="100" dirty="0">
                <a:solidFill>
                  <a:srgbClr val="000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br>
            <a:endParaRPr lang="zh-CN" altLang="en-US" sz="4800" dirty="0">
              <a:solidFill>
                <a:srgbClr val="00B050"/>
              </a:solidFill>
              <a:effectLst>
                <a:outerShdw blurRad="38100" dist="38100" dir="2700000" algn="tl">
                  <a:srgbClr val="000000">
                    <a:alpha val="43137"/>
                  </a:srgbClr>
                </a:outerShdw>
              </a:effectLst>
            </a:endParaRPr>
          </a:p>
        </p:txBody>
      </p:sp>
      <p:sp>
        <p:nvSpPr>
          <p:cNvPr id="3" name="副标题 2"/>
          <p:cNvSpPr>
            <a:spLocks noGrp="1"/>
          </p:cNvSpPr>
          <p:nvPr>
            <p:ph type="subTitle" idx="1"/>
          </p:nvPr>
        </p:nvSpPr>
        <p:spPr>
          <a:xfrm>
            <a:off x="3632199" y="3466730"/>
            <a:ext cx="1989666" cy="1587871"/>
          </a:xfrm>
        </p:spPr>
        <p:txBody>
          <a:bodyPr>
            <a:noAutofit/>
          </a:bodyPr>
          <a:lstStyle/>
          <a:p>
            <a:endParaRPr lang="en-US" altLang="zh-CN" b="1" dirty="0">
              <a:solidFill>
                <a:srgbClr val="0070C0"/>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a:p>
            <a:r>
              <a:rPr lang="zh-CN" altLang="en-US" sz="2800" b="1" dirty="0">
                <a:solidFill>
                  <a:srgbClr val="002060"/>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张 英 明</a:t>
            </a:r>
            <a:endParaRPr lang="en-US" altLang="zh-CN" sz="2000" b="1" dirty="0">
              <a:solidFill>
                <a:srgbClr val="002060"/>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4" name="副标题 2"/>
          <p:cNvSpPr txBox="1">
            <a:spLocks/>
          </p:cNvSpPr>
          <p:nvPr/>
        </p:nvSpPr>
        <p:spPr>
          <a:xfrm>
            <a:off x="1524000" y="5447112"/>
            <a:ext cx="9144000" cy="8971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2000" b="1" dirty="0">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2018</a:t>
            </a:r>
            <a:r>
              <a:rPr lang="zh-CN" altLang="en-US" sz="2000" b="1" dirty="0" smtClean="0">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年</a:t>
            </a:r>
            <a:r>
              <a:rPr lang="en-US" altLang="zh-CN" sz="2000" b="1" dirty="0" smtClean="0">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11</a:t>
            </a:r>
            <a:r>
              <a:rPr lang="zh-CN" altLang="en-US" sz="2000" b="1" dirty="0" smtClean="0">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月</a:t>
            </a:r>
            <a:r>
              <a:rPr lang="en-US" altLang="zh-CN" sz="2000" b="1" dirty="0" smtClean="0">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24</a:t>
            </a:r>
            <a:r>
              <a:rPr lang="zh-CN" altLang="en-US" sz="2000" b="1" dirty="0" smtClean="0">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日  济南</a:t>
            </a:r>
            <a:endParaRPr lang="zh-CN" altLang="en-US" dirty="0"/>
          </a:p>
        </p:txBody>
      </p:sp>
      <p:sp>
        <p:nvSpPr>
          <p:cNvPr id="5" name="副标题 2"/>
          <p:cNvSpPr txBox="1">
            <a:spLocks/>
          </p:cNvSpPr>
          <p:nvPr/>
        </p:nvSpPr>
        <p:spPr>
          <a:xfrm>
            <a:off x="5621865" y="3240350"/>
            <a:ext cx="4165601" cy="158787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ltLang="zh-CN" b="1" dirty="0">
              <a:solidFill>
                <a:srgbClr val="0070C0"/>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a:p>
            <a:pPr algn="l"/>
            <a:r>
              <a:rPr lang="zh-CN" altLang="en-US" sz="1600" b="1" dirty="0">
                <a:solidFill>
                  <a:srgbClr val="0070C0"/>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工程技术研究员</a:t>
            </a:r>
            <a:endParaRPr lang="en-US" altLang="zh-CN" sz="1600" b="1" dirty="0">
              <a:solidFill>
                <a:srgbClr val="0070C0"/>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a:p>
            <a:pPr algn="l"/>
            <a:r>
              <a:rPr lang="zh-CN" altLang="en-US" sz="1600" b="1" dirty="0">
                <a:solidFill>
                  <a:srgbClr val="0070C0"/>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注册安全工程师</a:t>
            </a:r>
            <a:endParaRPr lang="en-US" altLang="zh-CN" sz="1600" b="1" dirty="0">
              <a:solidFill>
                <a:srgbClr val="0070C0"/>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a:p>
            <a:pPr algn="l"/>
            <a:r>
              <a:rPr lang="zh-CN" altLang="en-US" sz="1600" b="1" dirty="0">
                <a:solidFill>
                  <a:srgbClr val="0070C0"/>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国家安委会专家咨询委员会专家</a:t>
            </a:r>
            <a:endParaRPr lang="en-US" altLang="zh-CN" sz="1600" b="1" dirty="0">
              <a:solidFill>
                <a:srgbClr val="0070C0"/>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a:p>
            <a:pPr algn="l"/>
            <a:endParaRPr lang="en-US" altLang="zh-CN" sz="1600" b="1" dirty="0">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a:p>
            <a:endParaRPr lang="en-US" altLang="zh-CN" sz="2000" b="1" dirty="0">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Tree>
    <p:extLst>
      <p:ext uri="{BB962C8B-B14F-4D97-AF65-F5344CB8AC3E}">
        <p14:creationId xmlns:p14="http://schemas.microsoft.com/office/powerpoint/2010/main" xmlns="" val="2507504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50000"/>
            </a:schemeClr>
          </a:fgClr>
          <a:bgClr>
            <a:schemeClr val="bg1"/>
          </a:bgClr>
        </a:pattFill>
        <a:effectLst/>
      </p:bgPr>
    </p:bg>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t="6299"/>
          <a:stretch/>
        </p:blipFill>
        <p:spPr>
          <a:xfrm>
            <a:off x="1092201" y="840246"/>
            <a:ext cx="4338719" cy="30490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内容占位符 3"/>
          <p:cNvPicPr>
            <a:picLocks noChangeAspect="1"/>
          </p:cNvPicPr>
          <p:nvPr/>
        </p:nvPicPr>
        <p:blipFill rotWithShape="1">
          <a:blip r:embed="rId3" cstate="print"/>
          <a:srcRect t="4560"/>
          <a:stretch/>
        </p:blipFill>
        <p:spPr>
          <a:xfrm>
            <a:off x="4495799" y="2288574"/>
            <a:ext cx="6450695" cy="33984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818847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50000"/>
            </a:schemeClr>
          </a:fgClr>
          <a:bgClr>
            <a:schemeClr val="bg1"/>
          </a:bgClr>
        </a:pattFill>
        <a:effectLst/>
      </p:bgPr>
    </p:bg>
    <p:spTree>
      <p:nvGrpSpPr>
        <p:cNvPr id="1" name=""/>
        <p:cNvGrpSpPr/>
        <p:nvPr/>
      </p:nvGrpSpPr>
      <p:grpSpPr>
        <a:xfrm>
          <a:off x="0" y="0"/>
          <a:ext cx="0" cy="0"/>
          <a:chOff x="0" y="0"/>
          <a:chExt cx="0" cy="0"/>
        </a:xfrm>
      </p:grpSpPr>
      <p:pic>
        <p:nvPicPr>
          <p:cNvPr id="2052" name="Picture 4" descr="https://timgsa.baidu.com/timg?image&amp;quality=80&amp;size=b9999_10000&amp;sec=1542865420594&amp;di=273f753071a47029ff7bb651e7849ef4&amp;imgtype=0&amp;src=http%3A%2F%2Fbhrb.beihai.gov.cn%3A8080%2Fepaper%2Fbhwb%2Fhtml%2F2016%2F02%2F23%2F15%2Fimages%2F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10979" y="3527645"/>
            <a:ext cx="4741973" cy="31020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4" name="Picture 6" descr="https://timgsa.baidu.com/timg?image&amp;quality=80&amp;size=b9999_10000&amp;sec=1542865547826&amp;di=d11ae7274a6ed0845ed763763752237e&amp;imgtype=0&amp;src=http%3A%2F%2Fpic.chinadaily.com.cn%2Fimg%2Fattachement%2Fjpg%2Fsite1%2F20150813%2F0023ae5d724f17361e694c.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77000" y="240643"/>
            <a:ext cx="4845640" cy="31020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6" name="Picture 8" descr="https://timgsa.baidu.com/timg?image&amp;quality=80&amp;size=b9999_10000&amp;sec=1542865695913&amp;di=7602011fbb65870d3cabe15833461b1c&amp;imgtype=0&amp;src=http%3A%2F%2Fimg.idol001.com%2Forigin%2F2015%2F08%2F13%2Fcdc53ce4e5283d637872b99253798af41439437426.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4275"/>
          <a:stretch/>
        </p:blipFill>
        <p:spPr bwMode="auto">
          <a:xfrm>
            <a:off x="1510980" y="240642"/>
            <a:ext cx="4741972" cy="31020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 name="图片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472268" y="3534260"/>
            <a:ext cx="2334731" cy="30409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图片 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027536" y="3527645"/>
            <a:ext cx="2295105" cy="30276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文本框 6"/>
          <p:cNvSpPr txBox="1"/>
          <p:nvPr/>
        </p:nvSpPr>
        <p:spPr>
          <a:xfrm>
            <a:off x="732935" y="240642"/>
            <a:ext cx="553998" cy="6389074"/>
          </a:xfrm>
          <a:prstGeom prst="rect">
            <a:avLst/>
          </a:prstGeom>
          <a:solidFill>
            <a:schemeClr val="accent2">
              <a:lumMod val="20000"/>
              <a:lumOff val="80000"/>
            </a:schemeClr>
          </a:solidFill>
          <a:ln>
            <a:solidFill>
              <a:srgbClr val="3333FF"/>
            </a:solidFill>
          </a:ln>
          <a:effectLst>
            <a:outerShdw blurRad="50800" dist="38100" dir="8100000" algn="tr" rotWithShape="0">
              <a:prstClr val="black">
                <a:alpha val="40000"/>
              </a:prstClr>
            </a:outerShdw>
          </a:effectLst>
        </p:spPr>
        <p:txBody>
          <a:bodyPr vert="eaVert" wrap="square" rtlCol="0">
            <a:spAutoFit/>
          </a:bodyPr>
          <a:lstStyle/>
          <a:p>
            <a:pPr algn="ctr"/>
            <a:r>
              <a:rPr lang="zh-CN" altLang="en-US" sz="2400" b="1" dirty="0" smtClean="0">
                <a:solidFill>
                  <a:srgbClr val="0000FF"/>
                </a:solidFill>
                <a:effectLst>
                  <a:outerShdw blurRad="38100" dist="38100" dir="2700000" algn="tl">
                    <a:srgbClr val="000000">
                      <a:alpha val="43137"/>
                    </a:srgbClr>
                  </a:outerShdw>
                </a:effectLst>
              </a:rPr>
              <a:t>天津“</a:t>
            </a:r>
            <a:r>
              <a:rPr lang="en-US" altLang="zh-CN" sz="2400" b="1" dirty="0" smtClean="0">
                <a:solidFill>
                  <a:srgbClr val="0000FF"/>
                </a:solidFill>
                <a:effectLst>
                  <a:outerShdw blurRad="38100" dist="38100" dir="2700000" algn="tl">
                    <a:srgbClr val="000000">
                      <a:alpha val="43137"/>
                    </a:srgbClr>
                  </a:outerShdw>
                </a:effectLst>
              </a:rPr>
              <a:t>2015.8.12</a:t>
            </a:r>
            <a:r>
              <a:rPr lang="zh-CN" altLang="en-US" sz="2400" b="1" dirty="0" smtClean="0">
                <a:solidFill>
                  <a:srgbClr val="0000FF"/>
                </a:solidFill>
                <a:effectLst>
                  <a:outerShdw blurRad="38100" dist="38100" dir="2700000" algn="tl">
                    <a:srgbClr val="000000">
                      <a:alpha val="43137"/>
                    </a:srgbClr>
                  </a:outerShdw>
                </a:effectLst>
              </a:rPr>
              <a:t>”天津港火灾爆炸事</a:t>
            </a:r>
            <a:r>
              <a:rPr lang="zh-CN" altLang="en-US" sz="2400" b="1" dirty="0">
                <a:solidFill>
                  <a:srgbClr val="0000FF"/>
                </a:solidFill>
                <a:effectLst>
                  <a:outerShdw blurRad="38100" dist="38100" dir="2700000" algn="tl">
                    <a:srgbClr val="000000">
                      <a:alpha val="43137"/>
                    </a:srgbClr>
                  </a:outerShdw>
                </a:effectLst>
              </a:rPr>
              <a:t>故</a:t>
            </a:r>
          </a:p>
        </p:txBody>
      </p:sp>
    </p:spTree>
    <p:extLst>
      <p:ext uri="{BB962C8B-B14F-4D97-AF65-F5344CB8AC3E}">
        <p14:creationId xmlns:p14="http://schemas.microsoft.com/office/powerpoint/2010/main" xmlns="" val="348312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50000"/>
            </a:schemeClr>
          </a:fgClr>
          <a:bgClr>
            <a:schemeClr val="bg1"/>
          </a:bgClr>
        </a:pattFill>
        <a:effectLst/>
      </p:bgPr>
    </p:bg>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1260210" y="1231369"/>
            <a:ext cx="9685868" cy="4475164"/>
          </a:xfrm>
        </p:spPr>
        <p:txBody>
          <a:bodyPr>
            <a:normAutofit fontScale="92500" lnSpcReduction="10000"/>
          </a:bodyPr>
          <a:lstStyle/>
          <a:p>
            <a:pPr indent="457200" algn="just">
              <a:lnSpc>
                <a:spcPct val="110000"/>
              </a:lnSpc>
              <a:spcBef>
                <a:spcPts val="0"/>
              </a:spcBef>
            </a:pPr>
            <a:r>
              <a:rPr lang="en-US" altLang="zh-CN" b="1" dirty="0" smtClean="0">
                <a:effectLst>
                  <a:outerShdw blurRad="38100" dist="38100" dir="2700000" algn="tl">
                    <a:srgbClr val="000000">
                      <a:alpha val="43137"/>
                    </a:srgbClr>
                  </a:outerShdw>
                </a:effectLst>
                <a:latin typeface="+mn-ea"/>
              </a:rPr>
              <a:t> 2015</a:t>
            </a:r>
            <a:r>
              <a:rPr lang="zh-CN" altLang="en-US" b="1" dirty="0">
                <a:effectLst>
                  <a:outerShdw blurRad="38100" dist="38100" dir="2700000" algn="tl">
                    <a:srgbClr val="000000">
                      <a:alpha val="43137"/>
                    </a:srgbClr>
                  </a:outerShdw>
                </a:effectLst>
                <a:latin typeface="+mn-ea"/>
              </a:rPr>
              <a:t>年</a:t>
            </a:r>
            <a:r>
              <a:rPr lang="en-US" altLang="zh-CN" b="1" dirty="0">
                <a:effectLst>
                  <a:outerShdw blurRad="38100" dist="38100" dir="2700000" algn="tl">
                    <a:srgbClr val="000000">
                      <a:alpha val="43137"/>
                    </a:srgbClr>
                  </a:outerShdw>
                </a:effectLst>
                <a:latin typeface="+mn-ea"/>
              </a:rPr>
              <a:t>8</a:t>
            </a:r>
            <a:r>
              <a:rPr lang="zh-CN" altLang="en-US" b="1" dirty="0">
                <a:effectLst>
                  <a:outerShdw blurRad="38100" dist="38100" dir="2700000" algn="tl">
                    <a:srgbClr val="000000">
                      <a:alpha val="43137"/>
                    </a:srgbClr>
                  </a:outerShdw>
                </a:effectLst>
                <a:latin typeface="+mn-ea"/>
              </a:rPr>
              <a:t>月</a:t>
            </a:r>
            <a:r>
              <a:rPr lang="en-US" altLang="zh-CN" b="1" dirty="0">
                <a:effectLst>
                  <a:outerShdw blurRad="38100" dist="38100" dir="2700000" algn="tl">
                    <a:srgbClr val="000000">
                      <a:alpha val="43137"/>
                    </a:srgbClr>
                  </a:outerShdw>
                </a:effectLst>
                <a:latin typeface="+mn-ea"/>
              </a:rPr>
              <a:t>12</a:t>
            </a:r>
            <a:r>
              <a:rPr lang="zh-CN" altLang="en-US" b="1" dirty="0">
                <a:effectLst>
                  <a:outerShdw blurRad="38100" dist="38100" dir="2700000" algn="tl">
                    <a:srgbClr val="000000">
                      <a:alpha val="43137"/>
                    </a:srgbClr>
                  </a:outerShdw>
                </a:effectLst>
                <a:latin typeface="+mn-ea"/>
              </a:rPr>
              <a:t>日，天津市滨海新区天津港的瑞海公司危险品仓库发生火灾爆炸事故，事故中爆炸总能量约为 </a:t>
            </a:r>
            <a:r>
              <a:rPr lang="en-US" altLang="zh-CN" b="1" dirty="0">
                <a:effectLst>
                  <a:outerShdw blurRad="38100" dist="38100" dir="2700000" algn="tl">
                    <a:srgbClr val="000000">
                      <a:alpha val="43137"/>
                    </a:srgbClr>
                  </a:outerShdw>
                </a:effectLst>
                <a:latin typeface="+mn-ea"/>
              </a:rPr>
              <a:t>450 </a:t>
            </a:r>
            <a:r>
              <a:rPr lang="zh-CN" altLang="en-US" b="1" dirty="0">
                <a:effectLst>
                  <a:outerShdw blurRad="38100" dist="38100" dir="2700000" algn="tl">
                    <a:srgbClr val="000000">
                      <a:alpha val="43137"/>
                    </a:srgbClr>
                  </a:outerShdw>
                </a:effectLst>
                <a:latin typeface="+mn-ea"/>
              </a:rPr>
              <a:t>吨 </a:t>
            </a:r>
            <a:r>
              <a:rPr lang="en-US" altLang="zh-CN" b="1" dirty="0">
                <a:effectLst>
                  <a:outerShdw blurRad="38100" dist="38100" dir="2700000" algn="tl">
                    <a:srgbClr val="000000">
                      <a:alpha val="43137"/>
                    </a:srgbClr>
                  </a:outerShdw>
                </a:effectLst>
                <a:latin typeface="+mn-ea"/>
              </a:rPr>
              <a:t>TNT </a:t>
            </a:r>
            <a:r>
              <a:rPr lang="zh-CN" altLang="en-US" b="1" dirty="0">
                <a:effectLst>
                  <a:outerShdw blurRad="38100" dist="38100" dir="2700000" algn="tl">
                    <a:srgbClr val="000000">
                      <a:alpha val="43137"/>
                    </a:srgbClr>
                  </a:outerShdw>
                </a:effectLst>
                <a:latin typeface="+mn-ea"/>
              </a:rPr>
              <a:t>当量。造成</a:t>
            </a:r>
            <a:r>
              <a:rPr lang="en-US" altLang="zh-CN" b="1" dirty="0">
                <a:effectLst>
                  <a:outerShdw blurRad="38100" dist="38100" dir="2700000" algn="tl">
                    <a:srgbClr val="000000">
                      <a:alpha val="43137"/>
                    </a:srgbClr>
                  </a:outerShdw>
                </a:effectLst>
                <a:latin typeface="+mn-ea"/>
              </a:rPr>
              <a:t>165</a:t>
            </a:r>
            <a:r>
              <a:rPr lang="zh-CN" altLang="en-US" b="1" dirty="0">
                <a:effectLst>
                  <a:outerShdw blurRad="38100" dist="38100" dir="2700000" algn="tl">
                    <a:srgbClr val="000000">
                      <a:alpha val="43137"/>
                    </a:srgbClr>
                  </a:outerShdw>
                </a:effectLst>
                <a:latin typeface="+mn-ea"/>
              </a:rPr>
              <a:t>人遇难、</a:t>
            </a:r>
            <a:r>
              <a:rPr lang="en-US" altLang="zh-CN" b="1" dirty="0">
                <a:effectLst>
                  <a:outerShdw blurRad="38100" dist="38100" dir="2700000" algn="tl">
                    <a:srgbClr val="000000">
                      <a:alpha val="43137"/>
                    </a:srgbClr>
                  </a:outerShdw>
                </a:effectLst>
                <a:latin typeface="+mn-ea"/>
              </a:rPr>
              <a:t>8</a:t>
            </a:r>
            <a:r>
              <a:rPr lang="zh-CN" altLang="en-US" b="1" dirty="0">
                <a:effectLst>
                  <a:outerShdw blurRad="38100" dist="38100" dir="2700000" algn="tl">
                    <a:srgbClr val="000000">
                      <a:alpha val="43137"/>
                    </a:srgbClr>
                  </a:outerShdw>
                </a:effectLst>
                <a:latin typeface="+mn-ea"/>
              </a:rPr>
              <a:t>人失踪、</a:t>
            </a:r>
            <a:r>
              <a:rPr lang="en-US" altLang="zh-CN" b="1" dirty="0">
                <a:effectLst>
                  <a:outerShdw blurRad="38100" dist="38100" dir="2700000" algn="tl">
                    <a:srgbClr val="000000">
                      <a:alpha val="43137"/>
                    </a:srgbClr>
                  </a:outerShdw>
                </a:effectLst>
                <a:latin typeface="+mn-ea"/>
              </a:rPr>
              <a:t>798</a:t>
            </a:r>
            <a:r>
              <a:rPr lang="zh-CN" altLang="en-US" b="1" dirty="0">
                <a:effectLst>
                  <a:outerShdw blurRad="38100" dist="38100" dir="2700000" algn="tl">
                    <a:srgbClr val="000000">
                      <a:alpha val="43137"/>
                    </a:srgbClr>
                  </a:outerShdw>
                </a:effectLst>
                <a:latin typeface="+mn-ea"/>
              </a:rPr>
              <a:t>人受伤，</a:t>
            </a:r>
            <a:r>
              <a:rPr lang="en-US" altLang="zh-CN" b="1" dirty="0">
                <a:effectLst>
                  <a:outerShdw blurRad="38100" dist="38100" dir="2700000" algn="tl">
                    <a:srgbClr val="000000">
                      <a:alpha val="43137"/>
                    </a:srgbClr>
                  </a:outerShdw>
                </a:effectLst>
                <a:latin typeface="+mn-ea"/>
              </a:rPr>
              <a:t>304</a:t>
            </a:r>
            <a:r>
              <a:rPr lang="zh-CN" altLang="en-US" b="1" dirty="0">
                <a:effectLst>
                  <a:outerShdw blurRad="38100" dist="38100" dir="2700000" algn="tl">
                    <a:srgbClr val="000000">
                      <a:alpha val="43137"/>
                    </a:srgbClr>
                  </a:outerShdw>
                </a:effectLst>
                <a:latin typeface="+mn-ea"/>
              </a:rPr>
              <a:t>幢建筑物、</a:t>
            </a:r>
            <a:r>
              <a:rPr lang="en-US" altLang="zh-CN" b="1" dirty="0">
                <a:effectLst>
                  <a:outerShdw blurRad="38100" dist="38100" dir="2700000" algn="tl">
                    <a:srgbClr val="000000">
                      <a:alpha val="43137"/>
                    </a:srgbClr>
                  </a:outerShdw>
                </a:effectLst>
                <a:latin typeface="+mn-ea"/>
              </a:rPr>
              <a:t>12428</a:t>
            </a:r>
            <a:r>
              <a:rPr lang="zh-CN" altLang="en-US" b="1" dirty="0">
                <a:effectLst>
                  <a:outerShdw blurRad="38100" dist="38100" dir="2700000" algn="tl">
                    <a:srgbClr val="000000">
                      <a:alpha val="43137"/>
                    </a:srgbClr>
                  </a:outerShdw>
                </a:effectLst>
                <a:latin typeface="+mn-ea"/>
              </a:rPr>
              <a:t>辆商品汽车、</a:t>
            </a:r>
            <a:r>
              <a:rPr lang="en-US" altLang="zh-CN" b="1" dirty="0">
                <a:effectLst>
                  <a:outerShdw blurRad="38100" dist="38100" dir="2700000" algn="tl">
                    <a:srgbClr val="000000">
                      <a:alpha val="43137"/>
                    </a:srgbClr>
                  </a:outerShdw>
                </a:effectLst>
                <a:latin typeface="+mn-ea"/>
              </a:rPr>
              <a:t>7533</a:t>
            </a:r>
            <a:r>
              <a:rPr lang="zh-CN" altLang="en-US" b="1" dirty="0">
                <a:effectLst>
                  <a:outerShdw blurRad="38100" dist="38100" dir="2700000" algn="tl">
                    <a:srgbClr val="000000">
                      <a:alpha val="43137"/>
                    </a:srgbClr>
                  </a:outerShdw>
                </a:effectLst>
                <a:latin typeface="+mn-ea"/>
              </a:rPr>
              <a:t>个集装箱受损</a:t>
            </a:r>
            <a:r>
              <a:rPr lang="zh-CN" altLang="en-US" b="1" dirty="0" smtClean="0">
                <a:effectLst>
                  <a:outerShdw blurRad="38100" dist="38100" dir="2700000" algn="tl">
                    <a:srgbClr val="000000">
                      <a:alpha val="43137"/>
                    </a:srgbClr>
                  </a:outerShdw>
                </a:effectLst>
                <a:latin typeface="+mn-ea"/>
              </a:rPr>
              <a:t>，直</a:t>
            </a:r>
            <a:r>
              <a:rPr lang="zh-CN" altLang="en-US" b="1" dirty="0">
                <a:effectLst>
                  <a:outerShdw blurRad="38100" dist="38100" dir="2700000" algn="tl">
                    <a:srgbClr val="000000">
                      <a:alpha val="43137"/>
                    </a:srgbClr>
                  </a:outerShdw>
                </a:effectLst>
                <a:latin typeface="+mn-ea"/>
              </a:rPr>
              <a:t>接经济损失</a:t>
            </a:r>
            <a:r>
              <a:rPr lang="en-US" altLang="zh-CN" b="1" dirty="0">
                <a:effectLst>
                  <a:outerShdw blurRad="38100" dist="38100" dir="2700000" algn="tl">
                    <a:srgbClr val="000000">
                      <a:alpha val="43137"/>
                    </a:srgbClr>
                  </a:outerShdw>
                </a:effectLst>
                <a:latin typeface="+mn-ea"/>
              </a:rPr>
              <a:t>68.66</a:t>
            </a:r>
            <a:r>
              <a:rPr lang="zh-CN" altLang="en-US" b="1" dirty="0">
                <a:effectLst>
                  <a:outerShdw blurRad="38100" dist="38100" dir="2700000" algn="tl">
                    <a:srgbClr val="000000">
                      <a:alpha val="43137"/>
                    </a:srgbClr>
                  </a:outerShdw>
                </a:effectLst>
                <a:latin typeface="+mn-ea"/>
              </a:rPr>
              <a:t>亿元</a:t>
            </a:r>
            <a:r>
              <a:rPr lang="zh-CN" altLang="en-US" b="1" dirty="0" smtClean="0">
                <a:effectLst>
                  <a:outerShdw blurRad="38100" dist="38100" dir="2700000" algn="tl">
                    <a:srgbClr val="000000">
                      <a:alpha val="43137"/>
                    </a:srgbClr>
                  </a:outerShdw>
                </a:effectLst>
                <a:latin typeface="+mn-ea"/>
              </a:rPr>
              <a:t>。</a:t>
            </a:r>
            <a:endParaRPr lang="en-US" altLang="zh-CN" b="1" dirty="0" smtClean="0">
              <a:effectLst>
                <a:outerShdw blurRad="38100" dist="38100" dir="2700000" algn="tl">
                  <a:srgbClr val="000000">
                    <a:alpha val="43137"/>
                  </a:srgbClr>
                </a:outerShdw>
              </a:effectLst>
              <a:latin typeface="+mn-ea"/>
            </a:endParaRPr>
          </a:p>
          <a:p>
            <a:pPr indent="457200" algn="just">
              <a:lnSpc>
                <a:spcPct val="110000"/>
              </a:lnSpc>
              <a:spcBef>
                <a:spcPts val="0"/>
              </a:spcBef>
            </a:pPr>
            <a:endParaRPr lang="zh-CN" altLang="en-US" b="1" dirty="0">
              <a:effectLst>
                <a:outerShdw blurRad="38100" dist="38100" dir="2700000" algn="tl">
                  <a:srgbClr val="000000">
                    <a:alpha val="43137"/>
                  </a:srgbClr>
                </a:outerShdw>
              </a:effectLst>
              <a:latin typeface="+mn-ea"/>
            </a:endParaRPr>
          </a:p>
          <a:p>
            <a:pPr indent="457200" algn="just">
              <a:lnSpc>
                <a:spcPct val="110000"/>
              </a:lnSpc>
              <a:spcBef>
                <a:spcPts val="0"/>
              </a:spcBef>
            </a:pPr>
            <a:r>
              <a:rPr lang="zh-CN" altLang="en-US" b="1" dirty="0" smtClean="0">
                <a:effectLst>
                  <a:outerShdw blurRad="38100" dist="38100" dir="2700000" algn="tl">
                    <a:srgbClr val="000000">
                      <a:alpha val="43137"/>
                    </a:srgbClr>
                  </a:outerShdw>
                </a:effectLst>
                <a:latin typeface="+mn-ea"/>
              </a:rPr>
              <a:t> 截</a:t>
            </a:r>
            <a:r>
              <a:rPr lang="zh-CN" altLang="en-US" b="1" dirty="0">
                <a:effectLst>
                  <a:outerShdw blurRad="38100" dist="38100" dir="2700000" algn="tl">
                    <a:srgbClr val="000000">
                      <a:alpha val="43137"/>
                    </a:srgbClr>
                  </a:outerShdw>
                </a:effectLst>
                <a:latin typeface="+mn-ea"/>
              </a:rPr>
              <a:t>至</a:t>
            </a:r>
            <a:r>
              <a:rPr lang="en-US" altLang="zh-CN" b="1" dirty="0">
                <a:effectLst>
                  <a:outerShdw blurRad="38100" dist="38100" dir="2700000" algn="tl">
                    <a:srgbClr val="000000">
                      <a:alpha val="43137"/>
                    </a:srgbClr>
                  </a:outerShdw>
                </a:effectLst>
                <a:latin typeface="+mn-ea"/>
              </a:rPr>
              <a:t>2016</a:t>
            </a:r>
            <a:r>
              <a:rPr lang="zh-CN" altLang="en-US" b="1" dirty="0">
                <a:effectLst>
                  <a:outerShdw blurRad="38100" dist="38100" dir="2700000" algn="tl">
                    <a:srgbClr val="000000">
                      <a:alpha val="43137"/>
                    </a:srgbClr>
                  </a:outerShdw>
                </a:effectLst>
                <a:latin typeface="+mn-ea"/>
              </a:rPr>
              <a:t>年底，事故中各保险公司共处理保险赔案</a:t>
            </a:r>
            <a:r>
              <a:rPr lang="en-US" altLang="zh-CN" b="1" dirty="0">
                <a:effectLst>
                  <a:outerShdw blurRad="38100" dist="38100" dir="2700000" algn="tl">
                    <a:srgbClr val="000000">
                      <a:alpha val="43137"/>
                    </a:srgbClr>
                  </a:outerShdw>
                </a:effectLst>
                <a:latin typeface="+mn-ea"/>
              </a:rPr>
              <a:t>6000</a:t>
            </a:r>
            <a:r>
              <a:rPr lang="zh-CN" altLang="en-US" b="1" dirty="0">
                <a:effectLst>
                  <a:outerShdw blurRad="38100" dist="38100" dir="2700000" algn="tl">
                    <a:srgbClr val="000000">
                      <a:alpha val="43137"/>
                    </a:srgbClr>
                  </a:outerShdw>
                </a:effectLst>
                <a:latin typeface="+mn-ea"/>
              </a:rPr>
              <a:t>多件，已赔付</a:t>
            </a:r>
            <a:r>
              <a:rPr lang="en-US" altLang="zh-CN" b="1" dirty="0">
                <a:effectLst>
                  <a:outerShdw blurRad="38100" dist="38100" dir="2700000" algn="tl">
                    <a:srgbClr val="000000">
                      <a:alpha val="43137"/>
                    </a:srgbClr>
                  </a:outerShdw>
                </a:effectLst>
                <a:latin typeface="+mn-ea"/>
              </a:rPr>
              <a:t>81</a:t>
            </a:r>
            <a:r>
              <a:rPr lang="zh-CN" altLang="en-US" b="1" dirty="0">
                <a:effectLst>
                  <a:outerShdw blurRad="38100" dist="38100" dir="2700000" algn="tl">
                    <a:srgbClr val="000000">
                      <a:alpha val="43137"/>
                    </a:srgbClr>
                  </a:outerShdw>
                </a:effectLst>
                <a:latin typeface="+mn-ea"/>
              </a:rPr>
              <a:t>亿元，预计赔付将超过</a:t>
            </a:r>
            <a:r>
              <a:rPr lang="en-US" altLang="zh-CN" b="1" dirty="0">
                <a:effectLst>
                  <a:outerShdw blurRad="38100" dist="38100" dir="2700000" algn="tl">
                    <a:srgbClr val="000000">
                      <a:alpha val="43137"/>
                    </a:srgbClr>
                  </a:outerShdw>
                </a:effectLst>
                <a:latin typeface="+mn-ea"/>
              </a:rPr>
              <a:t>100</a:t>
            </a:r>
            <a:r>
              <a:rPr lang="zh-CN" altLang="en-US" b="1" dirty="0">
                <a:effectLst>
                  <a:outerShdw blurRad="38100" dist="38100" dir="2700000" algn="tl">
                    <a:srgbClr val="000000">
                      <a:alpha val="43137"/>
                    </a:srgbClr>
                  </a:outerShdw>
                </a:effectLst>
                <a:latin typeface="+mn-ea"/>
              </a:rPr>
              <a:t>亿元</a:t>
            </a:r>
            <a:r>
              <a:rPr lang="zh-CN" altLang="en-US" b="1" dirty="0" smtClean="0">
                <a:effectLst>
                  <a:outerShdw blurRad="38100" dist="38100" dir="2700000" algn="tl">
                    <a:srgbClr val="000000">
                      <a:alpha val="43137"/>
                    </a:srgbClr>
                  </a:outerShdw>
                </a:effectLst>
                <a:latin typeface="+mn-ea"/>
              </a:rPr>
              <a:t>。</a:t>
            </a:r>
            <a:endParaRPr lang="en-US" altLang="zh-CN" b="1" dirty="0" smtClean="0">
              <a:effectLst>
                <a:outerShdw blurRad="38100" dist="38100" dir="2700000" algn="tl">
                  <a:srgbClr val="000000">
                    <a:alpha val="43137"/>
                  </a:srgbClr>
                </a:outerShdw>
              </a:effectLst>
              <a:latin typeface="+mn-ea"/>
            </a:endParaRPr>
          </a:p>
          <a:p>
            <a:pPr indent="457200" algn="just">
              <a:lnSpc>
                <a:spcPct val="110000"/>
              </a:lnSpc>
              <a:spcBef>
                <a:spcPts val="0"/>
              </a:spcBef>
            </a:pPr>
            <a:endParaRPr lang="zh-CN" altLang="en-US" b="1" dirty="0">
              <a:solidFill>
                <a:srgbClr val="0000FF"/>
              </a:solidFill>
              <a:effectLst>
                <a:outerShdw blurRad="38100" dist="38100" dir="2700000" algn="tl">
                  <a:srgbClr val="000000">
                    <a:alpha val="43137"/>
                  </a:srgbClr>
                </a:outerShdw>
              </a:effectLst>
              <a:latin typeface="+mn-ea"/>
            </a:endParaRPr>
          </a:p>
          <a:p>
            <a:pPr indent="457200" algn="just">
              <a:lnSpc>
                <a:spcPct val="110000"/>
              </a:lnSpc>
              <a:spcBef>
                <a:spcPts val="0"/>
              </a:spcBef>
            </a:pPr>
            <a:r>
              <a:rPr lang="zh-CN" altLang="en-US" b="1" dirty="0">
                <a:solidFill>
                  <a:srgbClr val="0000FF"/>
                </a:solidFill>
                <a:effectLst>
                  <a:outerShdw blurRad="38100" dist="38100" dir="2700000" algn="tl">
                    <a:srgbClr val="000000">
                      <a:alpha val="43137"/>
                    </a:srgbClr>
                  </a:outerShdw>
                </a:effectLst>
                <a:latin typeface="+mn-ea"/>
              </a:rPr>
              <a:t> 经国务院调查组认定，是一起特别重大生产安全责任事故。</a:t>
            </a:r>
            <a:endParaRPr lang="en-US" altLang="zh-CN" b="1" dirty="0">
              <a:solidFill>
                <a:srgbClr val="0000FF"/>
              </a:solidFill>
              <a:effectLst>
                <a:outerShdw blurRad="38100" dist="38100" dir="2700000" algn="tl">
                  <a:srgbClr val="000000">
                    <a:alpha val="43137"/>
                  </a:srgbClr>
                </a:outerShdw>
              </a:effectLst>
              <a:latin typeface="+mn-ea"/>
            </a:endParaRPr>
          </a:p>
          <a:p>
            <a:pPr indent="457200" algn="just">
              <a:lnSpc>
                <a:spcPct val="110000"/>
              </a:lnSpc>
              <a:spcBef>
                <a:spcPts val="0"/>
              </a:spcBef>
            </a:pPr>
            <a:endParaRPr lang="zh-CN" altLang="en-US" b="1" dirty="0">
              <a:effectLst>
                <a:outerShdw blurRad="38100" dist="38100" dir="2700000" algn="tl">
                  <a:srgbClr val="000000">
                    <a:alpha val="43137"/>
                  </a:srgbClr>
                </a:outerShdw>
              </a:effectLst>
              <a:latin typeface="+mn-ea"/>
            </a:endParaRPr>
          </a:p>
          <a:p>
            <a:pPr indent="457200" algn="just">
              <a:lnSpc>
                <a:spcPct val="110000"/>
              </a:lnSpc>
              <a:spcBef>
                <a:spcPts val="0"/>
              </a:spcBef>
            </a:pPr>
            <a:r>
              <a:rPr lang="zh-CN" altLang="en-US" b="1" dirty="0" smtClean="0">
                <a:effectLst>
                  <a:outerShdw blurRad="38100" dist="38100" dir="2700000" algn="tl">
                    <a:srgbClr val="000000">
                      <a:alpha val="43137"/>
                    </a:srgbClr>
                  </a:outerShdw>
                </a:effectLst>
                <a:latin typeface="+mn-ea"/>
              </a:rPr>
              <a:t> 公</a:t>
            </a:r>
            <a:r>
              <a:rPr lang="zh-CN" altLang="en-US" b="1" dirty="0">
                <a:effectLst>
                  <a:outerShdw blurRad="38100" dist="38100" dir="2700000" algn="tl">
                    <a:srgbClr val="000000">
                      <a:alpha val="43137"/>
                    </a:srgbClr>
                  </a:outerShdw>
                </a:effectLst>
                <a:latin typeface="+mn-ea"/>
              </a:rPr>
              <a:t>安、检察机关对</a:t>
            </a:r>
            <a:r>
              <a:rPr lang="en-US" altLang="zh-CN" b="1" dirty="0">
                <a:effectLst>
                  <a:outerShdw blurRad="38100" dist="38100" dir="2700000" algn="tl">
                    <a:srgbClr val="000000">
                      <a:alpha val="43137"/>
                    </a:srgbClr>
                  </a:outerShdw>
                </a:effectLst>
                <a:latin typeface="+mn-ea"/>
              </a:rPr>
              <a:t>49</a:t>
            </a:r>
            <a:r>
              <a:rPr lang="zh-CN" altLang="en-US" b="1" dirty="0">
                <a:effectLst>
                  <a:outerShdw blurRad="38100" dist="38100" dir="2700000" algn="tl">
                    <a:srgbClr val="000000">
                      <a:alpha val="43137"/>
                    </a:srgbClr>
                  </a:outerShdw>
                </a:effectLst>
                <a:latin typeface="+mn-ea"/>
              </a:rPr>
              <a:t>名人员依法立案侦</a:t>
            </a:r>
            <a:r>
              <a:rPr lang="zh-CN" altLang="en-US" b="1" dirty="0" smtClean="0">
                <a:effectLst>
                  <a:outerShdw blurRad="38100" dist="38100" dir="2700000" algn="tl">
                    <a:srgbClr val="000000">
                      <a:alpha val="43137"/>
                    </a:srgbClr>
                  </a:outerShdw>
                </a:effectLst>
                <a:latin typeface="+mn-ea"/>
              </a:rPr>
              <a:t>查</a:t>
            </a:r>
            <a:r>
              <a:rPr lang="en-US" altLang="zh-CN" b="1" dirty="0" smtClean="0">
                <a:effectLst>
                  <a:outerShdw blurRad="38100" dist="38100" dir="2700000" algn="tl">
                    <a:srgbClr val="000000">
                      <a:alpha val="43137"/>
                    </a:srgbClr>
                  </a:outerShdw>
                </a:effectLst>
                <a:latin typeface="+mn-ea"/>
              </a:rPr>
              <a:t>,</a:t>
            </a:r>
            <a:r>
              <a:rPr lang="zh-CN" altLang="en-US" b="1" dirty="0" smtClean="0">
                <a:effectLst>
                  <a:outerShdw blurRad="38100" dist="38100" dir="2700000" algn="tl">
                    <a:srgbClr val="000000">
                      <a:alpha val="43137"/>
                    </a:srgbClr>
                  </a:outerShdw>
                </a:effectLst>
                <a:latin typeface="+mn-ea"/>
              </a:rPr>
              <a:t>其中正</a:t>
            </a:r>
            <a:r>
              <a:rPr lang="zh-CN" altLang="en-US" b="1" dirty="0">
                <a:effectLst>
                  <a:outerShdw blurRad="38100" dist="38100" dir="2700000" algn="tl">
                    <a:srgbClr val="000000">
                      <a:alpha val="43137"/>
                    </a:srgbClr>
                  </a:outerShdw>
                </a:effectLst>
                <a:latin typeface="+mn-ea"/>
              </a:rPr>
              <a:t>厅级</a:t>
            </a:r>
            <a:r>
              <a:rPr lang="en-US" altLang="zh-CN" b="1" dirty="0">
                <a:effectLst>
                  <a:outerShdw blurRad="38100" dist="38100" dir="2700000" algn="tl">
                    <a:srgbClr val="000000">
                      <a:alpha val="43137"/>
                    </a:srgbClr>
                  </a:outerShdw>
                </a:effectLst>
                <a:latin typeface="+mn-ea"/>
              </a:rPr>
              <a:t>2</a:t>
            </a:r>
            <a:r>
              <a:rPr lang="zh-CN" altLang="en-US" b="1" dirty="0">
                <a:effectLst>
                  <a:outerShdw blurRad="38100" dist="38100" dir="2700000" algn="tl">
                    <a:srgbClr val="000000">
                      <a:alpha val="43137"/>
                    </a:srgbClr>
                  </a:outerShdw>
                </a:effectLst>
                <a:latin typeface="+mn-ea"/>
              </a:rPr>
              <a:t>人，副厅级</a:t>
            </a:r>
            <a:r>
              <a:rPr lang="en-US" altLang="zh-CN" b="1" dirty="0">
                <a:effectLst>
                  <a:outerShdw blurRad="38100" dist="38100" dir="2700000" algn="tl">
                    <a:srgbClr val="000000">
                      <a:alpha val="43137"/>
                    </a:srgbClr>
                  </a:outerShdw>
                </a:effectLst>
                <a:latin typeface="+mn-ea"/>
              </a:rPr>
              <a:t>7</a:t>
            </a:r>
            <a:r>
              <a:rPr lang="zh-CN" altLang="en-US" b="1" dirty="0">
                <a:effectLst>
                  <a:outerShdw blurRad="38100" dist="38100" dir="2700000" algn="tl">
                    <a:srgbClr val="000000">
                      <a:alpha val="43137"/>
                    </a:srgbClr>
                  </a:outerShdw>
                </a:effectLst>
                <a:latin typeface="+mn-ea"/>
              </a:rPr>
              <a:t>人，处级</a:t>
            </a:r>
            <a:r>
              <a:rPr lang="en-US" altLang="zh-CN" b="1" dirty="0">
                <a:effectLst>
                  <a:outerShdw blurRad="38100" dist="38100" dir="2700000" algn="tl">
                    <a:srgbClr val="000000">
                      <a:alpha val="43137"/>
                    </a:srgbClr>
                  </a:outerShdw>
                </a:effectLst>
                <a:latin typeface="+mn-ea"/>
              </a:rPr>
              <a:t>16</a:t>
            </a:r>
            <a:r>
              <a:rPr lang="zh-CN" altLang="en-US" b="1" dirty="0">
                <a:effectLst>
                  <a:outerShdw blurRad="38100" dist="38100" dir="2700000" algn="tl">
                    <a:srgbClr val="000000">
                      <a:alpha val="43137"/>
                    </a:srgbClr>
                  </a:outerShdw>
                </a:effectLst>
                <a:latin typeface="+mn-ea"/>
              </a:rPr>
              <a:t>人；调查组另对</a:t>
            </a:r>
            <a:r>
              <a:rPr lang="en-US" altLang="zh-CN" b="1" dirty="0">
                <a:effectLst>
                  <a:outerShdw blurRad="38100" dist="38100" dir="2700000" algn="tl">
                    <a:srgbClr val="000000">
                      <a:alpha val="43137"/>
                    </a:srgbClr>
                  </a:outerShdw>
                </a:effectLst>
                <a:latin typeface="+mn-ea"/>
              </a:rPr>
              <a:t>123</a:t>
            </a:r>
            <a:r>
              <a:rPr lang="zh-CN" altLang="en-US" b="1" dirty="0">
                <a:effectLst>
                  <a:outerShdw blurRad="38100" dist="38100" dir="2700000" algn="tl">
                    <a:srgbClr val="000000">
                      <a:alpha val="43137"/>
                    </a:srgbClr>
                  </a:outerShdw>
                </a:effectLst>
                <a:latin typeface="+mn-ea"/>
              </a:rPr>
              <a:t>名责任人员提出了处理意见，其中省部级</a:t>
            </a:r>
            <a:r>
              <a:rPr lang="en-US" altLang="zh-CN" b="1" dirty="0">
                <a:effectLst>
                  <a:outerShdw blurRad="38100" dist="38100" dir="2700000" algn="tl">
                    <a:srgbClr val="000000">
                      <a:alpha val="43137"/>
                    </a:srgbClr>
                  </a:outerShdw>
                </a:effectLst>
                <a:latin typeface="+mn-ea"/>
              </a:rPr>
              <a:t>5</a:t>
            </a:r>
            <a:r>
              <a:rPr lang="zh-CN" altLang="en-US" b="1" dirty="0">
                <a:effectLst>
                  <a:outerShdw blurRad="38100" dist="38100" dir="2700000" algn="tl">
                    <a:srgbClr val="000000">
                      <a:alpha val="43137"/>
                    </a:srgbClr>
                  </a:outerShdw>
                </a:effectLst>
                <a:latin typeface="+mn-ea"/>
              </a:rPr>
              <a:t>人，厅局级</a:t>
            </a:r>
            <a:r>
              <a:rPr lang="en-US" altLang="zh-CN" b="1" dirty="0">
                <a:effectLst>
                  <a:outerShdw blurRad="38100" dist="38100" dir="2700000" algn="tl">
                    <a:srgbClr val="000000">
                      <a:alpha val="43137"/>
                    </a:srgbClr>
                  </a:outerShdw>
                </a:effectLst>
                <a:latin typeface="+mn-ea"/>
              </a:rPr>
              <a:t>22</a:t>
            </a:r>
            <a:r>
              <a:rPr lang="zh-CN" altLang="en-US" b="1" dirty="0">
                <a:effectLst>
                  <a:outerShdw blurRad="38100" dist="38100" dir="2700000" algn="tl">
                    <a:srgbClr val="000000">
                      <a:alpha val="43137"/>
                    </a:srgbClr>
                  </a:outerShdw>
                </a:effectLst>
                <a:latin typeface="+mn-ea"/>
              </a:rPr>
              <a:t>人，县处级</a:t>
            </a:r>
            <a:r>
              <a:rPr lang="en-US" altLang="zh-CN" b="1" dirty="0">
                <a:effectLst>
                  <a:outerShdw blurRad="38100" dist="38100" dir="2700000" algn="tl">
                    <a:srgbClr val="000000">
                      <a:alpha val="43137"/>
                    </a:srgbClr>
                  </a:outerShdw>
                </a:effectLst>
                <a:latin typeface="+mn-ea"/>
              </a:rPr>
              <a:t>22</a:t>
            </a:r>
            <a:r>
              <a:rPr lang="zh-CN" altLang="en-US" b="1" dirty="0">
                <a:effectLst>
                  <a:outerShdw blurRad="38100" dist="38100" dir="2700000" algn="tl">
                    <a:srgbClr val="000000">
                      <a:alpha val="43137"/>
                    </a:srgbClr>
                  </a:outerShdw>
                </a:effectLst>
                <a:latin typeface="+mn-ea"/>
              </a:rPr>
              <a:t>人。</a:t>
            </a:r>
          </a:p>
          <a:p>
            <a:endParaRPr lang="zh-CN" altLang="en-US" dirty="0"/>
          </a:p>
        </p:txBody>
      </p:sp>
    </p:spTree>
    <p:extLst>
      <p:ext uri="{BB962C8B-B14F-4D97-AF65-F5344CB8AC3E}">
        <p14:creationId xmlns:p14="http://schemas.microsoft.com/office/powerpoint/2010/main" xmlns="" val="2643878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50000"/>
            </a:schemeClr>
          </a:fgClr>
          <a:bgClr>
            <a:schemeClr val="bg1"/>
          </a:bgClr>
        </a:patt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dirty="0"/>
          </a:p>
        </p:txBody>
      </p:sp>
      <p:pic>
        <p:nvPicPr>
          <p:cNvPr id="6" name="图片 5"/>
          <p:cNvPicPr>
            <a:picLocks noChangeAspect="1"/>
          </p:cNvPicPr>
          <p:nvPr/>
        </p:nvPicPr>
        <p:blipFill>
          <a:blip r:embed="rId2" cstate="print"/>
          <a:stretch>
            <a:fillRect/>
          </a:stretch>
        </p:blipFill>
        <p:spPr>
          <a:xfrm>
            <a:off x="965199" y="769937"/>
            <a:ext cx="9440333" cy="51049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2599725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50000"/>
            </a:schemeClr>
          </a:fgClr>
          <a:bgClr>
            <a:schemeClr val="bg1"/>
          </a:bgClr>
        </a:pattFill>
        <a:effectLst/>
      </p:bgPr>
    </p:bg>
    <p:spTree>
      <p:nvGrpSpPr>
        <p:cNvPr id="1" name=""/>
        <p:cNvGrpSpPr/>
        <p:nvPr/>
      </p:nvGrpSpPr>
      <p:grpSpPr>
        <a:xfrm>
          <a:off x="0" y="0"/>
          <a:ext cx="0" cy="0"/>
          <a:chOff x="0" y="0"/>
          <a:chExt cx="0" cy="0"/>
        </a:xfrm>
      </p:grpSpPr>
      <p:pic>
        <p:nvPicPr>
          <p:cNvPr id="5" name="图片 4">
            <a:hlinkClick r:id="rId2" action="ppaction://hlinkfile"/>
          </p:cNvPr>
          <p:cNvPicPr>
            <a:picLocks noChangeAspect="1"/>
          </p:cNvPicPr>
          <p:nvPr/>
        </p:nvPicPr>
        <p:blipFill rotWithShape="1">
          <a:blip r:embed="rId3" cstate="print"/>
          <a:srcRect l="16592" r="16883"/>
          <a:stretch/>
        </p:blipFill>
        <p:spPr>
          <a:xfrm>
            <a:off x="6420177" y="921608"/>
            <a:ext cx="5110664" cy="526728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图片 2"/>
          <p:cNvPicPr>
            <a:picLocks noChangeAspect="1"/>
          </p:cNvPicPr>
          <p:nvPr/>
        </p:nvPicPr>
        <p:blipFill>
          <a:blip r:embed="rId4" cstate="print"/>
          <a:stretch>
            <a:fillRect/>
          </a:stretch>
        </p:blipFill>
        <p:spPr>
          <a:xfrm>
            <a:off x="792376" y="921607"/>
            <a:ext cx="5110664" cy="526728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9130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50000"/>
            </a:schemeClr>
          </a:fgClr>
          <a:bgClr>
            <a:schemeClr val="bg1"/>
          </a:bgClr>
        </a:patt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890607" y="1648082"/>
            <a:ext cx="10343515" cy="4890322"/>
          </a:xfrm>
          <a:noFill/>
        </p:spPr>
        <p:txBody>
          <a:bodyPr>
            <a:normAutofit/>
          </a:bodyPr>
          <a:lstStyle/>
          <a:p>
            <a:pPr indent="457200" algn="l" fontAlgn="auto">
              <a:lnSpc>
                <a:spcPct val="100000"/>
              </a:lnSpc>
              <a:spcBef>
                <a:spcPts val="0"/>
              </a:spcBef>
            </a:pP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p>
          <a:p>
            <a:pPr indent="457200" algn="just" fontAlgn="auto">
              <a:lnSpc>
                <a:spcPct val="120000"/>
              </a:lnSpc>
              <a:spcBef>
                <a:spcPts val="0"/>
              </a:spcBef>
            </a:pPr>
            <a:r>
              <a:rPr lang="zh-CN" altLang="en-US" dirty="0">
                <a:effectLst>
                  <a:outerShdw blurRad="38100" dist="38100" dir="2700000" algn="tl">
                    <a:srgbClr val="000000">
                      <a:alpha val="43137"/>
                    </a:srgbClr>
                  </a:outerShdw>
                </a:effectLst>
                <a:latin typeface="华文细黑" panose="02010600040101010101" charset="-122"/>
                <a:ea typeface="华文细黑" panose="02010600040101010101" charset="-122"/>
              </a:rPr>
              <a:t>  </a:t>
            </a:r>
            <a:r>
              <a:rPr lang="en-US" altLang="zh-CN" dirty="0">
                <a:effectLst>
                  <a:outerShdw blurRad="38100" dist="38100" dir="2700000" algn="tl">
                    <a:srgbClr val="000000">
                      <a:alpha val="43137"/>
                    </a:srgbClr>
                  </a:outerShdw>
                </a:effectLst>
                <a:latin typeface="华文细黑" panose="02010600040101010101" charset="-122"/>
                <a:ea typeface="华文细黑" panose="02010600040101010101" charset="-122"/>
              </a:rPr>
              <a:t>2016</a:t>
            </a:r>
            <a:r>
              <a:rPr lang="zh-CN" altLang="en-US" dirty="0">
                <a:effectLst>
                  <a:outerShdw blurRad="38100" dist="38100" dir="2700000" algn="tl">
                    <a:srgbClr val="000000">
                      <a:alpha val="43137"/>
                    </a:srgbClr>
                  </a:outerShdw>
                </a:effectLst>
                <a:latin typeface="华文细黑" panose="02010600040101010101" charset="-122"/>
                <a:ea typeface="华文细黑" panose="02010600040101010101" charset="-122"/>
              </a:rPr>
              <a:t>年</a:t>
            </a:r>
            <a:r>
              <a:rPr lang="en-US" altLang="zh-CN" dirty="0">
                <a:effectLst>
                  <a:outerShdw blurRad="38100" dist="38100" dir="2700000" algn="tl">
                    <a:srgbClr val="000000">
                      <a:alpha val="43137"/>
                    </a:srgbClr>
                  </a:outerShdw>
                </a:effectLst>
                <a:latin typeface="华文细黑" panose="02010600040101010101" charset="-122"/>
                <a:ea typeface="华文细黑" panose="02010600040101010101" charset="-122"/>
              </a:rPr>
              <a:t>1</a:t>
            </a:r>
            <a:r>
              <a:rPr lang="zh-CN" altLang="en-US" dirty="0">
                <a:effectLst>
                  <a:outerShdw blurRad="38100" dist="38100" dir="2700000" algn="tl">
                    <a:srgbClr val="000000">
                      <a:alpha val="43137"/>
                    </a:srgbClr>
                  </a:outerShdw>
                </a:effectLst>
                <a:latin typeface="华文细黑" panose="02010600040101010101" charset="-122"/>
                <a:ea typeface="华文细黑" panose="02010600040101010101" charset="-122"/>
              </a:rPr>
              <a:t>月，国务院全国安全生产电视电话会议明确要求，要在高危行业领域推行风险分级管控和隐患排查治理双重预防性工作机制。</a:t>
            </a:r>
          </a:p>
          <a:p>
            <a:pPr indent="457200" algn="just" fontAlgn="auto">
              <a:lnSpc>
                <a:spcPct val="120000"/>
              </a:lnSpc>
              <a:spcBef>
                <a:spcPts val="0"/>
              </a:spcBef>
            </a:pPr>
            <a:endParaRPr lang="en-US" altLang="zh-CN" dirty="0">
              <a:effectLst>
                <a:outerShdw blurRad="38100" dist="38100" dir="2700000" algn="tl">
                  <a:srgbClr val="000000">
                    <a:alpha val="43137"/>
                  </a:srgbClr>
                </a:outerShdw>
              </a:effectLst>
              <a:latin typeface="华文细黑" panose="02010600040101010101" charset="-122"/>
              <a:ea typeface="华文细黑" panose="02010600040101010101" charset="-122"/>
            </a:endParaRPr>
          </a:p>
          <a:p>
            <a:pPr lvl="0" indent="457200" algn="just">
              <a:lnSpc>
                <a:spcPct val="120000"/>
              </a:lnSpc>
              <a:spcBef>
                <a:spcPts val="0"/>
              </a:spcBef>
            </a:pPr>
            <a:r>
              <a:rPr lang="en-US" altLang="zh-CN" dirty="0">
                <a:solidFill>
                  <a:prstClr val="black"/>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rPr>
              <a:t>  2016</a:t>
            </a:r>
            <a:r>
              <a:rPr lang="zh-CN" altLang="en-US" dirty="0">
                <a:solidFill>
                  <a:prstClr val="black"/>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rPr>
              <a:t>年</a:t>
            </a:r>
            <a:r>
              <a:rPr lang="en-US" altLang="zh-CN" dirty="0">
                <a:solidFill>
                  <a:prstClr val="black"/>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rPr>
              <a:t>12</a:t>
            </a:r>
            <a:r>
              <a:rPr lang="zh-CN" altLang="en-US" dirty="0">
                <a:solidFill>
                  <a:prstClr val="black"/>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rPr>
              <a:t>月，中共中央、国务院印发的</a:t>
            </a:r>
            <a:r>
              <a:rPr lang="en-US" altLang="zh-CN" b="1" dirty="0">
                <a:solidFill>
                  <a:srgbClr val="0000FF"/>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rPr>
              <a:t>《</a:t>
            </a:r>
            <a:r>
              <a:rPr lang="zh-CN" altLang="en-US" b="1" dirty="0">
                <a:solidFill>
                  <a:srgbClr val="0000FF"/>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rPr>
              <a:t>关于推进安全生产领域改革发展的意见</a:t>
            </a:r>
            <a:r>
              <a:rPr lang="en-US" altLang="zh-CN" b="1" dirty="0">
                <a:solidFill>
                  <a:srgbClr val="0000FF"/>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rPr>
              <a:t>》</a:t>
            </a:r>
            <a:r>
              <a:rPr lang="zh-CN" altLang="en-US" dirty="0">
                <a:solidFill>
                  <a:prstClr val="black"/>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rPr>
              <a:t>（中发</a:t>
            </a:r>
            <a:r>
              <a:rPr lang="en-US" altLang="zh-CN" dirty="0">
                <a:solidFill>
                  <a:prstClr val="black"/>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rPr>
              <a:t>﹝2016﹞32</a:t>
            </a:r>
            <a:r>
              <a:rPr lang="zh-CN" altLang="en-US" dirty="0">
                <a:solidFill>
                  <a:prstClr val="black"/>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rPr>
              <a:t>号）明确要求，“构建</a:t>
            </a:r>
            <a:r>
              <a:rPr lang="zh-CN" altLang="en-US" b="1" dirty="0">
                <a:solidFill>
                  <a:srgbClr val="FF0000"/>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rPr>
              <a:t>风险分级管控和隐患排查治理双重预防工作机制</a:t>
            </a:r>
            <a:r>
              <a:rPr lang="zh-CN" altLang="en-US" dirty="0">
                <a:solidFill>
                  <a:prstClr val="black"/>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rPr>
              <a:t>，严防</a:t>
            </a:r>
            <a:r>
              <a:rPr lang="zh-CN" altLang="en-US" dirty="0">
                <a:solidFill>
                  <a:srgbClr val="0000FF"/>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rPr>
              <a:t>风险演变</a:t>
            </a:r>
            <a:r>
              <a:rPr lang="zh-CN" altLang="en-US" dirty="0">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rPr>
              <a:t>、</a:t>
            </a:r>
            <a:r>
              <a:rPr lang="zh-CN" altLang="en-US" dirty="0">
                <a:solidFill>
                  <a:srgbClr val="0000FF"/>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rPr>
              <a:t>隐患升级</a:t>
            </a:r>
            <a:r>
              <a:rPr lang="zh-CN" altLang="en-US" dirty="0">
                <a:solidFill>
                  <a:prstClr val="black"/>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rPr>
              <a:t>导致生产安全事故发生。”</a:t>
            </a:r>
            <a:endParaRPr lang="en-US" altLang="zh-CN" dirty="0">
              <a:solidFill>
                <a:prstClr val="black"/>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a:p>
            <a:pPr indent="457200" algn="l" fontAlgn="auto">
              <a:lnSpc>
                <a:spcPct val="120000"/>
              </a:lnSpc>
              <a:spcBef>
                <a:spcPts val="0"/>
              </a:spcBef>
            </a:pPr>
            <a:endParaRPr lang="en-US" altLang="zh-CN"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l" fontAlgn="auto">
              <a:lnSpc>
                <a:spcPct val="100000"/>
              </a:lnSpc>
              <a:spcBef>
                <a:spcPts val="0"/>
              </a:spcBef>
            </a:pPr>
            <a:endPar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xmlns="" val="120085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50000"/>
            </a:schemeClr>
          </a:fgClr>
          <a:bgClr>
            <a:schemeClr val="bg1"/>
          </a:bgClr>
        </a:patt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890607" y="1053278"/>
            <a:ext cx="10343515" cy="4890322"/>
          </a:xfrm>
          <a:noFill/>
        </p:spPr>
        <p:txBody>
          <a:bodyPr>
            <a:normAutofit/>
          </a:bodyPr>
          <a:lstStyle/>
          <a:p>
            <a:pPr indent="457200" algn="l" fontAlgn="auto">
              <a:lnSpc>
                <a:spcPct val="100000"/>
              </a:lnSpc>
              <a:spcBef>
                <a:spcPts val="0"/>
              </a:spcBef>
            </a:pP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p>
          <a:p>
            <a:pPr indent="457200" algn="just" fontAlgn="auto">
              <a:lnSpc>
                <a:spcPct val="120000"/>
              </a:lnSpc>
              <a:spcBef>
                <a:spcPts val="0"/>
              </a:spcBef>
            </a:pPr>
            <a:endParaRPr lang="en-US" altLang="zh-CN"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20000"/>
              </a:lnSpc>
              <a:spcBef>
                <a:spcPts val="0"/>
              </a:spcBef>
            </a:pPr>
            <a:r>
              <a:rPr lang="en-US" altLang="zh-CN"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2018</a:t>
            </a: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年</a:t>
            </a:r>
            <a:r>
              <a:rPr lang="en-US" altLang="zh-CN"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1</a:t>
            </a: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月，中共中央办公厅、国务院办公厅印发的</a:t>
            </a:r>
            <a:r>
              <a:rPr lang="en-US" altLang="zh-CN" sz="28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sz="28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关于推进城市安全发展的意见</a:t>
            </a:r>
            <a:r>
              <a:rPr lang="en-US" altLang="zh-CN" sz="28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要求，“健全城市安全防控机制”，</a:t>
            </a:r>
            <a:r>
              <a:rPr lang="zh-CN" altLang="en-US"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“强化安全风险管控”、“深化隐患排查治理”</a:t>
            </a: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，“督促企业建立隐患自查自改评价制度，定期分析、评估隐患治理效果，不断完善隐患治理工作机制”。</a:t>
            </a:r>
            <a:endPar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xmlns="" val="3934037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50000"/>
            </a:schemeClr>
          </a:fgClr>
          <a:bgClr>
            <a:schemeClr val="bg1"/>
          </a:bgClr>
        </a:patt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078865" y="1304290"/>
            <a:ext cx="10086340" cy="4594234"/>
          </a:xfrm>
        </p:spPr>
        <p:txBody>
          <a:bodyPr>
            <a:normAutofit fontScale="92500" lnSpcReduction="10000"/>
          </a:bodyPr>
          <a:lstStyle/>
          <a:p>
            <a:pPr indent="457200" algn="l" fontAlgn="auto">
              <a:lnSpc>
                <a:spcPct val="100000"/>
              </a:lnSpc>
              <a:spcBef>
                <a:spcPts val="0"/>
              </a:spcBef>
            </a:pPr>
            <a:endParaRPr lang="en-US" altLang="zh-CN"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r>
              <a:rPr lang="zh-CN" altLang="en-US"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新修订、</a:t>
            </a:r>
            <a:r>
              <a:rPr lang="en-US" altLang="zh-CN"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2017</a:t>
            </a:r>
            <a:r>
              <a:rPr lang="zh-CN" altLang="en-US"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年</a:t>
            </a:r>
            <a:r>
              <a:rPr lang="en-US" altLang="zh-CN"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5</a:t>
            </a:r>
            <a:r>
              <a:rPr lang="zh-CN" altLang="en-US"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月</a:t>
            </a:r>
            <a:r>
              <a:rPr lang="en-US" altLang="zh-CN"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1</a:t>
            </a:r>
            <a:r>
              <a:rPr lang="zh-CN" altLang="en-US"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日实施的</a:t>
            </a:r>
            <a:r>
              <a:rPr lang="en-US" altLang="zh-CN"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山东省安全生产条例</a:t>
            </a:r>
            <a:r>
              <a:rPr lang="en-US" altLang="zh-CN"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第十九条规定，“生产经营单位</a:t>
            </a:r>
            <a:r>
              <a:rPr lang="zh-CN" altLang="en-US"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应当建立安全生产风险分级管控制度</a:t>
            </a:r>
            <a:r>
              <a:rPr lang="zh-CN" altLang="en-US"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，定期进行安全生产风险排查，对排查出的风险点按照危险性确定风险等级，对风险点进行公告警示，并采取相应的风险管控措施，实现风险的动态管理。” </a:t>
            </a:r>
            <a:endParaRPr lang="en-US" altLang="zh-CN"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r>
              <a:rPr lang="zh-CN" altLang="en-US"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p>
          <a:p>
            <a:pPr indent="457200" algn="just" fontAlgn="auto">
              <a:lnSpc>
                <a:spcPct val="100000"/>
              </a:lnSpc>
              <a:spcBef>
                <a:spcPts val="0"/>
              </a:spcBef>
            </a:pPr>
            <a:r>
              <a:rPr lang="zh-CN" altLang="en-US"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第二十条规定“生产经营单位</a:t>
            </a:r>
            <a:r>
              <a:rPr lang="zh-CN" altLang="en-US"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应当建立健全生产安全事故隐患排查治理制度</a:t>
            </a:r>
            <a:r>
              <a:rPr lang="zh-CN" altLang="en-US"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。对</a:t>
            </a:r>
            <a:r>
              <a:rPr lang="zh-CN" altLang="en-US" sz="28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一般事故隐患</a:t>
            </a:r>
            <a:r>
              <a:rPr lang="zh-CN" altLang="en-US"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，应当立即采取措施予以消除；对</a:t>
            </a:r>
            <a:r>
              <a:rPr lang="zh-CN" altLang="en-US" sz="28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重大事故隐患</a:t>
            </a:r>
            <a:r>
              <a:rPr lang="zh-CN" altLang="en-US"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，应当采取有效的安全防范和监控措施，制定和落实治理方案及时予以消除，并将治理方案和治理结果向县（市、区）人民政府负有安全生产监督管理职责的部门报告</a:t>
            </a:r>
            <a:r>
              <a:rPr lang="en-US" altLang="zh-CN"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endParaRPr lang="en-US" altLang="zh-CN"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l" fontAlgn="auto">
              <a:lnSpc>
                <a:spcPct val="100000"/>
              </a:lnSpc>
              <a:spcBef>
                <a:spcPts val="0"/>
              </a:spcBef>
            </a:pPr>
            <a:endPar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xmlns="" val="261326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50000"/>
            </a:schemeClr>
          </a:fgClr>
          <a:bgClr>
            <a:schemeClr val="bg1"/>
          </a:bgClr>
        </a:patt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078865" y="1304290"/>
            <a:ext cx="10086340" cy="4594234"/>
          </a:xfrm>
        </p:spPr>
        <p:txBody>
          <a:bodyPr>
            <a:normAutofit/>
          </a:bodyPr>
          <a:lstStyle/>
          <a:p>
            <a:pPr indent="457200" algn="l" fontAlgn="auto">
              <a:lnSpc>
                <a:spcPct val="100000"/>
              </a:lnSpc>
              <a:spcBef>
                <a:spcPts val="0"/>
              </a:spcBef>
            </a:pPr>
            <a:endParaRPr lang="en-US" altLang="zh-CN"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r>
              <a:rPr lang="zh-CN" altLang="en-US"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第四十二条规定，违反本条例规定，生产经营单位有下列行为之一的，责令限期改正，</a:t>
            </a:r>
            <a:r>
              <a:rPr lang="en-US" altLang="zh-CN"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罚款：</a:t>
            </a:r>
            <a:endParaRPr lang="en-US" altLang="zh-CN"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endParaRPr lang="zh-CN" altLang="en-US"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r>
              <a:rPr lang="zh-CN" altLang="en-US"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（五）</a:t>
            </a:r>
            <a:r>
              <a:rPr lang="zh-CN" altLang="en-US"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未</a:t>
            </a:r>
            <a:r>
              <a:rPr lang="zh-CN" altLang="en-US"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按照规定</a:t>
            </a:r>
            <a:r>
              <a:rPr lang="zh-CN" altLang="en-US"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建立落实安全生产风险分级管控制度的</a:t>
            </a:r>
            <a:r>
              <a:rPr lang="zh-CN" altLang="en-US"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p>
          <a:p>
            <a:pPr indent="457200" algn="just" fontAlgn="auto">
              <a:lnSpc>
                <a:spcPct val="100000"/>
              </a:lnSpc>
              <a:spcBef>
                <a:spcPts val="0"/>
              </a:spcBef>
            </a:pPr>
            <a:r>
              <a:rPr lang="zh-CN" altLang="en-US"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（六）</a:t>
            </a:r>
            <a:r>
              <a:rPr lang="zh-CN" altLang="en-US"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未</a:t>
            </a:r>
            <a:r>
              <a:rPr lang="zh-CN" altLang="en-US"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按照规定</a:t>
            </a:r>
            <a:r>
              <a:rPr lang="zh-CN" altLang="en-US"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报告重大事故隐患治理方案和治理结果的</a:t>
            </a:r>
            <a:r>
              <a:rPr lang="zh-CN" altLang="en-US"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p>
          <a:p>
            <a:pPr indent="457200" algn="l" fontAlgn="auto">
              <a:lnSpc>
                <a:spcPct val="100000"/>
              </a:lnSpc>
              <a:spcBef>
                <a:spcPts val="0"/>
              </a:spcBef>
            </a:pPr>
            <a:endPar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xmlns="" val="414913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anim calcmode="lin" valueType="num">
                                      <p:cBhvr>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50000"/>
            </a:schemeClr>
          </a:fgClr>
          <a:bgClr>
            <a:schemeClr val="bg1"/>
          </a:bgClr>
        </a:pattFill>
        <a:effectLst/>
      </p:bgPr>
    </p:bg>
    <p:spTree>
      <p:nvGrpSpPr>
        <p:cNvPr id="1" name=""/>
        <p:cNvGrpSpPr/>
        <p:nvPr/>
      </p:nvGrpSpPr>
      <p:grpSpPr>
        <a:xfrm>
          <a:off x="0" y="0"/>
          <a:ext cx="0" cy="0"/>
          <a:chOff x="0" y="0"/>
          <a:chExt cx="0" cy="0"/>
        </a:xfrm>
      </p:grpSpPr>
      <p:sp>
        <p:nvSpPr>
          <p:cNvPr id="2" name="矩形 1"/>
          <p:cNvSpPr/>
          <p:nvPr/>
        </p:nvSpPr>
        <p:spPr>
          <a:xfrm>
            <a:off x="1168355" y="2076575"/>
            <a:ext cx="10226278"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对建筑施工领域来讲，构建安全生产双重预防体系意义十分大：</a:t>
            </a:r>
            <a:endParaRPr lang="en-US" altLang="zh-CN" sz="280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800" i="0" u="none" strike="noStrike" kern="1200" cap="none" spc="0" normalizeH="0" baseline="0" noProof="0" dirty="0">
              <a:ln>
                <a:noFill/>
              </a:ln>
              <a:effectLst>
                <a:outerShdw blurRad="38100" dist="38100" dir="2700000" algn="tl">
                  <a:srgbClr val="000000">
                    <a:alpha val="43137"/>
                  </a:srgbClr>
                </a:outerShdw>
              </a:effectLst>
              <a:uLnTx/>
              <a:uFillTx/>
              <a:latin typeface="宋体" panose="02010600030101010101" pitchFamily="2" charset="-122"/>
              <a:ea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i="0" u="none" strike="noStrike" kern="1200" cap="none" spc="0" normalizeH="0" baseline="0" noProof="0" dirty="0">
                <a:ln>
                  <a:noFill/>
                </a:ln>
                <a:effectLst>
                  <a:outerShdw blurRad="38100" dist="38100" dir="2700000" algn="tl">
                    <a:srgbClr val="000000">
                      <a:alpha val="43137"/>
                    </a:srgbClr>
                  </a:outerShdw>
                </a:effectLst>
                <a:uLnTx/>
                <a:uFillTx/>
                <a:latin typeface="宋体" panose="02010600030101010101" pitchFamily="2" charset="-122"/>
                <a:ea typeface="宋体" panose="02010600030101010101" pitchFamily="2" charset="-122"/>
              </a:rPr>
              <a:t>一是建筑业转型升级做大做强的发展要求</a:t>
            </a:r>
            <a:endParaRPr kumimoji="0" lang="en-US" altLang="zh-CN" sz="2800" i="0" u="none" strike="noStrike" kern="1200" cap="none" spc="0" normalizeH="0" baseline="0" noProof="0" dirty="0">
              <a:ln>
                <a:noFill/>
              </a:ln>
              <a:effectLst>
                <a:outerShdw blurRad="38100" dist="38100" dir="2700000" algn="tl">
                  <a:srgbClr val="000000">
                    <a:alpha val="43137"/>
                  </a:srgbClr>
                </a:outerShdw>
              </a:effectLst>
              <a:uLnTx/>
              <a:uFillTx/>
              <a:latin typeface="宋体" panose="02010600030101010101" pitchFamily="2" charset="-122"/>
              <a:ea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i="0" u="none" strike="noStrike" kern="1200" cap="none" spc="0" normalizeH="0" baseline="0" noProof="0" dirty="0">
                <a:ln>
                  <a:noFill/>
                </a:ln>
                <a:effectLst>
                  <a:outerShdw blurRad="38100" dist="38100" dir="2700000" algn="tl">
                    <a:srgbClr val="000000">
                      <a:alpha val="43137"/>
                    </a:srgbClr>
                  </a:outerShdw>
                </a:effectLst>
                <a:uLnTx/>
                <a:uFillTx/>
                <a:latin typeface="宋体" panose="02010600030101010101" pitchFamily="2" charset="-122"/>
                <a:ea typeface="宋体" panose="02010600030101010101" pitchFamily="2" charset="-122"/>
              </a:rPr>
              <a:t>二是建筑业安全生产现实形势的迫切需要</a:t>
            </a:r>
          </a:p>
        </p:txBody>
      </p:sp>
    </p:spTree>
    <p:extLst>
      <p:ext uri="{BB962C8B-B14F-4D97-AF65-F5344CB8AC3E}">
        <p14:creationId xmlns:p14="http://schemas.microsoft.com/office/powerpoint/2010/main" xmlns="" val="3207062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rgbClr val="00B0F0"/>
          </a:fgClr>
          <a:bgClr>
            <a:schemeClr val="bg1"/>
          </a:bgClr>
        </a:pattFill>
        <a:effectLst/>
      </p:bgPr>
    </p:bg>
    <p:spTree>
      <p:nvGrpSpPr>
        <p:cNvPr id="1" name=""/>
        <p:cNvGrpSpPr/>
        <p:nvPr/>
      </p:nvGrpSpPr>
      <p:grpSpPr>
        <a:xfrm>
          <a:off x="0" y="0"/>
          <a:ext cx="0" cy="0"/>
          <a:chOff x="0" y="0"/>
          <a:chExt cx="0" cy="0"/>
        </a:xfrm>
      </p:grpSpPr>
      <p:grpSp>
        <p:nvGrpSpPr>
          <p:cNvPr id="3" name="组合 2"/>
          <p:cNvGrpSpPr/>
          <p:nvPr/>
        </p:nvGrpSpPr>
        <p:grpSpPr>
          <a:xfrm>
            <a:off x="1950358" y="556758"/>
            <a:ext cx="8626085" cy="5976937"/>
            <a:chOff x="1950358" y="556758"/>
            <a:chExt cx="8626085" cy="5976937"/>
          </a:xfrm>
        </p:grpSpPr>
        <p:sp>
          <p:nvSpPr>
            <p:cNvPr id="5" name="AutoShape 5"/>
            <p:cNvSpPr>
              <a:spLocks noChangeArrowheads="1"/>
            </p:cNvSpPr>
            <p:nvPr/>
          </p:nvSpPr>
          <p:spPr bwMode="auto">
            <a:xfrm>
              <a:off x="1950358" y="556758"/>
              <a:ext cx="5760884" cy="5976937"/>
            </a:xfrm>
            <a:prstGeom prst="rightArrow">
              <a:avLst>
                <a:gd name="adj1" fmla="val 54806"/>
                <a:gd name="adj2" fmla="val 37245"/>
              </a:avLst>
            </a:prstGeom>
            <a:gradFill rotWithShape="0">
              <a:gsLst>
                <a:gs pos="0">
                  <a:srgbClr val="FFFFFF">
                    <a:alpha val="0"/>
                  </a:srgbClr>
                </a:gs>
                <a:gs pos="100000">
                  <a:srgbClr val="B2B2B2"/>
                </a:gs>
              </a:gsLst>
              <a:lin ang="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grpSp>
          <p:nvGrpSpPr>
            <p:cNvPr id="10" name="Group 10"/>
            <p:cNvGrpSpPr/>
            <p:nvPr/>
          </p:nvGrpSpPr>
          <p:grpSpPr bwMode="auto">
            <a:xfrm>
              <a:off x="7485868" y="2072707"/>
              <a:ext cx="3090575" cy="3167306"/>
              <a:chOff x="-296497" y="-242712"/>
              <a:chExt cx="1493480" cy="1493427"/>
            </a:xfrm>
          </p:grpSpPr>
          <p:pic>
            <p:nvPicPr>
              <p:cNvPr id="11" name="Oval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6497" y="-242712"/>
                <a:ext cx="1493480" cy="149342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2" name="椭圆 11"/>
              <p:cNvSpPr>
                <a:spLocks noChangeArrowheads="1"/>
              </p:cNvSpPr>
              <p:nvPr/>
            </p:nvSpPr>
            <p:spPr bwMode="auto">
              <a:xfrm rot="19388639">
                <a:off x="0" y="58734"/>
                <a:ext cx="683810" cy="468283"/>
              </a:xfrm>
              <a:prstGeom prst="ellipse">
                <a:avLst/>
              </a:prstGeom>
              <a:gradFill rotWithShape="1">
                <a:gsLst>
                  <a:gs pos="0">
                    <a:srgbClr val="FFFFFF"/>
                  </a:gs>
                  <a:gs pos="45000">
                    <a:srgbClr val="FFFFFF">
                      <a:alpha val="55000"/>
                    </a:srgbClr>
                  </a:gs>
                  <a:gs pos="100000">
                    <a:schemeClr val="bg1">
                      <a:alpha val="0"/>
                    </a:schemeClr>
                  </a:gs>
                </a:gsLst>
                <a:lin ang="5400000" scaled="1"/>
              </a:gradFill>
              <a:ln>
                <a:noFill/>
              </a:ln>
              <a:effectLst/>
              <a:extLst>
                <a:ext uri="{91240B29-F687-4F45-9708-019B960494DF}">
                  <a14:hiddenLine xmlns:a14="http://schemas.microsoft.com/office/drawing/2010/main" xmlns="" w="9525">
                    <a:solidFill>
                      <a:srgbClr val="000000"/>
                    </a:solidFill>
                    <a:rou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endParaRPr lang="zh-CN" altLang="en-US">
                  <a:solidFill>
                    <a:srgbClr val="FFFFFF"/>
                  </a:solidFill>
                  <a:latin typeface="Calibri" panose="020F0502020204030204" pitchFamily="34" charset="0"/>
                </a:endParaRPr>
              </a:p>
            </p:txBody>
          </p:sp>
          <p:grpSp>
            <p:nvGrpSpPr>
              <p:cNvPr id="13" name="Group 13"/>
              <p:cNvGrpSpPr/>
              <p:nvPr/>
            </p:nvGrpSpPr>
            <p:grpSpPr bwMode="auto">
              <a:xfrm>
                <a:off x="103784" y="95628"/>
                <a:ext cx="801827" cy="804622"/>
                <a:chOff x="-1855" y="-6347"/>
                <a:chExt cx="798576" cy="804672"/>
              </a:xfrm>
            </p:grpSpPr>
            <p:pic>
              <p:nvPicPr>
                <p:cNvPr id="14" name="椭圆 7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55" y="-6347"/>
                  <a:ext cx="798576" cy="80467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5" name="Text Box 15"/>
                <p:cNvSpPr txBox="1">
                  <a:spLocks noChangeArrowheads="1"/>
                </p:cNvSpPr>
                <p:nvPr/>
              </p:nvSpPr>
              <p:spPr bwMode="auto">
                <a:xfrm>
                  <a:off x="64321" y="69616"/>
                  <a:ext cx="557757" cy="5600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r>
                    <a:rPr lang="zh-CN" altLang="en-US" sz="3600" dirty="0">
                      <a:solidFill>
                        <a:srgbClr val="FFFF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rPr>
                    <a:t>主要</a:t>
                  </a:r>
                  <a:endParaRPr lang="en-US" altLang="zh-CN" sz="3600" dirty="0">
                    <a:solidFill>
                      <a:srgbClr val="FFFF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endParaRPr>
                </a:p>
                <a:p>
                  <a:pPr algn="ctr"/>
                  <a:r>
                    <a:rPr lang="zh-CN" altLang="en-US" sz="3600" dirty="0">
                      <a:solidFill>
                        <a:srgbClr val="FFFF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rPr>
                    <a:t>内容</a:t>
                  </a:r>
                  <a:endParaRPr lang="zh-CN" altLang="en-US" sz="3200" dirty="0">
                    <a:solidFill>
                      <a:srgbClr val="FFFF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endParaRPr>
                </a:p>
              </p:txBody>
            </p:sp>
          </p:grpSp>
        </p:grpSp>
      </p:grpSp>
      <p:sp>
        <p:nvSpPr>
          <p:cNvPr id="17" name="AutoShape 6"/>
          <p:cNvSpPr>
            <a:spLocks noChangeArrowheads="1"/>
          </p:cNvSpPr>
          <p:nvPr/>
        </p:nvSpPr>
        <p:spPr bwMode="auto">
          <a:xfrm>
            <a:off x="1490133" y="1924853"/>
            <a:ext cx="4737706" cy="865416"/>
          </a:xfrm>
          <a:prstGeom prst="roundRect">
            <a:avLst>
              <a:gd name="adj" fmla="val 9106"/>
            </a:avLst>
          </a:prstGeom>
          <a:gradFill rotWithShape="1">
            <a:gsLst>
              <a:gs pos="0">
                <a:srgbClr val="669900">
                  <a:gamma/>
                  <a:tint val="41961"/>
                  <a:invGamma/>
                </a:srgbClr>
              </a:gs>
              <a:gs pos="100000">
                <a:srgbClr val="669900"/>
              </a:gs>
            </a:gsLst>
            <a:lin ang="5400000" scaled="1"/>
          </a:gradFill>
          <a:ln w="25400" cap="flat" cmpd="sng">
            <a:solidFill>
              <a:schemeClr val="bg1"/>
            </a:solidFill>
            <a:rou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0" hangingPunct="0"/>
            <a:r>
              <a:rPr lang="en-US" altLang="zh-CN" sz="2400" b="1" dirty="0" smtClean="0">
                <a:solidFill>
                  <a:srgbClr val="3333FF"/>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1</a:t>
            </a:r>
            <a:r>
              <a:rPr lang="zh-CN" altLang="en-US" sz="2400" b="1" dirty="0" smtClean="0">
                <a:solidFill>
                  <a:srgbClr val="3333FF"/>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、双</a:t>
            </a:r>
            <a:r>
              <a:rPr lang="zh-CN" altLang="en-US" sz="2400" b="1" dirty="0">
                <a:solidFill>
                  <a:srgbClr val="3333FF"/>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重预防体系建设的推进进程</a:t>
            </a:r>
          </a:p>
        </p:txBody>
      </p:sp>
      <p:sp>
        <p:nvSpPr>
          <p:cNvPr id="18" name="AutoShape 6"/>
          <p:cNvSpPr>
            <a:spLocks noChangeArrowheads="1"/>
          </p:cNvSpPr>
          <p:nvPr/>
        </p:nvSpPr>
        <p:spPr bwMode="auto">
          <a:xfrm>
            <a:off x="1490133" y="3273675"/>
            <a:ext cx="4737706" cy="865416"/>
          </a:xfrm>
          <a:prstGeom prst="roundRect">
            <a:avLst>
              <a:gd name="adj" fmla="val 9106"/>
            </a:avLst>
          </a:prstGeom>
          <a:gradFill rotWithShape="1">
            <a:gsLst>
              <a:gs pos="0">
                <a:srgbClr val="669900">
                  <a:gamma/>
                  <a:tint val="41961"/>
                  <a:invGamma/>
                </a:srgbClr>
              </a:gs>
              <a:gs pos="100000">
                <a:srgbClr val="669900"/>
              </a:gs>
            </a:gsLst>
            <a:lin ang="5400000" scaled="1"/>
          </a:gradFill>
          <a:ln w="25400" cap="flat" cmpd="sng">
            <a:solidFill>
              <a:schemeClr val="bg1"/>
            </a:solidFill>
            <a:rou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0" hangingPunct="0"/>
            <a:r>
              <a:rPr lang="en-US" altLang="zh-CN" sz="2400" b="1" dirty="0" smtClean="0">
                <a:solidFill>
                  <a:srgbClr val="3333FF"/>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2</a:t>
            </a:r>
            <a:r>
              <a:rPr lang="zh-CN" altLang="en-US" sz="2400" b="1" dirty="0" smtClean="0">
                <a:solidFill>
                  <a:srgbClr val="3333FF"/>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、双</a:t>
            </a:r>
            <a:r>
              <a:rPr lang="zh-CN" altLang="en-US" sz="2400" b="1" dirty="0">
                <a:solidFill>
                  <a:srgbClr val="3333FF"/>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重预防体系建设</a:t>
            </a:r>
            <a:r>
              <a:rPr lang="zh-CN" altLang="en-US" sz="2400" b="1" dirty="0" smtClean="0">
                <a:solidFill>
                  <a:srgbClr val="3333FF"/>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的基本要义</a:t>
            </a:r>
            <a:endParaRPr lang="zh-CN" altLang="en-US" sz="2400" b="1" dirty="0">
              <a:solidFill>
                <a:srgbClr val="3333FF"/>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endParaRPr>
          </a:p>
        </p:txBody>
      </p:sp>
      <p:sp>
        <p:nvSpPr>
          <p:cNvPr id="19" name="AutoShape 6"/>
          <p:cNvSpPr>
            <a:spLocks noChangeArrowheads="1"/>
          </p:cNvSpPr>
          <p:nvPr/>
        </p:nvSpPr>
        <p:spPr bwMode="auto">
          <a:xfrm>
            <a:off x="1490133" y="4622497"/>
            <a:ext cx="4737706" cy="865416"/>
          </a:xfrm>
          <a:prstGeom prst="roundRect">
            <a:avLst>
              <a:gd name="adj" fmla="val 9106"/>
            </a:avLst>
          </a:prstGeom>
          <a:gradFill rotWithShape="1">
            <a:gsLst>
              <a:gs pos="0">
                <a:srgbClr val="669900">
                  <a:gamma/>
                  <a:tint val="41961"/>
                  <a:invGamma/>
                </a:srgbClr>
              </a:gs>
              <a:gs pos="100000">
                <a:srgbClr val="669900"/>
              </a:gs>
            </a:gsLst>
            <a:lin ang="5400000" scaled="1"/>
          </a:gradFill>
          <a:ln w="25400" cap="flat" cmpd="sng">
            <a:solidFill>
              <a:schemeClr val="bg1"/>
            </a:solidFill>
            <a:rou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0" hangingPunct="0"/>
            <a:r>
              <a:rPr lang="en-US" altLang="zh-CN" sz="2400" b="1" dirty="0">
                <a:solidFill>
                  <a:srgbClr val="3333FF"/>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3</a:t>
            </a:r>
            <a:r>
              <a:rPr lang="zh-CN" altLang="en-US" sz="2400" b="1" dirty="0" smtClean="0">
                <a:solidFill>
                  <a:srgbClr val="3333FF"/>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、双</a:t>
            </a:r>
            <a:r>
              <a:rPr lang="zh-CN" altLang="en-US" sz="2400" b="1" dirty="0">
                <a:solidFill>
                  <a:srgbClr val="3333FF"/>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重预防体系建设</a:t>
            </a:r>
            <a:r>
              <a:rPr lang="zh-CN" altLang="en-US" sz="2400" b="1" dirty="0" smtClean="0">
                <a:solidFill>
                  <a:srgbClr val="3333FF"/>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的问题改进</a:t>
            </a:r>
            <a:endParaRPr lang="zh-CN" altLang="en-US" sz="2400" b="1" dirty="0">
              <a:solidFill>
                <a:srgbClr val="3333FF"/>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50000"/>
            </a:schemeClr>
          </a:fgClr>
          <a:bgClr>
            <a:schemeClr val="bg1"/>
          </a:bgClr>
        </a:patt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1118429" y="1186690"/>
            <a:ext cx="10038291" cy="4714489"/>
          </a:xfrm>
        </p:spPr>
        <p:txBody>
          <a:bodyPr>
            <a:normAutofit/>
          </a:bodyPr>
          <a:lstStyle/>
          <a:p>
            <a:pPr marL="0" indent="0">
              <a:buNone/>
            </a:pPr>
            <a:r>
              <a:rPr lang="zh-CN" altLang="en-US" sz="2600" b="1" dirty="0">
                <a:solidFill>
                  <a:schemeClr val="tx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建筑施工生产安全事故主要特点</a:t>
            </a:r>
            <a:endParaRPr lang="en-US" altLang="zh-CN" sz="2600" b="1" dirty="0">
              <a:solidFill>
                <a:schemeClr val="tx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a:p>
            <a:pPr marL="0" indent="0">
              <a:buNone/>
            </a:pPr>
            <a:endParaRPr lang="en-US" altLang="zh-CN" sz="2600" b="1" dirty="0">
              <a:solidFill>
                <a:srgbClr val="170BB5"/>
              </a:solidFill>
              <a:effectLst>
                <a:outerShdw blurRad="38100" dist="38100" dir="2700000" algn="tl">
                  <a:srgbClr val="000000">
                    <a:alpha val="43137"/>
                  </a:srgbClr>
                </a:outerShdw>
              </a:effectLst>
              <a:latin typeface="+mn-ea"/>
            </a:endParaRPr>
          </a:p>
          <a:p>
            <a:pPr marL="714375" indent="-714375"/>
            <a:r>
              <a:rPr lang="en-US" altLang="zh-CN" sz="19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sz="19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建筑施工安全事故总量较大</a:t>
            </a:r>
            <a:endParaRPr lang="en-US" altLang="zh-CN" sz="19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marL="714375" indent="-714375"/>
            <a:r>
              <a:rPr lang="en-US" altLang="zh-CN" sz="19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sz="19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恶性生产安全事故时有发生</a:t>
            </a:r>
            <a:endParaRPr lang="en-US" altLang="zh-CN" sz="19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marL="714375" indent="-714375"/>
            <a:r>
              <a:rPr lang="en-US" altLang="zh-CN" sz="19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sz="19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施工安全事故部位比较集中</a:t>
            </a:r>
            <a:endParaRPr lang="en-US" altLang="zh-CN" sz="19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marL="714375" indent="-714375"/>
            <a:r>
              <a:rPr lang="en-US" altLang="zh-CN" sz="19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sz="19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事故伤亡人员群体比较集中</a:t>
            </a:r>
            <a:endParaRPr lang="en-US" altLang="zh-CN" sz="19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marL="714375" indent="-714375"/>
            <a:r>
              <a:rPr lang="en-US" altLang="zh-CN" sz="19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sz="19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生产安全事故类型比较集中</a:t>
            </a:r>
            <a:endParaRPr lang="en-US" altLang="zh-CN" sz="19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marL="0" indent="0">
              <a:buNone/>
            </a:pPr>
            <a:endParaRPr lang="en-US" altLang="zh-CN" sz="19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marL="0" indent="0">
              <a:lnSpc>
                <a:spcPct val="120000"/>
              </a:lnSpc>
              <a:spcBef>
                <a:spcPts val="0"/>
              </a:spcBef>
              <a:buNone/>
            </a:pPr>
            <a:r>
              <a:rPr lang="zh-CN" altLang="en-US" sz="22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200" b="1" dirty="0">
                <a:solidFill>
                  <a:srgbClr val="170BB5"/>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群死群伤事故</a:t>
            </a:r>
            <a:r>
              <a:rPr lang="zh-CN" altLang="en-US" sz="22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主要集中在</a:t>
            </a:r>
            <a:r>
              <a:rPr lang="zh-CN" altLang="en-US" sz="24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施工坍塌</a:t>
            </a:r>
            <a:r>
              <a:rPr lang="zh-CN" altLang="en-US" sz="22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（土方坍塌、模板坍塌、脚手架坍塌）</a:t>
            </a:r>
            <a:r>
              <a:rPr lang="zh-CN" altLang="en-US" sz="22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altLang="en-US" sz="25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起重伤害</a:t>
            </a:r>
            <a:r>
              <a:rPr lang="zh-CN" altLang="en-US" sz="22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（建筑施工升降设备设施使用，塔式起重机安装拆卸、起重与吊装作业、施工升降机使用），</a:t>
            </a:r>
            <a:r>
              <a:rPr lang="zh-CN" altLang="en-US" sz="2200" b="1" dirty="0">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频次最高</a:t>
            </a:r>
            <a:r>
              <a:rPr lang="zh-CN" altLang="en-US" sz="22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的是</a:t>
            </a:r>
            <a:r>
              <a:rPr lang="zh-CN" altLang="en-US" sz="22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高处坠落</a:t>
            </a:r>
            <a:r>
              <a:rPr lang="zh-CN" altLang="en-US" sz="22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事故。</a:t>
            </a:r>
          </a:p>
          <a:p>
            <a:pPr marL="0" indent="0">
              <a:buNone/>
            </a:pPr>
            <a:endParaRPr lang="zh-CN" altLang="en-US" dirty="0"/>
          </a:p>
          <a:p>
            <a:endParaRPr lang="zh-CN" altLang="en-US" dirty="0"/>
          </a:p>
          <a:p>
            <a:endParaRPr lang="zh-CN" altLang="en-US" dirty="0"/>
          </a:p>
          <a:p>
            <a:endParaRPr lang="zh-CN" altLang="en-US" dirty="0"/>
          </a:p>
          <a:p>
            <a:endParaRPr lang="en-US" altLang="zh-CN" dirty="0"/>
          </a:p>
          <a:p>
            <a:endParaRPr lang="zh-CN" altLang="en-US" dirty="0"/>
          </a:p>
        </p:txBody>
      </p:sp>
    </p:spTree>
    <p:extLst>
      <p:ext uri="{BB962C8B-B14F-4D97-AF65-F5344CB8AC3E}">
        <p14:creationId xmlns:p14="http://schemas.microsoft.com/office/powerpoint/2010/main" xmlns="" val="16450744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50000"/>
            </a:schemeClr>
          </a:fgClr>
          <a:bgClr>
            <a:schemeClr val="bg1"/>
          </a:bgClr>
        </a:pattFill>
        <a:effectLst/>
      </p:bgPr>
    </p:bg>
    <p:spTree>
      <p:nvGrpSpPr>
        <p:cNvPr id="1" name=""/>
        <p:cNvGrpSpPr/>
        <p:nvPr/>
      </p:nvGrpSpPr>
      <p:grpSpPr>
        <a:xfrm>
          <a:off x="0" y="0"/>
          <a:ext cx="0" cy="0"/>
          <a:chOff x="0" y="0"/>
          <a:chExt cx="0" cy="0"/>
        </a:xfrm>
      </p:grpSpPr>
      <p:grpSp>
        <p:nvGrpSpPr>
          <p:cNvPr id="5" name="组合 4"/>
          <p:cNvGrpSpPr/>
          <p:nvPr/>
        </p:nvGrpSpPr>
        <p:grpSpPr>
          <a:xfrm>
            <a:off x="1250699" y="965201"/>
            <a:ext cx="4760635" cy="4715933"/>
            <a:chOff x="3629832" y="874939"/>
            <a:chExt cx="4678335" cy="4655430"/>
          </a:xfrm>
        </p:grpSpPr>
        <p:sp>
          <p:nvSpPr>
            <p:cNvPr id="6" name="任意多边形 5">
              <a:hlinkClick r:id="rId2" action="ppaction://hlinkpres?slideindex=1&amp;slidetitle="/>
            </p:cNvPr>
            <p:cNvSpPr/>
            <p:nvPr/>
          </p:nvSpPr>
          <p:spPr>
            <a:xfrm>
              <a:off x="4044108" y="1123497"/>
              <a:ext cx="4015168" cy="4015168"/>
            </a:xfrm>
            <a:custGeom>
              <a:avLst/>
              <a:gdLst>
                <a:gd name="connsiteX0" fmla="*/ 2007584 w 4015168"/>
                <a:gd name="connsiteY0" fmla="*/ 0 h 4015168"/>
                <a:gd name="connsiteX1" fmla="*/ 3746203 w 4015168"/>
                <a:gd name="connsiteY1" fmla="*/ 1003792 h 4015168"/>
                <a:gd name="connsiteX2" fmla="*/ 3746203 w 4015168"/>
                <a:gd name="connsiteY2" fmla="*/ 3011376 h 4015168"/>
                <a:gd name="connsiteX3" fmla="*/ 2007584 w 4015168"/>
                <a:gd name="connsiteY3" fmla="*/ 2007584 h 4015168"/>
                <a:gd name="connsiteX4" fmla="*/ 2007584 w 4015168"/>
                <a:gd name="connsiteY4" fmla="*/ 0 h 4015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5168" h="4015168">
                  <a:moveTo>
                    <a:pt x="2007584" y="0"/>
                  </a:moveTo>
                  <a:cubicBezTo>
                    <a:pt x="2724825" y="0"/>
                    <a:pt x="3387582" y="382643"/>
                    <a:pt x="3746203" y="1003792"/>
                  </a:cubicBezTo>
                  <a:cubicBezTo>
                    <a:pt x="4104823" y="1624941"/>
                    <a:pt x="4104823" y="2390227"/>
                    <a:pt x="3746203" y="3011376"/>
                  </a:cubicBezTo>
                  <a:lnTo>
                    <a:pt x="2007584" y="2007584"/>
                  </a:lnTo>
                  <a:lnTo>
                    <a:pt x="2007584"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149110" tIns="883854" rIns="498110" bIns="2002364" numCol="1" spcCol="1270" anchor="ctr" anchorCtr="0">
              <a:noAutofit/>
            </a:bodyPr>
            <a:lstStyle/>
            <a:p>
              <a:pPr lvl="0" algn="ctr" defTabSz="1155700">
                <a:lnSpc>
                  <a:spcPct val="90000"/>
                </a:lnSpc>
                <a:spcBef>
                  <a:spcPct val="0"/>
                </a:spcBef>
                <a:spcAft>
                  <a:spcPct val="35000"/>
                </a:spcAft>
              </a:pPr>
              <a:r>
                <a:rPr lang="zh-CN" altLang="en-US" sz="2600" b="1" kern="1200" dirty="0" smtClean="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树立标杆典型引路</a:t>
              </a:r>
              <a:endParaRPr lang="zh-CN" altLang="en-US" sz="2600" b="1" kern="1200" dirty="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7" name="任意多边形 6">
              <a:hlinkClick r:id="rId3" action="ppaction://hlinkpres?slideindex=1&amp;slidetitle="/>
            </p:cNvPr>
            <p:cNvSpPr/>
            <p:nvPr/>
          </p:nvSpPr>
          <p:spPr>
            <a:xfrm>
              <a:off x="3961415" y="1266896"/>
              <a:ext cx="4015168" cy="4015168"/>
            </a:xfrm>
            <a:custGeom>
              <a:avLst/>
              <a:gdLst>
                <a:gd name="connsiteX0" fmla="*/ 3746203 w 4015168"/>
                <a:gd name="connsiteY0" fmla="*/ 3011376 h 4015168"/>
                <a:gd name="connsiteX1" fmla="*/ 2007584 w 4015168"/>
                <a:gd name="connsiteY1" fmla="*/ 4015168 h 4015168"/>
                <a:gd name="connsiteX2" fmla="*/ 268965 w 4015168"/>
                <a:gd name="connsiteY2" fmla="*/ 3011376 h 4015168"/>
                <a:gd name="connsiteX3" fmla="*/ 2007584 w 4015168"/>
                <a:gd name="connsiteY3" fmla="*/ 2007584 h 4015168"/>
                <a:gd name="connsiteX4" fmla="*/ 3746203 w 4015168"/>
                <a:gd name="connsiteY4" fmla="*/ 3011376 h 4015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5168" h="4015168">
                  <a:moveTo>
                    <a:pt x="3746203" y="3011376"/>
                  </a:moveTo>
                  <a:cubicBezTo>
                    <a:pt x="3387583" y="3632525"/>
                    <a:pt x="2724825" y="4015168"/>
                    <a:pt x="2007584" y="4015168"/>
                  </a:cubicBezTo>
                  <a:cubicBezTo>
                    <a:pt x="1290343" y="4015168"/>
                    <a:pt x="627586" y="3632525"/>
                    <a:pt x="268965" y="3011376"/>
                  </a:cubicBezTo>
                  <a:lnTo>
                    <a:pt x="2007584" y="2007584"/>
                  </a:lnTo>
                  <a:lnTo>
                    <a:pt x="3746203" y="3011376"/>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989013" tIns="2638100" rIns="941212" bIns="391517" numCol="1" spcCol="1270" anchor="ctr" anchorCtr="0">
              <a:noAutofit/>
            </a:bodyPr>
            <a:lstStyle/>
            <a:p>
              <a:pPr lvl="0" algn="ctr" defTabSz="1155700">
                <a:spcBef>
                  <a:spcPct val="0"/>
                </a:spcBef>
              </a:pPr>
              <a:r>
                <a:rPr lang="zh-CN" altLang="en-US" sz="2600" b="1" kern="1200" dirty="0" smtClean="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制定标准</a:t>
              </a:r>
              <a:endParaRPr lang="en-US" altLang="zh-CN" sz="2600" b="1" kern="1200" dirty="0" smtClean="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lvl="0" algn="ctr" defTabSz="1155700">
                <a:spcBef>
                  <a:spcPct val="0"/>
                </a:spcBef>
              </a:pPr>
              <a:r>
                <a:rPr lang="zh-CN" altLang="en-US" sz="2600" b="1" kern="1200" dirty="0" smtClean="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有序实施</a:t>
              </a:r>
              <a:endParaRPr lang="zh-CN" altLang="en-US" sz="2600" b="1" kern="1200" dirty="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8" name="任意多边形 7">
              <a:hlinkClick r:id="rId4" action="ppaction://hlinkpres?slideindex=1&amp;slidetitle="/>
            </p:cNvPr>
            <p:cNvSpPr/>
            <p:nvPr/>
          </p:nvSpPr>
          <p:spPr>
            <a:xfrm>
              <a:off x="3878722" y="1123497"/>
              <a:ext cx="4015168" cy="4015168"/>
            </a:xfrm>
            <a:custGeom>
              <a:avLst/>
              <a:gdLst>
                <a:gd name="connsiteX0" fmla="*/ 268965 w 4015168"/>
                <a:gd name="connsiteY0" fmla="*/ 3011376 h 4015168"/>
                <a:gd name="connsiteX1" fmla="*/ 268965 w 4015168"/>
                <a:gd name="connsiteY1" fmla="*/ 1003792 h 4015168"/>
                <a:gd name="connsiteX2" fmla="*/ 2007584 w 4015168"/>
                <a:gd name="connsiteY2" fmla="*/ 0 h 4015168"/>
                <a:gd name="connsiteX3" fmla="*/ 2007584 w 4015168"/>
                <a:gd name="connsiteY3" fmla="*/ 2007584 h 4015168"/>
                <a:gd name="connsiteX4" fmla="*/ 268965 w 4015168"/>
                <a:gd name="connsiteY4" fmla="*/ 3011376 h 4015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5168" h="4015168">
                  <a:moveTo>
                    <a:pt x="268965" y="3011376"/>
                  </a:moveTo>
                  <a:cubicBezTo>
                    <a:pt x="-89655" y="2390227"/>
                    <a:pt x="-89655" y="1624941"/>
                    <a:pt x="268965" y="1003792"/>
                  </a:cubicBezTo>
                  <a:cubicBezTo>
                    <a:pt x="627585" y="382643"/>
                    <a:pt x="1290343" y="0"/>
                    <a:pt x="2007584" y="0"/>
                  </a:cubicBezTo>
                  <a:lnTo>
                    <a:pt x="2007584" y="2007584"/>
                  </a:lnTo>
                  <a:lnTo>
                    <a:pt x="268965" y="3011376"/>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98110" tIns="883854" rIns="2149110" bIns="2002364" numCol="1" spcCol="1270" anchor="ctr" anchorCtr="0">
              <a:noAutofit/>
            </a:bodyPr>
            <a:lstStyle/>
            <a:p>
              <a:pPr lvl="0" algn="ctr" defTabSz="1155700">
                <a:lnSpc>
                  <a:spcPct val="90000"/>
                </a:lnSpc>
                <a:spcBef>
                  <a:spcPct val="0"/>
                </a:spcBef>
                <a:spcAft>
                  <a:spcPct val="35000"/>
                </a:spcAft>
              </a:pPr>
              <a:r>
                <a:rPr lang="zh-CN" altLang="en-US" sz="2600" b="1" kern="1200" dirty="0" smtClean="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全面部署积极推进</a:t>
              </a:r>
              <a:endParaRPr lang="zh-CN" altLang="en-US" sz="2600" b="1" kern="1200" dirty="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 name="环形箭头 8"/>
            <p:cNvSpPr/>
            <p:nvPr/>
          </p:nvSpPr>
          <p:spPr>
            <a:xfrm>
              <a:off x="3795882" y="874939"/>
              <a:ext cx="4512285" cy="4512285"/>
            </a:xfrm>
            <a:prstGeom prst="circularArrow">
              <a:avLst>
                <a:gd name="adj1" fmla="val 5085"/>
                <a:gd name="adj2" fmla="val 327528"/>
                <a:gd name="adj3" fmla="val 1472472"/>
                <a:gd name="adj4" fmla="val 16199432"/>
                <a:gd name="adj5" fmla="val 5932"/>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p:style>
        </p:sp>
        <p:sp>
          <p:nvSpPr>
            <p:cNvPr id="10" name="环形箭头 9"/>
            <p:cNvSpPr/>
            <p:nvPr/>
          </p:nvSpPr>
          <p:spPr>
            <a:xfrm>
              <a:off x="3712857" y="1018084"/>
              <a:ext cx="4512285" cy="4512285"/>
            </a:xfrm>
            <a:prstGeom prst="circularArrow">
              <a:avLst>
                <a:gd name="adj1" fmla="val 5085"/>
                <a:gd name="adj2" fmla="val 327528"/>
                <a:gd name="adj3" fmla="val 8671970"/>
                <a:gd name="adj4" fmla="val 1800502"/>
                <a:gd name="adj5" fmla="val 5932"/>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p:style>
        </p:sp>
        <p:sp>
          <p:nvSpPr>
            <p:cNvPr id="11" name="环形箭头 10"/>
            <p:cNvSpPr/>
            <p:nvPr/>
          </p:nvSpPr>
          <p:spPr>
            <a:xfrm>
              <a:off x="3629832" y="874939"/>
              <a:ext cx="4512285" cy="4512285"/>
            </a:xfrm>
            <a:prstGeom prst="circularArrow">
              <a:avLst>
                <a:gd name="adj1" fmla="val 5085"/>
                <a:gd name="adj2" fmla="val 327528"/>
                <a:gd name="adj3" fmla="val 15873039"/>
                <a:gd name="adj4" fmla="val 9000000"/>
                <a:gd name="adj5" fmla="val 5932"/>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p:style>
        </p:sp>
      </p:grpSp>
      <p:grpSp>
        <p:nvGrpSpPr>
          <p:cNvPr id="20" name="组合 19"/>
          <p:cNvGrpSpPr/>
          <p:nvPr/>
        </p:nvGrpSpPr>
        <p:grpSpPr>
          <a:xfrm>
            <a:off x="6985001" y="1216990"/>
            <a:ext cx="3150104" cy="3828563"/>
            <a:chOff x="6985001" y="1216990"/>
            <a:chExt cx="3150104" cy="3828563"/>
          </a:xfrm>
        </p:grpSpPr>
        <p:pic>
          <p:nvPicPr>
            <p:cNvPr id="2050" name="Picture 2" descr="https://timgsa.baidu.com/timg?image&amp;quality=80&amp;size=b9999_10000&amp;sec=1542950855136&amp;di=21a3f8b64e2039aecc452bb8adf8921c&amp;imgtype=0&amp;src=http%3A%2F%2Fimgsrc.baidu.com%2Fimage%2Fc0%253Dshijue1%252C0%252C0%252C294%252C40%2Fsign%3D96677bb671ec54e755e1125dd151f125%2F37d12f2eb9389b50f89a16da8f35e5dde6116ed5.jpg">
              <a:hlinkClick r:id="rId5" action="ppaction://hlinkpres?slideindex=1&amp;slidetitle="/>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985001" y="1216990"/>
              <a:ext cx="3150104" cy="319219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9" name="组合 18"/>
            <p:cNvGrpSpPr/>
            <p:nvPr/>
          </p:nvGrpSpPr>
          <p:grpSpPr>
            <a:xfrm>
              <a:off x="6985001" y="4487333"/>
              <a:ext cx="3150104" cy="558220"/>
              <a:chOff x="6985001" y="4487333"/>
              <a:chExt cx="3150104" cy="558220"/>
            </a:xfrm>
          </p:grpSpPr>
          <p:grpSp>
            <p:nvGrpSpPr>
              <p:cNvPr id="16" name="组合 15"/>
              <p:cNvGrpSpPr/>
              <p:nvPr/>
            </p:nvGrpSpPr>
            <p:grpSpPr>
              <a:xfrm>
                <a:off x="6985001" y="4487333"/>
                <a:ext cx="3150104" cy="558220"/>
                <a:chOff x="0" y="341109"/>
                <a:chExt cx="10515600" cy="973440"/>
              </a:xfrm>
              <a:scene3d>
                <a:camera prst="orthographicFront">
                  <a:rot lat="0" lon="0" rev="0"/>
                </a:camera>
                <a:lightRig rig="contrasting" dir="t">
                  <a:rot lat="0" lon="0" rev="1200000"/>
                </a:lightRig>
              </a:scene3d>
            </p:grpSpPr>
            <p:sp>
              <p:nvSpPr>
                <p:cNvPr id="17" name="圆角矩形 16"/>
                <p:cNvSpPr/>
                <p:nvPr/>
              </p:nvSpPr>
              <p:spPr>
                <a:xfrm>
                  <a:off x="0" y="341109"/>
                  <a:ext cx="10515600" cy="973440"/>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8" name="圆角矩形 4"/>
                <p:cNvSpPr txBox="1"/>
                <p:nvPr/>
              </p:nvSpPr>
              <p:spPr>
                <a:xfrm>
                  <a:off x="47519" y="388628"/>
                  <a:ext cx="10420562" cy="8784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endParaRPr lang="zh-CN" altLang="en-US" sz="3900" kern="1200"/>
                </a:p>
              </p:txBody>
            </p:sp>
          </p:grpSp>
          <p:sp>
            <p:nvSpPr>
              <p:cNvPr id="12" name="文本框 11"/>
              <p:cNvSpPr txBox="1"/>
              <p:nvPr/>
            </p:nvSpPr>
            <p:spPr>
              <a:xfrm>
                <a:off x="7875414" y="4566388"/>
                <a:ext cx="2245456" cy="400110"/>
              </a:xfrm>
              <a:prstGeom prst="rect">
                <a:avLst/>
              </a:prstGeom>
              <a:noFill/>
            </p:spPr>
            <p:txBody>
              <a:bodyPr wrap="square" rtlCol="0">
                <a:spAutoFit/>
              </a:bodyPr>
              <a:lstStyle/>
              <a:p>
                <a:r>
                  <a:rPr lang="zh-CN" altLang="en-US" sz="2000" b="1" dirty="0" smtClean="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网络管理平台</a:t>
                </a:r>
                <a:endParaRPr lang="zh-CN" altLang="en-US" sz="2000" b="1" dirty="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grpSp>
      </p:grpSp>
    </p:spTree>
    <p:extLst>
      <p:ext uri="{BB962C8B-B14F-4D97-AF65-F5344CB8AC3E}">
        <p14:creationId xmlns:p14="http://schemas.microsoft.com/office/powerpoint/2010/main" xmlns="" val="23336897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50000"/>
            </a:schemeClr>
          </a:fgClr>
          <a:bgClr>
            <a:schemeClr val="bg1"/>
          </a:bgClr>
        </a:patt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1600200" y="1351491"/>
            <a:ext cx="9304867" cy="4351338"/>
          </a:xfrm>
        </p:spPr>
        <p:txBody>
          <a:bodyPr>
            <a:normAutofit lnSpcReduction="10000"/>
          </a:bodyPr>
          <a:lstStyle/>
          <a:p>
            <a:pPr marL="0" indent="0">
              <a:buNone/>
            </a:pPr>
            <a:r>
              <a:rPr lang="zh-CN" altLang="en-US" b="1" dirty="0">
                <a:effectLst>
                  <a:outerShdw blurRad="38100" dist="38100" dir="2700000" algn="tl">
                    <a:srgbClr val="000000">
                      <a:alpha val="43137"/>
                    </a:srgbClr>
                  </a:outerShdw>
                </a:effectLst>
              </a:rPr>
              <a:t>总</a:t>
            </a:r>
            <a:r>
              <a:rPr lang="zh-CN" altLang="en-US" b="1" dirty="0" smtClean="0">
                <a:effectLst>
                  <a:outerShdw blurRad="38100" dist="38100" dir="2700000" algn="tl">
                    <a:srgbClr val="000000">
                      <a:alpha val="43137"/>
                    </a:srgbClr>
                  </a:outerShdw>
                </a:effectLst>
              </a:rPr>
              <a:t>体推进情况：</a:t>
            </a:r>
            <a:endParaRPr lang="en-US" altLang="zh-CN" b="1" dirty="0" smtClean="0">
              <a:effectLst>
                <a:outerShdw blurRad="38100" dist="38100" dir="2700000" algn="tl">
                  <a:srgbClr val="000000">
                    <a:alpha val="43137"/>
                  </a:srgbClr>
                </a:outerShdw>
              </a:effectLst>
            </a:endParaRPr>
          </a:p>
          <a:p>
            <a:pPr marL="0" indent="0">
              <a:buNone/>
            </a:pPr>
            <a:endParaRPr lang="en-US" altLang="zh-CN" b="1" dirty="0" smtClean="0">
              <a:effectLst>
                <a:outerShdw blurRad="38100" dist="38100" dir="2700000" algn="tl">
                  <a:srgbClr val="000000">
                    <a:alpha val="43137"/>
                  </a:srgbClr>
                </a:outerShdw>
              </a:effectLst>
            </a:endParaRPr>
          </a:p>
          <a:p>
            <a:pPr marL="0" indent="0">
              <a:buNone/>
            </a:pPr>
            <a:r>
              <a:rPr lang="en-US" altLang="zh-CN" b="1" dirty="0" smtClean="0">
                <a:effectLst>
                  <a:outerShdw blurRad="38100" dist="38100" dir="2700000" algn="tl">
                    <a:srgbClr val="000000">
                      <a:alpha val="43137"/>
                    </a:srgbClr>
                  </a:outerShdw>
                </a:effectLst>
              </a:rPr>
              <a:t>1</a:t>
            </a:r>
            <a:r>
              <a:rPr lang="zh-CN" altLang="en-US" b="1" dirty="0" smtClean="0">
                <a:effectLst>
                  <a:outerShdw blurRad="38100" dist="38100" dir="2700000" algn="tl">
                    <a:srgbClr val="000000">
                      <a:alpha val="43137"/>
                    </a:srgbClr>
                  </a:outerShdw>
                </a:effectLst>
              </a:rPr>
              <a:t>、双重预防体系建设氛围已经有效形成</a:t>
            </a:r>
            <a:endParaRPr lang="en-US" altLang="zh-CN" b="1" dirty="0" smtClean="0">
              <a:effectLst>
                <a:outerShdw blurRad="38100" dist="38100" dir="2700000" algn="tl">
                  <a:srgbClr val="000000">
                    <a:alpha val="43137"/>
                  </a:srgbClr>
                </a:outerShdw>
              </a:effectLst>
            </a:endParaRPr>
          </a:p>
          <a:p>
            <a:pPr marL="0" indent="0">
              <a:buNone/>
            </a:pPr>
            <a:r>
              <a:rPr lang="en-US" altLang="zh-CN" b="1" dirty="0" smtClean="0">
                <a:effectLst>
                  <a:outerShdw blurRad="38100" dist="38100" dir="2700000" algn="tl">
                    <a:srgbClr val="000000">
                      <a:alpha val="43137"/>
                    </a:srgbClr>
                  </a:outerShdw>
                </a:effectLst>
              </a:rPr>
              <a:t>2</a:t>
            </a:r>
            <a:r>
              <a:rPr lang="zh-CN" altLang="en-US" b="1" dirty="0" smtClean="0">
                <a:effectLst>
                  <a:outerShdw blurRad="38100" dist="38100" dir="2700000" algn="tl">
                    <a:srgbClr val="000000">
                      <a:alpha val="43137"/>
                    </a:srgbClr>
                  </a:outerShdw>
                </a:effectLst>
              </a:rPr>
              <a:t>、省级标杆企业起到了很好的引领作用</a:t>
            </a:r>
            <a:endParaRPr lang="en-US" altLang="zh-CN" b="1" dirty="0" smtClean="0">
              <a:effectLst>
                <a:outerShdw blurRad="38100" dist="38100" dir="2700000" algn="tl">
                  <a:srgbClr val="000000">
                    <a:alpha val="43137"/>
                  </a:srgbClr>
                </a:outerShdw>
              </a:effectLst>
            </a:endParaRPr>
          </a:p>
          <a:p>
            <a:pPr marL="0" indent="0" algn="r">
              <a:buNone/>
            </a:pPr>
            <a:r>
              <a:rPr lang="en-US" altLang="zh-CN" dirty="0"/>
              <a:t> </a:t>
            </a:r>
            <a:r>
              <a:rPr lang="en-US" altLang="zh-CN" dirty="0" smtClean="0"/>
              <a:t>      </a:t>
            </a:r>
            <a:r>
              <a:rPr lang="zh-CN" altLang="en-US" sz="2400" dirty="0" smtClean="0">
                <a:latin typeface="仿宋" panose="02010609060101010101" pitchFamily="49" charset="-122"/>
                <a:ea typeface="仿宋" panose="02010609060101010101" pitchFamily="49" charset="-122"/>
              </a:rPr>
              <a:t>各市培育了本地的标杆企业</a:t>
            </a:r>
            <a:endParaRPr lang="en-US" altLang="zh-CN" dirty="0" smtClean="0">
              <a:latin typeface="仿宋" panose="02010609060101010101" pitchFamily="49" charset="-122"/>
              <a:ea typeface="仿宋" panose="02010609060101010101" pitchFamily="49" charset="-122"/>
            </a:endParaRPr>
          </a:p>
          <a:p>
            <a:pPr marL="0" indent="0">
              <a:buNone/>
            </a:pPr>
            <a:r>
              <a:rPr lang="en-US" altLang="zh-CN" b="1" dirty="0" smtClean="0">
                <a:effectLst>
                  <a:outerShdw blurRad="38100" dist="38100" dir="2700000" algn="tl">
                    <a:srgbClr val="000000">
                      <a:alpha val="43137"/>
                    </a:srgbClr>
                  </a:outerShdw>
                </a:effectLst>
              </a:rPr>
              <a:t>3</a:t>
            </a:r>
            <a:r>
              <a:rPr lang="zh-CN" altLang="en-US" b="1" dirty="0" smtClean="0">
                <a:effectLst>
                  <a:outerShdw blurRad="38100" dist="38100" dir="2700000" algn="tl">
                    <a:srgbClr val="000000">
                      <a:alpha val="43137"/>
                    </a:srgbClr>
                  </a:outerShdw>
                </a:effectLst>
              </a:rPr>
              <a:t>、双重预防体系标准体系得到不断完善</a:t>
            </a:r>
            <a:endParaRPr lang="en-US" altLang="zh-CN" b="1" dirty="0" smtClean="0">
              <a:effectLst>
                <a:outerShdw blurRad="38100" dist="38100" dir="2700000" algn="tl">
                  <a:srgbClr val="000000">
                    <a:alpha val="43137"/>
                  </a:srgbClr>
                </a:outerShdw>
              </a:effectLst>
            </a:endParaRPr>
          </a:p>
          <a:p>
            <a:pPr marL="0" indent="0">
              <a:buNone/>
            </a:pPr>
            <a:endParaRPr lang="en-US" altLang="zh-CN" dirty="0" smtClean="0"/>
          </a:p>
          <a:p>
            <a:pPr marL="0" indent="0" algn="r">
              <a:buNone/>
            </a:pPr>
            <a:r>
              <a:rPr lang="zh-CN" altLang="en-US" sz="2400" dirty="0">
                <a:latin typeface="仿宋" panose="02010609060101010101" pitchFamily="49" charset="-122"/>
                <a:ea typeface="仿宋" panose="02010609060101010101" pitchFamily="49" charset="-122"/>
              </a:rPr>
              <a:t>济南青岛等编制了指导手</a:t>
            </a:r>
            <a:r>
              <a:rPr lang="zh-CN" altLang="en-US" sz="2400" dirty="0" smtClean="0">
                <a:latin typeface="仿宋" panose="02010609060101010101" pitchFamily="49" charset="-122"/>
                <a:ea typeface="仿宋" panose="02010609060101010101" pitchFamily="49" charset="-122"/>
              </a:rPr>
              <a:t>册</a:t>
            </a:r>
            <a:endParaRPr lang="en-US" altLang="zh-CN" sz="2400" dirty="0" smtClean="0">
              <a:latin typeface="仿宋" panose="02010609060101010101" pitchFamily="49" charset="-122"/>
              <a:ea typeface="仿宋" panose="02010609060101010101" pitchFamily="49" charset="-122"/>
            </a:endParaRPr>
          </a:p>
          <a:p>
            <a:pPr marL="0" indent="0" algn="r">
              <a:buNone/>
            </a:pPr>
            <a:r>
              <a:rPr lang="zh-CN" altLang="en-US" sz="2400" dirty="0">
                <a:latin typeface="仿宋" panose="02010609060101010101" pitchFamily="49" charset="-122"/>
                <a:ea typeface="仿宋" panose="02010609060101010101" pitchFamily="49" charset="-122"/>
              </a:rPr>
              <a:t>省</a:t>
            </a:r>
            <a:r>
              <a:rPr lang="zh-CN" altLang="en-US" sz="2400" dirty="0" smtClean="0">
                <a:latin typeface="仿宋" panose="02010609060101010101" pitchFamily="49" charset="-122"/>
                <a:ea typeface="仿宋" panose="02010609060101010101" pitchFamily="49" charset="-122"/>
              </a:rPr>
              <a:t>厅委托中建八局一公司开展双重预防体系课题研究</a:t>
            </a:r>
            <a:endParaRPr lang="zh-CN" altLang="en-US" sz="2400" dirty="0">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xmlns="" val="29706099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50000"/>
            </a:schemeClr>
          </a:fgClr>
          <a:bgClr>
            <a:schemeClr val="bg1"/>
          </a:bgClr>
        </a:pattFill>
        <a:effectLst/>
      </p:bgPr>
    </p:bg>
    <p:spTree>
      <p:nvGrpSpPr>
        <p:cNvPr id="1" name=""/>
        <p:cNvGrpSpPr/>
        <p:nvPr/>
      </p:nvGrpSpPr>
      <p:grpSpPr>
        <a:xfrm>
          <a:off x="0" y="0"/>
          <a:ext cx="0" cy="0"/>
          <a:chOff x="0" y="0"/>
          <a:chExt cx="0" cy="0"/>
        </a:xfrm>
      </p:grpSpPr>
      <p:sp>
        <p:nvSpPr>
          <p:cNvPr id="17" name="AutoShape 6"/>
          <p:cNvSpPr>
            <a:spLocks noChangeArrowheads="1"/>
          </p:cNvSpPr>
          <p:nvPr/>
        </p:nvSpPr>
        <p:spPr bwMode="auto">
          <a:xfrm>
            <a:off x="3657600" y="1670853"/>
            <a:ext cx="4737706" cy="865416"/>
          </a:xfrm>
          <a:prstGeom prst="roundRect">
            <a:avLst>
              <a:gd name="adj" fmla="val 9106"/>
            </a:avLst>
          </a:prstGeom>
          <a:gradFill rotWithShape="1">
            <a:gsLst>
              <a:gs pos="0">
                <a:srgbClr val="669900">
                  <a:gamma/>
                  <a:tint val="41961"/>
                  <a:invGamma/>
                </a:srgbClr>
              </a:gs>
              <a:gs pos="100000">
                <a:srgbClr val="669900"/>
              </a:gs>
            </a:gsLst>
            <a:lin ang="5400000" scaled="1"/>
          </a:gradFill>
          <a:ln w="25400" cap="flat" cmpd="sng">
            <a:solidFill>
              <a:schemeClr val="bg1"/>
            </a:solidFill>
            <a:rou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0" hangingPunct="0"/>
            <a:r>
              <a:rPr lang="en-US" altLang="zh-CN" sz="2400" b="1" dirty="0" smtClean="0">
                <a:solidFill>
                  <a:schemeClr val="accent6">
                    <a:lumMod val="60000"/>
                    <a:lumOff val="40000"/>
                  </a:schemeClr>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1</a:t>
            </a:r>
            <a:r>
              <a:rPr lang="zh-CN" altLang="en-US" sz="2400" b="1" dirty="0" smtClean="0">
                <a:solidFill>
                  <a:schemeClr val="accent6">
                    <a:lumMod val="60000"/>
                    <a:lumOff val="40000"/>
                  </a:schemeClr>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、双</a:t>
            </a:r>
            <a:r>
              <a:rPr lang="zh-CN" altLang="en-US" sz="2400" b="1" dirty="0">
                <a:solidFill>
                  <a:schemeClr val="accent6">
                    <a:lumMod val="60000"/>
                    <a:lumOff val="40000"/>
                  </a:schemeClr>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重预防体系建设的推进进程</a:t>
            </a:r>
          </a:p>
        </p:txBody>
      </p:sp>
      <p:sp>
        <p:nvSpPr>
          <p:cNvPr id="18" name="AutoShape 6"/>
          <p:cNvSpPr>
            <a:spLocks noChangeArrowheads="1"/>
          </p:cNvSpPr>
          <p:nvPr/>
        </p:nvSpPr>
        <p:spPr bwMode="auto">
          <a:xfrm>
            <a:off x="3657600" y="3019675"/>
            <a:ext cx="4737706" cy="865416"/>
          </a:xfrm>
          <a:prstGeom prst="roundRect">
            <a:avLst>
              <a:gd name="adj" fmla="val 9106"/>
            </a:avLst>
          </a:prstGeom>
          <a:gradFill rotWithShape="1">
            <a:gsLst>
              <a:gs pos="0">
                <a:srgbClr val="669900">
                  <a:gamma/>
                  <a:tint val="41961"/>
                  <a:invGamma/>
                </a:srgbClr>
              </a:gs>
              <a:gs pos="100000">
                <a:srgbClr val="669900"/>
              </a:gs>
            </a:gsLst>
            <a:lin ang="5400000" scaled="1"/>
          </a:gradFill>
          <a:ln w="25400" cap="flat" cmpd="sng">
            <a:solidFill>
              <a:schemeClr val="bg1"/>
            </a:solidFill>
            <a:rou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0" hangingPunct="0"/>
            <a:r>
              <a:rPr lang="en-US" altLang="zh-CN" sz="2400" b="1" dirty="0">
                <a:solidFill>
                  <a:srgbClr val="3333FF"/>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2</a:t>
            </a:r>
            <a:r>
              <a:rPr lang="zh-CN" altLang="en-US" sz="2400" b="1" dirty="0">
                <a:solidFill>
                  <a:srgbClr val="3333FF"/>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、双重预防体系建设的基本要义</a:t>
            </a:r>
          </a:p>
        </p:txBody>
      </p:sp>
      <p:sp>
        <p:nvSpPr>
          <p:cNvPr id="19" name="AutoShape 6"/>
          <p:cNvSpPr>
            <a:spLocks noChangeArrowheads="1"/>
          </p:cNvSpPr>
          <p:nvPr/>
        </p:nvSpPr>
        <p:spPr bwMode="auto">
          <a:xfrm>
            <a:off x="3657600" y="4368497"/>
            <a:ext cx="4737706" cy="865416"/>
          </a:xfrm>
          <a:prstGeom prst="roundRect">
            <a:avLst>
              <a:gd name="adj" fmla="val 9106"/>
            </a:avLst>
          </a:prstGeom>
          <a:gradFill rotWithShape="1">
            <a:gsLst>
              <a:gs pos="0">
                <a:srgbClr val="669900">
                  <a:gamma/>
                  <a:tint val="41961"/>
                  <a:invGamma/>
                </a:srgbClr>
              </a:gs>
              <a:gs pos="100000">
                <a:srgbClr val="669900"/>
              </a:gs>
            </a:gsLst>
            <a:lin ang="5400000" scaled="1"/>
          </a:gradFill>
          <a:ln w="25400" cap="flat" cmpd="sng">
            <a:solidFill>
              <a:schemeClr val="bg1"/>
            </a:solidFill>
            <a:rou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0" hangingPunct="0"/>
            <a:r>
              <a:rPr lang="en-US" altLang="zh-CN" sz="2400" b="1" dirty="0">
                <a:solidFill>
                  <a:schemeClr val="accent6">
                    <a:lumMod val="60000"/>
                    <a:lumOff val="40000"/>
                  </a:schemeClr>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3</a:t>
            </a:r>
            <a:r>
              <a:rPr lang="zh-CN" altLang="en-US" sz="2400" b="1" dirty="0" smtClean="0">
                <a:solidFill>
                  <a:schemeClr val="accent6">
                    <a:lumMod val="60000"/>
                    <a:lumOff val="40000"/>
                  </a:schemeClr>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、双</a:t>
            </a:r>
            <a:r>
              <a:rPr lang="zh-CN" altLang="en-US" sz="2400" b="1" dirty="0">
                <a:solidFill>
                  <a:schemeClr val="accent6">
                    <a:lumMod val="60000"/>
                    <a:lumOff val="40000"/>
                  </a:schemeClr>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重预防体系建设</a:t>
            </a:r>
            <a:r>
              <a:rPr lang="zh-CN" altLang="en-US" sz="2400" b="1" dirty="0" smtClean="0">
                <a:solidFill>
                  <a:schemeClr val="accent6">
                    <a:lumMod val="60000"/>
                    <a:lumOff val="40000"/>
                  </a:schemeClr>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的问题改进</a:t>
            </a:r>
            <a:endParaRPr lang="zh-CN" altLang="en-US" sz="2400" b="1" dirty="0">
              <a:solidFill>
                <a:schemeClr val="accent6">
                  <a:lumMod val="60000"/>
                  <a:lumOff val="40000"/>
                </a:schemeClr>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xmlns="" val="175727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50000"/>
            </a:schemeClr>
          </a:fgClr>
          <a:bgClr>
            <a:schemeClr val="bg1"/>
          </a:bgClr>
        </a:patt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358477" y="1200412"/>
            <a:ext cx="9849794" cy="1774141"/>
          </a:xfrm>
          <a:ln w="12700">
            <a:solidFill>
              <a:schemeClr val="accent2">
                <a:lumMod val="75000"/>
              </a:schemeClr>
            </a:solidFill>
          </a:ln>
        </p:spPr>
        <p:txBody>
          <a:bodyPr>
            <a:normAutofit/>
          </a:bodyPr>
          <a:lstStyle/>
          <a:p>
            <a:pPr indent="457200" algn="l" fontAlgn="auto">
              <a:lnSpc>
                <a:spcPct val="100000"/>
              </a:lnSpc>
              <a:spcBef>
                <a:spcPts val="0"/>
              </a:spcBef>
            </a:pPr>
            <a:r>
              <a:rPr lang="zh-CN" altLang="en-US" sz="2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endParaRPr lang="en-US" altLang="zh-CN"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l" fontAlgn="auto">
              <a:lnSpc>
                <a:spcPct val="100000"/>
              </a:lnSpc>
              <a:spcBef>
                <a:spcPts val="0"/>
              </a:spcBef>
            </a:pPr>
            <a:r>
              <a:rPr lang="zh-CN" altLang="en-US" b="1" dirty="0" smtClean="0">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rPr>
              <a:t> </a:t>
            </a:r>
            <a:r>
              <a:rPr lang="zh-CN" altLang="en-US" b="1" dirty="0">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风险分级管控</a:t>
            </a:r>
            <a:r>
              <a:rPr lang="zh-CN" altLang="en-US" b="1" dirty="0">
                <a:solidFill>
                  <a:srgbClr val="FF0000"/>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rPr>
              <a:t>，</a:t>
            </a:r>
            <a:r>
              <a:rPr lang="zh-CN" altLang="en-US" b="1" dirty="0">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rPr>
              <a:t>是</a:t>
            </a:r>
            <a:r>
              <a:rPr lang="zh-CN" altLang="en-US" b="1" dirty="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rPr>
              <a:t>指按照风险不同级别、所需管控资源、管控能力、</a:t>
            </a:r>
            <a:r>
              <a:rPr lang="zh-CN" altLang="en-US" b="1" dirty="0">
                <a:solidFill>
                  <a:schemeClr val="accent6">
                    <a:lumMod val="75000"/>
                  </a:schemeClr>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rPr>
              <a:t>管控措施复杂及难易程度</a:t>
            </a:r>
            <a:r>
              <a:rPr lang="zh-CN" altLang="en-US" b="1" dirty="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rPr>
              <a:t>等因素而确定不同管控层级的风险管控方式。</a:t>
            </a:r>
            <a:endParaRPr lang="en-US" altLang="zh-CN" b="1" dirty="0">
              <a:solidFill>
                <a:schemeClr val="tx1"/>
              </a:solidFill>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endParaRPr>
          </a:p>
        </p:txBody>
      </p:sp>
      <p:sp>
        <p:nvSpPr>
          <p:cNvPr id="12" name="副标题 2"/>
          <p:cNvSpPr txBox="1">
            <a:spLocks/>
          </p:cNvSpPr>
          <p:nvPr/>
        </p:nvSpPr>
        <p:spPr>
          <a:xfrm>
            <a:off x="2789118" y="3166535"/>
            <a:ext cx="8419153" cy="1754325"/>
          </a:xfrm>
          <a:prstGeom prst="rect">
            <a:avLst/>
          </a:prstGeom>
          <a:noFill/>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7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indent="457200" algn="just">
              <a:lnSpc>
                <a:spcPct val="100000"/>
              </a:lnSpc>
              <a:spcBef>
                <a:spcPts val="0"/>
              </a:spcBef>
            </a:pPr>
            <a:endParaRPr lang="en-US" altLang="zh-CN" b="1" dirty="0" smtClean="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a:lnSpc>
                <a:spcPct val="100000"/>
              </a:lnSpc>
              <a:spcBef>
                <a:spcPts val="0"/>
              </a:spcBef>
            </a:pPr>
            <a:r>
              <a:rPr lang="zh-CN" altLang="en-US" b="1" dirty="0" smtClean="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隐患排查</a:t>
            </a:r>
            <a:r>
              <a:rPr lang="zh-CN" altLang="en-US" b="1" dirty="0" smtClean="0">
                <a:solidFill>
                  <a:srgbClr val="0070C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对</a:t>
            </a:r>
            <a:r>
              <a:rPr lang="zh-CN" altLang="en-US" b="1" dirty="0" smtClean="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事故隐患进行</a:t>
            </a:r>
            <a:r>
              <a:rPr lang="zh-CN" altLang="en-US"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全面、逐个</a:t>
            </a:r>
            <a:r>
              <a:rPr lang="zh-CN" altLang="en-US" b="1" dirty="0" smtClean="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查找</a:t>
            </a:r>
            <a:r>
              <a:rPr lang="zh-CN" altLang="en-US"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，并</a:t>
            </a:r>
            <a:r>
              <a:rPr lang="zh-CN" altLang="en-US" b="1" dirty="0" smtClean="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对排查出的事故隐患</a:t>
            </a:r>
            <a:r>
              <a:rPr lang="zh-CN" altLang="en-US"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b="1" dirty="0" smtClean="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按照</a:t>
            </a:r>
            <a:r>
              <a:rPr lang="zh-CN" altLang="en-US"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事故隐患的</a:t>
            </a:r>
            <a:r>
              <a:rPr lang="zh-CN" altLang="en-US" b="1" dirty="0" smtClean="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等级进行登记</a:t>
            </a:r>
            <a:r>
              <a:rPr lang="zh-CN" altLang="en-US"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，建立事故隐患信息档案的工作过程。</a:t>
            </a:r>
            <a:endPar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p:txBody>
      </p:sp>
      <p:sp>
        <p:nvSpPr>
          <p:cNvPr id="13" name="文本框 12"/>
          <p:cNvSpPr txBox="1"/>
          <p:nvPr/>
        </p:nvSpPr>
        <p:spPr>
          <a:xfrm>
            <a:off x="1358477" y="3166534"/>
            <a:ext cx="603250" cy="3138170"/>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zh-CN" altLang="en-US"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隐</a:t>
            </a:r>
          </a:p>
          <a:p>
            <a:pPr algn="ctr"/>
            <a:endParaRPr lang="zh-CN" altLang="en-US"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endParaRPr>
          </a:p>
          <a:p>
            <a:pPr algn="ctr"/>
            <a:r>
              <a:rPr lang="zh-CN" altLang="en-US"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患</a:t>
            </a:r>
          </a:p>
          <a:p>
            <a:pPr algn="ctr"/>
            <a:endParaRPr lang="zh-CN" altLang="en-US"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endParaRPr>
          </a:p>
          <a:p>
            <a:pPr algn="ctr"/>
            <a:r>
              <a:rPr lang="zh-CN" altLang="en-US"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排</a:t>
            </a:r>
          </a:p>
          <a:p>
            <a:pPr algn="ctr"/>
            <a:endParaRPr lang="zh-CN" altLang="en-US"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endParaRPr>
          </a:p>
          <a:p>
            <a:pPr algn="ctr"/>
            <a:r>
              <a:rPr lang="zh-CN" altLang="en-US"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查</a:t>
            </a:r>
          </a:p>
          <a:p>
            <a:pPr algn="ctr"/>
            <a:endParaRPr lang="zh-CN" altLang="en-US"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endParaRPr>
          </a:p>
          <a:p>
            <a:pPr algn="ctr"/>
            <a:r>
              <a:rPr lang="zh-CN" altLang="en-US"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治</a:t>
            </a:r>
          </a:p>
          <a:p>
            <a:pPr algn="ctr"/>
            <a:endParaRPr lang="zh-CN" altLang="en-US"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endParaRPr>
          </a:p>
          <a:p>
            <a:pPr algn="ctr"/>
            <a:r>
              <a:rPr lang="zh-CN" altLang="en-US"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理</a:t>
            </a:r>
            <a:endParaRPr lang="zh-CN" altLang="en-US" b="1" dirty="0">
              <a:solidFill>
                <a:srgbClr val="0000FF"/>
              </a:solidFill>
            </a:endParaRPr>
          </a:p>
        </p:txBody>
      </p:sp>
      <p:sp>
        <p:nvSpPr>
          <p:cNvPr id="14" name="文本框 13"/>
          <p:cNvSpPr txBox="1"/>
          <p:nvPr/>
        </p:nvSpPr>
        <p:spPr>
          <a:xfrm>
            <a:off x="2029193" y="3166534"/>
            <a:ext cx="603250" cy="1754326"/>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150000"/>
              </a:lnSpc>
            </a:pPr>
            <a:endParaRPr lang="zh-CN" altLang="en-US"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endParaRPr>
          </a:p>
          <a:p>
            <a:pPr algn="ctr">
              <a:lnSpc>
                <a:spcPct val="150000"/>
              </a:lnSpc>
            </a:pPr>
            <a:r>
              <a:rPr lang="zh-CN" altLang="en-US"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排</a:t>
            </a:r>
          </a:p>
          <a:p>
            <a:pPr algn="ctr">
              <a:lnSpc>
                <a:spcPct val="150000"/>
              </a:lnSpc>
            </a:pPr>
            <a:r>
              <a:rPr lang="zh-CN" altLang="en-US"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查</a:t>
            </a:r>
          </a:p>
          <a:p>
            <a:pPr algn="ctr">
              <a:lnSpc>
                <a:spcPct val="150000"/>
              </a:lnSpc>
            </a:pPr>
            <a:endParaRPr lang="zh-CN" altLang="en-US"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endParaRPr>
          </a:p>
        </p:txBody>
      </p:sp>
      <p:sp>
        <p:nvSpPr>
          <p:cNvPr id="15" name="文本框 14"/>
          <p:cNvSpPr txBox="1"/>
          <p:nvPr/>
        </p:nvSpPr>
        <p:spPr>
          <a:xfrm>
            <a:off x="2029193" y="5112841"/>
            <a:ext cx="603250" cy="1188000"/>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zh-CN" altLang="en-US"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治</a:t>
            </a:r>
            <a:endParaRPr lang="en-US" altLang="zh-CN"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endParaRPr>
          </a:p>
          <a:p>
            <a:pPr algn="ctr"/>
            <a:endParaRPr lang="en-US" altLang="zh-CN"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endParaRPr>
          </a:p>
          <a:p>
            <a:pPr algn="ctr"/>
            <a:r>
              <a:rPr lang="zh-CN" altLang="en-US"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理</a:t>
            </a:r>
          </a:p>
        </p:txBody>
      </p:sp>
      <p:sp>
        <p:nvSpPr>
          <p:cNvPr id="16" name="副标题 2"/>
          <p:cNvSpPr txBox="1">
            <a:spLocks/>
          </p:cNvSpPr>
          <p:nvPr/>
        </p:nvSpPr>
        <p:spPr>
          <a:xfrm>
            <a:off x="2789119" y="5076841"/>
            <a:ext cx="8419153" cy="1224000"/>
          </a:xfrm>
          <a:prstGeom prst="rect">
            <a:avLst/>
          </a:prstGeom>
          <a:noFill/>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7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indent="457200" algn="just">
              <a:lnSpc>
                <a:spcPct val="100000"/>
              </a:lnSpc>
              <a:spcBef>
                <a:spcPts val="0"/>
              </a:spcBef>
            </a:pPr>
            <a:r>
              <a:rPr lang="zh-CN" altLang="en-US"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隐患治理，</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是指</a:t>
            </a:r>
            <a:r>
              <a:rPr lang="zh-CN" altLang="en-US"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消除或控制隐患的活动或过程</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。包括对排查出的事故隐患明确整改责任，制定整改计划、落实整改资金、实施治理和复查验收的全过程。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bg/>
                                          </p:spTgt>
                                        </p:tgtEl>
                                        <p:attrNameLst>
                                          <p:attrName>style.visibility</p:attrName>
                                        </p:attrNameLst>
                                      </p:cBhvr>
                                      <p:to>
                                        <p:strVal val="visible"/>
                                      </p:to>
                                    </p:set>
                                    <p:anim calcmode="lin" valueType="num">
                                      <p:cBhvr additive="base">
                                        <p:cTn id="25"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bg/>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xEl>
                                              <p:pRg st="1" end="1"/>
                                            </p:txEl>
                                          </p:spTgt>
                                        </p:tgtEl>
                                        <p:attrNameLst>
                                          <p:attrName>style.visibility</p:attrName>
                                        </p:attrNameLst>
                                      </p:cBhvr>
                                      <p:to>
                                        <p:strVal val="visible"/>
                                      </p:to>
                                    </p:set>
                                    <p:anim calcmode="lin" valueType="num">
                                      <p:cBhvr additive="base">
                                        <p:cTn id="2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nimBg="1"/>
      <p:bldP spid="13" grpId="0" animBg="1"/>
      <p:bldP spid="14" grpId="0" animBg="1"/>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50000"/>
            </a:schemeClr>
          </a:fgClr>
          <a:bgClr>
            <a:schemeClr val="bg1"/>
          </a:bgClr>
        </a:pattFill>
        <a:effectLst/>
      </p:bgPr>
    </p:bg>
    <p:spTree>
      <p:nvGrpSpPr>
        <p:cNvPr id="1" name=""/>
        <p:cNvGrpSpPr/>
        <p:nvPr/>
      </p:nvGrpSpPr>
      <p:grpSpPr>
        <a:xfrm>
          <a:off x="0" y="0"/>
          <a:ext cx="0" cy="0"/>
          <a:chOff x="0" y="0"/>
          <a:chExt cx="0" cy="0"/>
        </a:xfrm>
      </p:grpSpPr>
      <p:sp>
        <p:nvSpPr>
          <p:cNvPr id="7" name="副标题 2"/>
          <p:cNvSpPr txBox="1">
            <a:spLocks/>
          </p:cNvSpPr>
          <p:nvPr/>
        </p:nvSpPr>
        <p:spPr>
          <a:xfrm>
            <a:off x="1427356" y="1111669"/>
            <a:ext cx="9627822" cy="48195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endParaRPr lang="en-US" altLang="zh-CN"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algn="l">
              <a:lnSpc>
                <a:spcPct val="100000"/>
              </a:lnSpc>
              <a:spcBef>
                <a:spcPts val="0"/>
              </a:spcBef>
            </a:pPr>
            <a:r>
              <a:rPr lang="zh-CN" altLang="en-US"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危险源</a:t>
            </a:r>
            <a:endParaRPr lang="en-US" altLang="zh-CN"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algn="l">
              <a:lnSpc>
                <a:spcPct val="100000"/>
              </a:lnSpc>
              <a:spcBef>
                <a:spcPts val="0"/>
              </a:spcBef>
            </a:pPr>
            <a:r>
              <a:rPr lang="zh-CN" altLang="en-US"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风险</a:t>
            </a:r>
            <a:endParaRPr lang="en-US" altLang="zh-CN"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algn="l">
              <a:lnSpc>
                <a:spcPct val="100000"/>
              </a:lnSpc>
              <a:spcBef>
                <a:spcPts val="0"/>
              </a:spcBef>
            </a:pPr>
            <a:r>
              <a:rPr lang="zh-CN" altLang="en-US"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隐患</a:t>
            </a:r>
            <a:endParaRPr lang="en-US" altLang="zh-CN"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algn="l">
              <a:lnSpc>
                <a:spcPct val="100000"/>
              </a:lnSpc>
              <a:spcBef>
                <a:spcPts val="0"/>
              </a:spcBef>
            </a:pP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与</a:t>
            </a:r>
            <a:endPar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algn="l">
              <a:lnSpc>
                <a:spcPct val="100000"/>
              </a:lnSpc>
              <a:spcBef>
                <a:spcPts val="0"/>
              </a:spcBef>
            </a:pPr>
            <a:r>
              <a:rPr lang="zh-CN" altLang="en-US"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事故</a:t>
            </a:r>
            <a:endParaRPr lang="en-US" altLang="zh-CN"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algn="l">
              <a:lnSpc>
                <a:spcPct val="100000"/>
              </a:lnSpc>
              <a:spcBef>
                <a:spcPts val="0"/>
              </a:spcBef>
            </a:pP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逻辑演变关系</a:t>
            </a:r>
            <a:endPar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algn="l">
              <a:lnSpc>
                <a:spcPct val="100000"/>
              </a:lnSpc>
              <a:spcBef>
                <a:spcPts val="0"/>
              </a:spcBef>
            </a:pPr>
            <a:endParaRPr lang="en-US" altLang="zh-CN"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algn="l">
              <a:lnSpc>
                <a:spcPct val="100000"/>
              </a:lnSpc>
              <a:spcBef>
                <a:spcPts val="0"/>
              </a:spcBef>
            </a:pP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endPar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algn="l">
              <a:lnSpc>
                <a:spcPct val="100000"/>
              </a:lnSpc>
              <a:spcBef>
                <a:spcPts val="0"/>
              </a:spcBef>
            </a:pP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p>
        </p:txBody>
      </p:sp>
      <p:pic>
        <p:nvPicPr>
          <p:cNvPr id="2" name="图片 1"/>
          <p:cNvPicPr>
            <a:picLocks noChangeAspect="1"/>
          </p:cNvPicPr>
          <p:nvPr/>
        </p:nvPicPr>
        <p:blipFill>
          <a:blip r:embed="rId2" cstate="print"/>
          <a:stretch>
            <a:fillRect/>
          </a:stretch>
        </p:blipFill>
        <p:spPr>
          <a:xfrm>
            <a:off x="3830595" y="1025911"/>
            <a:ext cx="7224583" cy="4720419"/>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xmlns="" val="347035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1000"/>
                                        <p:tgtEl>
                                          <p:spTgt spid="7">
                                            <p:txEl>
                                              <p:pRg st="2" end="2"/>
                                            </p:txEl>
                                          </p:spTgt>
                                        </p:tgtEl>
                                      </p:cBhvr>
                                    </p:animEffect>
                                    <p:anim calcmode="lin" valueType="num">
                                      <p:cBhvr>
                                        <p:cTn id="1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1000"/>
                                        <p:tgtEl>
                                          <p:spTgt spid="7">
                                            <p:txEl>
                                              <p:pRg st="3" end="3"/>
                                            </p:txEl>
                                          </p:spTgt>
                                        </p:tgtEl>
                                      </p:cBhvr>
                                    </p:animEffect>
                                    <p:anim calcmode="lin" valueType="num">
                                      <p:cBhvr>
                                        <p:cTn id="1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1000"/>
                                        <p:tgtEl>
                                          <p:spTgt spid="7">
                                            <p:txEl>
                                              <p:pRg st="4" end="4"/>
                                            </p:txEl>
                                          </p:spTgt>
                                        </p:tgtEl>
                                      </p:cBhvr>
                                    </p:animEffect>
                                    <p:anim calcmode="lin" valueType="num">
                                      <p:cBhvr>
                                        <p:cTn id="2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1000"/>
                                        <p:tgtEl>
                                          <p:spTgt spid="7">
                                            <p:txEl>
                                              <p:pRg st="5" end="5"/>
                                            </p:txEl>
                                          </p:spTgt>
                                        </p:tgtEl>
                                      </p:cBhvr>
                                    </p:animEffect>
                                    <p:anim calcmode="lin" valueType="num">
                                      <p:cBhvr>
                                        <p:cTn id="28"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1000"/>
                                        <p:tgtEl>
                                          <p:spTgt spid="7">
                                            <p:txEl>
                                              <p:pRg st="6" end="6"/>
                                            </p:txEl>
                                          </p:spTgt>
                                        </p:tgtEl>
                                      </p:cBhvr>
                                    </p:animEffect>
                                    <p:anim calcmode="lin" valueType="num">
                                      <p:cBhvr>
                                        <p:cTn id="33"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50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副标题 2"/>
              <p:cNvSpPr>
                <a:spLocks noGrp="1"/>
              </p:cNvSpPr>
              <p:nvPr>
                <p:ph type="subTitle" idx="1"/>
              </p:nvPr>
            </p:nvSpPr>
            <p:spPr>
              <a:xfrm>
                <a:off x="1160503" y="1554388"/>
                <a:ext cx="10415612" cy="4111121"/>
              </a:xfrm>
            </p:spPr>
            <p:txBody>
              <a:bodyPr>
                <a:normAutofit/>
              </a:bodyPr>
              <a:lstStyle/>
              <a:p>
                <a:pPr indent="457200" algn="just">
                  <a:lnSpc>
                    <a:spcPct val="100000"/>
                  </a:lnSpc>
                  <a:spcBef>
                    <a:spcPts val="0"/>
                  </a:spcBef>
                </a:pPr>
                <a:r>
                  <a:rPr lang="zh-CN" altLang="en-US" sz="30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安全生产</a:t>
                </a:r>
                <a:r>
                  <a:rPr lang="zh-CN" altLang="en-US" sz="3000" b="1" dirty="0" smtClean="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风险</a:t>
                </a:r>
                <a:r>
                  <a:rPr lang="zh-CN" altLang="en-US" sz="30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sz="30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生产安全事故或健康损害事件发生的可能性和严重性的组合</a:t>
                </a:r>
                <a:r>
                  <a:rPr lang="zh-CN" altLang="en-US" sz="30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sz="3000"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因</a:t>
                </a:r>
                <a:r>
                  <a:rPr lang="zh-CN" altLang="en-US" sz="30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此，风险可以用描述为</a:t>
                </a:r>
                <a:r>
                  <a:rPr lang="en-US" altLang="zh-CN" sz="30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p>
              <a:p>
                <a:pPr indent="457200" algn="just">
                  <a:lnSpc>
                    <a:spcPct val="100000"/>
                  </a:lnSpc>
                  <a:spcBef>
                    <a:spcPts val="0"/>
                  </a:spcBef>
                </a:pPr>
                <a:endParaRPr lang="en-US" altLang="zh-CN" sz="2800" b="1" i="1" dirty="0">
                  <a:solidFill>
                    <a:srgbClr val="FF0000"/>
                  </a:solidFill>
                  <a:effectLst>
                    <a:outerShdw blurRad="38100" dist="38100" dir="2700000" algn="tl">
                      <a:srgbClr val="000000">
                        <a:alpha val="43137"/>
                      </a:srgbClr>
                    </a:outerShdw>
                  </a:effectLst>
                  <a:latin typeface="Cambria Math" panose="02040503050406030204" pitchFamily="18" charset="0"/>
                </a:endParaRPr>
              </a:p>
              <a:p>
                <a:pPr indent="457200" algn="just">
                  <a:lnSpc>
                    <a:spcPct val="100000"/>
                  </a:lnSpc>
                  <a:spcBef>
                    <a:spcPts val="0"/>
                  </a:spcBef>
                </a:pPr>
                <a:r>
                  <a:rPr lang="pt-BR" altLang="zh-CN" sz="2800" b="1" dirty="0">
                    <a:solidFill>
                      <a:srgbClr val="FF0000"/>
                    </a:solidFill>
                    <a:effectLst>
                      <a:outerShdw blurRad="38100" dist="38100" dir="2700000" algn="tl">
                        <a:srgbClr val="000000">
                          <a:alpha val="43137"/>
                        </a:srgbClr>
                      </a:outerShdw>
                    </a:effectLst>
                  </a:rPr>
                  <a:t>                  </a:t>
                </a:r>
                <a14:m>
                  <m:oMath xmlns:m="http://schemas.openxmlformats.org/officeDocument/2006/math">
                    <m:r>
                      <a:rPr lang="pt-BR" altLang="zh-CN" sz="2200" b="1" i="1" smtClean="0">
                        <a:solidFill>
                          <a:srgbClr val="FF0000"/>
                        </a:solidFill>
                        <a:effectLst>
                          <a:outerShdw blurRad="38100" dist="38100" dir="2700000" algn="tl">
                            <a:srgbClr val="000000">
                              <a:alpha val="43137"/>
                            </a:srgbClr>
                          </a:outerShdw>
                        </a:effectLst>
                        <a:latin typeface="Cambria Math" panose="02040503050406030204" pitchFamily="18" charset="0"/>
                      </a:rPr>
                      <m:t>𝒇</m:t>
                    </m:r>
                    <m:r>
                      <a:rPr lang="en-US" altLang="zh-CN" sz="2200" b="1" i="1" smtClean="0">
                        <a:solidFill>
                          <a:srgbClr val="FF0000"/>
                        </a:solidFill>
                        <a:effectLst>
                          <a:outerShdw blurRad="38100" dist="38100" dir="2700000" algn="tl">
                            <a:srgbClr val="000000">
                              <a:alpha val="43137"/>
                            </a:srgbClr>
                          </a:outerShdw>
                        </a:effectLst>
                        <a:latin typeface="Cambria Math" panose="02040503050406030204" pitchFamily="18" charset="0"/>
                      </a:rPr>
                      <m:t> </m:t>
                    </m:r>
                    <m:d>
                      <m:dPr>
                        <m:ctrlPr>
                          <a:rPr lang="pt-BR" altLang="zh-CN" sz="2200" b="1" i="1">
                            <a:solidFill>
                              <a:srgbClr val="FF0000"/>
                            </a:solidFill>
                            <a:effectLst>
                              <a:outerShdw blurRad="38100" dist="38100" dir="2700000" algn="tl">
                                <a:srgbClr val="000000">
                                  <a:alpha val="43137"/>
                                </a:srgbClr>
                              </a:outerShdw>
                            </a:effectLst>
                            <a:latin typeface="Cambria Math" panose="02040503050406030204" pitchFamily="18" charset="0"/>
                            <a:ea typeface="仿宋" panose="02010609060101010101" pitchFamily="49" charset="-122"/>
                          </a:rPr>
                        </m:ctrlPr>
                      </m:dPr>
                      <m:e>
                        <m:r>
                          <a:rPr lang="zh-CN" altLang="en-US" sz="2200" b="1" i="1">
                            <a:solidFill>
                              <a:srgbClr val="FF0000"/>
                            </a:solidFill>
                            <a:effectLst>
                              <a:outerShdw blurRad="38100" dist="38100" dir="2700000" algn="tl">
                                <a:srgbClr val="000000">
                                  <a:alpha val="43137"/>
                                </a:srgbClr>
                              </a:outerShdw>
                            </a:effectLst>
                            <a:latin typeface="Cambria Math" panose="02040503050406030204" pitchFamily="18" charset="0"/>
                            <a:ea typeface="仿宋" panose="02010609060101010101" pitchFamily="49" charset="-122"/>
                          </a:rPr>
                          <m:t>风险</m:t>
                        </m:r>
                      </m:e>
                    </m:d>
                    <m:r>
                      <a:rPr lang="pt-BR" altLang="zh-CN" sz="2200" b="1" i="1">
                        <a:solidFill>
                          <a:srgbClr val="FF0000"/>
                        </a:solidFill>
                        <a:effectLst>
                          <a:outerShdw blurRad="38100" dist="38100" dir="2700000" algn="tl">
                            <a:srgbClr val="000000">
                              <a:alpha val="43137"/>
                            </a:srgbClr>
                          </a:outerShdw>
                        </a:effectLst>
                        <a:latin typeface="Cambria Math" panose="02040503050406030204" pitchFamily="18" charset="0"/>
                        <a:ea typeface="仿宋" panose="02010609060101010101" pitchFamily="49" charset="-122"/>
                      </a:rPr>
                      <m:t>=</m:t>
                    </m:r>
                    <m:r>
                      <a:rPr lang="pt-BR" altLang="zh-CN" sz="2200" b="1" i="1">
                        <a:solidFill>
                          <a:srgbClr val="FF0000"/>
                        </a:solidFill>
                        <a:effectLst>
                          <a:outerShdw blurRad="38100" dist="38100" dir="2700000" algn="tl">
                            <a:srgbClr val="000000">
                              <a:alpha val="43137"/>
                            </a:srgbClr>
                          </a:outerShdw>
                        </a:effectLst>
                        <a:latin typeface="Cambria Math" panose="02040503050406030204" pitchFamily="18" charset="0"/>
                      </a:rPr>
                      <m:t>𝒇</m:t>
                    </m:r>
                    <m:r>
                      <a:rPr lang="en-US" altLang="zh-CN" sz="2200" b="1" i="1" smtClean="0">
                        <a:solidFill>
                          <a:srgbClr val="FF0000"/>
                        </a:solidFill>
                        <a:effectLst>
                          <a:outerShdw blurRad="38100" dist="38100" dir="2700000" algn="tl">
                            <a:srgbClr val="000000">
                              <a:alpha val="43137"/>
                            </a:srgbClr>
                          </a:outerShdw>
                        </a:effectLst>
                        <a:latin typeface="Cambria Math" panose="02040503050406030204" pitchFamily="18" charset="0"/>
                      </a:rPr>
                      <m:t> </m:t>
                    </m:r>
                    <m:d>
                      <m:dPr>
                        <m:ctrlPr>
                          <a:rPr lang="pt-BR" altLang="zh-CN" sz="2200" b="1" i="1">
                            <a:solidFill>
                              <a:srgbClr val="FF0000"/>
                            </a:solidFill>
                            <a:effectLst>
                              <a:outerShdw blurRad="38100" dist="38100" dir="2700000" algn="tl">
                                <a:srgbClr val="000000">
                                  <a:alpha val="43137"/>
                                </a:srgbClr>
                              </a:outerShdw>
                            </a:effectLst>
                            <a:latin typeface="Cambria Math" panose="02040503050406030204" pitchFamily="18" charset="0"/>
                            <a:ea typeface="仿宋" panose="02010609060101010101" pitchFamily="49" charset="-122"/>
                          </a:rPr>
                        </m:ctrlPr>
                      </m:dPr>
                      <m:e>
                        <m:r>
                          <a:rPr lang="zh-CN" altLang="en-US" sz="2200" b="1" i="1">
                            <a:solidFill>
                              <a:srgbClr val="FF0000"/>
                            </a:solidFill>
                            <a:effectLst>
                              <a:outerShdw blurRad="38100" dist="38100" dir="2700000" algn="tl">
                                <a:srgbClr val="000000">
                                  <a:alpha val="43137"/>
                                </a:srgbClr>
                              </a:outerShdw>
                            </a:effectLst>
                            <a:latin typeface="Cambria Math" panose="02040503050406030204" pitchFamily="18" charset="0"/>
                            <a:ea typeface="仿宋" panose="02010609060101010101" pitchFamily="49" charset="-122"/>
                          </a:rPr>
                          <m:t>可能性</m:t>
                        </m:r>
                      </m:e>
                    </m:d>
                  </m:oMath>
                </a14:m>
                <a:r>
                  <a:rPr lang="en-US" altLang="zh-CN"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 </a:t>
                </a:r>
                <a14:m>
                  <m:oMath xmlns:m="http://schemas.openxmlformats.org/officeDocument/2006/math">
                    <m:r>
                      <a:rPr lang="pt-BR" altLang="zh-CN" sz="2200" b="1" i="1">
                        <a:solidFill>
                          <a:srgbClr val="FF0000"/>
                        </a:solidFill>
                        <a:effectLst>
                          <a:outerShdw blurRad="38100" dist="38100" dir="2700000" algn="tl">
                            <a:srgbClr val="000000">
                              <a:alpha val="43137"/>
                            </a:srgbClr>
                          </a:outerShdw>
                        </a:effectLst>
                        <a:latin typeface="Cambria Math" panose="02040503050406030204" pitchFamily="18" charset="0"/>
                      </a:rPr>
                      <m:t>𝒇</m:t>
                    </m:r>
                    <m:r>
                      <a:rPr lang="en-US" altLang="zh-CN" sz="2200" b="1" i="1" smtClean="0">
                        <a:solidFill>
                          <a:srgbClr val="FF0000"/>
                        </a:solidFill>
                        <a:effectLst>
                          <a:outerShdw blurRad="38100" dist="38100" dir="2700000" algn="tl">
                            <a:srgbClr val="000000">
                              <a:alpha val="43137"/>
                            </a:srgbClr>
                          </a:outerShdw>
                        </a:effectLst>
                        <a:latin typeface="Cambria Math" panose="02040503050406030204" pitchFamily="18" charset="0"/>
                      </a:rPr>
                      <m:t> </m:t>
                    </m:r>
                    <m:d>
                      <m:dPr>
                        <m:ctrlPr>
                          <a:rPr lang="pt-BR" altLang="zh-CN" sz="2200" b="1" i="1">
                            <a:solidFill>
                              <a:srgbClr val="FF0000"/>
                            </a:solidFill>
                            <a:effectLst>
                              <a:outerShdw blurRad="38100" dist="38100" dir="2700000" algn="tl">
                                <a:srgbClr val="000000">
                                  <a:alpha val="43137"/>
                                </a:srgbClr>
                              </a:outerShdw>
                            </a:effectLst>
                            <a:latin typeface="Cambria Math" panose="02040503050406030204" pitchFamily="18" charset="0"/>
                            <a:ea typeface="仿宋" panose="02010609060101010101" pitchFamily="49" charset="-122"/>
                          </a:rPr>
                        </m:ctrlPr>
                      </m:dPr>
                      <m:e>
                        <m:r>
                          <a:rPr lang="zh-CN" altLang="en-US" sz="2200" b="1" i="1">
                            <a:solidFill>
                              <a:srgbClr val="FF0000"/>
                            </a:solidFill>
                            <a:effectLst>
                              <a:outerShdw blurRad="38100" dist="38100" dir="2700000" algn="tl">
                                <a:srgbClr val="000000">
                                  <a:alpha val="43137"/>
                                </a:srgbClr>
                              </a:outerShdw>
                            </a:effectLst>
                            <a:latin typeface="Cambria Math" panose="02040503050406030204" pitchFamily="18" charset="0"/>
                            <a:ea typeface="仿宋" panose="02010609060101010101" pitchFamily="49" charset="-122"/>
                          </a:rPr>
                          <m:t>严重性</m:t>
                        </m:r>
                      </m:e>
                    </m:d>
                  </m:oMath>
                </a14:m>
                <a:r>
                  <a:rPr lang="zh-CN" altLang="en-US"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或</a:t>
                </a:r>
                <a:r>
                  <a:rPr lang="en-US" altLang="zh-CN" sz="2800" b="1" i="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R </a:t>
                </a:r>
                <a:r>
                  <a:rPr lang="en-US" altLang="zh-CN"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r>
                  <a:rPr lang="en-US" altLang="zh-CN" sz="2800" b="1" i="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L</a:t>
                </a:r>
                <a:r>
                  <a:rPr lang="en-US" altLang="zh-CN"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en-US" altLang="zh-CN" sz="2800" b="1" i="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C</a:t>
                </a:r>
              </a:p>
              <a:p>
                <a:pPr indent="457200" algn="just">
                  <a:lnSpc>
                    <a:spcPct val="100000"/>
                  </a:lnSpc>
                  <a:spcBef>
                    <a:spcPts val="0"/>
                  </a:spcBef>
                </a:pPr>
                <a:endParaRPr lang="en-US" altLang="zh-CN"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r>
                  <a:rPr lang="en-US" altLang="zh-CN" sz="2000" b="1" i="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R </a:t>
                </a:r>
                <a:r>
                  <a:rPr lang="en-US" altLang="zh-CN" sz="20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r>
                  <a:rPr lang="zh-CN" altLang="en-US" sz="20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风险</a:t>
                </a:r>
                <a:endParaRPr lang="en-US" altLang="zh-CN" sz="20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r>
                  <a:rPr lang="en-US" altLang="zh-CN" sz="2000" b="1" i="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L</a:t>
                </a:r>
                <a:r>
                  <a:rPr lang="en-US" altLang="zh-CN" sz="20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 </a:t>
                </a:r>
                <a:r>
                  <a:rPr lang="zh-CN" altLang="en-US" sz="20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可能性，是指导致事故（负面事件）发生的概率、频率以及可能性</a:t>
                </a:r>
                <a:r>
                  <a:rPr lang="en-US" altLang="zh-CN" sz="20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endParaRPr lang="zh-CN" altLang="en-US" sz="20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r>
                  <a:rPr lang="en-US" altLang="zh-CN" sz="2000" b="1" i="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C </a:t>
                </a:r>
                <a:r>
                  <a:rPr lang="en-US" altLang="zh-CN" sz="20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r>
                  <a:rPr lang="zh-CN" altLang="en-US" sz="20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严重性，是指事故（负面事件）一旦发生后，将造成的人员伤害和经济损失的严重程度。</a:t>
                </a:r>
                <a:endParaRPr lang="en-US" altLang="zh-CN" sz="20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r>
                  <a:rPr lang="zh-CN" altLang="en-US" sz="20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其中任何一个（</a:t>
                </a:r>
                <a:r>
                  <a:rPr lang="en-US" altLang="zh-CN" sz="20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L</a:t>
                </a:r>
                <a:r>
                  <a:rPr lang="zh-CN" altLang="en-US" sz="20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或</a:t>
                </a:r>
                <a:r>
                  <a:rPr lang="en-US" altLang="zh-CN" sz="20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C</a:t>
                </a:r>
                <a:r>
                  <a:rPr lang="zh-CN" altLang="en-US" sz="20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）不存在，则认为这种风险不存在</a:t>
                </a:r>
                <a:r>
                  <a:rPr lang="zh-CN" altLang="en-US" sz="20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endPar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p:txBody>
          </p:sp>
        </mc:Choice>
        <mc:Fallback>
          <p:sp>
            <p:nvSpPr>
              <p:cNvPr id="3" name="副标题 2"/>
              <p:cNvSpPr>
                <a:spLocks noGrp="1" noRot="1" noChangeAspect="1" noMove="1" noResize="1" noEditPoints="1" noAdjustHandles="1" noChangeArrowheads="1" noChangeShapeType="1" noTextEdit="1"/>
              </p:cNvSpPr>
              <p:nvPr>
                <p:ph type="subTitle" idx="1"/>
              </p:nvPr>
            </p:nvSpPr>
            <p:spPr>
              <a:xfrm>
                <a:off x="1160503" y="1554388"/>
                <a:ext cx="10415612" cy="4111121"/>
              </a:xfrm>
              <a:blipFill>
                <a:blip r:embed="rId2" cstate="print"/>
                <a:stretch>
                  <a:fillRect l="-1404" t="-2077" r="-1697"/>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50000"/>
            </a:schemeClr>
          </a:fgClr>
          <a:bgClr>
            <a:schemeClr val="bg1"/>
          </a:bgClr>
        </a:patt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004739" y="1363133"/>
            <a:ext cx="10086340" cy="4580467"/>
          </a:xfrm>
        </p:spPr>
        <p:txBody>
          <a:bodyPr>
            <a:normAutofit/>
          </a:bodyPr>
          <a:lstStyle/>
          <a:p>
            <a:pPr indent="457200" algn="just" fontAlgn="auto">
              <a:lnSpc>
                <a:spcPct val="100000"/>
              </a:lnSpc>
              <a:spcBef>
                <a:spcPts val="0"/>
              </a:spcBef>
            </a:pPr>
            <a:r>
              <a:rPr lang="zh-CN" altLang="en-US"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r>
              <a:rPr lang="zh-CN" altLang="en-US"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按照风险后果的影响分为：可接受风险和不可接受风险。</a:t>
            </a:r>
          </a:p>
          <a:p>
            <a:pPr indent="457200" algn="just" fontAlgn="auto">
              <a:lnSpc>
                <a:spcPct val="100000"/>
              </a:lnSpc>
              <a:spcBef>
                <a:spcPts val="0"/>
              </a:spcBef>
            </a:pPr>
            <a:endParaRPr lang="en-US" altLang="zh-CN"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1</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可接受风险</a:t>
            </a:r>
            <a:r>
              <a:rPr lang="en-US" altLang="zh-CN"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被降低至可容许程度的风险，或者称预期的风险事故的最大损失程度在单位或个人经济能力和心理承受能力的最大限度之内。</a:t>
            </a:r>
            <a:endPar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endPar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2</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不可接受风险</a:t>
            </a:r>
            <a:r>
              <a:rPr lang="en-US" altLang="zh-CN"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预期的最低损失程度在</a:t>
            </a:r>
            <a:r>
              <a:rPr lang="zh-CN" altLang="en-US"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系统</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承受能力的最大限度之外。</a:t>
            </a:r>
            <a:endPar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endPar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r>
              <a:rPr lang="zh-CN" altLang="en-US" dirty="0" smtClean="0">
                <a:solidFill>
                  <a:srgbClr val="3333FF"/>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  可</a:t>
            </a:r>
            <a:r>
              <a:rPr lang="zh-CN" altLang="en-US" dirty="0">
                <a:solidFill>
                  <a:srgbClr val="3333FF"/>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接受风险与不可接受风险也是相对的，对同等风险，不同对象的接受程度是不一样的，例如大企业承受风险的能力通常要大于小企业，对个人来讲还与心理承受能力有关。</a:t>
            </a:r>
            <a:endParaRPr lang="en-US" altLang="zh-CN" dirty="0">
              <a:solidFill>
                <a:srgbClr val="3333FF"/>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endParaRPr>
          </a:p>
          <a:p>
            <a:pPr indent="457200" algn="just" fontAlgn="auto">
              <a:lnSpc>
                <a:spcPct val="100000"/>
              </a:lnSpc>
              <a:spcBef>
                <a:spcPts val="0"/>
              </a:spcBef>
            </a:pPr>
            <a:endPar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endPar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xmlns="" val="339815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50000"/>
            </a:schemeClr>
          </a:fgClr>
          <a:bgClr>
            <a:schemeClr val="bg1"/>
          </a:bgClr>
        </a:patt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316836" y="1330595"/>
            <a:ext cx="9572615" cy="4594234"/>
          </a:xfrm>
        </p:spPr>
        <p:txBody>
          <a:bodyPr>
            <a:normAutofit lnSpcReduction="10000"/>
          </a:bodyPr>
          <a:lstStyle/>
          <a:p>
            <a:pPr indent="457200" algn="just" fontAlgn="auto">
              <a:lnSpc>
                <a:spcPct val="100000"/>
              </a:lnSpc>
              <a:spcBef>
                <a:spcPts val="0"/>
              </a:spcBef>
            </a:pPr>
            <a:endParaRPr lang="en-US" altLang="zh-CN" dirty="0">
              <a:solidFill>
                <a:srgbClr val="00B05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indent="457200" algn="just">
              <a:lnSpc>
                <a:spcPct val="100000"/>
              </a:lnSpc>
              <a:spcBef>
                <a:spcPts val="0"/>
              </a:spcBef>
            </a:pPr>
            <a:r>
              <a:rPr lang="zh-CN" altLang="en-US" sz="2600" b="1" dirty="0">
                <a:effectLst>
                  <a:outerShdw blurRad="38100" dist="38100" dir="2700000" algn="tl">
                    <a:srgbClr val="000000">
                      <a:alpha val="43137"/>
                    </a:srgbClr>
                  </a:outerShdw>
                </a:effectLst>
                <a:latin typeface="宋体" panose="02010600030101010101" pitchFamily="2" charset="-122"/>
              </a:rPr>
              <a:t> 据此，</a:t>
            </a:r>
            <a:r>
              <a:rPr lang="zh-CN" altLang="en-US" sz="2600" b="1" dirty="0">
                <a:solidFill>
                  <a:srgbClr val="FF0000"/>
                </a:solidFill>
                <a:effectLst>
                  <a:outerShdw blurRad="38100" dist="38100" dir="2700000" algn="tl">
                    <a:srgbClr val="000000">
                      <a:alpha val="43137"/>
                    </a:srgbClr>
                  </a:outerShdw>
                </a:effectLst>
                <a:latin typeface="宋体" panose="02010600030101010101" pitchFamily="2" charset="-122"/>
              </a:rPr>
              <a:t>风险管控</a:t>
            </a:r>
            <a:r>
              <a:rPr lang="zh-CN" altLang="en-US" sz="2600" b="1" dirty="0">
                <a:effectLst>
                  <a:outerShdw blurRad="38100" dist="38100" dir="2700000" algn="tl">
                    <a:srgbClr val="000000">
                      <a:alpha val="43137"/>
                    </a:srgbClr>
                  </a:outerShdw>
                </a:effectLst>
                <a:latin typeface="宋体" panose="02010600030101010101" pitchFamily="2" charset="-122"/>
              </a:rPr>
              <a:t>到位就不会形成</a:t>
            </a:r>
            <a:r>
              <a:rPr lang="zh-CN" altLang="en-US" sz="2600" b="1" dirty="0">
                <a:solidFill>
                  <a:srgbClr val="FF0000"/>
                </a:solidFill>
                <a:effectLst>
                  <a:outerShdw blurRad="38100" dist="38100" dir="2700000" algn="tl">
                    <a:srgbClr val="000000">
                      <a:alpha val="43137"/>
                    </a:srgbClr>
                  </a:outerShdw>
                </a:effectLst>
                <a:latin typeface="宋体" panose="02010600030101010101" pitchFamily="2" charset="-122"/>
              </a:rPr>
              <a:t>事故隐患</a:t>
            </a:r>
            <a:r>
              <a:rPr lang="zh-CN" altLang="en-US" sz="2600" b="1" dirty="0">
                <a:effectLst>
                  <a:outerShdw blurRad="38100" dist="38100" dir="2700000" algn="tl">
                    <a:srgbClr val="000000">
                      <a:alpha val="43137"/>
                    </a:srgbClr>
                  </a:outerShdw>
                </a:effectLst>
                <a:latin typeface="宋体" panose="02010600030101010101" pitchFamily="2" charset="-122"/>
              </a:rPr>
              <a:t>，</a:t>
            </a:r>
            <a:r>
              <a:rPr lang="zh-CN" altLang="en-US" sz="2600" b="1" dirty="0">
                <a:solidFill>
                  <a:srgbClr val="FF0000"/>
                </a:solidFill>
                <a:effectLst>
                  <a:outerShdw blurRad="38100" dist="38100" dir="2700000" algn="tl">
                    <a:srgbClr val="000000">
                      <a:alpha val="43137"/>
                    </a:srgbClr>
                  </a:outerShdw>
                </a:effectLst>
                <a:latin typeface="宋体" panose="02010600030101010101" pitchFamily="2" charset="-122"/>
              </a:rPr>
              <a:t>隐患</a:t>
            </a:r>
            <a:r>
              <a:rPr lang="zh-CN" altLang="en-US" sz="2600" b="1" dirty="0">
                <a:effectLst>
                  <a:outerShdw blurRad="38100" dist="38100" dir="2700000" algn="tl">
                    <a:srgbClr val="000000">
                      <a:alpha val="43137"/>
                    </a:srgbClr>
                  </a:outerShdw>
                </a:effectLst>
                <a:latin typeface="宋体" panose="02010600030101010101" pitchFamily="2" charset="-122"/>
              </a:rPr>
              <a:t>得到及时治理消除就不会酿成</a:t>
            </a:r>
            <a:r>
              <a:rPr lang="zh-CN" altLang="en-US" sz="2600" b="1" dirty="0">
                <a:solidFill>
                  <a:srgbClr val="FF0000"/>
                </a:solidFill>
                <a:effectLst>
                  <a:outerShdw blurRad="38100" dist="38100" dir="2700000" algn="tl">
                    <a:srgbClr val="000000">
                      <a:alpha val="43137"/>
                    </a:srgbClr>
                  </a:outerShdw>
                </a:effectLst>
                <a:latin typeface="宋体" panose="02010600030101010101" pitchFamily="2" charset="-122"/>
              </a:rPr>
              <a:t>事故</a:t>
            </a:r>
            <a:r>
              <a:rPr lang="zh-CN" altLang="en-US" sz="2600" b="1" dirty="0">
                <a:effectLst>
                  <a:outerShdw blurRad="38100" dist="38100" dir="2700000" algn="tl">
                    <a:srgbClr val="000000">
                      <a:alpha val="43137"/>
                    </a:srgbClr>
                  </a:outerShdw>
                </a:effectLst>
                <a:latin typeface="宋体" panose="02010600030101010101" pitchFamily="2" charset="-122"/>
              </a:rPr>
              <a:t>。</a:t>
            </a:r>
            <a:endParaRPr lang="en-US" altLang="zh-CN" sz="2600" b="1" dirty="0">
              <a:effectLst>
                <a:outerShdw blurRad="38100" dist="38100" dir="2700000" algn="tl">
                  <a:srgbClr val="000000">
                    <a:alpha val="43137"/>
                  </a:srgbClr>
                </a:outerShdw>
              </a:effectLst>
              <a:latin typeface="宋体" panose="02010600030101010101" pitchFamily="2" charset="-122"/>
            </a:endParaRPr>
          </a:p>
          <a:p>
            <a:pPr indent="457200" algn="just">
              <a:lnSpc>
                <a:spcPct val="100000"/>
              </a:lnSpc>
              <a:spcBef>
                <a:spcPts val="0"/>
              </a:spcBef>
            </a:pPr>
            <a:endParaRPr lang="en-US" altLang="zh-CN" sz="2600" b="1" dirty="0">
              <a:effectLst>
                <a:outerShdw blurRad="38100" dist="38100" dir="2700000" algn="tl">
                  <a:srgbClr val="000000">
                    <a:alpha val="43137"/>
                  </a:srgbClr>
                </a:outerShdw>
              </a:effectLst>
              <a:latin typeface="宋体" panose="02010600030101010101" pitchFamily="2" charset="-122"/>
            </a:endParaRPr>
          </a:p>
          <a:p>
            <a:pPr indent="457200" algn="just">
              <a:lnSpc>
                <a:spcPct val="100000"/>
              </a:lnSpc>
              <a:spcBef>
                <a:spcPts val="0"/>
              </a:spcBef>
            </a:pPr>
            <a:r>
              <a:rPr lang="zh-CN" altLang="en-US" sz="2600" b="1" dirty="0">
                <a:solidFill>
                  <a:srgbClr val="FF0000"/>
                </a:solidFill>
                <a:effectLst>
                  <a:outerShdw blurRad="38100" dist="38100" dir="2700000" algn="tl">
                    <a:srgbClr val="000000">
                      <a:alpha val="43137"/>
                    </a:srgbClr>
                  </a:outerShdw>
                </a:effectLst>
                <a:latin typeface="宋体" panose="02010600030101010101" pitchFamily="2" charset="-122"/>
              </a:rPr>
              <a:t> 双重预防体系</a:t>
            </a:r>
            <a:r>
              <a:rPr lang="zh-CN" altLang="en-US" sz="2600" b="1" dirty="0">
                <a:effectLst>
                  <a:outerShdw blurRad="38100" dist="38100" dir="2700000" algn="tl">
                    <a:srgbClr val="000000">
                      <a:alpha val="43137"/>
                    </a:srgbClr>
                  </a:outerShdw>
                </a:effectLst>
                <a:latin typeface="宋体" panose="02010600030101010101" pitchFamily="2" charset="-122"/>
              </a:rPr>
              <a:t>建设就是要通过双重预防的工作机制，</a:t>
            </a:r>
            <a:r>
              <a:rPr lang="zh-CN" altLang="en-US" sz="2600" b="1" dirty="0">
                <a:solidFill>
                  <a:srgbClr val="FF0000"/>
                </a:solidFill>
                <a:effectLst>
                  <a:outerShdw blurRad="38100" dist="38100" dir="2700000" algn="tl">
                    <a:srgbClr val="000000">
                      <a:alpha val="43137"/>
                    </a:srgbClr>
                  </a:outerShdw>
                </a:effectLst>
                <a:latin typeface="宋体" panose="02010600030101010101" pitchFamily="2" charset="-122"/>
              </a:rPr>
              <a:t>把风险控制在可接受范围内</a:t>
            </a:r>
            <a:r>
              <a:rPr lang="zh-CN" altLang="en-US" sz="2600" b="1" dirty="0">
                <a:effectLst>
                  <a:outerShdw blurRad="38100" dist="38100" dir="2700000" algn="tl">
                    <a:srgbClr val="000000">
                      <a:alpha val="43137"/>
                    </a:srgbClr>
                  </a:outerShdw>
                </a:effectLst>
                <a:latin typeface="宋体" panose="02010600030101010101" pitchFamily="2" charset="-122"/>
              </a:rPr>
              <a:t>，</a:t>
            </a:r>
            <a:r>
              <a:rPr lang="zh-CN" altLang="en-US" sz="2600" b="1" dirty="0">
                <a:solidFill>
                  <a:srgbClr val="FF0000"/>
                </a:solidFill>
                <a:effectLst>
                  <a:outerShdw blurRad="38100" dist="38100" dir="2700000" algn="tl">
                    <a:srgbClr val="000000">
                      <a:alpha val="43137"/>
                    </a:srgbClr>
                  </a:outerShdw>
                </a:effectLst>
                <a:latin typeface="宋体" panose="02010600030101010101" pitchFamily="2" charset="-122"/>
              </a:rPr>
              <a:t>把隐患消灭在形成之初</a:t>
            </a:r>
            <a:r>
              <a:rPr lang="zh-CN" altLang="en-US" sz="2600" b="1" dirty="0">
                <a:effectLst>
                  <a:outerShdw blurRad="38100" dist="38100" dir="2700000" algn="tl">
                    <a:srgbClr val="000000">
                      <a:alpha val="43137"/>
                    </a:srgbClr>
                  </a:outerShdw>
                </a:effectLst>
                <a:latin typeface="宋体" panose="02010600030101010101" pitchFamily="2" charset="-122"/>
              </a:rPr>
              <a:t>；</a:t>
            </a:r>
            <a:r>
              <a:rPr lang="zh-CN" altLang="en-US" sz="2600" b="1" dirty="0">
                <a:solidFill>
                  <a:srgbClr val="FF0000"/>
                </a:solidFill>
                <a:effectLst>
                  <a:outerShdw blurRad="38100" dist="38100" dir="2700000" algn="tl">
                    <a:srgbClr val="000000">
                      <a:alpha val="43137"/>
                    </a:srgbClr>
                  </a:outerShdw>
                </a:effectLst>
                <a:latin typeface="宋体" panose="02010600030101010101" pitchFamily="2" charset="-122"/>
              </a:rPr>
              <a:t>排查寻找管控失效或不到位的现实风险</a:t>
            </a:r>
            <a:r>
              <a:rPr lang="zh-CN" altLang="en-US" sz="2600" b="1" dirty="0">
                <a:effectLst>
                  <a:outerShdw blurRad="38100" dist="38100" dir="2700000" algn="tl">
                    <a:srgbClr val="000000">
                      <a:alpha val="43137"/>
                    </a:srgbClr>
                  </a:outerShdw>
                </a:effectLst>
                <a:latin typeface="宋体" panose="02010600030101010101" pitchFamily="2" charset="-122"/>
              </a:rPr>
              <a:t>，</a:t>
            </a:r>
            <a:r>
              <a:rPr lang="zh-CN" altLang="en-US" sz="2600" b="1" dirty="0">
                <a:solidFill>
                  <a:srgbClr val="FF0000"/>
                </a:solidFill>
                <a:effectLst>
                  <a:outerShdw blurRad="38100" dist="38100" dir="2700000" algn="tl">
                    <a:srgbClr val="000000">
                      <a:alpha val="43137"/>
                    </a:srgbClr>
                  </a:outerShdw>
                </a:effectLst>
                <a:latin typeface="宋体" panose="02010600030101010101" pitchFamily="2" charset="-122"/>
              </a:rPr>
              <a:t>及时治理消除事故隐患</a:t>
            </a:r>
            <a:r>
              <a:rPr lang="zh-CN" altLang="en-US" sz="2600" b="1" dirty="0">
                <a:effectLst>
                  <a:outerShdw blurRad="38100" dist="38100" dir="2700000" algn="tl">
                    <a:srgbClr val="000000">
                      <a:alpha val="43137"/>
                    </a:srgbClr>
                  </a:outerShdw>
                </a:effectLst>
                <a:latin typeface="宋体" panose="02010600030101010101" pitchFamily="2" charset="-122"/>
              </a:rPr>
              <a:t>，</a:t>
            </a:r>
            <a:r>
              <a:rPr lang="zh-CN" altLang="en-US" sz="2600" b="1" dirty="0">
                <a:solidFill>
                  <a:srgbClr val="FF0000"/>
                </a:solidFill>
                <a:effectLst>
                  <a:outerShdw blurRad="38100" dist="38100" dir="2700000" algn="tl">
                    <a:srgbClr val="000000">
                      <a:alpha val="43137"/>
                    </a:srgbClr>
                  </a:outerShdw>
                </a:effectLst>
                <a:latin typeface="宋体" panose="02010600030101010101" pitchFamily="2" charset="-122"/>
              </a:rPr>
              <a:t>把事故消灭在萌芽状态</a:t>
            </a:r>
            <a:r>
              <a:rPr lang="zh-CN" altLang="en-US" sz="2600" b="1" dirty="0">
                <a:effectLst>
                  <a:outerShdw blurRad="38100" dist="38100" dir="2700000" algn="tl">
                    <a:srgbClr val="000000">
                      <a:alpha val="43137"/>
                    </a:srgbClr>
                  </a:outerShdw>
                </a:effectLst>
                <a:latin typeface="宋体" panose="02010600030101010101" pitchFamily="2" charset="-122"/>
              </a:rPr>
              <a:t>。</a:t>
            </a:r>
            <a:endParaRPr lang="en-US" altLang="zh-CN" sz="2600" b="1" dirty="0">
              <a:effectLst>
                <a:outerShdw blurRad="38100" dist="38100" dir="2700000" algn="tl">
                  <a:srgbClr val="000000">
                    <a:alpha val="43137"/>
                  </a:srgbClr>
                </a:outerShdw>
              </a:effectLst>
              <a:latin typeface="宋体" panose="02010600030101010101" pitchFamily="2" charset="-122"/>
            </a:endParaRPr>
          </a:p>
          <a:p>
            <a:pPr indent="457200" algn="just">
              <a:lnSpc>
                <a:spcPct val="100000"/>
              </a:lnSpc>
              <a:spcBef>
                <a:spcPts val="0"/>
              </a:spcBef>
            </a:pPr>
            <a:endParaRPr lang="en-US" altLang="zh-CN" sz="2600" b="1" dirty="0">
              <a:effectLst>
                <a:outerShdw blurRad="38100" dist="38100" dir="2700000" algn="tl">
                  <a:srgbClr val="000000">
                    <a:alpha val="43137"/>
                  </a:srgbClr>
                </a:outerShdw>
              </a:effectLst>
              <a:latin typeface="宋体" panose="02010600030101010101" pitchFamily="2" charset="-122"/>
            </a:endParaRPr>
          </a:p>
          <a:p>
            <a:pPr indent="457200" algn="just">
              <a:lnSpc>
                <a:spcPct val="100000"/>
              </a:lnSpc>
              <a:spcBef>
                <a:spcPts val="0"/>
              </a:spcBef>
            </a:pPr>
            <a:endParaRPr lang="en-US" altLang="zh-CN" sz="2600" b="1" dirty="0">
              <a:effectLst>
                <a:outerShdw blurRad="38100" dist="38100" dir="2700000" algn="tl">
                  <a:srgbClr val="000000">
                    <a:alpha val="43137"/>
                  </a:srgbClr>
                </a:outerShdw>
              </a:effectLst>
              <a:latin typeface="宋体" panose="02010600030101010101" pitchFamily="2" charset="-122"/>
            </a:endParaRPr>
          </a:p>
          <a:p>
            <a:pPr indent="457200" algn="just">
              <a:lnSpc>
                <a:spcPct val="100000"/>
              </a:lnSpc>
              <a:spcBef>
                <a:spcPts val="0"/>
              </a:spcBef>
            </a:pPr>
            <a:endParaRPr lang="en-US" altLang="zh-CN" sz="2600" b="1" dirty="0">
              <a:solidFill>
                <a:srgbClr val="FF0000"/>
              </a:solidFill>
              <a:effectLst>
                <a:outerShdw blurRad="38100" dist="38100" dir="2700000" algn="tl">
                  <a:srgbClr val="000000">
                    <a:alpha val="43137"/>
                  </a:srgbClr>
                </a:outerShdw>
              </a:effectLst>
              <a:latin typeface="宋体" panose="02010600030101010101" pitchFamily="2" charset="-122"/>
            </a:endParaRPr>
          </a:p>
          <a:p>
            <a:pPr indent="457200" algn="just">
              <a:lnSpc>
                <a:spcPct val="100000"/>
              </a:lnSpc>
              <a:spcBef>
                <a:spcPts val="0"/>
              </a:spcBef>
            </a:pPr>
            <a:r>
              <a:rPr lang="zh-CN" altLang="en-US" sz="26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endParaRPr lang="en-US" altLang="zh-CN" sz="26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a:lnSpc>
                <a:spcPct val="100000"/>
              </a:lnSpc>
              <a:spcBef>
                <a:spcPts val="0"/>
              </a:spcBef>
            </a:pPr>
            <a:endParaRPr lang="zh-CN" altLang="en-US" sz="26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24666503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50000"/>
            </a:schemeClr>
          </a:fgClr>
          <a:bgClr>
            <a:schemeClr val="bg1"/>
          </a:bgClr>
        </a:patt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069987" y="958061"/>
            <a:ext cx="10086340" cy="4594234"/>
          </a:xfrm>
        </p:spPr>
        <p:txBody>
          <a:bodyPr>
            <a:normAutofit lnSpcReduction="10000"/>
          </a:bodyPr>
          <a:lstStyle/>
          <a:p>
            <a:pPr indent="457200" algn="just" fontAlgn="auto">
              <a:lnSpc>
                <a:spcPct val="100000"/>
              </a:lnSpc>
              <a:spcBef>
                <a:spcPts val="0"/>
              </a:spcBef>
            </a:pPr>
            <a:endParaRPr lang="en-US" altLang="zh-CN" dirty="0">
              <a:solidFill>
                <a:srgbClr val="00B05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indent="457200" algn="just">
              <a:lnSpc>
                <a:spcPct val="100000"/>
              </a:lnSpc>
              <a:spcBef>
                <a:spcPts val="0"/>
              </a:spcBef>
            </a:pPr>
            <a:r>
              <a:rPr lang="zh-CN" altLang="en-US" sz="2600" b="1" dirty="0">
                <a:effectLst>
                  <a:outerShdw blurRad="38100" dist="38100" dir="2700000" algn="tl">
                    <a:srgbClr val="000000">
                      <a:alpha val="43137"/>
                    </a:srgbClr>
                  </a:outerShdw>
                </a:effectLst>
                <a:latin typeface="+mn-ea"/>
              </a:rPr>
              <a:t>“两个体系”建设就是构筑防范生产安全事故的两道防火墙</a:t>
            </a:r>
            <a:r>
              <a:rPr lang="zh-CN" altLang="en-US" sz="2600" b="1" dirty="0" smtClean="0">
                <a:effectLst>
                  <a:outerShdw blurRad="38100" dist="38100" dir="2700000" algn="tl">
                    <a:srgbClr val="000000">
                      <a:alpha val="43137"/>
                    </a:srgbClr>
                  </a:outerShdw>
                </a:effectLst>
                <a:latin typeface="+mn-ea"/>
              </a:rPr>
              <a:t>。</a:t>
            </a:r>
            <a:r>
              <a:rPr lang="zh-CN" altLang="en-US" sz="2600" b="1" dirty="0" smtClean="0">
                <a:solidFill>
                  <a:srgbClr val="0000FF"/>
                </a:solidFill>
                <a:effectLst>
                  <a:outerShdw blurRad="38100" dist="38100" dir="2700000" algn="tl">
                    <a:srgbClr val="000000">
                      <a:alpha val="43137"/>
                    </a:srgbClr>
                  </a:outerShdw>
                </a:effectLst>
                <a:latin typeface="+mn-ea"/>
              </a:rPr>
              <a:t>第</a:t>
            </a:r>
            <a:r>
              <a:rPr lang="zh-CN" altLang="en-US" sz="2600" b="1" dirty="0">
                <a:solidFill>
                  <a:srgbClr val="0000FF"/>
                </a:solidFill>
                <a:effectLst>
                  <a:outerShdw blurRad="38100" dist="38100" dir="2700000" algn="tl">
                    <a:srgbClr val="000000">
                      <a:alpha val="43137"/>
                    </a:srgbClr>
                  </a:outerShdw>
                </a:effectLst>
                <a:latin typeface="+mn-ea"/>
              </a:rPr>
              <a:t>一道是管风险</a:t>
            </a:r>
            <a:r>
              <a:rPr lang="zh-CN" altLang="en-US" sz="2600" b="1" dirty="0">
                <a:effectLst>
                  <a:outerShdw blurRad="38100" dist="38100" dir="2700000" algn="tl">
                    <a:srgbClr val="000000">
                      <a:alpha val="43137"/>
                    </a:srgbClr>
                  </a:outerShdw>
                </a:effectLst>
                <a:latin typeface="+mn-ea"/>
              </a:rPr>
              <a:t>，以安全风险辨识和管控为基础，从源头上系统辨识风险、分级管控风险，努力把各类风险控制在可接受范围内，杜绝和减少事故隐患</a:t>
            </a:r>
            <a:r>
              <a:rPr lang="zh-CN" altLang="en-US" sz="2600" b="1" dirty="0" smtClean="0">
                <a:effectLst>
                  <a:outerShdw blurRad="38100" dist="38100" dir="2700000" algn="tl">
                    <a:srgbClr val="000000">
                      <a:alpha val="43137"/>
                    </a:srgbClr>
                  </a:outerShdw>
                </a:effectLst>
                <a:latin typeface="+mn-ea"/>
              </a:rPr>
              <a:t>；</a:t>
            </a:r>
            <a:r>
              <a:rPr lang="zh-CN" altLang="en-US" sz="2600" b="1" dirty="0" smtClean="0">
                <a:solidFill>
                  <a:srgbClr val="0000FF"/>
                </a:solidFill>
                <a:effectLst>
                  <a:outerShdw blurRad="38100" dist="38100" dir="2700000" algn="tl">
                    <a:srgbClr val="000000">
                      <a:alpha val="43137"/>
                    </a:srgbClr>
                  </a:outerShdw>
                </a:effectLst>
                <a:latin typeface="+mn-ea"/>
              </a:rPr>
              <a:t>第</a:t>
            </a:r>
            <a:r>
              <a:rPr lang="zh-CN" altLang="en-US" sz="2600" b="1" dirty="0">
                <a:solidFill>
                  <a:srgbClr val="0000FF"/>
                </a:solidFill>
                <a:effectLst>
                  <a:outerShdw blurRad="38100" dist="38100" dir="2700000" algn="tl">
                    <a:srgbClr val="000000">
                      <a:alpha val="43137"/>
                    </a:srgbClr>
                  </a:outerShdw>
                </a:effectLst>
                <a:latin typeface="+mn-ea"/>
              </a:rPr>
              <a:t>二道是治隐患</a:t>
            </a:r>
            <a:r>
              <a:rPr lang="zh-CN" altLang="en-US" sz="2600" b="1" dirty="0">
                <a:effectLst>
                  <a:outerShdw blurRad="38100" dist="38100" dir="2700000" algn="tl">
                    <a:srgbClr val="000000">
                      <a:alpha val="43137"/>
                    </a:srgbClr>
                  </a:outerShdw>
                </a:effectLst>
                <a:latin typeface="+mn-ea"/>
              </a:rPr>
              <a:t>，以隐患排查和治理为手段，认真排查风险管控过程中出现的缺失、漏洞和风险控制失效环节，坚决把隐患消灭在事故发生之前。</a:t>
            </a:r>
            <a:endParaRPr lang="en-US" altLang="zh-CN" sz="2600" b="1" dirty="0">
              <a:effectLst>
                <a:outerShdw blurRad="38100" dist="38100" dir="2700000" algn="tl">
                  <a:srgbClr val="000000">
                    <a:alpha val="43137"/>
                  </a:srgbClr>
                </a:outerShdw>
              </a:effectLst>
              <a:latin typeface="+mn-ea"/>
            </a:endParaRPr>
          </a:p>
          <a:p>
            <a:pPr indent="457200" algn="just">
              <a:lnSpc>
                <a:spcPct val="100000"/>
              </a:lnSpc>
              <a:spcBef>
                <a:spcPts val="0"/>
              </a:spcBef>
            </a:pPr>
            <a:endParaRPr lang="en-US" altLang="zh-CN" sz="26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a:lnSpc>
                <a:spcPct val="100000"/>
              </a:lnSpc>
              <a:spcBef>
                <a:spcPts val="0"/>
              </a:spcBef>
            </a:pPr>
            <a:r>
              <a:rPr lang="en-US" altLang="zh-CN" sz="26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r>
              <a:rPr lang="zh-CN" altLang="en-US" sz="26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可以说，</a:t>
            </a:r>
            <a:r>
              <a:rPr lang="zh-CN" altLang="en-US" sz="2600" b="1" dirty="0">
                <a:solidFill>
                  <a:srgbClr val="3333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安全风险管控</a:t>
            </a:r>
            <a:r>
              <a:rPr lang="zh-CN" altLang="en-US" sz="26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到位就不会形成事故隐患，隐患一经发现及时治理就不可能酿成事故，要通过双重预防的工作机制，切实把每一类风险都控制在可接受范围内，把每一个隐患都治理在形成之初，把每一起事故都消灭在萌芽状态。</a:t>
            </a:r>
          </a:p>
        </p:txBody>
      </p:sp>
    </p:spTree>
    <p:extLst>
      <p:ext uri="{BB962C8B-B14F-4D97-AF65-F5344CB8AC3E}">
        <p14:creationId xmlns:p14="http://schemas.microsoft.com/office/powerpoint/2010/main" xmlns="" val="4034423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50000"/>
            </a:schemeClr>
          </a:fgClr>
          <a:bgClr>
            <a:schemeClr val="bg1"/>
          </a:bgClr>
        </a:pattFill>
        <a:effectLst/>
      </p:bgPr>
    </p:bg>
    <p:spTree>
      <p:nvGrpSpPr>
        <p:cNvPr id="1" name=""/>
        <p:cNvGrpSpPr/>
        <p:nvPr/>
      </p:nvGrpSpPr>
      <p:grpSpPr>
        <a:xfrm>
          <a:off x="0" y="0"/>
          <a:ext cx="0" cy="0"/>
          <a:chOff x="0" y="0"/>
          <a:chExt cx="0" cy="0"/>
        </a:xfrm>
      </p:grpSpPr>
      <p:sp>
        <p:nvSpPr>
          <p:cNvPr id="17" name="AutoShape 6"/>
          <p:cNvSpPr>
            <a:spLocks noChangeArrowheads="1"/>
          </p:cNvSpPr>
          <p:nvPr/>
        </p:nvSpPr>
        <p:spPr bwMode="auto">
          <a:xfrm>
            <a:off x="3598333" y="1924853"/>
            <a:ext cx="4737706" cy="865416"/>
          </a:xfrm>
          <a:prstGeom prst="roundRect">
            <a:avLst>
              <a:gd name="adj" fmla="val 9106"/>
            </a:avLst>
          </a:prstGeom>
          <a:gradFill rotWithShape="1">
            <a:gsLst>
              <a:gs pos="0">
                <a:srgbClr val="669900">
                  <a:gamma/>
                  <a:tint val="41961"/>
                  <a:invGamma/>
                </a:srgbClr>
              </a:gs>
              <a:gs pos="100000">
                <a:srgbClr val="669900"/>
              </a:gs>
            </a:gsLst>
            <a:lin ang="5400000" scaled="1"/>
          </a:gradFill>
          <a:ln w="25400" cap="flat" cmpd="sng">
            <a:solidFill>
              <a:schemeClr val="bg1"/>
            </a:solidFill>
            <a:rou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0" hangingPunct="0"/>
            <a:r>
              <a:rPr lang="en-US" altLang="zh-CN" sz="2400" b="1" dirty="0" smtClean="0">
                <a:solidFill>
                  <a:srgbClr val="3333FF"/>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1</a:t>
            </a:r>
            <a:r>
              <a:rPr lang="zh-CN" altLang="en-US" sz="2400" b="1" dirty="0" smtClean="0">
                <a:solidFill>
                  <a:srgbClr val="3333FF"/>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、双</a:t>
            </a:r>
            <a:r>
              <a:rPr lang="zh-CN" altLang="en-US" sz="2400" b="1" dirty="0">
                <a:solidFill>
                  <a:srgbClr val="3333FF"/>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重预防体系建设的推进进程</a:t>
            </a:r>
          </a:p>
        </p:txBody>
      </p:sp>
      <p:sp>
        <p:nvSpPr>
          <p:cNvPr id="18" name="AutoShape 6"/>
          <p:cNvSpPr>
            <a:spLocks noChangeArrowheads="1"/>
          </p:cNvSpPr>
          <p:nvPr/>
        </p:nvSpPr>
        <p:spPr bwMode="auto">
          <a:xfrm>
            <a:off x="3598333" y="3273675"/>
            <a:ext cx="4737706" cy="865416"/>
          </a:xfrm>
          <a:prstGeom prst="roundRect">
            <a:avLst>
              <a:gd name="adj" fmla="val 9106"/>
            </a:avLst>
          </a:prstGeom>
          <a:gradFill rotWithShape="1">
            <a:gsLst>
              <a:gs pos="0">
                <a:srgbClr val="669900">
                  <a:gamma/>
                  <a:tint val="41961"/>
                  <a:invGamma/>
                </a:srgbClr>
              </a:gs>
              <a:gs pos="100000">
                <a:srgbClr val="669900"/>
              </a:gs>
            </a:gsLst>
            <a:lin ang="5400000" scaled="1"/>
          </a:gradFill>
          <a:ln w="25400" cap="flat" cmpd="sng">
            <a:solidFill>
              <a:schemeClr val="bg1"/>
            </a:solidFill>
            <a:rou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0" hangingPunct="0"/>
            <a:r>
              <a:rPr lang="en-US" altLang="zh-CN" sz="2400" b="1" dirty="0" smtClean="0">
                <a:solidFill>
                  <a:schemeClr val="accent6">
                    <a:lumMod val="60000"/>
                    <a:lumOff val="40000"/>
                  </a:schemeClr>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2</a:t>
            </a:r>
            <a:r>
              <a:rPr lang="zh-CN" altLang="en-US" sz="2400" b="1" dirty="0" smtClean="0">
                <a:solidFill>
                  <a:schemeClr val="accent6">
                    <a:lumMod val="60000"/>
                    <a:lumOff val="40000"/>
                  </a:schemeClr>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、双</a:t>
            </a:r>
            <a:r>
              <a:rPr lang="zh-CN" altLang="en-US" sz="2400" b="1" dirty="0">
                <a:solidFill>
                  <a:schemeClr val="accent6">
                    <a:lumMod val="60000"/>
                    <a:lumOff val="40000"/>
                  </a:schemeClr>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重预防体系建设</a:t>
            </a:r>
            <a:r>
              <a:rPr lang="zh-CN" altLang="en-US" sz="2400" b="1" dirty="0" smtClean="0">
                <a:solidFill>
                  <a:schemeClr val="accent6">
                    <a:lumMod val="60000"/>
                    <a:lumOff val="40000"/>
                  </a:schemeClr>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的基本要义</a:t>
            </a:r>
            <a:endParaRPr lang="zh-CN" altLang="en-US" sz="2400" b="1" dirty="0">
              <a:solidFill>
                <a:schemeClr val="accent6">
                  <a:lumMod val="60000"/>
                  <a:lumOff val="40000"/>
                </a:schemeClr>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endParaRPr>
          </a:p>
        </p:txBody>
      </p:sp>
      <p:sp>
        <p:nvSpPr>
          <p:cNvPr id="19" name="AutoShape 6"/>
          <p:cNvSpPr>
            <a:spLocks noChangeArrowheads="1"/>
          </p:cNvSpPr>
          <p:nvPr/>
        </p:nvSpPr>
        <p:spPr bwMode="auto">
          <a:xfrm>
            <a:off x="3598333" y="4622497"/>
            <a:ext cx="4737706" cy="865416"/>
          </a:xfrm>
          <a:prstGeom prst="roundRect">
            <a:avLst>
              <a:gd name="adj" fmla="val 9106"/>
            </a:avLst>
          </a:prstGeom>
          <a:gradFill rotWithShape="1">
            <a:gsLst>
              <a:gs pos="0">
                <a:srgbClr val="669900">
                  <a:gamma/>
                  <a:tint val="41961"/>
                  <a:invGamma/>
                </a:srgbClr>
              </a:gs>
              <a:gs pos="100000">
                <a:srgbClr val="669900"/>
              </a:gs>
            </a:gsLst>
            <a:lin ang="5400000" scaled="1"/>
          </a:gradFill>
          <a:ln w="25400" cap="flat" cmpd="sng">
            <a:solidFill>
              <a:schemeClr val="bg1"/>
            </a:solidFill>
            <a:rou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0" hangingPunct="0"/>
            <a:r>
              <a:rPr lang="en-US" altLang="zh-CN" sz="2400" b="1" dirty="0">
                <a:solidFill>
                  <a:schemeClr val="accent6">
                    <a:lumMod val="60000"/>
                    <a:lumOff val="40000"/>
                  </a:schemeClr>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3</a:t>
            </a:r>
            <a:r>
              <a:rPr lang="zh-CN" altLang="en-US" sz="2400" b="1" dirty="0" smtClean="0">
                <a:solidFill>
                  <a:schemeClr val="accent6">
                    <a:lumMod val="60000"/>
                    <a:lumOff val="40000"/>
                  </a:schemeClr>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、双</a:t>
            </a:r>
            <a:r>
              <a:rPr lang="zh-CN" altLang="en-US" sz="2400" b="1" dirty="0">
                <a:solidFill>
                  <a:schemeClr val="accent6">
                    <a:lumMod val="60000"/>
                    <a:lumOff val="40000"/>
                  </a:schemeClr>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重预防体系建设</a:t>
            </a:r>
            <a:r>
              <a:rPr lang="zh-CN" altLang="en-US" sz="2400" b="1" dirty="0" smtClean="0">
                <a:solidFill>
                  <a:schemeClr val="accent6">
                    <a:lumMod val="60000"/>
                    <a:lumOff val="40000"/>
                  </a:schemeClr>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的问题改进</a:t>
            </a:r>
            <a:endParaRPr lang="zh-CN" altLang="en-US" sz="2400" b="1" dirty="0">
              <a:solidFill>
                <a:schemeClr val="accent6">
                  <a:lumMod val="60000"/>
                  <a:lumOff val="40000"/>
                </a:schemeClr>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xmlns="" val="355253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50000"/>
            </a:schemeClr>
          </a:fgClr>
          <a:bgClr>
            <a:schemeClr val="bg1"/>
          </a:bgClr>
        </a:pattFill>
        <a:effectLst/>
      </p:bgPr>
    </p:bg>
    <p:spTree>
      <p:nvGrpSpPr>
        <p:cNvPr id="1" name=""/>
        <p:cNvGrpSpPr/>
        <p:nvPr/>
      </p:nvGrpSpPr>
      <p:grpSpPr>
        <a:xfrm>
          <a:off x="0" y="0"/>
          <a:ext cx="0" cy="0"/>
          <a:chOff x="0" y="0"/>
          <a:chExt cx="0" cy="0"/>
        </a:xfrm>
      </p:grpSpPr>
      <p:sp>
        <p:nvSpPr>
          <p:cNvPr id="8" name="矩形 7"/>
          <p:cNvSpPr/>
          <p:nvPr/>
        </p:nvSpPr>
        <p:spPr>
          <a:xfrm>
            <a:off x="1473201" y="1824589"/>
            <a:ext cx="9414932" cy="37856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宋体" panose="02010600030101010101" pitchFamily="2" charset="-122"/>
              </a:rPr>
              <a:t>         安全生产工作，从过去注重</a:t>
            </a:r>
            <a:r>
              <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宋体" panose="02010600030101010101" pitchFamily="2" charset="-122"/>
              </a:rPr>
              <a:t>隐患排查治理</a:t>
            </a:r>
            <a:r>
              <a:rPr kumimoji="0" lang="zh-CN"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宋体" panose="02010600030101010101" pitchFamily="2" charset="-122"/>
              </a:rPr>
              <a:t>向以</a:t>
            </a:r>
            <a:r>
              <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宋体" panose="02010600030101010101" pitchFamily="2" charset="-122"/>
              </a:rPr>
              <a:t>管控</a:t>
            </a:r>
            <a:r>
              <a:rPr kumimoji="0" lang="zh-CN"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宋体" panose="02010600030101010101" pitchFamily="2" charset="-122"/>
              </a:rPr>
              <a:t>形成隐患的</a:t>
            </a:r>
            <a:r>
              <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宋体" panose="02010600030101010101" pitchFamily="2" charset="-122"/>
              </a:rPr>
              <a:t>风险</a:t>
            </a:r>
            <a:r>
              <a:rPr kumimoji="0" lang="zh-CN"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宋体" panose="02010600030101010101" pitchFamily="2" charset="-122"/>
              </a:rPr>
              <a:t>为主的系统治理转</a:t>
            </a:r>
            <a:r>
              <a:rPr kumimoji="0" lang="zh-CN" altLang="en-US"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a:ea typeface="宋体" panose="02010600030101010101" pitchFamily="2" charset="-122"/>
              </a:rPr>
              <a:t>变。</a:t>
            </a:r>
            <a:endParaRPr kumimoji="0" lang="en-US" altLang="zh-CN"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b="1" dirty="0">
                <a:solidFill>
                  <a:prstClr val="black"/>
                </a:solidFill>
                <a:effectLst>
                  <a:outerShdw blurRad="38100" dist="38100" dir="2700000" algn="tl">
                    <a:srgbClr val="000000">
                      <a:alpha val="43137"/>
                    </a:srgbClr>
                  </a:outerShdw>
                </a:effectLst>
                <a:latin typeface="Calibri"/>
                <a:ea typeface="宋体" panose="02010600030101010101" pitchFamily="2" charset="-122"/>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宋体" panose="02010600030101010101" pitchFamily="2" charset="-122"/>
              </a:rPr>
              <a:t>          </a:t>
            </a:r>
            <a:r>
              <a:rPr kumimoji="0" lang="zh-CN"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宋体" panose="02010600030101010101" pitchFamily="2" charset="-122"/>
              </a:rPr>
              <a:t>过去“</a:t>
            </a:r>
            <a:r>
              <a:rPr kumimoji="0" lang="zh-CN" altLang="en-US" sz="24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alibri"/>
                <a:ea typeface="宋体" panose="02010600030101010101" pitchFamily="2" charset="-122"/>
              </a:rPr>
              <a:t>管控隐</a:t>
            </a:r>
            <a:r>
              <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宋体" panose="02010600030101010101" pitchFamily="2" charset="-122"/>
              </a:rPr>
              <a:t>患，防范事故</a:t>
            </a:r>
            <a:r>
              <a:rPr kumimoji="0" lang="zh-CN"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宋体" panose="02010600030101010101" pitchFamily="2" charset="-122"/>
              </a:rPr>
              <a:t>”，</a:t>
            </a:r>
            <a:r>
              <a:rPr lang="zh-CN" altLang="en-US" sz="2400" b="1" dirty="0">
                <a:solidFill>
                  <a:prstClr val="black"/>
                </a:solidFill>
                <a:effectLst>
                  <a:outerShdw blurRad="38100" dist="38100" dir="2700000" algn="tl">
                    <a:srgbClr val="000000">
                      <a:alpha val="43137"/>
                    </a:srgbClr>
                  </a:outerShdw>
                </a:effectLst>
                <a:latin typeface="Calibri"/>
                <a:ea typeface="宋体" panose="02010600030101010101" pitchFamily="2" charset="-122"/>
              </a:rPr>
              <a:t>现在“</a:t>
            </a:r>
            <a:r>
              <a:rPr lang="zh-CN" altLang="en-US" sz="2400" b="1" dirty="0" smtClean="0">
                <a:solidFill>
                  <a:srgbClr val="FF0000"/>
                </a:solidFill>
                <a:effectLst>
                  <a:outerShdw blurRad="38100" dist="38100" dir="2700000" algn="tl">
                    <a:srgbClr val="000000">
                      <a:alpha val="43137"/>
                    </a:srgbClr>
                  </a:outerShdw>
                </a:effectLst>
                <a:latin typeface="Calibri"/>
                <a:ea typeface="宋体" panose="02010600030101010101" pitchFamily="2" charset="-122"/>
              </a:rPr>
              <a:t>管控风</a:t>
            </a:r>
            <a:r>
              <a:rPr lang="zh-CN" altLang="en-US" sz="2400" b="1" dirty="0">
                <a:solidFill>
                  <a:srgbClr val="FF0000"/>
                </a:solidFill>
                <a:effectLst>
                  <a:outerShdw blurRad="38100" dist="38100" dir="2700000" algn="tl">
                    <a:srgbClr val="000000">
                      <a:alpha val="43137"/>
                    </a:srgbClr>
                  </a:outerShdw>
                </a:effectLst>
                <a:latin typeface="Calibri"/>
                <a:ea typeface="宋体" panose="02010600030101010101" pitchFamily="2" charset="-122"/>
              </a:rPr>
              <a:t>险，防范隐患，避免事故</a:t>
            </a:r>
            <a:r>
              <a:rPr lang="zh-CN" altLang="en-US" sz="2400" b="1" dirty="0">
                <a:solidFill>
                  <a:prstClr val="black"/>
                </a:solidFill>
                <a:effectLst>
                  <a:outerShdw blurRad="38100" dist="38100" dir="2700000" algn="tl">
                    <a:srgbClr val="000000">
                      <a:alpha val="43137"/>
                    </a:srgbClr>
                  </a:outerShdw>
                </a:effectLst>
                <a:latin typeface="Calibri"/>
                <a:ea typeface="宋体" panose="02010600030101010101" pitchFamily="2" charset="-122"/>
              </a:rPr>
              <a:t>”，从而实现安全生产管控关口前移。</a:t>
            </a:r>
            <a:endParaRPr kumimoji="0" lang="en-US" altLang="zh-CN"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宋体" panose="02010600030101010101" pitchFamily="2" charset="-122"/>
            </a:endParaRPr>
          </a:p>
          <a:p>
            <a:pPr lvl="0">
              <a:defRPr/>
            </a:pPr>
            <a:endParaRPr lang="en-US" altLang="zh-CN" sz="2400" b="1" dirty="0" smtClean="0">
              <a:solidFill>
                <a:prstClr val="black"/>
              </a:solidFill>
              <a:effectLst>
                <a:outerShdw blurRad="38100" dist="38100" dir="2700000" algn="tl">
                  <a:srgbClr val="000000">
                    <a:alpha val="43137"/>
                  </a:srgbClr>
                </a:outerShdw>
              </a:effectLst>
            </a:endParaRPr>
          </a:p>
          <a:p>
            <a:pPr lvl="0">
              <a:defRPr/>
            </a:pPr>
            <a:r>
              <a:rPr lang="en-US" altLang="zh-CN" sz="2400" b="1" dirty="0">
                <a:solidFill>
                  <a:prstClr val="black"/>
                </a:solidFill>
                <a:effectLst>
                  <a:outerShdw blurRad="38100" dist="38100" dir="2700000" algn="tl">
                    <a:srgbClr val="000000">
                      <a:alpha val="43137"/>
                    </a:srgbClr>
                  </a:outerShdw>
                </a:effectLst>
              </a:rPr>
              <a:t> </a:t>
            </a:r>
            <a:r>
              <a:rPr lang="en-US" altLang="zh-CN" sz="2400" b="1" dirty="0" smtClean="0">
                <a:solidFill>
                  <a:prstClr val="black"/>
                </a:solidFill>
                <a:effectLst>
                  <a:outerShdw blurRad="38100" dist="38100" dir="2700000" algn="tl">
                    <a:srgbClr val="000000">
                      <a:alpha val="43137"/>
                    </a:srgbClr>
                  </a:outerShdw>
                </a:effectLst>
              </a:rPr>
              <a:t>        </a:t>
            </a:r>
            <a:r>
              <a:rPr lang="zh-CN" altLang="en-US" sz="2400" b="1" dirty="0" smtClean="0">
                <a:solidFill>
                  <a:prstClr val="black"/>
                </a:solidFill>
                <a:effectLst>
                  <a:outerShdw blurRad="38100" dist="38100" dir="2700000" algn="tl">
                    <a:srgbClr val="000000">
                      <a:alpha val="43137"/>
                    </a:srgbClr>
                  </a:outerShdw>
                </a:effectLst>
              </a:rPr>
              <a:t>构</a:t>
            </a:r>
            <a:r>
              <a:rPr lang="zh-CN" altLang="en-US" sz="2400" b="1" dirty="0">
                <a:solidFill>
                  <a:prstClr val="black"/>
                </a:solidFill>
                <a:effectLst>
                  <a:outerShdw blurRad="38100" dist="38100" dir="2700000" algn="tl">
                    <a:srgbClr val="000000">
                      <a:alpha val="43137"/>
                    </a:srgbClr>
                  </a:outerShdw>
                </a:effectLst>
              </a:rPr>
              <a:t>筑起“</a:t>
            </a:r>
            <a:r>
              <a:rPr lang="zh-CN" altLang="en-US" sz="2400" b="1" dirty="0">
                <a:solidFill>
                  <a:srgbClr val="FF0000"/>
                </a:solidFill>
                <a:effectLst>
                  <a:outerShdw blurRad="38100" dist="38100" dir="2700000" algn="tl">
                    <a:srgbClr val="000000">
                      <a:alpha val="43137"/>
                    </a:srgbClr>
                  </a:outerShdw>
                </a:effectLst>
              </a:rPr>
              <a:t>管控源头风险</a:t>
            </a:r>
            <a:r>
              <a:rPr lang="zh-CN" altLang="en-US" sz="2400" b="1" dirty="0">
                <a:solidFill>
                  <a:prstClr val="black"/>
                </a:solidFill>
                <a:effectLst>
                  <a:outerShdw blurRad="38100" dist="38100" dir="2700000" algn="tl">
                    <a:srgbClr val="000000">
                      <a:alpha val="43137"/>
                    </a:srgbClr>
                  </a:outerShdw>
                </a:effectLst>
              </a:rPr>
              <a:t>、</a:t>
            </a:r>
            <a:r>
              <a:rPr lang="zh-CN" altLang="en-US" sz="2400" b="1" dirty="0">
                <a:solidFill>
                  <a:srgbClr val="FF0000"/>
                </a:solidFill>
                <a:effectLst>
                  <a:outerShdw blurRad="38100" dist="38100" dir="2700000" algn="tl">
                    <a:srgbClr val="000000">
                      <a:alpha val="43137"/>
                    </a:srgbClr>
                  </a:outerShdw>
                </a:effectLst>
              </a:rPr>
              <a:t>治理事故隐患</a:t>
            </a:r>
            <a:r>
              <a:rPr lang="zh-CN" altLang="en-US" sz="2400" b="1" dirty="0">
                <a:solidFill>
                  <a:prstClr val="black"/>
                </a:solidFill>
                <a:effectLst>
                  <a:outerShdw blurRad="38100" dist="38100" dir="2700000" algn="tl">
                    <a:srgbClr val="000000">
                      <a:alpha val="43137"/>
                    </a:srgbClr>
                  </a:outerShdw>
                </a:effectLst>
              </a:rPr>
              <a:t>”双重安全防线。</a:t>
            </a:r>
            <a:endParaRPr kumimoji="0" lang="en-US" altLang="zh-CN"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15994412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50000"/>
            </a:schemeClr>
          </a:fgClr>
          <a:bgClr>
            <a:schemeClr val="bg1"/>
          </a:bgClr>
        </a:pattFill>
        <a:effectLst/>
      </p:bgPr>
    </p:bg>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856314" y="1520645"/>
            <a:ext cx="10282643" cy="4059540"/>
          </a:xfrm>
        </p:spPr>
        <p:txBody>
          <a:bodyPr>
            <a:noAutofit/>
          </a:bodyPr>
          <a:lstStyle/>
          <a:p>
            <a:pPr lvl="0" indent="457200" algn="just">
              <a:lnSpc>
                <a:spcPct val="120000"/>
              </a:lnSpc>
              <a:spcBef>
                <a:spcPts val="0"/>
              </a:spcBef>
            </a:pPr>
            <a:r>
              <a:rPr lang="zh-CN" altLang="en-US" sz="2800" b="1" dirty="0">
                <a:solidFill>
                  <a:srgbClr val="0000FF"/>
                </a:solidFill>
                <a:effectLst>
                  <a:outerShdw blurRad="38100" dist="38100" dir="2700000" algn="tl">
                    <a:srgbClr val="000000">
                      <a:alpha val="43137"/>
                    </a:srgbClr>
                  </a:outerShdw>
                </a:effectLst>
                <a:latin typeface="宋体" panose="02010600030101010101" pitchFamily="2" charset="-122"/>
              </a:rPr>
              <a:t> </a:t>
            </a:r>
            <a:r>
              <a:rPr lang="zh-CN" altLang="en-US" b="1" dirty="0" smtClean="0">
                <a:effectLst>
                  <a:outerShdw blurRad="38100" dist="38100" dir="2700000" algn="tl">
                    <a:srgbClr val="000000">
                      <a:alpha val="43137"/>
                    </a:srgbClr>
                  </a:outerShdw>
                </a:effectLst>
                <a:latin typeface="宋体" panose="02010600030101010101" pitchFamily="2" charset="-122"/>
              </a:rPr>
              <a:t>建</a:t>
            </a:r>
            <a:r>
              <a:rPr lang="zh-CN" altLang="en-US" b="1" dirty="0">
                <a:effectLst>
                  <a:outerShdw blurRad="38100" dist="38100" dir="2700000" algn="tl">
                    <a:srgbClr val="000000">
                      <a:alpha val="43137"/>
                    </a:srgbClr>
                  </a:outerShdw>
                </a:effectLst>
                <a:latin typeface="宋体" panose="02010600030101010101" pitchFamily="2" charset="-122"/>
              </a:rPr>
              <a:t>筑施工安全生产不是一个封闭、独立的系统，</a:t>
            </a:r>
            <a:r>
              <a:rPr lang="zh-CN" altLang="en-US" b="1" dirty="0" smtClean="0">
                <a:effectLst>
                  <a:outerShdw blurRad="38100" dist="38100" dir="2700000" algn="tl">
                    <a:srgbClr val="000000">
                      <a:alpha val="43137"/>
                    </a:srgbClr>
                  </a:outerShdw>
                </a:effectLst>
                <a:latin typeface="宋体" panose="02010600030101010101" pitchFamily="2" charset="-122"/>
              </a:rPr>
              <a:t>是由建</a:t>
            </a:r>
            <a:r>
              <a:rPr lang="zh-CN" altLang="en-US" b="1" dirty="0">
                <a:effectLst>
                  <a:outerShdw blurRad="38100" dist="38100" dir="2700000" algn="tl">
                    <a:srgbClr val="000000">
                      <a:alpha val="43137"/>
                    </a:srgbClr>
                  </a:outerShdw>
                </a:effectLst>
                <a:latin typeface="宋体" panose="02010600030101010101" pitchFamily="2" charset="-122"/>
              </a:rPr>
              <a:t>设、勘察、设计、施工、监理和检</a:t>
            </a:r>
            <a:r>
              <a:rPr lang="zh-CN" altLang="en-US" b="1" dirty="0" smtClean="0">
                <a:effectLst>
                  <a:outerShdw blurRad="38100" dist="38100" dir="2700000" algn="tl">
                    <a:srgbClr val="000000">
                      <a:alpha val="43137"/>
                    </a:srgbClr>
                  </a:outerShdw>
                </a:effectLst>
                <a:latin typeface="宋体" panose="02010600030101010101" pitchFamily="2" charset="-122"/>
              </a:rPr>
              <a:t>测，以</a:t>
            </a:r>
            <a:r>
              <a:rPr lang="zh-CN" altLang="en-US" b="1" dirty="0">
                <a:effectLst>
                  <a:outerShdw blurRad="38100" dist="38100" dir="2700000" algn="tl">
                    <a:srgbClr val="000000">
                      <a:alpha val="43137"/>
                    </a:srgbClr>
                  </a:outerShdw>
                </a:effectLst>
                <a:latin typeface="宋体" panose="02010600030101010101" pitchFamily="2" charset="-122"/>
              </a:rPr>
              <a:t>及政府监管部门等多个既独立不同又关联统一的子系统共同构成。这些子系统应根据各自</a:t>
            </a:r>
            <a:r>
              <a:rPr lang="zh-CN" altLang="en-US" b="1" dirty="0" smtClean="0">
                <a:effectLst>
                  <a:outerShdw blurRad="38100" dist="38100" dir="2700000" algn="tl">
                    <a:srgbClr val="000000">
                      <a:alpha val="43137"/>
                    </a:srgbClr>
                  </a:outerShdw>
                </a:effectLst>
                <a:latin typeface="宋体" panose="02010600030101010101" pitchFamily="2" charset="-122"/>
              </a:rPr>
              <a:t>在工程建设中对施</a:t>
            </a:r>
            <a:r>
              <a:rPr lang="zh-CN" altLang="en-US" b="1" dirty="0">
                <a:effectLst>
                  <a:outerShdw blurRad="38100" dist="38100" dir="2700000" algn="tl">
                    <a:srgbClr val="000000">
                      <a:alpha val="43137"/>
                    </a:srgbClr>
                  </a:outerShdw>
                </a:effectLst>
                <a:latin typeface="宋体" panose="02010600030101010101" pitchFamily="2" charset="-122"/>
              </a:rPr>
              <a:t>工安全生</a:t>
            </a:r>
            <a:r>
              <a:rPr lang="zh-CN" altLang="en-US" b="1" dirty="0" smtClean="0">
                <a:effectLst>
                  <a:outerShdw blurRad="38100" dist="38100" dir="2700000" algn="tl">
                    <a:srgbClr val="000000">
                      <a:alpha val="43137"/>
                    </a:srgbClr>
                  </a:outerShdw>
                </a:effectLst>
                <a:latin typeface="宋体" panose="02010600030101010101" pitchFamily="2" charset="-122"/>
              </a:rPr>
              <a:t>产承担责任分</a:t>
            </a:r>
            <a:r>
              <a:rPr lang="zh-CN" altLang="en-US" b="1" dirty="0">
                <a:effectLst>
                  <a:outerShdw blurRad="38100" dist="38100" dir="2700000" algn="tl">
                    <a:srgbClr val="000000">
                      <a:alpha val="43137"/>
                    </a:srgbClr>
                  </a:outerShdw>
                </a:effectLst>
                <a:latin typeface="宋体" panose="02010600030101010101" pitchFamily="2" charset="-122"/>
              </a:rPr>
              <a:t>别建</a:t>
            </a:r>
            <a:r>
              <a:rPr lang="zh-CN" altLang="en-US" b="1" dirty="0" smtClean="0">
                <a:effectLst>
                  <a:outerShdw blurRad="38100" dist="38100" dir="2700000" algn="tl">
                    <a:srgbClr val="000000">
                      <a:alpha val="43137"/>
                    </a:srgbClr>
                  </a:outerShdw>
                </a:effectLst>
                <a:latin typeface="宋体" panose="02010600030101010101" pitchFamily="2" charset="-122"/>
              </a:rPr>
              <a:t>立“</a:t>
            </a:r>
            <a:r>
              <a:rPr lang="zh-CN" altLang="en-US" b="1" dirty="0">
                <a:effectLst>
                  <a:outerShdw blurRad="38100" dist="38100" dir="2700000" algn="tl">
                    <a:srgbClr val="000000">
                      <a:alpha val="43137"/>
                    </a:srgbClr>
                  </a:outerShdw>
                </a:effectLst>
                <a:latin typeface="宋体" panose="02010600030101010101" pitchFamily="2" charset="-122"/>
              </a:rPr>
              <a:t>双重预防体系”</a:t>
            </a:r>
            <a:r>
              <a:rPr lang="zh-CN" altLang="en-US" b="1" dirty="0" smtClean="0">
                <a:effectLst>
                  <a:outerShdw blurRad="38100" dist="38100" dir="2700000" algn="tl">
                    <a:srgbClr val="000000">
                      <a:alpha val="43137"/>
                    </a:srgbClr>
                  </a:outerShdw>
                </a:effectLst>
                <a:latin typeface="宋体" panose="02010600030101010101" pitchFamily="2" charset="-122"/>
              </a:rPr>
              <a:t>。这些子系统建</a:t>
            </a:r>
            <a:r>
              <a:rPr lang="zh-CN" altLang="en-US" b="1" dirty="0">
                <a:effectLst>
                  <a:outerShdw blurRad="38100" dist="38100" dir="2700000" algn="tl">
                    <a:srgbClr val="000000">
                      <a:alpha val="43137"/>
                    </a:srgbClr>
                  </a:outerShdw>
                </a:effectLst>
                <a:latin typeface="宋体" panose="02010600030101010101" pitchFamily="2" charset="-122"/>
              </a:rPr>
              <a:t>立的“双重预防体系</a:t>
            </a:r>
            <a:r>
              <a:rPr lang="zh-CN" altLang="en-US" b="1" dirty="0" smtClean="0">
                <a:effectLst>
                  <a:outerShdw blurRad="38100" dist="38100" dir="2700000" algn="tl">
                    <a:srgbClr val="000000">
                      <a:alpha val="43137"/>
                    </a:srgbClr>
                  </a:outerShdw>
                </a:effectLst>
                <a:latin typeface="宋体" panose="02010600030101010101" pitchFamily="2" charset="-122"/>
              </a:rPr>
              <a:t>”既各自独立又相互关联，共同构建起工程建设的综合“</a:t>
            </a:r>
            <a:r>
              <a:rPr lang="zh-CN" altLang="en-US" b="1" dirty="0">
                <a:effectLst>
                  <a:outerShdw blurRad="38100" dist="38100" dir="2700000" algn="tl">
                    <a:srgbClr val="000000">
                      <a:alpha val="43137"/>
                    </a:srgbClr>
                  </a:outerShdw>
                </a:effectLst>
                <a:latin typeface="宋体" panose="02010600030101010101" pitchFamily="2" charset="-122"/>
              </a:rPr>
              <a:t>双重预防体系</a:t>
            </a:r>
            <a:r>
              <a:rPr lang="zh-CN" altLang="en-US" b="1" dirty="0" smtClean="0">
                <a:effectLst>
                  <a:outerShdw blurRad="38100" dist="38100" dir="2700000" algn="tl">
                    <a:srgbClr val="000000">
                      <a:alpha val="43137"/>
                    </a:srgbClr>
                  </a:outerShdw>
                </a:effectLst>
                <a:latin typeface="宋体" panose="02010600030101010101" pitchFamily="2" charset="-122"/>
              </a:rPr>
              <a:t>”。</a:t>
            </a:r>
            <a:endParaRPr lang="en-US" altLang="zh-CN" b="1" dirty="0" smtClean="0">
              <a:effectLst>
                <a:outerShdw blurRad="38100" dist="38100" dir="2700000" algn="tl">
                  <a:srgbClr val="000000">
                    <a:alpha val="43137"/>
                  </a:srgbClr>
                </a:outerShdw>
              </a:effectLst>
              <a:latin typeface="宋体" panose="02010600030101010101" pitchFamily="2" charset="-122"/>
            </a:endParaRPr>
          </a:p>
          <a:p>
            <a:pPr lvl="0" indent="457200" algn="just">
              <a:lnSpc>
                <a:spcPct val="120000"/>
              </a:lnSpc>
              <a:spcBef>
                <a:spcPts val="0"/>
              </a:spcBef>
            </a:pPr>
            <a:endParaRPr lang="en-US" altLang="zh-CN" b="1" dirty="0">
              <a:effectLst>
                <a:outerShdw blurRad="38100" dist="38100" dir="2700000" algn="tl">
                  <a:srgbClr val="000000">
                    <a:alpha val="43137"/>
                  </a:srgbClr>
                </a:outerShdw>
              </a:effectLst>
              <a:latin typeface="宋体" panose="02010600030101010101" pitchFamily="2" charset="-122"/>
            </a:endParaRPr>
          </a:p>
          <a:p>
            <a:pPr lvl="0" indent="457200" algn="just">
              <a:lnSpc>
                <a:spcPct val="120000"/>
              </a:lnSpc>
              <a:spcBef>
                <a:spcPts val="0"/>
              </a:spcBef>
            </a:pPr>
            <a:r>
              <a:rPr lang="en-US" altLang="zh-CN" b="1" dirty="0" smtClean="0">
                <a:effectLst>
                  <a:outerShdw blurRad="38100" dist="38100" dir="2700000" algn="tl">
                    <a:srgbClr val="000000">
                      <a:alpha val="43137"/>
                    </a:srgbClr>
                  </a:outerShdw>
                </a:effectLst>
                <a:latin typeface="宋体" panose="02010600030101010101" pitchFamily="2" charset="-122"/>
              </a:rPr>
              <a:t> </a:t>
            </a:r>
            <a:r>
              <a:rPr lang="zh-CN" altLang="en-US" b="1" dirty="0">
                <a:effectLst>
                  <a:outerShdw blurRad="38100" dist="38100" dir="2700000" algn="tl">
                    <a:srgbClr val="000000">
                      <a:alpha val="43137"/>
                    </a:srgbClr>
                  </a:outerShdw>
                </a:effectLst>
                <a:latin typeface="宋体" panose="02010600030101010101" pitchFamily="2" charset="-122"/>
              </a:rPr>
              <a:t>当前只在建筑施工企业单一方面开展建设双重预防体系工作。</a:t>
            </a:r>
            <a:endParaRPr lang="en-US" altLang="zh-CN" b="1" dirty="0">
              <a:effectLst>
                <a:outerShdw blurRad="38100" dist="38100" dir="2700000" algn="tl">
                  <a:srgbClr val="000000">
                    <a:alpha val="43137"/>
                  </a:srgbClr>
                </a:outerShdw>
              </a:effectLst>
              <a:latin typeface="宋体" panose="02010600030101010101" pitchFamily="2" charset="-122"/>
            </a:endParaRPr>
          </a:p>
          <a:p>
            <a:pPr algn="just">
              <a:lnSpc>
                <a:spcPct val="120000"/>
              </a:lnSpc>
            </a:pPr>
            <a:endParaRPr lang="zh-CN" altLang="en-U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3186110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50000"/>
            </a:schemeClr>
          </a:fgClr>
          <a:bgClr>
            <a:schemeClr val="bg1"/>
          </a:bgClr>
        </a:pattFill>
        <a:effectLst/>
      </p:bgPr>
    </p:bg>
    <p:spTree>
      <p:nvGrpSpPr>
        <p:cNvPr id="1" name=""/>
        <p:cNvGrpSpPr/>
        <p:nvPr/>
      </p:nvGrpSpPr>
      <p:grpSpPr>
        <a:xfrm>
          <a:off x="0" y="0"/>
          <a:ext cx="0" cy="0"/>
          <a:chOff x="0" y="0"/>
          <a:chExt cx="0" cy="0"/>
        </a:xfrm>
      </p:grpSpPr>
      <p:grpSp>
        <p:nvGrpSpPr>
          <p:cNvPr id="99" name="组合 98"/>
          <p:cNvGrpSpPr/>
          <p:nvPr/>
        </p:nvGrpSpPr>
        <p:grpSpPr>
          <a:xfrm>
            <a:off x="345637" y="496840"/>
            <a:ext cx="5352414" cy="5667058"/>
            <a:chOff x="502" y="779"/>
            <a:chExt cx="8396" cy="9243"/>
          </a:xfrm>
        </p:grpSpPr>
        <p:grpSp>
          <p:nvGrpSpPr>
            <p:cNvPr id="98" name="组合 97"/>
            <p:cNvGrpSpPr/>
            <p:nvPr/>
          </p:nvGrpSpPr>
          <p:grpSpPr>
            <a:xfrm>
              <a:off x="502" y="779"/>
              <a:ext cx="8396" cy="9243"/>
              <a:chOff x="447" y="1175"/>
              <a:chExt cx="8396" cy="9243"/>
            </a:xfrm>
            <a:effectLst>
              <a:outerShdw blurRad="50800" dist="38100" dir="8100000" algn="tr" rotWithShape="0">
                <a:prstClr val="black">
                  <a:alpha val="40000"/>
                </a:prstClr>
              </a:outerShdw>
            </a:effectLst>
          </p:grpSpPr>
          <p:grpSp>
            <p:nvGrpSpPr>
              <p:cNvPr id="45" name="组合 44"/>
              <p:cNvGrpSpPr/>
              <p:nvPr/>
            </p:nvGrpSpPr>
            <p:grpSpPr>
              <a:xfrm>
                <a:off x="447" y="1175"/>
                <a:ext cx="8396" cy="9243"/>
                <a:chOff x="947" y="1210"/>
                <a:chExt cx="8396" cy="9243"/>
              </a:xfrm>
              <a:effectLst>
                <a:outerShdw blurRad="50800" dist="38100" dir="8100000" algn="tr" rotWithShape="0">
                  <a:prstClr val="black">
                    <a:alpha val="40000"/>
                  </a:prstClr>
                </a:outerShdw>
              </a:effectLst>
            </p:grpSpPr>
            <p:grpSp>
              <p:nvGrpSpPr>
                <p:cNvPr id="40" name="组合 39"/>
                <p:cNvGrpSpPr/>
                <p:nvPr/>
              </p:nvGrpSpPr>
              <p:grpSpPr>
                <a:xfrm>
                  <a:off x="947" y="1210"/>
                  <a:ext cx="8396" cy="9243"/>
                  <a:chOff x="765" y="2391"/>
                  <a:chExt cx="8396" cy="9243"/>
                </a:xfrm>
              </p:grpSpPr>
              <p:sp>
                <p:nvSpPr>
                  <p:cNvPr id="5" name="副标题 2"/>
                  <p:cNvSpPr txBox="1"/>
                  <p:nvPr/>
                </p:nvSpPr>
                <p:spPr>
                  <a:xfrm>
                    <a:off x="765" y="2391"/>
                    <a:ext cx="8396" cy="9243"/>
                  </a:xfrm>
                  <a:prstGeom prst="rect">
                    <a:avLst/>
                  </a:prstGeom>
                  <a:solidFill>
                    <a:schemeClr val="accent3">
                      <a:lumMod val="20000"/>
                      <a:lumOff val="80000"/>
                    </a:schemeClr>
                  </a:solidFill>
                  <a:ln w="19050">
                    <a:solidFill>
                      <a:srgbClr val="00B0F0"/>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457200" algn="just">
                      <a:lnSpc>
                        <a:spcPct val="100000"/>
                      </a:lnSpc>
                      <a:spcBef>
                        <a:spcPts val="0"/>
                      </a:spcBef>
                    </a:pPr>
                    <a:endParaRPr lang="zh-CN" altLang="en-US" b="1" dirty="0">
                      <a:solidFill>
                        <a:prstClr val="black"/>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p:txBody>
              </p:sp>
              <p:grpSp>
                <p:nvGrpSpPr>
                  <p:cNvPr id="39" name="组合 38"/>
                  <p:cNvGrpSpPr/>
                  <p:nvPr/>
                </p:nvGrpSpPr>
                <p:grpSpPr>
                  <a:xfrm>
                    <a:off x="873" y="3715"/>
                    <a:ext cx="7800" cy="6526"/>
                    <a:chOff x="873" y="3736"/>
                    <a:chExt cx="7800" cy="6526"/>
                  </a:xfrm>
                </p:grpSpPr>
                <p:grpSp>
                  <p:nvGrpSpPr>
                    <p:cNvPr id="25" name="组合 24"/>
                    <p:cNvGrpSpPr/>
                    <p:nvPr/>
                  </p:nvGrpSpPr>
                  <p:grpSpPr>
                    <a:xfrm>
                      <a:off x="1852" y="3736"/>
                      <a:ext cx="6821" cy="6298"/>
                      <a:chOff x="1621" y="2319"/>
                      <a:chExt cx="6821" cy="6298"/>
                    </a:xfrm>
                  </p:grpSpPr>
                  <p:sp>
                    <p:nvSpPr>
                      <p:cNvPr id="30" name="圆角矩形 29"/>
                      <p:cNvSpPr/>
                      <p:nvPr/>
                    </p:nvSpPr>
                    <p:spPr>
                      <a:xfrm>
                        <a:off x="2297" y="3446"/>
                        <a:ext cx="2570" cy="667"/>
                      </a:xfrm>
                      <a:prstGeom prst="roundRect">
                        <a:avLst/>
                      </a:prstGeom>
                      <a:solidFill>
                        <a:schemeClr val="accent6">
                          <a:lumMod val="20000"/>
                          <a:lumOff val="80000"/>
                        </a:schemeClr>
                      </a:solidFill>
                      <a:ln w="19050">
                        <a:solidFill>
                          <a:srgbClr val="00B0F0"/>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zh-CN" altLang="en-US" b="1" noProof="1">
                            <a:solidFill>
                              <a:prstClr val="black"/>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排查风险点</a:t>
                        </a:r>
                      </a:p>
                    </p:txBody>
                  </p:sp>
                  <p:sp>
                    <p:nvSpPr>
                      <p:cNvPr id="31" name="圆角矩形 30"/>
                      <p:cNvSpPr/>
                      <p:nvPr/>
                    </p:nvSpPr>
                    <p:spPr>
                      <a:xfrm>
                        <a:off x="2297" y="4309"/>
                        <a:ext cx="2580" cy="653"/>
                      </a:xfrm>
                      <a:prstGeom prst="roundRect">
                        <a:avLst/>
                      </a:prstGeom>
                      <a:solidFill>
                        <a:schemeClr val="accent6">
                          <a:lumMod val="20000"/>
                          <a:lumOff val="80000"/>
                        </a:schemeClr>
                      </a:solidFill>
                      <a:ln w="19050">
                        <a:solidFill>
                          <a:srgbClr val="00B0F0"/>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zh-CN" altLang="en-US" b="1" noProof="1">
                            <a:solidFill>
                              <a:prstClr val="black"/>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建立排查台账</a:t>
                        </a:r>
                      </a:p>
                    </p:txBody>
                  </p:sp>
                  <p:sp>
                    <p:nvSpPr>
                      <p:cNvPr id="32" name="圆角矩形 31">
                        <a:hlinkClick r:id="rId3" action="ppaction://hlinkpres?slideindex=1&amp;slidetitle="/>
                      </p:cNvPr>
                      <p:cNvSpPr/>
                      <p:nvPr/>
                    </p:nvSpPr>
                    <p:spPr>
                      <a:xfrm>
                        <a:off x="1621" y="5563"/>
                        <a:ext cx="3245" cy="904"/>
                      </a:xfrm>
                      <a:prstGeom prst="roundRect">
                        <a:avLst/>
                      </a:prstGeom>
                      <a:solidFill>
                        <a:srgbClr val="0000FF"/>
                      </a:solidFill>
                      <a:ln w="19050">
                        <a:solidFill>
                          <a:srgbClr val="00B0F0"/>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zh-CN" altLang="en-US" sz="2400" b="1" noProof="1">
                            <a:solidFill>
                              <a:prstClr val="white"/>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辨识危险源</a:t>
                        </a:r>
                      </a:p>
                    </p:txBody>
                  </p:sp>
                  <p:sp>
                    <p:nvSpPr>
                      <p:cNvPr id="33" name="圆角矩形 32">
                        <a:hlinkClick r:id="rId4" action="ppaction://hlinkpres?slideindex=1&amp;slidetitle="/>
                      </p:cNvPr>
                      <p:cNvSpPr/>
                      <p:nvPr/>
                    </p:nvSpPr>
                    <p:spPr>
                      <a:xfrm>
                        <a:off x="1631" y="6646"/>
                        <a:ext cx="3226" cy="904"/>
                      </a:xfrm>
                      <a:prstGeom prst="roundRect">
                        <a:avLst/>
                      </a:prstGeom>
                      <a:solidFill>
                        <a:srgbClr val="3333FF"/>
                      </a:solidFill>
                      <a:ln w="19050">
                        <a:solidFill>
                          <a:srgbClr val="00B0F0"/>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zh-CN" altLang="en-US" sz="2000" b="1" noProof="1">
                            <a:solidFill>
                              <a:prstClr val="white"/>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风险评价分级</a:t>
                        </a:r>
                      </a:p>
                    </p:txBody>
                  </p:sp>
                  <p:sp>
                    <p:nvSpPr>
                      <p:cNvPr id="34" name="圆角矩形 33"/>
                      <p:cNvSpPr/>
                      <p:nvPr/>
                    </p:nvSpPr>
                    <p:spPr>
                      <a:xfrm>
                        <a:off x="1631" y="7713"/>
                        <a:ext cx="3226" cy="904"/>
                      </a:xfrm>
                      <a:prstGeom prst="roundRect">
                        <a:avLst/>
                      </a:prstGeom>
                      <a:solidFill>
                        <a:srgbClr val="3333FF"/>
                      </a:solidFill>
                      <a:ln w="19050">
                        <a:solidFill>
                          <a:srgbClr val="00B0F0"/>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zh-CN" altLang="en-US" sz="2000" b="1" noProof="1">
                            <a:solidFill>
                              <a:prstClr val="white"/>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制定控制措施</a:t>
                        </a:r>
                      </a:p>
                    </p:txBody>
                  </p:sp>
                  <p:sp>
                    <p:nvSpPr>
                      <p:cNvPr id="35" name="圆角矩形 34"/>
                      <p:cNvSpPr/>
                      <p:nvPr/>
                    </p:nvSpPr>
                    <p:spPr>
                      <a:xfrm>
                        <a:off x="5197" y="7182"/>
                        <a:ext cx="3245" cy="1421"/>
                      </a:xfrm>
                      <a:prstGeom prst="roundRect">
                        <a:avLst/>
                      </a:prstGeom>
                      <a:solidFill>
                        <a:schemeClr val="tx1">
                          <a:lumMod val="75000"/>
                          <a:lumOff val="25000"/>
                        </a:schemeClr>
                      </a:solidFill>
                      <a:ln w="19050">
                        <a:solidFill>
                          <a:srgbClr val="00B0F0"/>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en-US" altLang="zh-CN" sz="2400" b="1" noProof="1">
                            <a:solidFill>
                              <a:srgbClr val="FF0000"/>
                            </a:solidFill>
                            <a:effectLst>
                              <a:outerShdw blurRad="38100" dist="38100" dir="2700000" algn="tl">
                                <a:srgbClr val="000000">
                                  <a:alpha val="43137"/>
                                </a:srgbClr>
                              </a:outerShdw>
                            </a:effectLst>
                          </a:rPr>
                          <a:t>                  D</a:t>
                        </a:r>
                      </a:p>
                      <a:p>
                        <a:pPr algn="ctr">
                          <a:defRPr/>
                        </a:pPr>
                        <a:r>
                          <a:rPr lang="zh-CN" altLang="en-US" sz="2000" b="1" noProof="1">
                            <a:solidFill>
                              <a:prstClr val="white"/>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实施分级管控</a:t>
                        </a:r>
                      </a:p>
                    </p:txBody>
                  </p:sp>
                  <p:sp>
                    <p:nvSpPr>
                      <p:cNvPr id="36" name="圆角矩形 35">
                        <a:hlinkClick r:id="rId5" action="ppaction://hlinkpres?slideindex=1&amp;slidetitle="/>
                      </p:cNvPr>
                      <p:cNvSpPr/>
                      <p:nvPr/>
                    </p:nvSpPr>
                    <p:spPr>
                      <a:xfrm>
                        <a:off x="1631" y="2319"/>
                        <a:ext cx="3246" cy="904"/>
                      </a:xfrm>
                      <a:prstGeom prst="roundRect">
                        <a:avLst/>
                      </a:prstGeom>
                      <a:solidFill>
                        <a:srgbClr val="0000FF"/>
                      </a:solidFill>
                      <a:ln w="19050">
                        <a:solidFill>
                          <a:srgbClr val="00B0F0"/>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zh-CN" altLang="en-US" sz="2400" b="1" noProof="1">
                            <a:solidFill>
                              <a:prstClr val="white"/>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确定风险点</a:t>
                        </a:r>
                      </a:p>
                    </p:txBody>
                  </p:sp>
                  <p:sp>
                    <p:nvSpPr>
                      <p:cNvPr id="43" name="圆角矩形 42"/>
                      <p:cNvSpPr/>
                      <p:nvPr/>
                    </p:nvSpPr>
                    <p:spPr>
                      <a:xfrm>
                        <a:off x="5197" y="4779"/>
                        <a:ext cx="3245" cy="1463"/>
                      </a:xfrm>
                      <a:prstGeom prst="roundRect">
                        <a:avLst/>
                      </a:prstGeom>
                      <a:solidFill>
                        <a:srgbClr val="05EB3C"/>
                      </a:solidFill>
                      <a:ln w="19050">
                        <a:solidFill>
                          <a:srgbClr val="00B0F0"/>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en-US" altLang="zh-CN" sz="2400" b="1" noProof="1">
                            <a:solidFill>
                              <a:srgbClr val="FF0000"/>
                            </a:solidFill>
                            <a:effectLst>
                              <a:outerShdw blurRad="38100" dist="38100" dir="2700000" algn="tl">
                                <a:srgbClr val="000000">
                                  <a:alpha val="43137"/>
                                </a:srgbClr>
                              </a:outerShdw>
                            </a:effectLst>
                          </a:rPr>
                          <a:t>                   C</a:t>
                        </a:r>
                      </a:p>
                      <a:p>
                        <a:pPr algn="ctr">
                          <a:defRPr/>
                        </a:pPr>
                        <a:r>
                          <a:rPr lang="zh-CN" altLang="en-US" sz="2000" b="1" noProof="1">
                            <a:solidFill>
                              <a:srgbClr val="3333FF"/>
                            </a:solidFill>
                            <a:effectLst>
                              <a:outerShdw blurRad="38100" dist="38100" dir="2700000" algn="tl">
                                <a:srgbClr val="000000">
                                  <a:alpha val="43137"/>
                                </a:srgbClr>
                              </a:outerShdw>
                            </a:effectLst>
                          </a:rPr>
                          <a:t>分析管控效果</a:t>
                        </a:r>
                      </a:p>
                    </p:txBody>
                  </p:sp>
                  <p:sp>
                    <p:nvSpPr>
                      <p:cNvPr id="44" name="圆角矩形 43"/>
                      <p:cNvSpPr/>
                      <p:nvPr/>
                    </p:nvSpPr>
                    <p:spPr>
                      <a:xfrm>
                        <a:off x="5197" y="2376"/>
                        <a:ext cx="3245" cy="1463"/>
                      </a:xfrm>
                      <a:prstGeom prst="roundRect">
                        <a:avLst/>
                      </a:prstGeom>
                      <a:solidFill>
                        <a:schemeClr val="accent6">
                          <a:lumMod val="60000"/>
                          <a:lumOff val="40000"/>
                        </a:schemeClr>
                      </a:solidFill>
                      <a:ln w="19050">
                        <a:solidFill>
                          <a:srgbClr val="00B0F0"/>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en-US" altLang="zh-CN" sz="2400" b="1" noProof="1">
                            <a:solidFill>
                              <a:srgbClr val="FF0000"/>
                            </a:solidFill>
                            <a:effectLst>
                              <a:outerShdw blurRad="38100" dist="38100" dir="2700000" algn="tl">
                                <a:srgbClr val="000000">
                                  <a:alpha val="43137"/>
                                </a:srgbClr>
                              </a:outerShdw>
                            </a:effectLst>
                          </a:rPr>
                          <a:t>                   A</a:t>
                        </a:r>
                      </a:p>
                      <a:p>
                        <a:pPr algn="ctr">
                          <a:defRPr/>
                        </a:pPr>
                        <a:r>
                          <a:rPr lang="zh-CN" altLang="en-US" sz="2000" b="1" noProof="1">
                            <a:solidFill>
                              <a:srgbClr val="3333FF"/>
                            </a:solidFill>
                            <a:effectLst>
                              <a:outerShdw blurRad="38100" dist="38100" dir="2700000" algn="tl">
                                <a:srgbClr val="000000">
                                  <a:alpha val="43137"/>
                                </a:srgbClr>
                              </a:outerShdw>
                            </a:effectLst>
                          </a:rPr>
                          <a:t>评审更新改进</a:t>
                        </a:r>
                      </a:p>
                    </p:txBody>
                  </p:sp>
                </p:grpSp>
                <p:sp>
                  <p:nvSpPr>
                    <p:cNvPr id="38" name="下箭头 37"/>
                    <p:cNvSpPr/>
                    <p:nvPr/>
                  </p:nvSpPr>
                  <p:spPr>
                    <a:xfrm>
                      <a:off x="873" y="3805"/>
                      <a:ext cx="839" cy="6457"/>
                    </a:xfrm>
                    <a:prstGeom prst="downArrow">
                      <a:avLst/>
                    </a:prstGeom>
                    <a:gradFill>
                      <a:gsLst>
                        <a:gs pos="0">
                          <a:srgbClr val="FBFB11"/>
                        </a:gs>
                        <a:gs pos="100000">
                          <a:srgbClr val="838309"/>
                        </a:gs>
                      </a:gsLst>
                      <a:lin ang="5400000" scaled="0"/>
                    </a:gra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FF0000"/>
                          </a:solidFill>
                          <a:effectLst>
                            <a:outerShdw blurRad="38100" dist="38100" dir="2700000" algn="tl">
                              <a:srgbClr val="000000">
                                <a:alpha val="43137"/>
                              </a:srgbClr>
                            </a:outerShdw>
                          </a:effectLst>
                          <a:sym typeface="+mn-ea"/>
                        </a:rPr>
                        <a:t>P</a:t>
                      </a:r>
                      <a:endParaRPr lang="en-US" altLang="zh-CN" sz="2400" b="1" noProof="1">
                        <a:solidFill>
                          <a:srgbClr val="FF0000"/>
                        </a:solidFill>
                        <a:effectLst>
                          <a:outerShdw blurRad="38100" dist="38100" dir="2700000" algn="tl">
                            <a:srgbClr val="000000">
                              <a:alpha val="43137"/>
                            </a:srgbClr>
                          </a:outerShdw>
                        </a:effectLst>
                        <a:sym typeface="+mn-ea"/>
                      </a:endParaRPr>
                    </a:p>
                  </p:txBody>
                </p:sp>
              </p:grpSp>
            </p:grpSp>
            <p:sp>
              <p:nvSpPr>
                <p:cNvPr id="42" name="下弧形箭头 41"/>
                <p:cNvSpPr/>
                <p:nvPr/>
              </p:nvSpPr>
              <p:spPr>
                <a:xfrm>
                  <a:off x="2710" y="8818"/>
                  <a:ext cx="4869" cy="1294"/>
                </a:xfrm>
                <a:prstGeom prst="curvedUpArrow">
                  <a:avLst/>
                </a:prstGeom>
                <a:gradFill>
                  <a:gsLst>
                    <a:gs pos="0">
                      <a:srgbClr val="FBFB11"/>
                    </a:gs>
                    <a:gs pos="100000">
                      <a:srgbClr val="838309"/>
                    </a:gs>
                  </a:gsLst>
                  <a:lin ang="5400000" scaled="0"/>
                </a:gra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sp>
            <p:nvSpPr>
              <p:cNvPr id="9" name="圆角矩形 8"/>
              <p:cNvSpPr/>
              <p:nvPr/>
            </p:nvSpPr>
            <p:spPr>
              <a:xfrm>
                <a:off x="1540" y="1344"/>
                <a:ext cx="6211" cy="719"/>
              </a:xfrm>
              <a:prstGeom prst="roundRect">
                <a:avLst/>
              </a:prstGeom>
              <a:solidFill>
                <a:schemeClr val="accent4">
                  <a:lumMod val="20000"/>
                  <a:lumOff val="80000"/>
                </a:schemeClr>
              </a:solidFill>
              <a:ln>
                <a:solidFill>
                  <a:srgbClr val="00B0F0"/>
                </a:solidFill>
              </a:ln>
              <a:effectLst>
                <a:innerShdw blurRad="63500" dist="50800" dir="10800000">
                  <a:prstClr val="black">
                    <a:alpha val="50000"/>
                  </a:prstClr>
                </a:innerShdw>
              </a:effectLst>
            </p:spPr>
            <p:style>
              <a:lnRef idx="3">
                <a:schemeClr val="lt1"/>
              </a:lnRef>
              <a:fillRef idx="1">
                <a:schemeClr val="accent5"/>
              </a:fillRef>
              <a:effectRef idx="1">
                <a:schemeClr val="accent5"/>
              </a:effectRef>
              <a:fontRef idx="minor">
                <a:schemeClr val="lt1"/>
              </a:fontRef>
            </p:style>
            <p:txBody>
              <a:bodyPr anchor="ctr"/>
              <a:lstStyle/>
              <a:p>
                <a:pPr algn="ctr">
                  <a:defRPr/>
                </a:pPr>
                <a:r>
                  <a:rPr lang="zh-CN" altLang="en-US" sz="2400" b="1" noProof="1">
                    <a:solidFill>
                      <a:srgbClr val="C00000"/>
                    </a:solidFill>
                  </a:rPr>
                  <a:t>风险分级管控</a:t>
                </a:r>
              </a:p>
            </p:txBody>
          </p:sp>
        </p:grpSp>
        <p:sp>
          <p:nvSpPr>
            <p:cNvPr id="46" name=" 159"/>
            <p:cNvSpPr/>
            <p:nvPr/>
          </p:nvSpPr>
          <p:spPr>
            <a:xfrm rot="16200000">
              <a:off x="6379" y="6171"/>
              <a:ext cx="816" cy="650"/>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gradFill>
              <a:gsLst>
                <a:gs pos="0">
                  <a:srgbClr val="FBFB11"/>
                </a:gs>
                <a:gs pos="100000">
                  <a:srgbClr val="838309"/>
                </a:gs>
              </a:gsLst>
              <a:lin ang="5400000" scaled="0"/>
            </a:gradFill>
          </p:spPr>
          <p:style>
            <a:lnRef idx="3">
              <a:schemeClr val="lt1"/>
            </a:lnRef>
            <a:fillRef idx="1">
              <a:schemeClr val="accent6"/>
            </a:fillRef>
            <a:effectRef idx="1">
              <a:schemeClr val="accent6"/>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355" noProof="1">
                <a:solidFill>
                  <a:srgbClr val="FFFFFF"/>
                </a:solidFill>
              </a:endParaRPr>
            </a:p>
          </p:txBody>
        </p:sp>
        <p:sp>
          <p:nvSpPr>
            <p:cNvPr id="47" name=" 159"/>
            <p:cNvSpPr/>
            <p:nvPr/>
          </p:nvSpPr>
          <p:spPr>
            <a:xfrm rot="16200000">
              <a:off x="6379" y="3768"/>
              <a:ext cx="816" cy="650"/>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gradFill>
              <a:gsLst>
                <a:gs pos="0">
                  <a:srgbClr val="FBFB11"/>
                </a:gs>
                <a:gs pos="100000">
                  <a:srgbClr val="838309"/>
                </a:gs>
              </a:gsLst>
              <a:lin ang="5400000" scaled="0"/>
            </a:gradFill>
          </p:spPr>
          <p:style>
            <a:lnRef idx="3">
              <a:schemeClr val="lt1"/>
            </a:lnRef>
            <a:fillRef idx="1">
              <a:schemeClr val="accent6"/>
            </a:fillRef>
            <a:effectRef idx="1">
              <a:schemeClr val="accent6"/>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355" noProof="1">
                <a:solidFill>
                  <a:srgbClr val="FFFFFF"/>
                </a:solidFill>
              </a:endParaRPr>
            </a:p>
          </p:txBody>
        </p:sp>
      </p:grpSp>
      <p:sp>
        <p:nvSpPr>
          <p:cNvPr id="92" name="下弧形箭头 91"/>
          <p:cNvSpPr/>
          <p:nvPr/>
        </p:nvSpPr>
        <p:spPr>
          <a:xfrm>
            <a:off x="8305800" y="8558530"/>
            <a:ext cx="3091815" cy="821690"/>
          </a:xfrm>
          <a:prstGeom prst="curvedUpArrow">
            <a:avLst/>
          </a:prstGeom>
          <a:gradFill>
            <a:gsLst>
              <a:gs pos="0">
                <a:srgbClr val="14CD68"/>
              </a:gs>
              <a:gs pos="100000">
                <a:srgbClr val="0B6E3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93" name="下弧形箭头 92"/>
          <p:cNvSpPr/>
          <p:nvPr/>
        </p:nvSpPr>
        <p:spPr>
          <a:xfrm>
            <a:off x="8432800" y="8685530"/>
            <a:ext cx="3091815" cy="821690"/>
          </a:xfrm>
          <a:prstGeom prst="curvedUpArrow">
            <a:avLst/>
          </a:prstGeom>
          <a:gradFill>
            <a:gsLst>
              <a:gs pos="0">
                <a:srgbClr val="14CD68"/>
              </a:gs>
              <a:gs pos="100000">
                <a:srgbClr val="0B6E3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nvGrpSpPr>
          <p:cNvPr id="97" name="组合 96"/>
          <p:cNvGrpSpPr/>
          <p:nvPr/>
        </p:nvGrpSpPr>
        <p:grpSpPr>
          <a:xfrm>
            <a:off x="6511064" y="471089"/>
            <a:ext cx="5243889" cy="5667058"/>
            <a:chOff x="10538" y="1135"/>
            <a:chExt cx="8465" cy="9243"/>
          </a:xfrm>
          <a:effectLst>
            <a:outerShdw blurRad="50800" dist="38100" dir="8100000" algn="tr" rotWithShape="0">
              <a:prstClr val="black">
                <a:alpha val="40000"/>
              </a:prstClr>
            </a:outerShdw>
          </a:effectLst>
        </p:grpSpPr>
        <p:sp>
          <p:nvSpPr>
            <p:cNvPr id="14" name="副标题 2"/>
            <p:cNvSpPr txBox="1"/>
            <p:nvPr/>
          </p:nvSpPr>
          <p:spPr>
            <a:xfrm>
              <a:off x="10538" y="1135"/>
              <a:ext cx="8465" cy="9243"/>
            </a:xfrm>
            <a:prstGeom prst="rect">
              <a:avLst/>
            </a:prstGeom>
            <a:solidFill>
              <a:schemeClr val="accent4">
                <a:lumMod val="20000"/>
                <a:lumOff val="80000"/>
              </a:schemeClr>
            </a:solidFill>
            <a:ln w="19050">
              <a:solidFill>
                <a:srgbClr val="05EB3C"/>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457200" algn="just">
                <a:lnSpc>
                  <a:spcPct val="100000"/>
                </a:lnSpc>
                <a:spcBef>
                  <a:spcPts val="0"/>
                </a:spcBef>
              </a:pPr>
              <a:endParaRPr lang="zh-CN" altLang="en-US" b="1" dirty="0">
                <a:solidFill>
                  <a:prstClr val="black"/>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p:txBody>
        </p:sp>
        <p:sp>
          <p:nvSpPr>
            <p:cNvPr id="15" name="圆角矩形 14"/>
            <p:cNvSpPr/>
            <p:nvPr/>
          </p:nvSpPr>
          <p:spPr>
            <a:xfrm>
              <a:off x="11760" y="1346"/>
              <a:ext cx="6211" cy="719"/>
            </a:xfrm>
            <a:prstGeom prst="roundRect">
              <a:avLst/>
            </a:prstGeom>
            <a:solidFill>
              <a:schemeClr val="tx2">
                <a:lumMod val="20000"/>
                <a:lumOff val="80000"/>
              </a:schemeClr>
            </a:solidFill>
            <a:ln w="19050">
              <a:solidFill>
                <a:srgbClr val="05EB3C"/>
              </a:solidFill>
            </a:ln>
            <a:effectLst>
              <a:innerShdw blurRad="63500" dist="50800" dir="10800000">
                <a:prstClr val="black">
                  <a:alpha val="50000"/>
                </a:prstClr>
              </a:innerShdw>
            </a:effectLst>
          </p:spPr>
          <p:style>
            <a:lnRef idx="3">
              <a:schemeClr val="lt1"/>
            </a:lnRef>
            <a:fillRef idx="1">
              <a:schemeClr val="accent5"/>
            </a:fillRef>
            <a:effectRef idx="1">
              <a:schemeClr val="accent5"/>
            </a:effectRef>
            <a:fontRef idx="minor">
              <a:schemeClr val="lt1"/>
            </a:fontRef>
          </p:style>
          <p:txBody>
            <a:bodyPr anchor="ctr"/>
            <a:lstStyle/>
            <a:p>
              <a:pPr algn="ctr">
                <a:defRPr/>
              </a:pPr>
              <a:r>
                <a:rPr lang="zh-CN" altLang="en-US" sz="2400" b="1" noProof="1">
                  <a:solidFill>
                    <a:srgbClr val="C00000"/>
                  </a:solidFill>
                </a:rPr>
                <a:t>隐患排查治理</a:t>
              </a:r>
            </a:p>
          </p:txBody>
        </p:sp>
        <p:grpSp>
          <p:nvGrpSpPr>
            <p:cNvPr id="73" name="组合 72"/>
            <p:cNvGrpSpPr/>
            <p:nvPr/>
          </p:nvGrpSpPr>
          <p:grpSpPr>
            <a:xfrm>
              <a:off x="11758" y="2817"/>
              <a:ext cx="3511" cy="5880"/>
              <a:chOff x="11736" y="2828"/>
              <a:chExt cx="3511" cy="5880"/>
            </a:xfrm>
          </p:grpSpPr>
          <p:sp>
            <p:nvSpPr>
              <p:cNvPr id="64" name="圆角矩形 63"/>
              <p:cNvSpPr/>
              <p:nvPr/>
            </p:nvSpPr>
            <p:spPr>
              <a:xfrm>
                <a:off x="11736" y="5316"/>
                <a:ext cx="3246" cy="904"/>
              </a:xfrm>
              <a:prstGeom prst="roundRect">
                <a:avLst/>
              </a:prstGeom>
              <a:solidFill>
                <a:srgbClr val="3333FF"/>
              </a:solidFill>
              <a:ln w="19050">
                <a:solidFill>
                  <a:srgbClr val="05EB3C"/>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zh-CN" sz="2400" b="1" dirty="0">
                    <a:solidFill>
                      <a:srgbClr val="FF0000"/>
                    </a:solidFill>
                    <a:effectLst>
                      <a:outerShdw blurRad="38100" dist="38100" dir="2700000" algn="tl">
                        <a:srgbClr val="000000">
                          <a:alpha val="43137"/>
                        </a:srgbClr>
                      </a:outerShdw>
                    </a:effectLst>
                    <a:sym typeface="+mn-ea"/>
                  </a:rPr>
                  <a:t>P </a:t>
                </a:r>
                <a:r>
                  <a:rPr lang="zh-CN" altLang="en-US" sz="2000" b="1" noProof="1">
                    <a:solidFill>
                      <a:prstClr val="white"/>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制定排查计划</a:t>
                </a:r>
              </a:p>
            </p:txBody>
          </p:sp>
          <p:sp>
            <p:nvSpPr>
              <p:cNvPr id="65" name="圆角矩形 64"/>
              <p:cNvSpPr/>
              <p:nvPr/>
            </p:nvSpPr>
            <p:spPr>
              <a:xfrm>
                <a:off x="11746" y="6560"/>
                <a:ext cx="3454" cy="904"/>
              </a:xfrm>
              <a:prstGeom prst="roundRect">
                <a:avLst/>
              </a:prstGeom>
              <a:solidFill>
                <a:schemeClr val="tx1">
                  <a:lumMod val="75000"/>
                  <a:lumOff val="25000"/>
                </a:schemeClr>
              </a:solidFill>
              <a:ln w="19050">
                <a:solidFill>
                  <a:srgbClr val="05EB3C"/>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zh-CN" sz="2400" b="1" dirty="0">
                    <a:solidFill>
                      <a:srgbClr val="FF0000"/>
                    </a:solidFill>
                    <a:effectLst>
                      <a:outerShdw blurRad="38100" dist="38100" dir="2700000" algn="tl">
                        <a:srgbClr val="000000">
                          <a:alpha val="43137"/>
                        </a:srgbClr>
                      </a:outerShdw>
                    </a:effectLst>
                    <a:sym typeface="+mn-ea"/>
                  </a:rPr>
                  <a:t>D </a:t>
                </a:r>
                <a:r>
                  <a:rPr lang="zh-CN" altLang="en-US" sz="2000" b="1" noProof="1">
                    <a:solidFill>
                      <a:prstClr val="white"/>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实施隐患排查</a:t>
                </a:r>
              </a:p>
            </p:txBody>
          </p:sp>
          <p:sp>
            <p:nvSpPr>
              <p:cNvPr id="66" name="圆角矩形 65"/>
              <p:cNvSpPr/>
              <p:nvPr/>
            </p:nvSpPr>
            <p:spPr>
              <a:xfrm>
                <a:off x="11737" y="7804"/>
                <a:ext cx="3510" cy="904"/>
              </a:xfrm>
              <a:prstGeom prst="roundRect">
                <a:avLst/>
              </a:prstGeom>
              <a:solidFill>
                <a:schemeClr val="tx1">
                  <a:lumMod val="75000"/>
                  <a:lumOff val="25000"/>
                </a:schemeClr>
              </a:solidFill>
              <a:ln w="19050">
                <a:solidFill>
                  <a:srgbClr val="05EB3C"/>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zh-CN" sz="2400" b="1" dirty="0">
                    <a:solidFill>
                      <a:srgbClr val="FF0000"/>
                    </a:solidFill>
                    <a:effectLst>
                      <a:outerShdw blurRad="38100" dist="38100" dir="2700000" algn="tl">
                        <a:srgbClr val="000000">
                          <a:alpha val="43137"/>
                        </a:srgbClr>
                      </a:outerShdw>
                    </a:effectLst>
                    <a:sym typeface="+mn-ea"/>
                  </a:rPr>
                  <a:t>D </a:t>
                </a:r>
                <a:r>
                  <a:rPr lang="zh-CN" altLang="en-US" sz="2000" b="1" noProof="1">
                    <a:solidFill>
                      <a:prstClr val="white"/>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实施隐患治理</a:t>
                </a:r>
              </a:p>
            </p:txBody>
          </p:sp>
          <p:sp>
            <p:nvSpPr>
              <p:cNvPr id="70" name="圆角矩形 69"/>
              <p:cNvSpPr/>
              <p:nvPr/>
            </p:nvSpPr>
            <p:spPr>
              <a:xfrm>
                <a:off x="11736" y="4072"/>
                <a:ext cx="3246" cy="904"/>
              </a:xfrm>
              <a:prstGeom prst="roundRect">
                <a:avLst/>
              </a:prstGeom>
              <a:solidFill>
                <a:srgbClr val="3333FF"/>
              </a:solidFill>
              <a:ln w="19050">
                <a:solidFill>
                  <a:srgbClr val="05EB3C"/>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zh-CN" sz="2400" b="1" dirty="0">
                    <a:solidFill>
                      <a:srgbClr val="FF0000"/>
                    </a:solidFill>
                    <a:effectLst>
                      <a:outerShdw blurRad="38100" dist="38100" dir="2700000" algn="tl">
                        <a:srgbClr val="000000">
                          <a:alpha val="43137"/>
                        </a:srgbClr>
                      </a:outerShdw>
                    </a:effectLst>
                    <a:sym typeface="+mn-ea"/>
                  </a:rPr>
                  <a:t>P </a:t>
                </a:r>
                <a:r>
                  <a:rPr lang="zh-CN" altLang="en-US" sz="2000" b="1" noProof="1">
                    <a:solidFill>
                      <a:prstClr val="white"/>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编制排查清单</a:t>
                </a:r>
              </a:p>
            </p:txBody>
          </p:sp>
          <p:sp>
            <p:nvSpPr>
              <p:cNvPr id="41" name="圆角矩形 40"/>
              <p:cNvSpPr/>
              <p:nvPr/>
            </p:nvSpPr>
            <p:spPr>
              <a:xfrm>
                <a:off x="11736" y="2828"/>
                <a:ext cx="3246" cy="904"/>
              </a:xfrm>
              <a:prstGeom prst="roundRect">
                <a:avLst/>
              </a:prstGeom>
              <a:solidFill>
                <a:srgbClr val="3333FF"/>
              </a:solidFill>
              <a:ln w="19050">
                <a:solidFill>
                  <a:srgbClr val="05EB3C"/>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zh-CN" sz="2400" b="1" dirty="0">
                    <a:solidFill>
                      <a:srgbClr val="FF0000"/>
                    </a:solidFill>
                    <a:effectLst>
                      <a:outerShdw blurRad="38100" dist="38100" dir="2700000" algn="tl">
                        <a:srgbClr val="000000">
                          <a:alpha val="43137"/>
                        </a:srgbClr>
                      </a:outerShdw>
                    </a:effectLst>
                    <a:sym typeface="+mn-ea"/>
                  </a:rPr>
                  <a:t>P </a:t>
                </a:r>
                <a:r>
                  <a:rPr lang="zh-CN" altLang="en-US" sz="2000" b="1" noProof="1">
                    <a:solidFill>
                      <a:prstClr val="white"/>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隐患分类分级</a:t>
                </a:r>
              </a:p>
            </p:txBody>
          </p:sp>
        </p:grpSp>
        <p:sp>
          <p:nvSpPr>
            <p:cNvPr id="71" name="圆角矩形 70"/>
            <p:cNvSpPr/>
            <p:nvPr/>
          </p:nvSpPr>
          <p:spPr>
            <a:xfrm>
              <a:off x="15490" y="7144"/>
              <a:ext cx="3245" cy="1463"/>
            </a:xfrm>
            <a:prstGeom prst="roundRect">
              <a:avLst/>
            </a:prstGeom>
            <a:solidFill>
              <a:srgbClr val="05EB3C"/>
            </a:solidFill>
            <a:ln w="19050">
              <a:solidFill>
                <a:srgbClr val="05EB3C"/>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en-US" altLang="zh-CN" sz="2400" b="1" noProof="1">
                  <a:solidFill>
                    <a:srgbClr val="FF0000"/>
                  </a:solidFill>
                  <a:effectLst>
                    <a:outerShdw blurRad="38100" dist="38100" dir="2700000" algn="tl">
                      <a:srgbClr val="000000">
                        <a:alpha val="43137"/>
                      </a:srgbClr>
                    </a:outerShdw>
                  </a:effectLst>
                </a:rPr>
                <a:t> C         </a:t>
              </a:r>
              <a:r>
                <a:rPr lang="zh-CN" altLang="en-US" sz="2000" b="1" noProof="1">
                  <a:solidFill>
                    <a:srgbClr val="3333FF"/>
                  </a:solidFill>
                  <a:effectLst>
                    <a:outerShdw blurRad="38100" dist="38100" dir="2700000" algn="tl">
                      <a:srgbClr val="000000">
                        <a:alpha val="43137"/>
                      </a:srgbClr>
                    </a:outerShdw>
                  </a:effectLst>
                </a:rPr>
                <a:t>分析</a:t>
              </a:r>
            </a:p>
            <a:p>
              <a:pPr algn="ctr">
                <a:defRPr/>
              </a:pPr>
              <a:r>
                <a:rPr lang="zh-CN" altLang="en-US" sz="2000" b="1" noProof="1">
                  <a:solidFill>
                    <a:srgbClr val="3333FF"/>
                  </a:solidFill>
                  <a:effectLst>
                    <a:outerShdw blurRad="38100" dist="38100" dir="2700000" algn="tl">
                      <a:srgbClr val="000000">
                        <a:alpha val="43137"/>
                      </a:srgbClr>
                    </a:outerShdw>
                  </a:effectLst>
                </a:rPr>
                <a:t>排查治理效果</a:t>
              </a:r>
            </a:p>
          </p:txBody>
        </p:sp>
        <p:sp>
          <p:nvSpPr>
            <p:cNvPr id="72" name="圆角矩形 71"/>
            <p:cNvSpPr/>
            <p:nvPr/>
          </p:nvSpPr>
          <p:spPr>
            <a:xfrm>
              <a:off x="15269" y="3138"/>
              <a:ext cx="3362" cy="1463"/>
            </a:xfrm>
            <a:prstGeom prst="roundRect">
              <a:avLst/>
            </a:prstGeom>
            <a:solidFill>
              <a:schemeClr val="accent6">
                <a:lumMod val="60000"/>
                <a:lumOff val="40000"/>
              </a:schemeClr>
            </a:solidFill>
            <a:ln w="19050">
              <a:solidFill>
                <a:srgbClr val="05EB3C"/>
              </a:solidFill>
            </a:ln>
          </p:spPr>
          <p:style>
            <a:lnRef idx="3">
              <a:schemeClr val="lt1"/>
            </a:lnRef>
            <a:fillRef idx="1">
              <a:schemeClr val="accent5"/>
            </a:fillRef>
            <a:effectRef idx="1">
              <a:schemeClr val="accent5"/>
            </a:effectRef>
            <a:fontRef idx="minor">
              <a:schemeClr val="lt1"/>
            </a:fontRef>
          </p:style>
          <p:txBody>
            <a:bodyPr anchor="ctr"/>
            <a:lstStyle/>
            <a:p>
              <a:pPr>
                <a:defRPr/>
              </a:pPr>
              <a:r>
                <a:rPr lang="en-US" altLang="zh-CN" sz="2400" b="1" noProof="1">
                  <a:solidFill>
                    <a:srgbClr val="FF0000"/>
                  </a:solidFill>
                  <a:effectLst>
                    <a:outerShdw blurRad="38100" dist="38100" dir="2700000" algn="tl">
                      <a:srgbClr val="000000">
                        <a:alpha val="43137"/>
                      </a:srgbClr>
                    </a:outerShdw>
                  </a:effectLst>
                </a:rPr>
                <a:t>   A</a:t>
              </a:r>
            </a:p>
            <a:p>
              <a:pPr algn="ctr">
                <a:defRPr/>
              </a:pPr>
              <a:r>
                <a:rPr lang="zh-CN" altLang="en-US" sz="2000" b="1" noProof="1">
                  <a:solidFill>
                    <a:srgbClr val="3333FF"/>
                  </a:solidFill>
                  <a:effectLst>
                    <a:outerShdw blurRad="38100" dist="38100" dir="2700000" algn="tl">
                      <a:srgbClr val="000000">
                        <a:alpha val="43137"/>
                      </a:srgbClr>
                    </a:outerShdw>
                  </a:effectLst>
                </a:rPr>
                <a:t>评审更新改进</a:t>
              </a:r>
            </a:p>
          </p:txBody>
        </p:sp>
        <p:sp>
          <p:nvSpPr>
            <p:cNvPr id="74" name="下箭头 73"/>
            <p:cNvSpPr/>
            <p:nvPr/>
          </p:nvSpPr>
          <p:spPr>
            <a:xfrm>
              <a:off x="10920" y="2817"/>
              <a:ext cx="695" cy="5640"/>
            </a:xfrm>
            <a:prstGeom prst="downArrow">
              <a:avLst/>
            </a:prstGeom>
            <a:gradFill>
              <a:gsLst>
                <a:gs pos="21000">
                  <a:srgbClr val="14CD68">
                    <a:alpha val="78000"/>
                  </a:srgbClr>
                </a:gs>
                <a:gs pos="100000">
                  <a:srgbClr val="035C7D"/>
                </a:gs>
              </a:gsLst>
              <a:lin ang="5400000" scaled="0"/>
            </a:gradFill>
            <a:ln w="19050">
              <a:solidFill>
                <a:srgbClr val="05E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b="1" noProof="1">
                <a:solidFill>
                  <a:srgbClr val="FF0000"/>
                </a:solidFill>
                <a:effectLst>
                  <a:outerShdw blurRad="38100" dist="38100" dir="2700000" algn="tl">
                    <a:srgbClr val="000000">
                      <a:alpha val="43137"/>
                    </a:srgbClr>
                  </a:outerShdw>
                </a:effectLst>
                <a:sym typeface="+mn-ea"/>
              </a:endParaRPr>
            </a:p>
          </p:txBody>
        </p:sp>
        <p:sp>
          <p:nvSpPr>
            <p:cNvPr id="94" name="下弧形箭头 93"/>
            <p:cNvSpPr/>
            <p:nvPr/>
          </p:nvSpPr>
          <p:spPr>
            <a:xfrm>
              <a:off x="12598" y="8807"/>
              <a:ext cx="4869" cy="1294"/>
            </a:xfrm>
            <a:prstGeom prst="curvedUpArrow">
              <a:avLst/>
            </a:prstGeom>
            <a:gradFill>
              <a:gsLst>
                <a:gs pos="57000">
                  <a:srgbClr val="14CD68">
                    <a:alpha val="54000"/>
                  </a:srgbClr>
                </a:gs>
                <a:gs pos="100000">
                  <a:srgbClr val="0B6E38"/>
                </a:gs>
              </a:gsLst>
              <a:lin ang="5400000" scaled="0"/>
            </a:gradFill>
            <a:ln w="19050">
              <a:solidFill>
                <a:srgbClr val="05E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95" name=" 159"/>
            <p:cNvSpPr/>
            <p:nvPr/>
          </p:nvSpPr>
          <p:spPr>
            <a:xfrm rot="16200000">
              <a:off x="16026" y="5307"/>
              <a:ext cx="1524" cy="650"/>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gradFill>
              <a:gsLst>
                <a:gs pos="34000">
                  <a:srgbClr val="14CD68">
                    <a:alpha val="43000"/>
                  </a:srgbClr>
                </a:gs>
                <a:gs pos="95000">
                  <a:srgbClr val="0B6E38"/>
                </a:gs>
              </a:gsLst>
              <a:lin ang="5400000" scaled="0"/>
            </a:gradFill>
            <a:ln w="19050">
              <a:solidFill>
                <a:srgbClr val="05EB3C"/>
              </a:solidFill>
            </a:ln>
          </p:spPr>
          <p:style>
            <a:lnRef idx="3">
              <a:schemeClr val="lt1"/>
            </a:lnRef>
            <a:fillRef idx="1">
              <a:schemeClr val="accent6"/>
            </a:fillRef>
            <a:effectRef idx="1">
              <a:schemeClr val="accent6"/>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355" noProof="1">
                <a:solidFill>
                  <a:srgbClr val="FFFFFF"/>
                </a:solidFill>
              </a:endParaRPr>
            </a:p>
          </p:txBody>
        </p:sp>
      </p:grpSp>
      <p:sp>
        <p:nvSpPr>
          <p:cNvPr id="96" name="右箭头 95"/>
          <p:cNvSpPr/>
          <p:nvPr/>
        </p:nvSpPr>
        <p:spPr>
          <a:xfrm>
            <a:off x="5899238" y="719408"/>
            <a:ext cx="450850" cy="5444490"/>
          </a:xfrm>
          <a:prstGeom prst="rightArrow">
            <a:avLst/>
          </a:prstGeom>
          <a:gradFill>
            <a:gsLst>
              <a:gs pos="45000">
                <a:srgbClr val="FECF40">
                  <a:alpha val="100000"/>
                </a:srgbClr>
              </a:gs>
              <a:gs pos="100000">
                <a:srgbClr val="846C2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xmlns="" val="131053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7"/>
                                        </p:tgtEl>
                                        <p:attrNameLst>
                                          <p:attrName>style.visibility</p:attrName>
                                        </p:attrNameLst>
                                      </p:cBhvr>
                                      <p:to>
                                        <p:strVal val="visible"/>
                                      </p:to>
                                    </p:set>
                                    <p:anim calcmode="lin" valueType="num">
                                      <p:cBhvr additive="base">
                                        <p:cTn id="13" dur="500" fill="hold"/>
                                        <p:tgtEl>
                                          <p:spTgt spid="97"/>
                                        </p:tgtEl>
                                        <p:attrNameLst>
                                          <p:attrName>ppt_x</p:attrName>
                                        </p:attrNameLst>
                                      </p:cBhvr>
                                      <p:tavLst>
                                        <p:tav tm="0">
                                          <p:val>
                                            <p:strVal val="#ppt_x"/>
                                          </p:val>
                                        </p:tav>
                                        <p:tav tm="100000">
                                          <p:val>
                                            <p:strVal val="#ppt_x"/>
                                          </p:val>
                                        </p:tav>
                                      </p:tavLst>
                                    </p:anim>
                                    <p:anim calcmode="lin" valueType="num">
                                      <p:cBhvr additive="base">
                                        <p:cTn id="14"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50000"/>
            </a:schemeClr>
          </a:fgClr>
          <a:bgClr>
            <a:schemeClr val="bg1"/>
          </a:bgClr>
        </a:patt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530352" y="1389748"/>
            <a:ext cx="10953436" cy="5250334"/>
          </a:xfrm>
        </p:spPr>
        <p:txBody>
          <a:bodyPr>
            <a:normAutofit/>
          </a:bodyPr>
          <a:lstStyle/>
          <a:p>
            <a:pPr indent="457200" algn="l" fontAlgn="auto">
              <a:lnSpc>
                <a:spcPct val="100000"/>
              </a:lnSpc>
              <a:spcBef>
                <a:spcPts val="0"/>
              </a:spcBef>
            </a:pPr>
            <a:r>
              <a:rPr lang="zh-CN" altLang="en-US" b="1" dirty="0" smtClean="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风</a:t>
            </a:r>
            <a:r>
              <a:rPr lang="zh-CN" altLang="en-US"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险控制措施</a:t>
            </a:r>
            <a:endParaRPr lang="en-US" altLang="zh-CN"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l" fontAlgn="auto">
              <a:lnSpc>
                <a:spcPct val="100000"/>
              </a:lnSpc>
              <a:spcBef>
                <a:spcPts val="0"/>
              </a:spcBef>
            </a:pPr>
            <a:r>
              <a:rPr lang="zh-CN" altLang="en-US"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措</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施类别，</a:t>
            </a:r>
            <a:r>
              <a:rPr lang="zh-CN" altLang="en-US" b="1" dirty="0">
                <a:solidFill>
                  <a:srgbClr val="0070C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技术、管理、培训教育、防护和应急处置</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等措施</a:t>
            </a:r>
            <a:endPar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l" fontAlgn="auto">
              <a:lnSpc>
                <a:spcPct val="100000"/>
              </a:lnSpc>
              <a:spcBef>
                <a:spcPts val="0"/>
              </a:spcBef>
            </a:pPr>
            <a:r>
              <a:rPr lang="zh-CN" altLang="en-US"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确</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定措施原则</a:t>
            </a:r>
            <a:endPar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2603500" algn="l" fontAlgn="auto">
              <a:lnSpc>
                <a:spcPct val="100000"/>
              </a:lnSpc>
              <a:spcBef>
                <a:spcPts val="0"/>
              </a:spcBef>
            </a:pPr>
            <a:r>
              <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满足基本原则要求</a:t>
            </a:r>
            <a:endPar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2603500" algn="l" fontAlgn="auto">
              <a:lnSpc>
                <a:spcPct val="100000"/>
              </a:lnSpc>
              <a:spcBef>
                <a:spcPts val="0"/>
              </a:spcBef>
            </a:pPr>
            <a:r>
              <a:rPr lang="en-US" altLang="zh-CN" b="1" dirty="0">
                <a:solidFill>
                  <a:srgbClr val="0070C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r>
              <a:rPr lang="zh-CN" altLang="en-US" b="1" dirty="0">
                <a:solidFill>
                  <a:srgbClr val="0070C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可行性、安全性、可靠性</a:t>
            </a:r>
            <a:endPar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2603500" algn="l" fontAlgn="auto">
              <a:lnSpc>
                <a:spcPct val="100000"/>
              </a:lnSpc>
              <a:spcBef>
                <a:spcPts val="0"/>
              </a:spcBef>
            </a:pPr>
            <a:r>
              <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对措施进行评审</a:t>
            </a:r>
            <a:endPar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marL="3225800" algn="l" fontAlgn="auto">
              <a:lnSpc>
                <a:spcPct val="100000"/>
              </a:lnSpc>
              <a:spcBef>
                <a:spcPts val="0"/>
              </a:spcBef>
            </a:pPr>
            <a:r>
              <a:rPr lang="zh-CN" altLang="en-US" b="1" dirty="0">
                <a:solidFill>
                  <a:srgbClr val="0070C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措施的可行性、有效性</a:t>
            </a:r>
            <a:endParaRPr lang="en-US" altLang="zh-CN" b="1" dirty="0">
              <a:solidFill>
                <a:srgbClr val="0070C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marL="3225800" algn="l" fontAlgn="auto">
              <a:lnSpc>
                <a:spcPct val="100000"/>
              </a:lnSpc>
              <a:spcBef>
                <a:spcPts val="0"/>
              </a:spcBef>
            </a:pPr>
            <a:r>
              <a:rPr lang="zh-CN" altLang="en-US" b="1" dirty="0">
                <a:solidFill>
                  <a:srgbClr val="0070C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是否使风险降低至可接受风险</a:t>
            </a:r>
            <a:endParaRPr lang="en-US" altLang="zh-CN" b="1" dirty="0">
              <a:solidFill>
                <a:srgbClr val="0070C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marL="3225800" algn="l" fontAlgn="auto">
              <a:lnSpc>
                <a:spcPct val="100000"/>
              </a:lnSpc>
              <a:spcBef>
                <a:spcPts val="0"/>
              </a:spcBef>
            </a:pPr>
            <a:r>
              <a:rPr lang="zh-CN" altLang="en-US" b="1" dirty="0">
                <a:solidFill>
                  <a:srgbClr val="0070C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是否产生新的风险</a:t>
            </a:r>
            <a:endParaRPr lang="en-US" altLang="zh-CN" b="1" dirty="0">
              <a:solidFill>
                <a:srgbClr val="0070C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marL="3225800" algn="l" fontAlgn="auto">
              <a:lnSpc>
                <a:spcPct val="100000"/>
              </a:lnSpc>
              <a:spcBef>
                <a:spcPts val="0"/>
              </a:spcBef>
            </a:pPr>
            <a:r>
              <a:rPr lang="zh-CN" altLang="en-US" b="1" dirty="0">
                <a:solidFill>
                  <a:srgbClr val="0070C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是否使最佳方案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50000"/>
            </a:schemeClr>
          </a:fgClr>
          <a:bgClr>
            <a:schemeClr val="bg1"/>
          </a:bgClr>
        </a:pattFill>
        <a:effectLst/>
      </p:bgPr>
    </p:bg>
    <p:spTree>
      <p:nvGrpSpPr>
        <p:cNvPr id="1" name=""/>
        <p:cNvGrpSpPr/>
        <p:nvPr/>
      </p:nvGrpSpPr>
      <p:grpSpPr>
        <a:xfrm>
          <a:off x="0" y="0"/>
          <a:ext cx="0" cy="0"/>
          <a:chOff x="0" y="0"/>
          <a:chExt cx="0" cy="0"/>
        </a:xfrm>
      </p:grpSpPr>
      <p:sp>
        <p:nvSpPr>
          <p:cNvPr id="9" name="副标题 2"/>
          <p:cNvSpPr txBox="1">
            <a:spLocks/>
          </p:cNvSpPr>
          <p:nvPr/>
        </p:nvSpPr>
        <p:spPr>
          <a:xfrm>
            <a:off x="484742" y="1288973"/>
            <a:ext cx="11402458" cy="5099795"/>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457200" algn="just"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mn-cs"/>
              </a:rPr>
              <a:t>风险管控层级分为</a:t>
            </a:r>
            <a:r>
              <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mn-cs"/>
              </a:rPr>
              <a:t>企业、项目部、施工班组、作业人员</a:t>
            </a:r>
            <a:r>
              <a:rPr kumimoji="0" lang="zh-CN" alt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mn-cs"/>
              </a:rPr>
              <a:t>等。</a:t>
            </a:r>
            <a:endParaRPr kumimoji="0" lang="en-US" altLang="zh-CN"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mn-cs"/>
            </a:endParaRPr>
          </a:p>
          <a:p>
            <a:pPr marL="0" marR="0" lvl="0" indent="457200" algn="just"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zh-CN" alt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mn-cs"/>
            </a:endParaRPr>
          </a:p>
          <a:p>
            <a:pPr marL="0" marR="0" lvl="0" indent="355600" algn="just"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mn-cs"/>
              </a:rPr>
              <a:t>	</a:t>
            </a:r>
            <a:r>
              <a:rPr kumimoji="0" lang="zh-CN" altLang="en-US"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mn-cs"/>
              </a:rPr>
              <a:t>一级风险的管控，由企业负责管控；</a:t>
            </a:r>
          </a:p>
          <a:p>
            <a:pPr marL="0" marR="0" lvl="0" indent="355600" algn="just"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mn-cs"/>
              </a:rPr>
              <a:t>	</a:t>
            </a:r>
            <a:r>
              <a:rPr kumimoji="0" lang="zh-CN" altLang="en-US"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mn-cs"/>
              </a:rPr>
              <a:t>二级风险的管控，由项目部负责管控；</a:t>
            </a:r>
          </a:p>
          <a:p>
            <a:pPr marL="0" marR="0" lvl="0" indent="355600" algn="just"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mn-cs"/>
              </a:rPr>
              <a:t>	</a:t>
            </a:r>
            <a:r>
              <a:rPr kumimoji="0" lang="zh-CN" altLang="en-US"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mn-cs"/>
              </a:rPr>
              <a:t>三级风险的管控，由施工班组（包括专业分包、劳务分包单位）负责管控；</a:t>
            </a:r>
          </a:p>
          <a:p>
            <a:pPr marL="0" marR="0" lvl="0" indent="355600" algn="just"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mn-cs"/>
              </a:rPr>
              <a:t>	</a:t>
            </a:r>
            <a:r>
              <a:rPr kumimoji="0" lang="zh-CN" altLang="en-US"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mn-cs"/>
              </a:rPr>
              <a:t>四级风险的管控，由作业人员负责管控。</a:t>
            </a:r>
          </a:p>
          <a:p>
            <a:pPr marL="0" marR="0" lvl="0" indent="457200" algn="just"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US" altLang="zh-CN"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mn-cs"/>
            </a:endParaRPr>
          </a:p>
          <a:p>
            <a:pPr marL="0" marR="0" lvl="0" indent="457200" algn="just"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altLang="zh-CN"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mn-cs"/>
              </a:rPr>
              <a:t>——</a:t>
            </a:r>
            <a:r>
              <a:rPr kumimoji="0" lang="zh-CN"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mn-cs"/>
              </a:rPr>
              <a:t>风险分级管控，应遵循风险越高管控层级越高的原则；</a:t>
            </a:r>
            <a:endParaRPr kumimoji="0" lang="en-US" altLang="zh-CN"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mn-cs"/>
            </a:endParaRPr>
          </a:p>
          <a:p>
            <a:pPr marL="0" marR="0" lvl="0" indent="457200" algn="just"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altLang="zh-CN"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mn-cs"/>
              </a:rPr>
              <a:t>——</a:t>
            </a:r>
            <a:r>
              <a:rPr kumimoji="0" lang="zh-CN"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mn-cs"/>
              </a:rPr>
              <a:t>上一级负责管控的风险，下一级必须同时负责管控，并逐级落实具体措施；</a:t>
            </a:r>
            <a:endParaRPr kumimoji="0" lang="en-US" altLang="zh-CN"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mn-cs"/>
            </a:endParaRPr>
          </a:p>
          <a:p>
            <a:pPr marL="0" marR="0" lvl="0" indent="457200" algn="just"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altLang="zh-CN"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mn-cs"/>
              </a:rPr>
              <a:t>——</a:t>
            </a:r>
            <a:r>
              <a:rPr kumimoji="0" lang="zh-CN"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mn-cs"/>
              </a:rPr>
              <a:t>管控层级可进行增加、合并或提级。</a:t>
            </a:r>
          </a:p>
          <a:p>
            <a:pPr marL="0" marR="0" lvl="0" indent="457200" algn="just"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altLang="zh-CN"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mn-cs"/>
              </a:rPr>
              <a:t>——</a:t>
            </a:r>
            <a:r>
              <a:rPr kumimoji="0" lang="zh-CN"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mn-cs"/>
              </a:rPr>
              <a:t>当该等级风险不属于对应管控层级职能范围时，应当提级直至企业管控层级。</a:t>
            </a:r>
          </a:p>
          <a:p>
            <a:pPr marL="0" marR="0" lvl="0" indent="457200" algn="just"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zh-CN"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mn-cs"/>
            </a:endParaRPr>
          </a:p>
        </p:txBody>
      </p:sp>
    </p:spTree>
    <p:extLst>
      <p:ext uri="{BB962C8B-B14F-4D97-AF65-F5344CB8AC3E}">
        <p14:creationId xmlns:p14="http://schemas.microsoft.com/office/powerpoint/2010/main" xmlns="" val="8248601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50000"/>
            </a:schemeClr>
          </a:fgClr>
          <a:bgClr>
            <a:schemeClr val="bg1"/>
          </a:bgClr>
        </a:pattFill>
        <a:effectLst/>
      </p:bgPr>
    </p:bg>
    <p:spTree>
      <p:nvGrpSpPr>
        <p:cNvPr id="1" name=""/>
        <p:cNvGrpSpPr/>
        <p:nvPr/>
      </p:nvGrpSpPr>
      <p:grpSpPr>
        <a:xfrm>
          <a:off x="0" y="0"/>
          <a:ext cx="0" cy="0"/>
          <a:chOff x="0" y="0"/>
          <a:chExt cx="0" cy="0"/>
        </a:xfrm>
      </p:grpSpPr>
      <p:sp>
        <p:nvSpPr>
          <p:cNvPr id="9" name="副标题 2"/>
          <p:cNvSpPr txBox="1">
            <a:spLocks/>
          </p:cNvSpPr>
          <p:nvPr/>
        </p:nvSpPr>
        <p:spPr>
          <a:xfrm>
            <a:off x="1200926" y="1163129"/>
            <a:ext cx="10139519" cy="5489589"/>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457200" algn="just"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zh-CN" altLang="en-US"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mn-cs"/>
              </a:rPr>
              <a:t>管控清单</a:t>
            </a:r>
          </a:p>
          <a:p>
            <a:pPr marL="0" marR="0" lvl="0" indent="457200" algn="just"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ltLang="zh-CN"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kumimoji="0" lang="zh-CN" altLang="en-US"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mn-cs"/>
              </a:rPr>
              <a:t>项</a:t>
            </a:r>
            <a:r>
              <a:rPr kumimoji="0" lang="zh-CN" altLang="en-US"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mn-cs"/>
              </a:rPr>
              <a:t>目部应当在工程项目开工前，对风险进行辨识和评价，编制完善风险分级管控清单，并随着工程进度情况及时更新；</a:t>
            </a:r>
          </a:p>
          <a:p>
            <a:pPr marL="0" marR="0" lvl="0" indent="457200" algn="just"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altLang="zh-CN"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mn-cs"/>
              </a:rPr>
              <a:t>——</a:t>
            </a:r>
            <a:r>
              <a:rPr kumimoji="0" lang="zh-CN" altLang="en-US"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mn-cs"/>
              </a:rPr>
              <a:t>建</a:t>
            </a:r>
            <a:r>
              <a:rPr kumimoji="0" lang="zh-CN" altLang="en-US"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mn-cs"/>
              </a:rPr>
              <a:t>筑施工企业在综合工程项目部管控清单基础上，当根据承包工程情况及时更新完善风险分级管控清单。</a:t>
            </a:r>
          </a:p>
          <a:p>
            <a:pPr marL="0" marR="0" lvl="0" indent="457200" algn="just"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zh-CN" altLang="en-US"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mn-cs"/>
              </a:rPr>
              <a:t>风险告知</a:t>
            </a:r>
          </a:p>
          <a:p>
            <a:pPr marL="0" marR="0" lvl="0" indent="457200" algn="just"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altLang="zh-CN"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mn-cs"/>
              </a:rPr>
              <a:t>——</a:t>
            </a:r>
            <a:r>
              <a:rPr kumimoji="0" lang="zh-CN" altLang="en-US"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mn-cs"/>
              </a:rPr>
              <a:t>在</a:t>
            </a:r>
            <a:r>
              <a:rPr kumimoji="0" lang="zh-CN" altLang="en-US"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mn-cs"/>
              </a:rPr>
              <a:t>工程项目醒目位置和重点区域设置安全风险公示牌和标示牌；</a:t>
            </a:r>
          </a:p>
          <a:p>
            <a:pPr marL="0" marR="0" lvl="0" indent="457200" algn="just"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altLang="zh-CN"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mn-cs"/>
              </a:rPr>
              <a:t>——</a:t>
            </a:r>
            <a:r>
              <a:rPr kumimoji="0" lang="zh-CN" altLang="en-US"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mn-cs"/>
              </a:rPr>
              <a:t>存</a:t>
            </a:r>
            <a:r>
              <a:rPr kumimoji="0" lang="zh-CN" altLang="en-US"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mn-cs"/>
              </a:rPr>
              <a:t>在重大安全风险的工作场所和岗位设置警示标志；</a:t>
            </a:r>
          </a:p>
          <a:p>
            <a:pPr marL="0" marR="0" lvl="0" indent="457200" algn="just"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zh-CN" altLang="en-US"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仿宋" panose="02010609060101010101" pitchFamily="49" charset="-122"/>
                <a:ea typeface="仿宋" panose="02010609060101010101" pitchFamily="49" charset="-122"/>
                <a:cs typeface="+mn-cs"/>
              </a:rPr>
              <a:t>   </a:t>
            </a:r>
            <a:r>
              <a:rPr kumimoji="0" lang="zh-CN" altLang="en-US"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仿宋" panose="02010609060101010101" pitchFamily="49" charset="-122"/>
                <a:ea typeface="仿宋" panose="02010609060101010101" pitchFamily="49" charset="-122"/>
                <a:cs typeface="+mn-cs"/>
              </a:rPr>
              <a:t>内容应包括风险、事故类别、典型后果、风险级别、控制措施等</a:t>
            </a:r>
            <a:r>
              <a:rPr kumimoji="0" lang="zh-CN" altLang="en-US"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mn-cs"/>
              </a:rPr>
              <a:t>。</a:t>
            </a:r>
          </a:p>
          <a:p>
            <a:pPr marL="0" marR="0" lvl="0" indent="457200" algn="just"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altLang="zh-CN"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mn-cs"/>
              </a:rPr>
              <a:t>——</a:t>
            </a:r>
            <a:r>
              <a:rPr kumimoji="0" lang="zh-CN" altLang="en-US"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mn-cs"/>
              </a:rPr>
              <a:t>通</a:t>
            </a:r>
            <a:r>
              <a:rPr kumimoji="0" lang="zh-CN" altLang="en-US"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mn-cs"/>
              </a:rPr>
              <a:t>过教育培训、技术交底等方式告知各岗位人员及相关方</a:t>
            </a:r>
          </a:p>
          <a:p>
            <a:pPr marL="0" marR="0" lvl="0" indent="457200" algn="just"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zh-CN"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mn-cs"/>
            </a:endParaRPr>
          </a:p>
        </p:txBody>
      </p:sp>
    </p:spTree>
    <p:extLst>
      <p:ext uri="{BB962C8B-B14F-4D97-AF65-F5344CB8AC3E}">
        <p14:creationId xmlns:p14="http://schemas.microsoft.com/office/powerpoint/2010/main" xmlns="" val="302627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 calcmode="lin" valueType="num">
                                      <p:cBhvr additive="base">
                                        <p:cTn id="1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additive="base">
                                        <p:cTn id="3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7" end="7"/>
                                            </p:txEl>
                                          </p:spTgt>
                                        </p:tgtEl>
                                        <p:attrNameLst>
                                          <p:attrName>style.visibility</p:attrName>
                                        </p:attrNameLst>
                                      </p:cBhvr>
                                      <p:to>
                                        <p:strVal val="visible"/>
                                      </p:to>
                                    </p:set>
                                    <p:anim calcmode="lin" valueType="num">
                                      <p:cBhvr additive="base">
                                        <p:cTn id="43"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xEl>
                                              <p:pRg st="6" end="6"/>
                                            </p:txEl>
                                          </p:spTgt>
                                        </p:tgtEl>
                                        <p:attrNameLst>
                                          <p:attrName>style.visibility</p:attrName>
                                        </p:attrNameLst>
                                      </p:cBhvr>
                                      <p:to>
                                        <p:strVal val="visible"/>
                                      </p:to>
                                    </p:set>
                                    <p:animEffect transition="in" filter="fade">
                                      <p:cBhvr>
                                        <p:cTn id="49" dur="1000"/>
                                        <p:tgtEl>
                                          <p:spTgt spid="9">
                                            <p:txEl>
                                              <p:pRg st="6" end="6"/>
                                            </p:txEl>
                                          </p:spTgt>
                                        </p:tgtEl>
                                      </p:cBhvr>
                                    </p:animEffect>
                                    <p:anim calcmode="lin" valueType="num">
                                      <p:cBhvr>
                                        <p:cTn id="50"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50000"/>
            </a:schemeClr>
          </a:fgClr>
          <a:bgClr>
            <a:schemeClr val="bg1"/>
          </a:bgClr>
        </a:patt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822960" y="1304290"/>
            <a:ext cx="10826496" cy="4594234"/>
          </a:xfrm>
        </p:spPr>
        <p:txBody>
          <a:bodyPr>
            <a:normAutofit/>
          </a:bodyPr>
          <a:lstStyle/>
          <a:p>
            <a:pPr indent="457200" algn="just" fontAlgn="auto">
              <a:lnSpc>
                <a:spcPct val="100000"/>
              </a:lnSpc>
              <a:spcBef>
                <a:spcPts val="0"/>
              </a:spcBef>
            </a:pPr>
            <a:r>
              <a:rPr lang="zh-CN" altLang="en-US"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r>
              <a:rPr lang="en-US" altLang="zh-CN"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隐患排查治理</a:t>
            </a:r>
            <a:endParaRPr lang="en-US" altLang="zh-CN"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endParaRPr lang="en-US" altLang="zh-CN"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r>
              <a:rPr lang="zh-CN" altLang="en-US"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r>
              <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企业</a:t>
            </a:r>
            <a:r>
              <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至少应包括</a:t>
            </a:r>
            <a:r>
              <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施工企业安全生产评价标准</a:t>
            </a:r>
            <a:r>
              <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所列项目；</a:t>
            </a:r>
            <a:endPar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r>
              <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项目</a:t>
            </a:r>
            <a:r>
              <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至少应包括</a:t>
            </a:r>
            <a:r>
              <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建筑施工安全检查标准</a:t>
            </a:r>
            <a:r>
              <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所列项目。</a:t>
            </a:r>
            <a:endPar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endPar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r>
              <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隐患排查应与企业日常安全生产管理工作相结合，开展定期和不定期排查。</a:t>
            </a:r>
            <a:endPar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endParaRPr lang="en-US" altLang="zh-CN"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r>
              <a:rPr lang="zh-CN" altLang="en-US"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建筑施工生产安全事故隐患一般分为</a:t>
            </a:r>
            <a:r>
              <a:rPr lang="zh-CN" altLang="en-US"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一般事故隐患</a:t>
            </a:r>
            <a:r>
              <a:rPr lang="zh-CN" altLang="en-US"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和</a:t>
            </a:r>
            <a:r>
              <a:rPr lang="zh-CN" altLang="en-US"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重大事故隐患</a:t>
            </a:r>
            <a:r>
              <a:rPr lang="zh-CN" altLang="en-US"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endParaRPr lang="en-US" altLang="zh-CN"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50000"/>
            </a:schemeClr>
          </a:fgClr>
          <a:bgClr>
            <a:schemeClr val="bg1"/>
          </a:bgClr>
        </a:patt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902971" y="1143817"/>
            <a:ext cx="10558101" cy="4594234"/>
          </a:xfrm>
        </p:spPr>
        <p:txBody>
          <a:bodyPr>
            <a:normAutofit lnSpcReduction="10000"/>
          </a:bodyPr>
          <a:lstStyle/>
          <a:p>
            <a:pPr indent="457200" algn="just" fontAlgn="auto">
              <a:lnSpc>
                <a:spcPct val="100000"/>
              </a:lnSpc>
              <a:spcBef>
                <a:spcPts val="0"/>
              </a:spcBef>
            </a:pPr>
            <a:r>
              <a:rPr lang="zh-CN" altLang="en-US" sz="2800"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隐</a:t>
            </a:r>
            <a:r>
              <a:rPr lang="zh-CN" altLang="en-US" sz="28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患分级</a:t>
            </a:r>
            <a:endParaRPr lang="en-US" altLang="zh-CN" sz="28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indent="457200" algn="just" fontAlgn="auto">
              <a:lnSpc>
                <a:spcPct val="100000"/>
              </a:lnSpc>
              <a:spcBef>
                <a:spcPts val="0"/>
              </a:spcBef>
            </a:pPr>
            <a:r>
              <a:rPr lang="en-US" altLang="zh-CN"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p>
          <a:p>
            <a:pPr indent="457200" algn="just" fontAlgn="auto">
              <a:lnSpc>
                <a:spcPct val="100000"/>
              </a:lnSpc>
              <a:spcBef>
                <a:spcPts val="0"/>
              </a:spcBef>
            </a:pPr>
            <a:r>
              <a:rPr lang="en-US" altLang="zh-CN"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建筑施工生产安全事故隐患可分为</a:t>
            </a:r>
            <a:r>
              <a:rPr lang="zh-CN" altLang="en-US"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一般事故隐患</a:t>
            </a: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和</a:t>
            </a:r>
            <a:r>
              <a:rPr lang="zh-CN" altLang="en-US"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重大事故隐患。</a:t>
            </a:r>
          </a:p>
          <a:p>
            <a:pPr indent="457200" algn="just" fontAlgn="auto">
              <a:lnSpc>
                <a:spcPct val="100000"/>
              </a:lnSpc>
              <a:spcBef>
                <a:spcPts val="0"/>
              </a:spcBef>
            </a:pPr>
            <a:endParaRPr lang="en-US" altLang="zh-CN"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r>
              <a:rPr lang="zh-CN" altLang="en-US"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一般事故隐患</a:t>
            </a: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，是指危害和整改难度较小，发现后能够立即整改排除的隐患。</a:t>
            </a:r>
            <a:endParaRPr lang="en-US" altLang="zh-CN"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endPar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r>
              <a:rPr lang="zh-CN" altLang="en-US"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重大事故隐患</a:t>
            </a: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，指危害和整改难度较大，无法立即整改排除，需要全部或者局部停产停业，并经过一定时间整改治理方能排除的隐患，或者因外部因素影响致使建筑施工企业自身难以排除的隐患。</a:t>
            </a:r>
          </a:p>
          <a:p>
            <a:pPr indent="457200" algn="just" fontAlgn="auto">
              <a:lnSpc>
                <a:spcPct val="100000"/>
              </a:lnSpc>
              <a:spcBef>
                <a:spcPts val="0"/>
              </a:spcBef>
            </a:pPr>
            <a:endParaRPr lang="en-US" altLang="zh-CN"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50000"/>
            </a:schemeClr>
          </a:fgClr>
          <a:bgClr>
            <a:schemeClr val="bg1"/>
          </a:bgClr>
        </a:patt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811385" y="1095945"/>
            <a:ext cx="10826496" cy="4594234"/>
          </a:xfrm>
        </p:spPr>
        <p:txBody>
          <a:bodyPr>
            <a:normAutofit lnSpcReduction="10000"/>
          </a:bodyPr>
          <a:lstStyle/>
          <a:p>
            <a:pPr indent="457200" algn="just" fontAlgn="auto">
              <a:lnSpc>
                <a:spcPct val="100000"/>
              </a:lnSpc>
              <a:spcBef>
                <a:spcPts val="0"/>
              </a:spcBef>
            </a:pPr>
            <a:endParaRPr lang="en-US" altLang="zh-CN"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下列情况可</a:t>
            </a:r>
            <a:r>
              <a:rPr lang="zh-CN" altLang="en-US"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直接判定</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为</a:t>
            </a:r>
            <a:r>
              <a:rPr lang="zh-CN" altLang="en-US" b="1" dirty="0">
                <a:solidFill>
                  <a:srgbClr val="3333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重大事故隐患</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endPar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endPar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531813" algn="just" fontAlgn="auto">
              <a:lnSpc>
                <a:spcPct val="100000"/>
              </a:lnSpc>
              <a:spcBef>
                <a:spcPts val="0"/>
              </a:spcBef>
            </a:pPr>
            <a:r>
              <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未取得施工许可证进行施工的；</a:t>
            </a:r>
          </a:p>
          <a:p>
            <a:pPr indent="531813" algn="just" fontAlgn="auto">
              <a:lnSpc>
                <a:spcPct val="100000"/>
              </a:lnSpc>
              <a:spcBef>
                <a:spcPts val="0"/>
              </a:spcBef>
            </a:pPr>
            <a:r>
              <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超过一定规模危大工程，未按照规定编制、论证、审批、实施和验收专项施工方案的；</a:t>
            </a:r>
          </a:p>
          <a:p>
            <a:pPr indent="531813" algn="just" fontAlgn="auto">
              <a:lnSpc>
                <a:spcPct val="100000"/>
              </a:lnSpc>
              <a:spcBef>
                <a:spcPts val="0"/>
              </a:spcBef>
            </a:pPr>
            <a:r>
              <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违反国家法律法规和标准中强制性条文的；</a:t>
            </a:r>
          </a:p>
          <a:p>
            <a:pPr indent="531813" algn="just" fontAlgn="auto">
              <a:lnSpc>
                <a:spcPct val="100000"/>
              </a:lnSpc>
              <a:spcBef>
                <a:spcPts val="0"/>
              </a:spcBef>
            </a:pPr>
            <a:r>
              <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采用国家明令淘汰、禁止使用施工工艺、机械设备的；</a:t>
            </a:r>
          </a:p>
          <a:p>
            <a:pPr indent="531813" algn="just" fontAlgn="auto">
              <a:lnSpc>
                <a:spcPct val="100000"/>
              </a:lnSpc>
              <a:spcBef>
                <a:spcPts val="0"/>
              </a:spcBef>
            </a:pPr>
            <a:r>
              <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具有中毒、爆炸、火灾、坍塌等危险的场所，且长期滞留人员在</a:t>
            </a:r>
            <a:r>
              <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10</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人以上作业，存在不能立刻排除整改的隐患；</a:t>
            </a:r>
          </a:p>
          <a:p>
            <a:pPr indent="531813" algn="just" fontAlgn="auto">
              <a:lnSpc>
                <a:spcPct val="100000"/>
              </a:lnSpc>
              <a:spcBef>
                <a:spcPts val="0"/>
              </a:spcBef>
            </a:pPr>
            <a:r>
              <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设区的市级以上负有安全监管职责部门认定的。</a:t>
            </a:r>
          </a:p>
          <a:p>
            <a:pPr indent="1252855" algn="just" fontAlgn="auto">
              <a:lnSpc>
                <a:spcPct val="100000"/>
              </a:lnSpc>
              <a:spcBef>
                <a:spcPts val="0"/>
              </a:spcBef>
            </a:pPr>
            <a:endParaRPr lang="zh-CN" altLang="en-US"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r>
              <a:rPr lang="zh-CN" altLang="en-US"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不属于重大隐患的可认定为</a:t>
            </a:r>
            <a:r>
              <a:rPr lang="zh-CN" altLang="en-US" b="1" dirty="0">
                <a:solidFill>
                  <a:schemeClr val="accent6">
                    <a:lumMod val="75000"/>
                  </a:schemeClr>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一般事故隐患</a:t>
            </a:r>
            <a:r>
              <a:rPr lang="zh-CN" altLang="en-US"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endParaRPr lang="en-US" altLang="zh-CN"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endParaRPr lang="en-US" altLang="zh-CN"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xmlns="" val="211116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anim calcmode="lin" valueType="num">
                                      <p:cBhvr>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anim calcmode="lin" valueType="num">
                                      <p:cBhvr>
                                        <p:cTn id="2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1000"/>
                                        <p:tgtEl>
                                          <p:spTgt spid="3">
                                            <p:txEl>
                                              <p:pRg st="7" end="7"/>
                                            </p:txEl>
                                          </p:spTgt>
                                        </p:tgtEl>
                                      </p:cBhvr>
                                    </p:animEffect>
                                    <p:anim calcmode="lin" valueType="num">
                                      <p:cBhvr>
                                        <p:cTn id="3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1000"/>
                                        <p:tgtEl>
                                          <p:spTgt spid="3">
                                            <p:txEl>
                                              <p:pRg st="8" end="8"/>
                                            </p:txEl>
                                          </p:spTgt>
                                        </p:tgtEl>
                                      </p:cBhvr>
                                    </p:animEffect>
                                    <p:anim calcmode="lin" valueType="num">
                                      <p:cBhvr>
                                        <p:cTn id="3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50000"/>
            </a:schemeClr>
          </a:fgClr>
          <a:bgClr>
            <a:schemeClr val="bg1"/>
          </a:bgClr>
        </a:pattFill>
        <a:effectLst/>
      </p:bgPr>
    </p:bg>
    <p:spTree>
      <p:nvGrpSpPr>
        <p:cNvPr id="1" name=""/>
        <p:cNvGrpSpPr/>
        <p:nvPr/>
      </p:nvGrpSpPr>
      <p:grpSpPr>
        <a:xfrm>
          <a:off x="0" y="0"/>
          <a:ext cx="0" cy="0"/>
          <a:chOff x="0" y="0"/>
          <a:chExt cx="0" cy="0"/>
        </a:xfrm>
      </p:grpSpPr>
      <p:sp>
        <p:nvSpPr>
          <p:cNvPr id="8" name="矩形 7"/>
          <p:cNvSpPr/>
          <p:nvPr/>
        </p:nvSpPr>
        <p:spPr>
          <a:xfrm>
            <a:off x="629950" y="723448"/>
            <a:ext cx="11194775" cy="523220"/>
          </a:xfrm>
          <a:prstGeom prst="rect">
            <a:avLst/>
          </a:prstGeom>
        </p:spPr>
        <p:txBody>
          <a:bodyPr wrap="square">
            <a:spAutoFit/>
          </a:bodyPr>
          <a:lstStyle/>
          <a:p>
            <a:r>
              <a:rPr lang="zh-CN" altLang="en-US" sz="2800" dirty="0" smtClean="0">
                <a:solidFill>
                  <a:prstClr val="black"/>
                </a:solidFill>
              </a:rPr>
              <a:t>  </a:t>
            </a:r>
            <a:r>
              <a:rPr lang="zh-CN" altLang="en-US" sz="2800" dirty="0">
                <a:solidFill>
                  <a:prstClr val="black"/>
                </a:solidFill>
              </a:rPr>
              <a:t>　</a:t>
            </a:r>
            <a:r>
              <a:rPr lang="zh-CN" altLang="en-US" sz="2800" b="1" dirty="0">
                <a:solidFill>
                  <a:srgbClr val="FF0000"/>
                </a:solidFill>
                <a:effectLst>
                  <a:outerShdw blurRad="38100" dist="38100" dir="2700000" algn="tl">
                    <a:srgbClr val="000000">
                      <a:alpha val="43137"/>
                    </a:srgbClr>
                  </a:outerShdw>
                </a:effectLst>
              </a:rPr>
              <a:t>隐患分类</a:t>
            </a:r>
            <a:r>
              <a:rPr lang="zh-CN" altLang="en-US" sz="2800" dirty="0">
                <a:solidFill>
                  <a:prstClr val="black"/>
                </a:solidFill>
              </a:rPr>
              <a:t>，分为</a:t>
            </a:r>
            <a:r>
              <a:rPr lang="zh-CN" altLang="en-US" sz="2800" b="1" dirty="0">
                <a:solidFill>
                  <a:prstClr val="black"/>
                </a:solidFill>
                <a:effectLst>
                  <a:outerShdw blurRad="38100" dist="38100" dir="2700000" algn="tl">
                    <a:srgbClr val="000000">
                      <a:alpha val="43137"/>
                    </a:srgbClr>
                  </a:outerShdw>
                </a:effectLst>
              </a:rPr>
              <a:t>基础管理类隐患</a:t>
            </a:r>
            <a:r>
              <a:rPr lang="zh-CN" altLang="en-US" sz="2800" dirty="0">
                <a:solidFill>
                  <a:prstClr val="black"/>
                </a:solidFill>
              </a:rPr>
              <a:t>和</a:t>
            </a:r>
            <a:r>
              <a:rPr lang="zh-CN" altLang="en-US" sz="2800" b="1" dirty="0">
                <a:solidFill>
                  <a:prstClr val="black"/>
                </a:solidFill>
                <a:effectLst>
                  <a:outerShdw blurRad="38100" dist="38100" dir="2700000" algn="tl">
                    <a:srgbClr val="000000">
                      <a:alpha val="43137"/>
                    </a:srgbClr>
                  </a:outerShdw>
                </a:effectLst>
              </a:rPr>
              <a:t>生产现场类隐患</a:t>
            </a:r>
            <a:r>
              <a:rPr lang="zh-CN" altLang="en-US" sz="2800" dirty="0">
                <a:solidFill>
                  <a:prstClr val="black"/>
                </a:solidFill>
              </a:rPr>
              <a:t>等两个类别。</a:t>
            </a:r>
          </a:p>
        </p:txBody>
      </p:sp>
      <p:graphicFrame>
        <p:nvGraphicFramePr>
          <p:cNvPr id="5" name="图示 4"/>
          <p:cNvGraphicFramePr/>
          <p:nvPr>
            <p:extLst>
              <p:ext uri="{D42A27DB-BD31-4B8C-83A1-F6EECF244321}">
                <p14:modId xmlns:p14="http://schemas.microsoft.com/office/powerpoint/2010/main" xmlns="" val="2073272379"/>
              </p:ext>
            </p:extLst>
          </p:nvPr>
        </p:nvGraphicFramePr>
        <p:xfrm>
          <a:off x="5156988" y="1752337"/>
          <a:ext cx="6096000" cy="4077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组合 5"/>
          <p:cNvGrpSpPr/>
          <p:nvPr/>
        </p:nvGrpSpPr>
        <p:grpSpPr>
          <a:xfrm>
            <a:off x="1353194" y="3150153"/>
            <a:ext cx="3597965" cy="1282147"/>
            <a:chOff x="2415208" y="3240157"/>
            <a:chExt cx="3597965" cy="1282147"/>
          </a:xfrm>
        </p:grpSpPr>
        <p:sp>
          <p:nvSpPr>
            <p:cNvPr id="2" name="五边形 1"/>
            <p:cNvSpPr/>
            <p:nvPr/>
          </p:nvSpPr>
          <p:spPr>
            <a:xfrm>
              <a:off x="2415208" y="3240157"/>
              <a:ext cx="3597965" cy="1282147"/>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文本框 2"/>
            <p:cNvSpPr txBox="1"/>
            <p:nvPr/>
          </p:nvSpPr>
          <p:spPr>
            <a:xfrm>
              <a:off x="2532822" y="3619620"/>
              <a:ext cx="2753139" cy="523220"/>
            </a:xfrm>
            <a:prstGeom prst="rect">
              <a:avLst/>
            </a:prstGeom>
            <a:solidFill>
              <a:srgbClr val="00B0F0"/>
            </a:solidFill>
          </p:spPr>
          <p:txBody>
            <a:bodyPr wrap="square" rtlCol="0">
              <a:spAutoFit/>
            </a:bodyPr>
            <a:lstStyle/>
            <a:p>
              <a:r>
                <a:rPr lang="zh-CN" altLang="en-US" sz="2800" b="1" dirty="0">
                  <a:solidFill>
                    <a:srgbClr val="FFFF00"/>
                  </a:solidFill>
                  <a:effectLst>
                    <a:outerShdw blurRad="38100" dist="38100" dir="2700000" algn="tl">
                      <a:srgbClr val="000000">
                        <a:alpha val="43137"/>
                      </a:srgbClr>
                    </a:outerShdw>
                  </a:effectLst>
                </a:rPr>
                <a:t>生产现场类隐患</a:t>
              </a:r>
            </a:p>
          </p:txBody>
        </p:sp>
      </p:grpSp>
      <p:sp>
        <p:nvSpPr>
          <p:cNvPr id="4" name="左大括号 3"/>
          <p:cNvSpPr/>
          <p:nvPr/>
        </p:nvSpPr>
        <p:spPr>
          <a:xfrm>
            <a:off x="5296505" y="1890459"/>
            <a:ext cx="474134" cy="3801534"/>
          </a:xfrm>
          <a:prstGeom prst="leftBrace">
            <a:avLst/>
          </a:prstGeom>
          <a:ln w="38100">
            <a:solidFill>
              <a:srgbClr val="0070C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b="1" dirty="0">
              <a:solidFill>
                <a:srgbClr val="05EB3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41883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50000"/>
            </a:schemeClr>
          </a:fgClr>
          <a:bgClr>
            <a:schemeClr val="bg1"/>
          </a:bgClr>
        </a:patt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786114" y="987394"/>
            <a:ext cx="10343515" cy="4890322"/>
          </a:xfrm>
        </p:spPr>
        <p:txBody>
          <a:bodyPr>
            <a:normAutofit/>
          </a:bodyPr>
          <a:lstStyle/>
          <a:p>
            <a:pPr indent="457200" algn="l" fontAlgn="auto">
              <a:lnSpc>
                <a:spcPct val="100000"/>
              </a:lnSpc>
              <a:spcBef>
                <a:spcPts val="0"/>
              </a:spcBef>
            </a:pP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p>
          <a:p>
            <a:pPr indent="457200" algn="l" fontAlgn="auto">
              <a:lnSpc>
                <a:spcPct val="120000"/>
              </a:lnSpc>
              <a:spcBef>
                <a:spcPts val="0"/>
              </a:spcBef>
            </a:pPr>
            <a:r>
              <a:rPr lang="zh-CN" altLang="en-US" sz="2800" b="1" dirty="0">
                <a:solidFill>
                  <a:srgbClr val="FF0000"/>
                </a:solidFill>
                <a:effectLst>
                  <a:outerShdw blurRad="38100" dist="38100" dir="2700000" algn="tl">
                    <a:srgbClr val="000000">
                      <a:alpha val="43137"/>
                    </a:srgbClr>
                  </a:outerShdw>
                </a:effectLst>
                <a:latin typeface="华文细黑" panose="02010600040101010101" charset="-122"/>
                <a:ea typeface="华文细黑" panose="02010600040101010101" charset="-122"/>
              </a:rPr>
              <a:t>   安全生产双重预防体系</a:t>
            </a: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，是近年来我国在安全生产管理方面形成的新的术语，具体指</a:t>
            </a:r>
            <a:endParaRPr lang="en-US" altLang="zh-CN"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l" fontAlgn="auto">
              <a:lnSpc>
                <a:spcPct val="120000"/>
              </a:lnSpc>
              <a:spcBef>
                <a:spcPts val="0"/>
              </a:spcBef>
            </a:pPr>
            <a:endParaRPr lang="en-US" altLang="zh-CN"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l" fontAlgn="auto">
              <a:lnSpc>
                <a:spcPct val="120000"/>
              </a:lnSpc>
              <a:spcBef>
                <a:spcPts val="0"/>
              </a:spcBef>
            </a:pPr>
            <a:r>
              <a:rPr lang="en-US" altLang="zh-CN"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sz="2800" b="1" dirty="0">
                <a:solidFill>
                  <a:srgbClr val="FF0000"/>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安全生产风险分级管控体系</a:t>
            </a: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”与</a:t>
            </a:r>
            <a:endParaRPr lang="en-US" altLang="zh-CN"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l" fontAlgn="auto">
              <a:lnSpc>
                <a:spcPct val="120000"/>
              </a:lnSpc>
              <a:spcBef>
                <a:spcPts val="0"/>
              </a:spcBef>
            </a:pPr>
            <a:r>
              <a:rPr lang="en-US" altLang="zh-CN"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sz="2800" b="1" dirty="0">
                <a:solidFill>
                  <a:srgbClr val="FF0000"/>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生产安全事故隐患排查治理体系</a:t>
            </a: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endParaRPr lang="en-US" altLang="zh-CN"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l" fontAlgn="auto">
              <a:lnSpc>
                <a:spcPct val="120000"/>
              </a:lnSpc>
              <a:spcBef>
                <a:spcPts val="0"/>
              </a:spcBef>
            </a:pPr>
            <a:endParaRPr lang="en-US" altLang="zh-CN"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l" fontAlgn="auto">
              <a:lnSpc>
                <a:spcPct val="120000"/>
              </a:lnSpc>
              <a:spcBef>
                <a:spcPts val="0"/>
              </a:spcBef>
            </a:pP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简称为“</a:t>
            </a:r>
            <a:r>
              <a:rPr lang="zh-CN" altLang="en-US"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双重预防体系</a:t>
            </a: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”，也称“</a:t>
            </a:r>
            <a:r>
              <a:rPr lang="zh-CN" altLang="en-US"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两个体系</a:t>
            </a: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en-US" altLang="zh-CN"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双控体系</a:t>
            </a:r>
            <a:r>
              <a:rPr lang="en-US" altLang="zh-CN"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50000"/>
            </a:schemeClr>
          </a:fgClr>
          <a:bgClr>
            <a:schemeClr val="bg1"/>
          </a:bgClr>
        </a:pattFill>
        <a:effectLst/>
      </p:bgPr>
    </p:bg>
    <p:spTree>
      <p:nvGrpSpPr>
        <p:cNvPr id="1" name=""/>
        <p:cNvGrpSpPr/>
        <p:nvPr/>
      </p:nvGrpSpPr>
      <p:grpSpPr>
        <a:xfrm>
          <a:off x="0" y="0"/>
          <a:ext cx="0" cy="0"/>
          <a:chOff x="0" y="0"/>
          <a:chExt cx="0" cy="0"/>
        </a:xfrm>
      </p:grpSpPr>
      <p:graphicFrame>
        <p:nvGraphicFramePr>
          <p:cNvPr id="3" name="图示 2"/>
          <p:cNvGraphicFramePr/>
          <p:nvPr/>
        </p:nvGraphicFramePr>
        <p:xfrm>
          <a:off x="4797286" y="1252331"/>
          <a:ext cx="6771861" cy="5019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组合 6"/>
          <p:cNvGrpSpPr/>
          <p:nvPr/>
        </p:nvGrpSpPr>
        <p:grpSpPr>
          <a:xfrm>
            <a:off x="1509687" y="3080657"/>
            <a:ext cx="3597965" cy="1322377"/>
            <a:chOff x="2415208" y="3240157"/>
            <a:chExt cx="3597965" cy="1282147"/>
          </a:xfrm>
        </p:grpSpPr>
        <p:sp>
          <p:nvSpPr>
            <p:cNvPr id="9" name="五边形 8"/>
            <p:cNvSpPr/>
            <p:nvPr/>
          </p:nvSpPr>
          <p:spPr>
            <a:xfrm>
              <a:off x="2415208" y="3240157"/>
              <a:ext cx="3597965" cy="1282147"/>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文本框 9"/>
            <p:cNvSpPr txBox="1"/>
            <p:nvPr/>
          </p:nvSpPr>
          <p:spPr>
            <a:xfrm>
              <a:off x="2532822" y="3619620"/>
              <a:ext cx="2753139" cy="523220"/>
            </a:xfrm>
            <a:prstGeom prst="rect">
              <a:avLst/>
            </a:prstGeom>
            <a:solidFill>
              <a:srgbClr val="00B0F0"/>
            </a:solidFill>
          </p:spPr>
          <p:txBody>
            <a:bodyPr wrap="square" rtlCol="0">
              <a:spAutoFit/>
            </a:bodyPr>
            <a:lstStyle/>
            <a:p>
              <a:r>
                <a:rPr lang="zh-CN" altLang="en-US" sz="2800" b="1" dirty="0">
                  <a:solidFill>
                    <a:srgbClr val="FFFF00"/>
                  </a:solidFill>
                  <a:effectLst>
                    <a:outerShdw blurRad="38100" dist="38100" dir="2700000" algn="tl">
                      <a:srgbClr val="000000">
                        <a:alpha val="43137"/>
                      </a:srgbClr>
                    </a:outerShdw>
                  </a:effectLst>
                </a:rPr>
                <a:t>基础管理类隐患</a:t>
              </a:r>
            </a:p>
          </p:txBody>
        </p:sp>
      </p:grpSp>
      <p:sp>
        <p:nvSpPr>
          <p:cNvPr id="18" name="左大括号 17"/>
          <p:cNvSpPr/>
          <p:nvPr/>
        </p:nvSpPr>
        <p:spPr>
          <a:xfrm>
            <a:off x="5274733" y="1397000"/>
            <a:ext cx="474134" cy="4707467"/>
          </a:xfrm>
          <a:prstGeom prst="leftBrace">
            <a:avLst/>
          </a:prstGeom>
          <a:ln w="38100">
            <a:solidFill>
              <a:srgbClr val="00206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b="1" dirty="0">
              <a:solidFill>
                <a:srgbClr val="05EB3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0599001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50000"/>
            </a:schemeClr>
          </a:fgClr>
          <a:bgClr>
            <a:schemeClr val="bg1"/>
          </a:bgClr>
        </a:patt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651628" y="626343"/>
            <a:ext cx="11204292" cy="5374303"/>
          </a:xfrm>
        </p:spPr>
        <p:txBody>
          <a:bodyPr>
            <a:normAutofit/>
          </a:bodyPr>
          <a:lstStyle/>
          <a:p>
            <a:pPr indent="457200" algn="just" fontAlgn="auto">
              <a:lnSpc>
                <a:spcPct val="100000"/>
              </a:lnSpc>
              <a:spcBef>
                <a:spcPts val="0"/>
              </a:spcBef>
            </a:pPr>
            <a:r>
              <a:rPr lang="zh-CN" altLang="en-US" sz="2800" b="1" dirty="0" smtClean="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编</a:t>
            </a:r>
            <a:r>
              <a:rPr lang="zh-CN" altLang="en-US"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制排查项目清单</a:t>
            </a:r>
          </a:p>
          <a:p>
            <a:pPr indent="457200" algn="just" fontAlgn="auto">
              <a:lnSpc>
                <a:spcPct val="100000"/>
              </a:lnSpc>
              <a:spcBef>
                <a:spcPts val="0"/>
              </a:spcBef>
            </a:pPr>
            <a:endParaRPr lang="en-US" altLang="zh-CN"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r>
              <a:rPr lang="en-US" altLang="zh-CN"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1</a:t>
            </a:r>
            <a:r>
              <a:rPr lang="zh-CN" altLang="en-US"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sz="28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基础管理类隐患排查清</a:t>
            </a:r>
            <a:r>
              <a:rPr lang="zh-CN" altLang="en-US" sz="2800" b="1" dirty="0" smtClean="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单</a:t>
            </a:r>
            <a:endParaRPr lang="zh-CN" altLang="en-US"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endParaRPr lang="en-US" altLang="zh-CN" b="1" dirty="0" smtClean="0">
              <a:solidFill>
                <a:srgbClr val="0070C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r>
              <a:rPr lang="zh-CN" altLang="en-US" b="1" dirty="0" smtClean="0">
                <a:solidFill>
                  <a:srgbClr val="0070C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排</a:t>
            </a:r>
            <a:r>
              <a:rPr lang="zh-CN" altLang="en-US" b="1" dirty="0">
                <a:solidFill>
                  <a:srgbClr val="0070C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查项目名称、排查内容与排查标准、排查类型、排查周期、组织级别等信息</a:t>
            </a:r>
            <a:endParaRPr lang="en-US" altLang="zh-CN" b="1" dirty="0">
              <a:solidFill>
                <a:srgbClr val="0070C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endParaRPr lang="zh-CN" altLang="en-US" b="1" dirty="0">
              <a:solidFill>
                <a:srgbClr val="0070C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r>
              <a:rPr lang="en-US" altLang="zh-CN"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2</a:t>
            </a:r>
            <a:r>
              <a:rPr lang="zh-CN" altLang="en-US"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sz="28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施工现场类隐患排查清</a:t>
            </a:r>
            <a:r>
              <a:rPr lang="zh-CN" altLang="en-US" sz="2800" b="1" dirty="0" smtClean="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单</a:t>
            </a:r>
            <a:endParaRPr lang="en-US" altLang="zh-CN"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endParaRPr lang="en-US" altLang="zh-CN"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r>
              <a:rPr lang="zh-CN" altLang="en-US"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排</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查范围（风险点）、排查内容与排查标准、排查类型、排查周期、组织级别等信息。</a:t>
            </a:r>
          </a:p>
          <a:p>
            <a:pPr indent="457200" algn="just" fontAlgn="auto">
              <a:lnSpc>
                <a:spcPct val="100000"/>
              </a:lnSpc>
              <a:spcBef>
                <a:spcPts val="0"/>
              </a:spcBef>
            </a:pPr>
            <a:endParaRPr lang="en-US" altLang="zh-CN"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xmlns="" val="232890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anim calcmode="lin" valueType="num">
                                      <p:cBhvr>
                                        <p:cTn id="2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50000"/>
            </a:schemeClr>
          </a:fgClr>
          <a:bgClr>
            <a:schemeClr val="bg1"/>
          </a:bgClr>
        </a:patt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811385" y="1095945"/>
            <a:ext cx="10826496" cy="4594234"/>
          </a:xfrm>
        </p:spPr>
        <p:txBody>
          <a:bodyPr>
            <a:normAutofit/>
          </a:bodyPr>
          <a:lstStyle/>
          <a:p>
            <a:pPr indent="457200" algn="just" fontAlgn="auto">
              <a:lnSpc>
                <a:spcPct val="100000"/>
              </a:lnSpc>
              <a:spcBef>
                <a:spcPts val="0"/>
              </a:spcBef>
            </a:pPr>
            <a:endParaRPr lang="en-US" altLang="zh-CN"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r>
              <a:rPr lang="zh-CN" altLang="en-US" sz="2800" b="1" dirty="0" smtClean="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制</a:t>
            </a:r>
            <a:r>
              <a:rPr lang="zh-CN" altLang="en-US"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定排查计划</a:t>
            </a:r>
            <a:endParaRPr lang="en-US" altLang="zh-CN"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endParaRPr lang="zh-CN" altLang="en-US"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r>
              <a:rPr lang="zh-CN" altLang="en-US"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明确各类型隐患排查的</a:t>
            </a:r>
            <a:r>
              <a:rPr lang="zh-CN" altLang="en-US" sz="28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排查时间、排查目的、排查要求、排查范围、组织级别</a:t>
            </a:r>
            <a:r>
              <a:rPr lang="zh-CN" altLang="en-US"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等。</a:t>
            </a:r>
          </a:p>
          <a:p>
            <a:pPr indent="457200" algn="just" fontAlgn="auto">
              <a:lnSpc>
                <a:spcPct val="100000"/>
              </a:lnSpc>
              <a:spcBef>
                <a:spcPts val="0"/>
              </a:spcBef>
            </a:pPr>
            <a:endParaRPr lang="en-US" altLang="zh-CN"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xmlns="" val="20030151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50000"/>
            </a:schemeClr>
          </a:fgClr>
          <a:bgClr>
            <a:schemeClr val="bg1"/>
          </a:bgClr>
        </a:pattFill>
        <a:effectLst/>
      </p:bgPr>
    </p:bg>
    <p:spTree>
      <p:nvGrpSpPr>
        <p:cNvPr id="1" name=""/>
        <p:cNvGrpSpPr/>
        <p:nvPr/>
      </p:nvGrpSpPr>
      <p:grpSpPr>
        <a:xfrm>
          <a:off x="0" y="0"/>
          <a:ext cx="0" cy="0"/>
          <a:chOff x="0" y="0"/>
          <a:chExt cx="0" cy="0"/>
        </a:xfrm>
      </p:grpSpPr>
      <p:sp>
        <p:nvSpPr>
          <p:cNvPr id="6" name="副标题 5"/>
          <p:cNvSpPr>
            <a:spLocks noGrp="1"/>
          </p:cNvSpPr>
          <p:nvPr>
            <p:ph type="subTitle" idx="1"/>
          </p:nvPr>
        </p:nvSpPr>
        <p:spPr>
          <a:xfrm>
            <a:off x="938421" y="1548877"/>
            <a:ext cx="10571545" cy="4709652"/>
          </a:xfrm>
        </p:spPr>
        <p:txBody>
          <a:bodyPr>
            <a:normAutofit/>
          </a:bodyPr>
          <a:lstStyle/>
          <a:p>
            <a:pPr algn="l"/>
            <a:r>
              <a:rPr lang="zh-CN" altLang="en-US" sz="2800" b="1" dirty="0" smtClean="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排</a:t>
            </a:r>
            <a:r>
              <a:rPr lang="zh-CN" altLang="en-US"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查实施</a:t>
            </a:r>
            <a:r>
              <a:rPr lang="en-US" altLang="zh-CN"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endParaRPr lang="zh-CN" altLang="en-US" dirty="0"/>
          </a:p>
        </p:txBody>
      </p:sp>
      <p:sp>
        <p:nvSpPr>
          <p:cNvPr id="7" name="副标题 5"/>
          <p:cNvSpPr txBox="1">
            <a:spLocks/>
          </p:cNvSpPr>
          <p:nvPr/>
        </p:nvSpPr>
        <p:spPr>
          <a:xfrm>
            <a:off x="945264" y="2529319"/>
            <a:ext cx="10571546" cy="2449081"/>
          </a:xfrm>
          <a:prstGeom prst="rect">
            <a:avLst/>
          </a:prstGeom>
          <a:pattFill prst="pct10">
            <a:fgClr>
              <a:schemeClr val="accent2">
                <a:lumMod val="60000"/>
                <a:lumOff val="40000"/>
              </a:schemeClr>
            </a:fgClr>
            <a:bgClr>
              <a:schemeClr val="bg1"/>
            </a:bgClr>
          </a:patt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zh-CN" sz="28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1</a:t>
            </a:r>
            <a:r>
              <a:rPr lang="zh-CN" altLang="en-US" sz="28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、排查类型</a:t>
            </a:r>
            <a:endParaRPr lang="en-US" altLang="zh-CN" sz="28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algn="l"/>
            <a:r>
              <a:rPr lang="en-US" altLang="zh-CN" sz="2800" b="1" dirty="0">
                <a:solidFill>
                  <a:prstClr val="black"/>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r>
              <a:rPr lang="zh-CN" altLang="en-US" sz="2800" b="1" dirty="0">
                <a:solidFill>
                  <a:prstClr val="black"/>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建筑施工企业常用的隐患排查有以下方式：</a:t>
            </a:r>
            <a:r>
              <a:rPr lang="zh-CN" altLang="en-US"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日常、综合、专项、季节、事故、以及重大活动及节假日</a:t>
            </a:r>
            <a:r>
              <a:rPr lang="zh-CN" altLang="en-US" sz="2800" b="1" dirty="0">
                <a:solidFill>
                  <a:prstClr val="black"/>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等。</a:t>
            </a:r>
            <a:endParaRPr lang="zh-CN" altLang="en-US" dirty="0">
              <a:solidFill>
                <a:prstClr val="black"/>
              </a:solidFill>
            </a:endParaRPr>
          </a:p>
        </p:txBody>
      </p:sp>
    </p:spTree>
    <p:extLst>
      <p:ext uri="{BB962C8B-B14F-4D97-AF65-F5344CB8AC3E}">
        <p14:creationId xmlns:p14="http://schemas.microsoft.com/office/powerpoint/2010/main" xmlns="" val="352779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50000"/>
            </a:schemeClr>
          </a:fgClr>
          <a:bgClr>
            <a:schemeClr val="bg1"/>
          </a:bgClr>
        </a:pattFill>
        <a:effectLst/>
      </p:bgPr>
    </p:bg>
    <p:spTree>
      <p:nvGrpSpPr>
        <p:cNvPr id="1" name=""/>
        <p:cNvGrpSpPr/>
        <p:nvPr/>
      </p:nvGrpSpPr>
      <p:grpSpPr>
        <a:xfrm>
          <a:off x="0" y="0"/>
          <a:ext cx="0" cy="0"/>
          <a:chOff x="0" y="0"/>
          <a:chExt cx="0" cy="0"/>
        </a:xfrm>
      </p:grpSpPr>
      <p:sp>
        <p:nvSpPr>
          <p:cNvPr id="6" name="副标题 5"/>
          <p:cNvSpPr>
            <a:spLocks noGrp="1"/>
          </p:cNvSpPr>
          <p:nvPr>
            <p:ph type="subTitle" idx="1"/>
          </p:nvPr>
        </p:nvSpPr>
        <p:spPr>
          <a:xfrm>
            <a:off x="945265" y="1219200"/>
            <a:ext cx="10571545" cy="4709652"/>
          </a:xfrm>
        </p:spPr>
        <p:txBody>
          <a:bodyPr>
            <a:normAutofit/>
          </a:bodyPr>
          <a:lstStyle/>
          <a:p>
            <a:pPr algn="l"/>
            <a:r>
              <a:rPr lang="zh-CN" altLang="en-US"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排查实施</a:t>
            </a:r>
            <a:r>
              <a:rPr lang="en-US" altLang="zh-CN"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endParaRPr lang="zh-CN" altLang="en-US" dirty="0"/>
          </a:p>
        </p:txBody>
      </p:sp>
      <p:sp>
        <p:nvSpPr>
          <p:cNvPr id="9" name="副标题 5"/>
          <p:cNvSpPr txBox="1">
            <a:spLocks/>
          </p:cNvSpPr>
          <p:nvPr/>
        </p:nvSpPr>
        <p:spPr>
          <a:xfrm>
            <a:off x="1020678" y="2329332"/>
            <a:ext cx="10686299" cy="3156155"/>
          </a:xfrm>
          <a:prstGeom prst="rect">
            <a:avLst/>
          </a:prstGeom>
          <a:noFill/>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zh-CN" sz="30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2</a:t>
            </a:r>
            <a:r>
              <a:rPr lang="zh-CN" altLang="en-US" sz="30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、排查要求</a:t>
            </a:r>
          </a:p>
          <a:p>
            <a:pPr algn="l"/>
            <a:r>
              <a:rPr lang="zh-CN" altLang="en-US"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endParaRPr lang="en-US" altLang="zh-CN"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algn="l"/>
            <a:r>
              <a:rPr lang="zh-CN" altLang="en-US"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全面覆盖、责任到人</a:t>
            </a:r>
            <a:endParaRPr lang="en-US" altLang="zh-CN"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algn="l"/>
            <a:endParaRPr lang="zh-CN" altLang="en-US"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1885950" algn="just"/>
            <a:r>
              <a:rPr lang="en-US" altLang="zh-CN"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定期排查和日常管理相结合</a:t>
            </a:r>
          </a:p>
          <a:p>
            <a:pPr indent="1885950" algn="just"/>
            <a:r>
              <a:rPr lang="en-US" altLang="zh-CN"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专业排查与综合排查相结合</a:t>
            </a:r>
          </a:p>
          <a:p>
            <a:pPr indent="1885950" algn="just"/>
            <a:r>
              <a:rPr lang="en-US" altLang="zh-CN"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一般排查与重点排查相结合</a:t>
            </a:r>
          </a:p>
        </p:txBody>
      </p:sp>
    </p:spTree>
    <p:extLst>
      <p:ext uri="{BB962C8B-B14F-4D97-AF65-F5344CB8AC3E}">
        <p14:creationId xmlns:p14="http://schemas.microsoft.com/office/powerpoint/2010/main" xmlns="" val="340171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50000"/>
            </a:schemeClr>
          </a:fgClr>
          <a:bgClr>
            <a:schemeClr val="bg1"/>
          </a:bgClr>
        </a:patt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811385" y="1095945"/>
            <a:ext cx="10826496" cy="4594234"/>
          </a:xfrm>
        </p:spPr>
        <p:txBody>
          <a:bodyPr>
            <a:normAutofit/>
          </a:bodyPr>
          <a:lstStyle/>
          <a:p>
            <a:pPr indent="457200" algn="just" fontAlgn="auto">
              <a:lnSpc>
                <a:spcPct val="100000"/>
              </a:lnSpc>
              <a:spcBef>
                <a:spcPts val="0"/>
              </a:spcBef>
            </a:pPr>
            <a:endParaRPr lang="en-US" altLang="zh-CN"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endParaRPr lang="en-US" altLang="zh-CN"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p:txBody>
      </p:sp>
      <p:sp>
        <p:nvSpPr>
          <p:cNvPr id="4" name="副标题 5"/>
          <p:cNvSpPr txBox="1">
            <a:spLocks/>
          </p:cNvSpPr>
          <p:nvPr/>
        </p:nvSpPr>
        <p:spPr>
          <a:xfrm>
            <a:off x="811385" y="732272"/>
            <a:ext cx="10571545" cy="4957907"/>
          </a:xfrm>
          <a:prstGeom prst="rect">
            <a:avLst/>
          </a:prstGeom>
          <a:noFill/>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zh-CN" sz="30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3</a:t>
            </a:r>
            <a:r>
              <a:rPr lang="zh-CN" altLang="en-US" sz="30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、组织级别</a:t>
            </a:r>
            <a:endParaRPr lang="en-US" altLang="zh-CN" sz="30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algn="l"/>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根据自身组织架构确定不同的排查组织级别，至少应包括企业、项目部、施工班组（</a:t>
            </a:r>
            <a:r>
              <a:rPr lang="zh-CN" altLang="en-US" sz="2800" b="1" dirty="0">
                <a:solidFill>
                  <a:srgbClr val="0070C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包括专业分包、劳务分包单位</a:t>
            </a: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）、作业人员四个级别。</a:t>
            </a:r>
            <a:endParaRPr lang="en-US" altLang="zh-CN"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algn="l"/>
            <a:endPar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1435100" algn="l"/>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1</a:t>
            </a:r>
            <a:r>
              <a:rPr lang="zh-CN" altLang="en-US"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b="1" dirty="0" smtClean="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日</a:t>
            </a:r>
            <a:r>
              <a:rPr lang="zh-CN" altLang="en-US"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常</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，施工班组级、作业人员；</a:t>
            </a:r>
          </a:p>
          <a:p>
            <a:pPr indent="1435100" algn="l"/>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2</a:t>
            </a:r>
            <a:r>
              <a:rPr lang="zh-CN" altLang="en-US"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b="1" dirty="0" smtClean="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综</a:t>
            </a:r>
            <a:r>
              <a:rPr lang="zh-CN" altLang="en-US"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合</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，企业、项目部；</a:t>
            </a:r>
          </a:p>
          <a:p>
            <a:pPr indent="1435100" algn="l"/>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3</a:t>
            </a:r>
            <a:r>
              <a:rPr lang="zh-CN" altLang="en-US"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b="1" dirty="0" smtClean="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专</a:t>
            </a:r>
            <a:r>
              <a:rPr lang="zh-CN" altLang="en-US"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业</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，企业，按照专业类别划分；</a:t>
            </a:r>
          </a:p>
          <a:p>
            <a:pPr indent="1435100" algn="l"/>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4</a:t>
            </a:r>
            <a:r>
              <a:rPr lang="zh-CN" altLang="en-US"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b="1" dirty="0" smtClean="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季</a:t>
            </a:r>
            <a:r>
              <a:rPr lang="zh-CN" altLang="en-US"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节</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，企业、项目部；</a:t>
            </a:r>
          </a:p>
          <a:p>
            <a:pPr indent="1435100" algn="l"/>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5</a:t>
            </a:r>
            <a:r>
              <a:rPr lang="zh-CN" altLang="en-US"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b="1" dirty="0" smtClean="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重</a:t>
            </a:r>
            <a:r>
              <a:rPr lang="zh-CN" altLang="en-US"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大活动及节假日</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，企业、项目部；</a:t>
            </a:r>
          </a:p>
          <a:p>
            <a:pPr indent="1435100" algn="l"/>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6</a:t>
            </a:r>
            <a:r>
              <a:rPr lang="zh-CN" altLang="en-US"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b="1" dirty="0" smtClean="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事</a:t>
            </a:r>
            <a:r>
              <a:rPr lang="zh-CN" altLang="en-US"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故类比</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，企业级；</a:t>
            </a:r>
          </a:p>
          <a:p>
            <a:pPr indent="1435100" algn="l"/>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7</a:t>
            </a:r>
            <a:r>
              <a:rPr lang="zh-CN" altLang="en-US"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b="1" dirty="0" smtClean="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复</a:t>
            </a:r>
            <a:r>
              <a:rPr lang="zh-CN" altLang="en-US"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工</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，项目部、施工班组。</a:t>
            </a:r>
          </a:p>
        </p:txBody>
      </p:sp>
    </p:spTree>
    <p:extLst>
      <p:ext uri="{BB962C8B-B14F-4D97-AF65-F5344CB8AC3E}">
        <p14:creationId xmlns:p14="http://schemas.microsoft.com/office/powerpoint/2010/main" xmlns="" val="3545815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50000"/>
            </a:schemeClr>
          </a:fgClr>
          <a:bgClr>
            <a:schemeClr val="bg1"/>
          </a:bgClr>
        </a:patt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811385" y="1095945"/>
            <a:ext cx="10826496" cy="4594234"/>
          </a:xfrm>
        </p:spPr>
        <p:txBody>
          <a:bodyPr>
            <a:normAutofit/>
          </a:bodyPr>
          <a:lstStyle/>
          <a:p>
            <a:pPr indent="457200" algn="just" fontAlgn="auto">
              <a:lnSpc>
                <a:spcPct val="100000"/>
              </a:lnSpc>
              <a:spcBef>
                <a:spcPts val="0"/>
              </a:spcBef>
            </a:pPr>
            <a:endParaRPr lang="en-US" altLang="zh-CN"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endParaRPr lang="en-US" altLang="zh-CN"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p:txBody>
      </p:sp>
      <p:sp>
        <p:nvSpPr>
          <p:cNvPr id="4" name="副标题 5"/>
          <p:cNvSpPr txBox="1">
            <a:spLocks/>
          </p:cNvSpPr>
          <p:nvPr/>
        </p:nvSpPr>
        <p:spPr>
          <a:xfrm>
            <a:off x="681547" y="1070661"/>
            <a:ext cx="10814615" cy="4957907"/>
          </a:xfrm>
          <a:prstGeom prst="rect">
            <a:avLst/>
          </a:prstGeom>
          <a:noFill/>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zh-CN" sz="28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4</a:t>
            </a:r>
            <a:r>
              <a:rPr lang="zh-CN" altLang="en-US" sz="28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、排查周期</a:t>
            </a:r>
            <a:endParaRPr lang="en-US" altLang="zh-CN" sz="28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algn="l"/>
            <a:endParaRPr lang="en-US" altLang="zh-CN" sz="2800" b="1" dirty="0">
              <a:solidFill>
                <a:srgbClr val="0000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algn="l"/>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en-US" altLang="zh-CN"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1</a:t>
            </a: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r>
              <a:rPr lang="zh-CN" altLang="en-US"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综合</a:t>
            </a: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，企业级每季度组织一次，项目部每周一次；</a:t>
            </a:r>
          </a:p>
          <a:p>
            <a:pPr algn="l"/>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en-US" altLang="zh-CN"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2</a:t>
            </a: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r>
              <a:rPr lang="zh-CN" altLang="en-US"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专项</a:t>
            </a: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，每半年组织一次； </a:t>
            </a:r>
          </a:p>
          <a:p>
            <a:pPr algn="l"/>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en-US" altLang="zh-CN"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3</a:t>
            </a: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r>
              <a:rPr lang="zh-CN" altLang="en-US"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季节</a:t>
            </a: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，每季度开展一次；</a:t>
            </a:r>
          </a:p>
          <a:p>
            <a:pPr algn="l"/>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en-US" altLang="zh-CN"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4</a:t>
            </a: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r>
              <a:rPr lang="zh-CN" altLang="en-US"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重大活动及节假日</a:t>
            </a: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，每逢进行一次；</a:t>
            </a:r>
          </a:p>
          <a:p>
            <a:pPr algn="l"/>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en-US" altLang="zh-CN"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5</a:t>
            </a: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r>
              <a:rPr lang="zh-CN" altLang="en-US"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事故类比</a:t>
            </a: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，同类企业或项目发生伤亡及险情等事故后类比排查；</a:t>
            </a:r>
          </a:p>
          <a:p>
            <a:pPr algn="l"/>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en-US" altLang="zh-CN"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6</a:t>
            </a: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r>
              <a:rPr lang="zh-CN" altLang="en-US"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复工</a:t>
            </a: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，停工工程准备复工前进行一次。</a:t>
            </a:r>
            <a:endParaRPr lang="en-US" altLang="zh-CN"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algn="l"/>
            <a:endParaRPr lang="en-US" altLang="zh-CN"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algn="l"/>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r>
              <a:rPr lang="zh-CN" altLang="en-US"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日常隐患排查周期</a:t>
            </a: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，根据企业实际情况确定。</a:t>
            </a:r>
            <a:endParaRPr lang="en-US" altLang="zh-CN"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algn="l"/>
            <a:endPar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xmlns="" val="20390589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50000"/>
            </a:schemeClr>
          </a:fgClr>
          <a:bgClr>
            <a:schemeClr val="bg1"/>
          </a:bgClr>
        </a:patt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811385" y="1095945"/>
            <a:ext cx="10826496" cy="4594234"/>
          </a:xfrm>
        </p:spPr>
        <p:txBody>
          <a:bodyPr>
            <a:normAutofit/>
          </a:bodyPr>
          <a:lstStyle/>
          <a:p>
            <a:pPr indent="457200" algn="just" fontAlgn="auto">
              <a:lnSpc>
                <a:spcPct val="100000"/>
              </a:lnSpc>
              <a:spcBef>
                <a:spcPts val="0"/>
              </a:spcBef>
            </a:pPr>
            <a:endParaRPr lang="en-US" altLang="zh-CN"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r>
              <a:rPr lang="zh-CN" altLang="en-US" sz="2800" b="1" dirty="0" smtClean="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隐</a:t>
            </a:r>
            <a:r>
              <a:rPr lang="zh-CN" altLang="en-US"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患治理</a:t>
            </a:r>
          </a:p>
          <a:p>
            <a:pPr indent="457200" algn="just" fontAlgn="auto">
              <a:lnSpc>
                <a:spcPct val="100000"/>
              </a:lnSpc>
              <a:spcBef>
                <a:spcPts val="0"/>
              </a:spcBef>
            </a:pPr>
            <a:endParaRPr lang="en-US" altLang="zh-CN"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r>
              <a:rPr lang="en-US" altLang="zh-CN" sz="2800" b="1" dirty="0">
                <a:solidFill>
                  <a:srgbClr val="3333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1</a:t>
            </a:r>
            <a:r>
              <a:rPr lang="zh-CN" altLang="en-US" sz="2800" b="1" dirty="0">
                <a:solidFill>
                  <a:srgbClr val="3333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、隐患治理要求</a:t>
            </a:r>
            <a:endParaRPr lang="en-US" altLang="zh-CN" sz="2800" b="1" dirty="0">
              <a:solidFill>
                <a:srgbClr val="3333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endParaRPr lang="zh-CN" altLang="en-US" sz="2800" b="1" dirty="0">
              <a:solidFill>
                <a:srgbClr val="3333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实行分级治理、分类实施的原则，做到措施、责任、资金、时限和预案“五到位”</a:t>
            </a:r>
            <a:r>
              <a:rPr lang="zh-CN" altLang="en-US" sz="28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endParaRPr lang="en-US" altLang="zh-CN" sz="28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endPar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r>
              <a:rPr lang="zh-CN" altLang="en-US" sz="28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同时，确</a:t>
            </a: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保排查、治理过程中的安全。</a:t>
            </a:r>
          </a:p>
        </p:txBody>
      </p:sp>
    </p:spTree>
    <p:extLst>
      <p:ext uri="{BB962C8B-B14F-4D97-AF65-F5344CB8AC3E}">
        <p14:creationId xmlns:p14="http://schemas.microsoft.com/office/powerpoint/2010/main" xmlns="" val="20334327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50000"/>
            </a:schemeClr>
          </a:fgClr>
          <a:bgClr>
            <a:schemeClr val="bg1"/>
          </a:bgClr>
        </a:patt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839665" y="1915932"/>
            <a:ext cx="10826496" cy="2685311"/>
          </a:xfrm>
          <a:noFill/>
        </p:spPr>
        <p:txBody>
          <a:bodyPr>
            <a:normAutofit/>
          </a:bodyPr>
          <a:lstStyle/>
          <a:p>
            <a:pPr indent="457200" algn="just" fontAlgn="auto">
              <a:lnSpc>
                <a:spcPct val="100000"/>
              </a:lnSpc>
              <a:spcBef>
                <a:spcPts val="0"/>
              </a:spcBef>
            </a:pPr>
            <a:r>
              <a:rPr lang="en-US" altLang="zh-CN" sz="2800" b="1" dirty="0">
                <a:solidFill>
                  <a:srgbClr val="3333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2</a:t>
            </a:r>
            <a:r>
              <a:rPr lang="zh-CN" altLang="en-US" sz="2800" b="1" dirty="0">
                <a:solidFill>
                  <a:srgbClr val="3333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、隐患治理流程</a:t>
            </a:r>
            <a:endParaRPr lang="en-US" altLang="zh-CN" sz="2800" b="1" dirty="0">
              <a:solidFill>
                <a:srgbClr val="3333FF"/>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endPar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事故隐患治理流程包括：通报隐患信息、下发隐患整改通知、实施隐患治理、治理情况反馈、验收等环节。</a:t>
            </a:r>
            <a:endParaRPr lang="en-US" altLang="zh-CN"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endParaRPr lang="en-US" altLang="zh-CN"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endPar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xmlns="" val="381982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50000"/>
            </a:schemeClr>
          </a:fgClr>
          <a:bgClr>
            <a:schemeClr val="bg1"/>
          </a:bgClr>
        </a:patt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811384" y="1095945"/>
            <a:ext cx="11075815" cy="4594234"/>
          </a:xfrm>
        </p:spPr>
        <p:txBody>
          <a:bodyPr>
            <a:normAutofit/>
          </a:bodyPr>
          <a:lstStyle/>
          <a:p>
            <a:pPr indent="457200" algn="just" fontAlgn="auto">
              <a:lnSpc>
                <a:spcPct val="100000"/>
              </a:lnSpc>
              <a:spcBef>
                <a:spcPts val="0"/>
              </a:spcBef>
            </a:pPr>
            <a:endParaRPr lang="en-US" altLang="zh-CN"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r>
              <a:rPr lang="zh-CN" altLang="en-US" sz="32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一般隐患的治理</a:t>
            </a:r>
            <a:endParaRPr lang="en-US" altLang="zh-CN" sz="32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endParaRPr lang="zh-CN" altLang="en-US" sz="32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r>
              <a:rPr lang="zh-CN" altLang="en-US" sz="3200" b="1" dirty="0">
                <a:solidFill>
                  <a:schemeClr val="accent6">
                    <a:lumMod val="50000"/>
                  </a:schemeClr>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由项目部、施工班组负责人或者有关人员负责组织整改</a:t>
            </a:r>
            <a:r>
              <a:rPr lang="zh-CN" altLang="en-US" sz="32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endParaRPr lang="en-US" altLang="zh-CN" sz="32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endParaRPr lang="en-US" altLang="zh-CN" sz="32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r>
              <a:rPr lang="zh-CN" altLang="en-US" sz="32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能够立即整改的，立即组织整改；</a:t>
            </a:r>
            <a:endParaRPr lang="en-US" altLang="zh-CN" sz="32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r>
              <a:rPr lang="zh-CN" altLang="en-US" sz="32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难以立即排除的，制定整改措施并限期整改。</a:t>
            </a:r>
          </a:p>
        </p:txBody>
      </p:sp>
    </p:spTree>
    <p:extLst>
      <p:ext uri="{BB962C8B-B14F-4D97-AF65-F5344CB8AC3E}">
        <p14:creationId xmlns:p14="http://schemas.microsoft.com/office/powerpoint/2010/main" xmlns="" val="388522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50000"/>
            </a:schemeClr>
          </a:fgClr>
          <a:bgClr>
            <a:schemeClr val="bg1"/>
          </a:bgClr>
        </a:patt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84337" y="481542"/>
            <a:ext cx="7095596" cy="58261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图片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989485" y="481542"/>
            <a:ext cx="2567516" cy="27781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图片 4"/>
          <p:cNvPicPr>
            <a:picLocks noChangeAspect="1"/>
          </p:cNvPicPr>
          <p:nvPr/>
        </p:nvPicPr>
        <p:blipFill rotWithShape="1">
          <a:blip r:embed="rId4" cstate="print"/>
          <a:srcRect r="26672"/>
          <a:stretch/>
        </p:blipFill>
        <p:spPr>
          <a:xfrm>
            <a:off x="8989485" y="3529542"/>
            <a:ext cx="2567516" cy="27781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文本框 5"/>
          <p:cNvSpPr txBox="1"/>
          <p:nvPr/>
        </p:nvSpPr>
        <p:spPr>
          <a:xfrm>
            <a:off x="851468" y="481542"/>
            <a:ext cx="553998" cy="5826126"/>
          </a:xfrm>
          <a:prstGeom prst="rect">
            <a:avLst/>
          </a:prstGeom>
          <a:solidFill>
            <a:schemeClr val="accent2">
              <a:lumMod val="20000"/>
              <a:lumOff val="80000"/>
            </a:schemeClr>
          </a:solidFill>
          <a:ln>
            <a:solidFill>
              <a:srgbClr val="3333FF"/>
            </a:solidFill>
          </a:ln>
          <a:effectLst>
            <a:outerShdw blurRad="50800" dist="38100" dir="8100000" algn="tr" rotWithShape="0">
              <a:prstClr val="black">
                <a:alpha val="40000"/>
              </a:prstClr>
            </a:outerShdw>
          </a:effectLst>
        </p:spPr>
        <p:txBody>
          <a:bodyPr vert="eaVert" wrap="square" rtlCol="0">
            <a:spAutoFit/>
          </a:bodyPr>
          <a:lstStyle/>
          <a:p>
            <a:pPr algn="ctr"/>
            <a:r>
              <a:rPr lang="zh-CN" altLang="en-US" sz="2400" b="1" dirty="0">
                <a:solidFill>
                  <a:srgbClr val="0000FF"/>
                </a:solidFill>
                <a:effectLst>
                  <a:outerShdw blurRad="38100" dist="38100" dir="2700000" algn="tl">
                    <a:srgbClr val="000000">
                      <a:alpha val="43137"/>
                    </a:srgbClr>
                  </a:outerShdw>
                </a:effectLst>
              </a:rPr>
              <a:t>青岛</a:t>
            </a:r>
            <a:r>
              <a:rPr lang="zh-CN" altLang="en-US" sz="2400" b="1" dirty="0" smtClean="0">
                <a:solidFill>
                  <a:srgbClr val="0000FF"/>
                </a:solidFill>
                <a:effectLst>
                  <a:outerShdw blurRad="38100" dist="38100" dir="2700000" algn="tl">
                    <a:srgbClr val="000000">
                      <a:alpha val="43137"/>
                    </a:srgbClr>
                  </a:outerShdw>
                </a:effectLst>
              </a:rPr>
              <a:t>“</a:t>
            </a:r>
            <a:r>
              <a:rPr lang="en-US" altLang="zh-CN" sz="2400" b="1" dirty="0" smtClean="0">
                <a:solidFill>
                  <a:srgbClr val="0000FF"/>
                </a:solidFill>
                <a:effectLst>
                  <a:outerShdw blurRad="38100" dist="38100" dir="2700000" algn="tl">
                    <a:srgbClr val="000000">
                      <a:alpha val="43137"/>
                    </a:srgbClr>
                  </a:outerShdw>
                </a:effectLst>
              </a:rPr>
              <a:t>2013.11.22</a:t>
            </a:r>
            <a:r>
              <a:rPr lang="zh-CN" altLang="en-US" sz="2400" b="1" dirty="0" smtClean="0">
                <a:solidFill>
                  <a:srgbClr val="0000FF"/>
                </a:solidFill>
                <a:effectLst>
                  <a:outerShdw blurRad="38100" dist="38100" dir="2700000" algn="tl">
                    <a:srgbClr val="000000">
                      <a:alpha val="43137"/>
                    </a:srgbClr>
                  </a:outerShdw>
                </a:effectLst>
              </a:rPr>
              <a:t>”东黄输</a:t>
            </a:r>
            <a:r>
              <a:rPr lang="zh-CN" altLang="en-US" sz="2400" b="1" dirty="0">
                <a:solidFill>
                  <a:srgbClr val="0000FF"/>
                </a:solidFill>
                <a:effectLst>
                  <a:outerShdw blurRad="38100" dist="38100" dir="2700000" algn="tl">
                    <a:srgbClr val="000000">
                      <a:alpha val="43137"/>
                    </a:srgbClr>
                  </a:outerShdw>
                </a:effectLst>
              </a:rPr>
              <a:t>油管道爆燃事故</a:t>
            </a:r>
          </a:p>
        </p:txBody>
      </p:sp>
    </p:spTree>
    <p:extLst>
      <p:ext uri="{BB962C8B-B14F-4D97-AF65-F5344CB8AC3E}">
        <p14:creationId xmlns:p14="http://schemas.microsoft.com/office/powerpoint/2010/main" xmlns="" val="26375673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50000"/>
            </a:schemeClr>
          </a:fgClr>
          <a:bgClr>
            <a:schemeClr val="bg1"/>
          </a:bgClr>
        </a:patt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811385" y="1095945"/>
            <a:ext cx="10826496" cy="4594234"/>
          </a:xfrm>
        </p:spPr>
        <p:txBody>
          <a:bodyPr>
            <a:normAutofit/>
          </a:bodyPr>
          <a:lstStyle/>
          <a:p>
            <a:pPr indent="457200" algn="just" fontAlgn="auto">
              <a:lnSpc>
                <a:spcPct val="100000"/>
              </a:lnSpc>
              <a:spcBef>
                <a:spcPts val="0"/>
              </a:spcBef>
            </a:pPr>
            <a:endParaRPr lang="en-US" altLang="zh-CN"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endParaRPr lang="en-US" altLang="zh-CN" sz="2800"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p:txBody>
      </p:sp>
      <p:sp>
        <p:nvSpPr>
          <p:cNvPr id="4" name="矩形 3"/>
          <p:cNvSpPr/>
          <p:nvPr/>
        </p:nvSpPr>
        <p:spPr>
          <a:xfrm>
            <a:off x="997104" y="970280"/>
            <a:ext cx="10455058" cy="5386090"/>
          </a:xfrm>
          <a:prstGeom prst="rect">
            <a:avLst/>
          </a:prstGeom>
        </p:spPr>
        <p:txBody>
          <a:bodyPr wrap="square">
            <a:spAutoFit/>
          </a:bodyPr>
          <a:lstStyle/>
          <a:p>
            <a:r>
              <a:rPr lang="zh-CN" altLang="en-US" sz="32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重大隐患治理</a:t>
            </a:r>
            <a:endParaRPr lang="en-US" altLang="zh-CN" sz="32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endParaRPr lang="en-US" altLang="zh-CN" sz="32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重大事故隐患应当组织评估，编制事故隐患评估报告书。企业根据评估报告书制定治理方案。治理方案应当包括下列主要内容：</a:t>
            </a:r>
          </a:p>
          <a:p>
            <a:pPr indent="1616075"/>
            <a:r>
              <a:rPr lang="en-US" altLang="zh-CN" sz="2800" b="1" dirty="0">
                <a:solidFill>
                  <a:srgbClr val="0070C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sz="2800" b="1" dirty="0">
                <a:solidFill>
                  <a:srgbClr val="0070C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治理的目标和任务；</a:t>
            </a:r>
          </a:p>
          <a:p>
            <a:pPr indent="1616075"/>
            <a:r>
              <a:rPr lang="en-US" altLang="zh-CN" sz="2800" b="1" dirty="0">
                <a:solidFill>
                  <a:srgbClr val="0070C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sz="2800" b="1" dirty="0">
                <a:solidFill>
                  <a:srgbClr val="0070C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采取的方法和措施；</a:t>
            </a:r>
          </a:p>
          <a:p>
            <a:pPr indent="1616075"/>
            <a:r>
              <a:rPr lang="en-US" altLang="zh-CN" sz="2800" b="1" dirty="0">
                <a:solidFill>
                  <a:srgbClr val="0070C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sz="2800" b="1" dirty="0">
                <a:solidFill>
                  <a:srgbClr val="0070C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经费和物资的落实；</a:t>
            </a:r>
          </a:p>
          <a:p>
            <a:pPr indent="1616075"/>
            <a:r>
              <a:rPr lang="en-US" altLang="zh-CN" sz="2800" b="1" dirty="0">
                <a:solidFill>
                  <a:srgbClr val="0070C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sz="2800" b="1" dirty="0">
                <a:solidFill>
                  <a:srgbClr val="0070C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负责治理的机构和人员；</a:t>
            </a:r>
          </a:p>
          <a:p>
            <a:pPr indent="1616075"/>
            <a:r>
              <a:rPr lang="en-US" altLang="zh-CN" sz="2800" b="1" dirty="0">
                <a:solidFill>
                  <a:srgbClr val="0070C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sz="2800" b="1" dirty="0">
                <a:solidFill>
                  <a:srgbClr val="0070C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治理的时限和要求；</a:t>
            </a:r>
          </a:p>
          <a:p>
            <a:pPr indent="1616075"/>
            <a:r>
              <a:rPr lang="en-US" altLang="zh-CN" sz="2800" b="1" dirty="0">
                <a:solidFill>
                  <a:srgbClr val="0070C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sz="2800" b="1" dirty="0">
                <a:solidFill>
                  <a:srgbClr val="0070C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安全措施和应急预案。</a:t>
            </a:r>
          </a:p>
          <a:p>
            <a:endPar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xmlns="" val="156159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50000"/>
            </a:schemeClr>
          </a:fgClr>
          <a:bgClr>
            <a:schemeClr val="bg1"/>
          </a:bgClr>
        </a:patt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078865" y="1304290"/>
            <a:ext cx="10086340" cy="4594234"/>
          </a:xfrm>
        </p:spPr>
        <p:txBody>
          <a:bodyPr>
            <a:normAutofit/>
          </a:bodyPr>
          <a:lstStyle/>
          <a:p>
            <a:pPr indent="457200" algn="just" fontAlgn="auto">
              <a:lnSpc>
                <a:spcPct val="100000"/>
              </a:lnSpc>
              <a:spcBef>
                <a:spcPts val="0"/>
              </a:spcBef>
            </a:pPr>
            <a:r>
              <a:rPr lang="zh-CN" altLang="en-US" sz="32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隐患治理验收</a:t>
            </a:r>
            <a:endParaRPr lang="en-US" altLang="zh-CN" sz="32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endParaRPr lang="zh-CN" altLang="en-US" sz="32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just" fontAlgn="auto">
              <a:lnSpc>
                <a:spcPct val="100000"/>
              </a:lnSpc>
              <a:spcBef>
                <a:spcPts val="0"/>
              </a:spcBef>
            </a:pPr>
            <a:r>
              <a:rPr lang="zh-CN" altLang="en-US" sz="32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事故隐患整改完毕后，应向隐患整改通知单签发部门提交隐患整改报告；</a:t>
            </a:r>
          </a:p>
          <a:p>
            <a:pPr indent="457200" algn="just" fontAlgn="auto">
              <a:lnSpc>
                <a:spcPct val="100000"/>
              </a:lnSpc>
              <a:spcBef>
                <a:spcPts val="0"/>
              </a:spcBef>
            </a:pPr>
            <a:r>
              <a:rPr lang="zh-CN" altLang="en-US" sz="32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隐患整改通知单签发部门，应对整改效果复查验收，实现闭环管理；</a:t>
            </a:r>
          </a:p>
          <a:p>
            <a:pPr indent="457200" algn="just" fontAlgn="auto">
              <a:lnSpc>
                <a:spcPct val="100000"/>
              </a:lnSpc>
              <a:spcBef>
                <a:spcPts val="0"/>
              </a:spcBef>
            </a:pPr>
            <a:r>
              <a:rPr lang="zh-CN" altLang="en-US" sz="32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重大隐患治理工作结束后，企业应当组织对治理情况进行复查评估。</a:t>
            </a:r>
            <a:endParaRPr lang="zh-CN" altLang="en-US" sz="3200"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xmlns="" val="402822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50000"/>
            </a:schemeClr>
          </a:fgClr>
          <a:bgClr>
            <a:schemeClr val="bg1"/>
          </a:bgClr>
        </a:patt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530352" y="1389748"/>
            <a:ext cx="10953436" cy="5250334"/>
          </a:xfrm>
        </p:spPr>
        <p:txBody>
          <a:bodyPr>
            <a:normAutofit/>
          </a:bodyPr>
          <a:lstStyle/>
          <a:p>
            <a:pPr indent="457200" algn="l" fontAlgn="auto">
              <a:lnSpc>
                <a:spcPct val="100000"/>
              </a:lnSpc>
              <a:spcBef>
                <a:spcPts val="0"/>
              </a:spcBef>
            </a:pPr>
            <a:r>
              <a:rPr lang="en-US" altLang="zh-CN"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a:t>
            </a:r>
            <a:r>
              <a:rPr lang="zh-CN" altLang="en-US"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文件管理</a:t>
            </a:r>
            <a:endParaRPr lang="en-US" altLang="zh-CN"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l" fontAlgn="auto">
              <a:lnSpc>
                <a:spcPct val="100000"/>
              </a:lnSpc>
              <a:spcBef>
                <a:spcPts val="0"/>
              </a:spcBef>
            </a:pPr>
            <a:endParaRPr lang="en-US" altLang="zh-CN"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l" fontAlgn="auto">
              <a:lnSpc>
                <a:spcPct val="100000"/>
              </a:lnSpc>
              <a:spcBef>
                <a:spcPts val="0"/>
              </a:spcBef>
            </a:pPr>
            <a:r>
              <a:rPr lang="en-US" altLang="zh-CN"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B</a:t>
            </a:r>
            <a:r>
              <a:rPr lang="en-US" altLang="zh-CN"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r>
              <a:rPr lang="zh-CN" altLang="en-US"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效果检验，</a:t>
            </a: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给出了检验管控、排查、治理效果的参数要件</a:t>
            </a:r>
            <a:r>
              <a:rPr lang="zh-CN" altLang="en-US"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endParaRPr lang="en-US" altLang="zh-CN"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l" fontAlgn="auto">
              <a:lnSpc>
                <a:spcPct val="100000"/>
              </a:lnSpc>
              <a:spcBef>
                <a:spcPts val="0"/>
              </a:spcBef>
            </a:pPr>
            <a:endParaRPr lang="en-US" altLang="zh-CN"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457200" algn="l" fontAlgn="auto">
              <a:lnSpc>
                <a:spcPct val="100000"/>
              </a:lnSpc>
              <a:spcBef>
                <a:spcPts val="0"/>
              </a:spcBef>
            </a:pPr>
            <a:r>
              <a:rPr lang="en-US" altLang="zh-CN"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C  </a:t>
            </a:r>
            <a:r>
              <a:rPr lang="zh-CN" altLang="en-US"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持续改进</a:t>
            </a:r>
          </a:p>
          <a:p>
            <a:pPr indent="2332355" algn="l" fontAlgn="auto">
              <a:lnSpc>
                <a:spcPct val="100000"/>
              </a:lnSpc>
              <a:spcBef>
                <a:spcPts val="0"/>
              </a:spcBef>
            </a:pPr>
            <a:r>
              <a:rPr lang="en-US" altLang="zh-CN"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评审</a:t>
            </a: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每年进行因此评审、更新</a:t>
            </a:r>
            <a:endParaRPr lang="en-US" altLang="zh-CN"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2332355" algn="l" fontAlgn="auto">
              <a:lnSpc>
                <a:spcPct val="100000"/>
              </a:lnSpc>
              <a:spcBef>
                <a:spcPts val="0"/>
              </a:spcBef>
            </a:pPr>
            <a:r>
              <a:rPr lang="en-US" altLang="zh-CN"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更新</a:t>
            </a: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更新管控清单</a:t>
            </a:r>
            <a:endParaRPr lang="en-US" altLang="zh-CN"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indent="2332355" algn="l" fontAlgn="auto">
              <a:lnSpc>
                <a:spcPct val="100000"/>
              </a:lnSpc>
              <a:spcBef>
                <a:spcPts val="0"/>
              </a:spcBef>
            </a:pPr>
            <a:r>
              <a:rPr lang="en-US" altLang="zh-CN"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sz="28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沟通</a:t>
            </a: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同相关部门、人员沟通，提高认识、查找不足、研究对策，以图提高。</a:t>
            </a:r>
          </a:p>
        </p:txBody>
      </p:sp>
    </p:spTree>
    <p:extLst>
      <p:ext uri="{BB962C8B-B14F-4D97-AF65-F5344CB8AC3E}">
        <p14:creationId xmlns:p14="http://schemas.microsoft.com/office/powerpoint/2010/main" xmlns="" val="380985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50000"/>
            </a:schemeClr>
          </a:fgClr>
          <a:bgClr>
            <a:schemeClr val="bg1"/>
          </a:bgClr>
        </a:pattFill>
        <a:effectLst/>
      </p:bgPr>
    </p:bg>
    <p:spTree>
      <p:nvGrpSpPr>
        <p:cNvPr id="1" name=""/>
        <p:cNvGrpSpPr/>
        <p:nvPr/>
      </p:nvGrpSpPr>
      <p:grpSpPr>
        <a:xfrm>
          <a:off x="0" y="0"/>
          <a:ext cx="0" cy="0"/>
          <a:chOff x="0" y="0"/>
          <a:chExt cx="0" cy="0"/>
        </a:xfrm>
      </p:grpSpPr>
      <p:grpSp>
        <p:nvGrpSpPr>
          <p:cNvPr id="2" name="组合 1"/>
          <p:cNvGrpSpPr/>
          <p:nvPr/>
        </p:nvGrpSpPr>
        <p:grpSpPr>
          <a:xfrm>
            <a:off x="1545379" y="869852"/>
            <a:ext cx="9818858" cy="5304704"/>
            <a:chOff x="1583087" y="935840"/>
            <a:chExt cx="9818858" cy="5304704"/>
          </a:xfrm>
        </p:grpSpPr>
        <p:pic>
          <p:nvPicPr>
            <p:cNvPr id="10" name="图片 9"/>
            <p:cNvPicPr>
              <a:picLocks noChangeAspect="1"/>
            </p:cNvPicPr>
            <p:nvPr/>
          </p:nvPicPr>
          <p:blipFill>
            <a:blip r:embed="rId2" cstate="print"/>
            <a:stretch>
              <a:fillRect/>
            </a:stretch>
          </p:blipFill>
          <p:spPr>
            <a:xfrm>
              <a:off x="1583087" y="935840"/>
              <a:ext cx="9818858" cy="530470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矩形 4"/>
            <p:cNvSpPr/>
            <p:nvPr/>
          </p:nvSpPr>
          <p:spPr>
            <a:xfrm>
              <a:off x="1844861" y="1243810"/>
              <a:ext cx="5579533" cy="646331"/>
            </a:xfrm>
            <a:prstGeom prst="rect">
              <a:avLst/>
            </a:prstGeom>
            <a:solidFill>
              <a:schemeClr val="bg1"/>
            </a:solidFill>
          </p:spPr>
          <p:txBody>
            <a:bodyPr wrap="square">
              <a:spAutoFit/>
            </a:bodyPr>
            <a:lstStyle/>
            <a:p>
              <a:pPr marR="0" lvl="0" algn="just" defTabSz="914400" rtl="0" eaLnBrk="1" fontAlgn="auto" latinLnBrk="0" hangingPunct="1">
                <a:lnSpc>
                  <a:spcPct val="100000"/>
                </a:lnSpc>
                <a:spcBef>
                  <a:spcPts val="0"/>
                </a:spcBef>
                <a:spcAft>
                  <a:spcPts val="0"/>
                </a:spcAft>
                <a:buClrTx/>
                <a:buSzTx/>
                <a:buFontTx/>
                <a:buNone/>
                <a:tabLst/>
                <a:defRPr/>
              </a:pPr>
              <a:r>
                <a:rPr kumimoji="0" lang="zh-CN" altLang="en-US"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仿宋" panose="02010609060101010101" pitchFamily="49" charset="-122"/>
                  <a:ea typeface="仿宋" panose="02010609060101010101" pitchFamily="49" charset="-122"/>
                  <a:cs typeface="+mn-cs"/>
                </a:rPr>
                <a:t>双</a:t>
              </a:r>
              <a:r>
                <a:rPr kumimoji="0" lang="zh-CN" altLang="en-US"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仿宋" panose="02010609060101010101" pitchFamily="49" charset="-122"/>
                  <a:ea typeface="仿宋" panose="02010609060101010101" pitchFamily="49" charset="-122"/>
                  <a:cs typeface="+mn-cs"/>
                </a:rPr>
                <a:t>重预防体系建设借鉴了工业质量控制的工</a:t>
              </a:r>
              <a:r>
                <a:rPr kumimoji="0" lang="zh-CN" altLang="en-US"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仿宋" panose="02010609060101010101" pitchFamily="49" charset="-122"/>
                  <a:ea typeface="仿宋" panose="02010609060101010101" pitchFamily="49" charset="-122"/>
                  <a:cs typeface="+mn-cs"/>
                </a:rPr>
                <a:t>程</a:t>
              </a:r>
              <a:endParaRPr kumimoji="0" lang="en-US" altLang="zh-CN"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仿宋" panose="02010609060101010101" pitchFamily="49" charset="-122"/>
                <a:ea typeface="仿宋" panose="02010609060101010101" pitchFamily="49" charset="-122"/>
                <a:cs typeface="+mn-cs"/>
              </a:endParaRPr>
            </a:p>
            <a:p>
              <a:pPr marR="0" lvl="0" algn="just" defTabSz="914400" rtl="0" eaLnBrk="1" fontAlgn="auto" latinLnBrk="0" hangingPunct="1">
                <a:lnSpc>
                  <a:spcPct val="100000"/>
                </a:lnSpc>
                <a:spcBef>
                  <a:spcPts val="0"/>
                </a:spcBef>
                <a:spcAft>
                  <a:spcPts val="0"/>
                </a:spcAft>
                <a:buClrTx/>
                <a:buSzTx/>
                <a:buFontTx/>
                <a:buNone/>
                <a:tabLst/>
                <a:defRPr/>
              </a:pPr>
              <a:r>
                <a:rPr kumimoji="0" lang="zh-CN" altLang="en-US"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仿宋" panose="02010609060101010101" pitchFamily="49" charset="-122"/>
                  <a:ea typeface="仿宋" panose="02010609060101010101" pitchFamily="49" charset="-122"/>
                  <a:cs typeface="+mn-cs"/>
                </a:rPr>
                <a:t>原</a:t>
              </a:r>
              <a:r>
                <a:rPr kumimoji="0" lang="zh-CN" altLang="en-US"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仿宋" panose="02010609060101010101" pitchFamily="49" charset="-122"/>
                  <a:ea typeface="仿宋" panose="02010609060101010101" pitchFamily="49" charset="-122"/>
                  <a:cs typeface="+mn-cs"/>
                </a:rPr>
                <a:t>理，</a:t>
              </a:r>
              <a:r>
                <a:rPr kumimoji="0" lang="en-US" altLang="zh-CN"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仿宋" panose="02010609060101010101" pitchFamily="49" charset="-122"/>
                  <a:ea typeface="仿宋" panose="02010609060101010101" pitchFamily="49" charset="-122"/>
                  <a:cs typeface="+mn-cs"/>
                </a:rPr>
                <a:t>PDCA</a:t>
              </a:r>
              <a:r>
                <a:rPr kumimoji="0" lang="zh-CN" altLang="en-US"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仿宋" panose="02010609060101010101" pitchFamily="49" charset="-122"/>
                  <a:ea typeface="仿宋" panose="02010609060101010101" pitchFamily="49" charset="-122"/>
                  <a:cs typeface="+mn-cs"/>
                </a:rPr>
                <a:t>循</a:t>
              </a:r>
              <a:r>
                <a:rPr kumimoji="0" lang="zh-CN" altLang="en-US"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仿宋" panose="02010609060101010101" pitchFamily="49" charset="-122"/>
                  <a:ea typeface="仿宋" panose="02010609060101010101" pitchFamily="49" charset="-122"/>
                  <a:cs typeface="+mn-cs"/>
                </a:rPr>
                <a:t>环</a:t>
              </a:r>
              <a:endParaRPr kumimoji="0" lang="en-US" altLang="zh-CN"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仿宋" panose="02010609060101010101" pitchFamily="49" charset="-122"/>
                <a:ea typeface="仿宋" panose="02010609060101010101" pitchFamily="49" charset="-122"/>
                <a:cs typeface="+mn-cs"/>
              </a:endParaRPr>
            </a:p>
          </p:txBody>
        </p:sp>
      </p:grpSp>
    </p:spTree>
    <p:extLst>
      <p:ext uri="{BB962C8B-B14F-4D97-AF65-F5344CB8AC3E}">
        <p14:creationId xmlns:p14="http://schemas.microsoft.com/office/powerpoint/2010/main" xmlns="" val="11396601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75000"/>
            </a:schemeClr>
          </a:fgClr>
          <a:bgClr>
            <a:schemeClr val="bg1"/>
          </a:bgClr>
        </a:pattFill>
        <a:effectLst/>
      </p:bgPr>
    </p:bg>
    <p:spTree>
      <p:nvGrpSpPr>
        <p:cNvPr id="1" name=""/>
        <p:cNvGrpSpPr/>
        <p:nvPr/>
      </p:nvGrpSpPr>
      <p:grpSpPr>
        <a:xfrm>
          <a:off x="0" y="0"/>
          <a:ext cx="0" cy="0"/>
          <a:chOff x="0" y="0"/>
          <a:chExt cx="0" cy="0"/>
        </a:xfrm>
      </p:grpSpPr>
      <p:sp>
        <p:nvSpPr>
          <p:cNvPr id="17" name="AutoShape 6"/>
          <p:cNvSpPr>
            <a:spLocks noChangeArrowheads="1"/>
          </p:cNvSpPr>
          <p:nvPr/>
        </p:nvSpPr>
        <p:spPr bwMode="auto">
          <a:xfrm>
            <a:off x="3666066" y="1712052"/>
            <a:ext cx="4737706" cy="865416"/>
          </a:xfrm>
          <a:prstGeom prst="roundRect">
            <a:avLst>
              <a:gd name="adj" fmla="val 9106"/>
            </a:avLst>
          </a:prstGeom>
          <a:gradFill rotWithShape="1">
            <a:gsLst>
              <a:gs pos="0">
                <a:srgbClr val="669900">
                  <a:gamma/>
                  <a:tint val="41961"/>
                  <a:invGamma/>
                </a:srgbClr>
              </a:gs>
              <a:gs pos="100000">
                <a:srgbClr val="669900"/>
              </a:gs>
            </a:gsLst>
            <a:lin ang="5400000" scaled="1"/>
          </a:gradFill>
          <a:ln w="25400" cap="flat" cmpd="sng">
            <a:solidFill>
              <a:schemeClr val="bg1"/>
            </a:solidFill>
            <a:rou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zh-CN" sz="2400" b="1" dirty="0">
                <a:solidFill>
                  <a:srgbClr val="70AD47">
                    <a:lumMod val="60000"/>
                    <a:lumOff val="40000"/>
                  </a:srgbClr>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1</a:t>
            </a:r>
            <a:r>
              <a:rPr lang="zh-CN" altLang="en-US" sz="2400" b="1" dirty="0">
                <a:solidFill>
                  <a:srgbClr val="70AD47">
                    <a:lumMod val="60000"/>
                    <a:lumOff val="40000"/>
                  </a:srgbClr>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、双重预防体系建设的推进进程</a:t>
            </a:r>
          </a:p>
        </p:txBody>
      </p:sp>
      <p:sp>
        <p:nvSpPr>
          <p:cNvPr id="18" name="AutoShape 6"/>
          <p:cNvSpPr>
            <a:spLocks noChangeArrowheads="1"/>
          </p:cNvSpPr>
          <p:nvPr/>
        </p:nvSpPr>
        <p:spPr bwMode="auto">
          <a:xfrm>
            <a:off x="3666066" y="3155142"/>
            <a:ext cx="4737706" cy="865416"/>
          </a:xfrm>
          <a:prstGeom prst="roundRect">
            <a:avLst>
              <a:gd name="adj" fmla="val 9106"/>
            </a:avLst>
          </a:prstGeom>
          <a:gradFill rotWithShape="1">
            <a:gsLst>
              <a:gs pos="0">
                <a:srgbClr val="669900">
                  <a:gamma/>
                  <a:tint val="41961"/>
                  <a:invGamma/>
                </a:srgbClr>
              </a:gs>
              <a:gs pos="100000">
                <a:srgbClr val="669900"/>
              </a:gs>
            </a:gsLst>
            <a:lin ang="5400000" scaled="1"/>
          </a:gradFill>
          <a:ln w="25400" cap="flat" cmpd="sng">
            <a:solidFill>
              <a:schemeClr val="bg1"/>
            </a:solidFill>
            <a:rou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smtClean="0">
                <a:ln>
                  <a:noFill/>
                </a:ln>
                <a:solidFill>
                  <a:srgbClr val="70AD47">
                    <a:lumMod val="60000"/>
                    <a:lumOff val="40000"/>
                  </a:srgbClr>
                </a:soli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cs typeface="+mn-cs"/>
              </a:rPr>
              <a:t>2</a:t>
            </a:r>
            <a:r>
              <a:rPr kumimoji="0" lang="zh-CN" altLang="en-US" sz="2400" b="1" i="0" u="none" strike="noStrike" kern="1200" cap="none" spc="0" normalizeH="0" baseline="0" noProof="0" dirty="0" smtClean="0">
                <a:ln>
                  <a:noFill/>
                </a:ln>
                <a:solidFill>
                  <a:srgbClr val="70AD47">
                    <a:lumMod val="60000"/>
                    <a:lumOff val="40000"/>
                  </a:srgbClr>
                </a:soli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cs typeface="+mn-cs"/>
              </a:rPr>
              <a:t>、双</a:t>
            </a:r>
            <a:r>
              <a:rPr kumimoji="0" lang="zh-CN" altLang="en-US" sz="2400" b="1" i="0" u="none" strike="noStrike" kern="1200" cap="none" spc="0" normalizeH="0" baseline="0" noProof="0" dirty="0">
                <a:ln>
                  <a:noFill/>
                </a:ln>
                <a:solidFill>
                  <a:srgbClr val="70AD47">
                    <a:lumMod val="60000"/>
                    <a:lumOff val="40000"/>
                  </a:srgbClr>
                </a:soli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cs typeface="+mn-cs"/>
              </a:rPr>
              <a:t>重预防体系建设</a:t>
            </a:r>
            <a:r>
              <a:rPr kumimoji="0" lang="zh-CN" altLang="en-US" sz="2400" b="1" i="0" u="none" strike="noStrike" kern="1200" cap="none" spc="0" normalizeH="0" baseline="0" noProof="0" dirty="0" smtClean="0">
                <a:ln>
                  <a:noFill/>
                </a:ln>
                <a:solidFill>
                  <a:srgbClr val="70AD47">
                    <a:lumMod val="60000"/>
                    <a:lumOff val="40000"/>
                  </a:srgbClr>
                </a:soli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cs typeface="+mn-cs"/>
              </a:rPr>
              <a:t>的基本要义</a:t>
            </a:r>
            <a:endParaRPr kumimoji="0" lang="zh-CN" altLang="en-US" sz="2400" b="1" i="0" u="none" strike="noStrike" kern="1200" cap="none" spc="0" normalizeH="0" baseline="0" noProof="0" dirty="0">
              <a:ln>
                <a:noFill/>
              </a:ln>
              <a:solidFill>
                <a:srgbClr val="70AD47">
                  <a:lumMod val="60000"/>
                  <a:lumOff val="40000"/>
                </a:srgbClr>
              </a:soli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cs typeface="+mn-cs"/>
            </a:endParaRPr>
          </a:p>
        </p:txBody>
      </p:sp>
      <p:sp>
        <p:nvSpPr>
          <p:cNvPr id="19" name="AutoShape 6"/>
          <p:cNvSpPr>
            <a:spLocks noChangeArrowheads="1"/>
          </p:cNvSpPr>
          <p:nvPr/>
        </p:nvSpPr>
        <p:spPr bwMode="auto">
          <a:xfrm>
            <a:off x="3666066" y="4503964"/>
            <a:ext cx="4737706" cy="865416"/>
          </a:xfrm>
          <a:prstGeom prst="roundRect">
            <a:avLst>
              <a:gd name="adj" fmla="val 9106"/>
            </a:avLst>
          </a:prstGeom>
          <a:gradFill rotWithShape="1">
            <a:gsLst>
              <a:gs pos="0">
                <a:srgbClr val="669900">
                  <a:gamma/>
                  <a:tint val="41961"/>
                  <a:invGamma/>
                </a:srgbClr>
              </a:gs>
              <a:gs pos="100000">
                <a:srgbClr val="669900"/>
              </a:gs>
            </a:gsLst>
            <a:lin ang="5400000" scaled="1"/>
          </a:gradFill>
          <a:ln w="25400" cap="flat" cmpd="sng">
            <a:solidFill>
              <a:schemeClr val="bg1"/>
            </a:solidFill>
            <a:rou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zh-CN" sz="2400" b="1" dirty="0">
                <a:solidFill>
                  <a:srgbClr val="3333FF"/>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3</a:t>
            </a:r>
            <a:r>
              <a:rPr lang="zh-CN" altLang="en-US" sz="2400" b="1" dirty="0">
                <a:solidFill>
                  <a:srgbClr val="3333FF"/>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、双重预防体系建设的问题改进</a:t>
            </a:r>
          </a:p>
        </p:txBody>
      </p:sp>
    </p:spTree>
    <p:extLst>
      <p:ext uri="{BB962C8B-B14F-4D97-AF65-F5344CB8AC3E}">
        <p14:creationId xmlns:p14="http://schemas.microsoft.com/office/powerpoint/2010/main" xmlns="" val="36904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pattFill prst="pct5"/>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2616200" y="1097491"/>
            <a:ext cx="8906934" cy="4351338"/>
          </a:xfrm>
        </p:spPr>
        <p:txBody>
          <a:bodyPr/>
          <a:lstStyle/>
          <a:p>
            <a:pPr marL="0" indent="0">
              <a:buNone/>
            </a:pPr>
            <a:r>
              <a:rPr lang="zh-CN" altLang="en-US" b="1" dirty="0">
                <a:effectLst>
                  <a:outerShdw blurRad="38100" dist="38100" dir="2700000" algn="tl">
                    <a:srgbClr val="000000">
                      <a:alpha val="43137"/>
                    </a:srgbClr>
                  </a:outerShdw>
                </a:effectLst>
              </a:rPr>
              <a:t>双重</a:t>
            </a:r>
            <a:r>
              <a:rPr lang="zh-CN" altLang="en-US" b="1" dirty="0" smtClean="0">
                <a:effectLst>
                  <a:outerShdw blurRad="38100" dist="38100" dir="2700000" algn="tl">
                    <a:srgbClr val="000000">
                      <a:alpha val="43137"/>
                    </a:srgbClr>
                  </a:outerShdw>
                </a:effectLst>
              </a:rPr>
              <a:t>预防体系建设中存在的问题</a:t>
            </a:r>
            <a:endParaRPr lang="en-US" altLang="zh-CN" b="1" dirty="0" smtClean="0">
              <a:effectLst>
                <a:outerShdw blurRad="38100" dist="38100" dir="2700000" algn="tl">
                  <a:srgbClr val="000000">
                    <a:alpha val="43137"/>
                  </a:srgbClr>
                </a:outerShdw>
              </a:effectLst>
            </a:endParaRPr>
          </a:p>
          <a:p>
            <a:pPr marL="0" indent="0">
              <a:buNone/>
            </a:pPr>
            <a:endParaRPr lang="en-US" altLang="zh-CN" dirty="0" smtClean="0"/>
          </a:p>
          <a:p>
            <a:pPr marL="0" indent="627063">
              <a:buNone/>
            </a:pPr>
            <a:r>
              <a:rPr lang="en-US" altLang="zh-CN" sz="24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1</a:t>
            </a:r>
            <a:r>
              <a:rPr lang="zh-CN" altLang="en-US" sz="24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、双重预防体系建设流于形式；</a:t>
            </a:r>
            <a:endParaRPr lang="en-US" altLang="zh-CN" sz="24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marL="0" indent="627063">
              <a:buNone/>
            </a:pPr>
            <a:r>
              <a:rPr lang="en-US" altLang="zh-CN" sz="24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2</a:t>
            </a:r>
            <a:r>
              <a:rPr lang="zh-CN" altLang="en-US" sz="24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、体系建设考核制度没有落实；</a:t>
            </a:r>
            <a:endParaRPr lang="en-US" altLang="zh-CN" sz="24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marL="0" indent="627063">
              <a:buNone/>
            </a:pPr>
            <a:r>
              <a:rPr lang="en-US" altLang="zh-CN" sz="24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3</a:t>
            </a:r>
            <a:r>
              <a:rPr lang="zh-CN" altLang="en-US" sz="24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、管控清单没有得到很好应用；</a:t>
            </a:r>
            <a:endParaRPr lang="en-US" altLang="zh-CN" sz="24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marL="0" indent="627063">
              <a:buNone/>
            </a:pPr>
            <a:r>
              <a:rPr lang="en-US" altLang="zh-CN" sz="24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4</a:t>
            </a:r>
            <a:r>
              <a:rPr lang="zh-CN" altLang="en-US" sz="24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、系统平台与建筑业兼容性差；</a:t>
            </a:r>
            <a:endParaRPr lang="en-US" altLang="zh-CN" sz="24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marL="0" indent="627063">
              <a:buNone/>
            </a:pPr>
            <a:r>
              <a:rPr lang="en-US" altLang="zh-CN" sz="24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5</a:t>
            </a:r>
            <a:r>
              <a:rPr lang="zh-CN" altLang="en-US" sz="24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、低资质企业运行系统较困难；</a:t>
            </a:r>
            <a:endParaRPr lang="en-US" altLang="zh-CN" sz="24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marL="0" indent="627063">
              <a:buNone/>
            </a:pPr>
            <a:r>
              <a:rPr lang="en-US" altLang="zh-CN" sz="24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6</a:t>
            </a:r>
            <a:r>
              <a:rPr lang="zh-CN" altLang="en-US" sz="24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、产生体系数据的量十分庞大；</a:t>
            </a:r>
            <a:endParaRPr lang="en-US" altLang="zh-CN" sz="24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marL="0" indent="627063">
              <a:buNone/>
            </a:pPr>
            <a:r>
              <a:rPr lang="en-US" altLang="zh-CN" sz="24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7</a:t>
            </a:r>
            <a:r>
              <a:rPr lang="zh-CN" altLang="en-US" sz="24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、企业等靠观望情形仍然较重</a:t>
            </a:r>
            <a:endParaRPr lang="zh-CN" altLang="en-US" sz="24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xmlns="" val="14645842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pattFill prst="pct5"/>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1117601" y="1114425"/>
            <a:ext cx="9880599" cy="4351338"/>
          </a:xfrm>
        </p:spPr>
        <p:txBody>
          <a:bodyPr>
            <a:normAutofit/>
          </a:bodyPr>
          <a:lstStyle/>
          <a:p>
            <a:pPr marL="0" indent="0">
              <a:buNone/>
            </a:pPr>
            <a:r>
              <a:rPr lang="en-US" altLang="zh-CN" dirty="0" smtClean="0"/>
              <a:t>         </a:t>
            </a:r>
            <a:r>
              <a:rPr lang="en-US" altLang="zh-CN" b="1" dirty="0" smtClean="0">
                <a:solidFill>
                  <a:srgbClr val="0000FF"/>
                </a:solidFill>
                <a:effectLst>
                  <a:outerShdw blurRad="38100" dist="38100" dir="2700000" algn="tl">
                    <a:srgbClr val="000000">
                      <a:alpha val="43137"/>
                    </a:srgbClr>
                  </a:outerShdw>
                </a:effectLst>
              </a:rPr>
              <a:t>1</a:t>
            </a:r>
            <a:r>
              <a:rPr lang="zh-CN" altLang="en-US" b="1" dirty="0" smtClean="0">
                <a:solidFill>
                  <a:srgbClr val="0000FF"/>
                </a:solidFill>
                <a:effectLst>
                  <a:outerShdw blurRad="38100" dist="38100" dir="2700000" algn="tl">
                    <a:srgbClr val="000000">
                      <a:alpha val="43137"/>
                    </a:srgbClr>
                  </a:outerShdw>
                </a:effectLst>
              </a:rPr>
              <a:t>、双重预防体系建设流于形式</a:t>
            </a:r>
            <a:endParaRPr lang="en-US" altLang="zh-CN" b="1" dirty="0" smtClean="0">
              <a:solidFill>
                <a:srgbClr val="0000FF"/>
              </a:solidFill>
              <a:effectLst>
                <a:outerShdw blurRad="38100" dist="38100" dir="2700000" algn="tl">
                  <a:srgbClr val="000000">
                    <a:alpha val="43137"/>
                  </a:srgbClr>
                </a:outerShdw>
              </a:effectLst>
            </a:endParaRPr>
          </a:p>
          <a:p>
            <a:pPr marL="0" indent="0">
              <a:buNone/>
            </a:pPr>
            <a:endParaRPr lang="en-US" altLang="zh-CN" b="1" dirty="0" smtClean="0">
              <a:solidFill>
                <a:srgbClr val="0000FF"/>
              </a:solidFill>
              <a:effectLst>
                <a:outerShdw blurRad="38100" dist="38100" dir="2700000" algn="tl">
                  <a:srgbClr val="000000">
                    <a:alpha val="43137"/>
                  </a:srgbClr>
                </a:outerShdw>
              </a:effectLst>
            </a:endParaRPr>
          </a:p>
          <a:p>
            <a:pPr marL="0" indent="0">
              <a:buNone/>
            </a:pPr>
            <a:r>
              <a:rPr lang="zh-CN" altLang="en-US"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部分</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企业双重预防体系建设效果差，没有将双重预防体系融入到</a:t>
            </a:r>
            <a:r>
              <a:rPr lang="zh-CN" altLang="en-US"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企业经营</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全</a:t>
            </a:r>
            <a:r>
              <a:rPr lang="zh-CN" altLang="en-US"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过程和项目施工管理全过程，</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没有落实到全员安全生产责任体系中，没有将风险分级管控措施作为隐患排查治理的对象，风险辨识不准确、管控措施不完善、隐患排查治理不到位</a:t>
            </a:r>
            <a:r>
              <a:rPr lang="zh-CN" altLang="en-US"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，台</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账、清单和评价记录等</a:t>
            </a:r>
            <a:r>
              <a:rPr lang="zh-CN" altLang="en-US"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资料</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各说各话，</a:t>
            </a:r>
            <a:r>
              <a:rPr lang="zh-CN" altLang="en-US"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没有形成有机的关联，没有形成闭合交圈，存在</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被动应付、走过场现象。</a:t>
            </a:r>
          </a:p>
        </p:txBody>
      </p:sp>
    </p:spTree>
    <p:extLst>
      <p:ext uri="{BB962C8B-B14F-4D97-AF65-F5344CB8AC3E}">
        <p14:creationId xmlns:p14="http://schemas.microsoft.com/office/powerpoint/2010/main" xmlns="" val="32716271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pattFill prst="pct5"/>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1540934" y="1419224"/>
            <a:ext cx="9431866" cy="4351338"/>
          </a:xfrm>
        </p:spPr>
        <p:txBody>
          <a:bodyPr/>
          <a:lstStyle/>
          <a:p>
            <a:pPr marL="0" indent="0">
              <a:buNone/>
            </a:pPr>
            <a:r>
              <a:rPr lang="en-US" altLang="zh-CN" b="1" dirty="0">
                <a:solidFill>
                  <a:srgbClr val="0000FF"/>
                </a:solidFill>
                <a:effectLst>
                  <a:outerShdw blurRad="38100" dist="38100" dir="2700000" algn="tl">
                    <a:srgbClr val="000000">
                      <a:alpha val="43137"/>
                    </a:srgbClr>
                  </a:outerShdw>
                </a:effectLst>
              </a:rPr>
              <a:t>     </a:t>
            </a:r>
            <a:r>
              <a:rPr lang="en-US" altLang="zh-CN" b="1" dirty="0" smtClean="0">
                <a:solidFill>
                  <a:srgbClr val="0000FF"/>
                </a:solidFill>
                <a:effectLst>
                  <a:outerShdw blurRad="38100" dist="38100" dir="2700000" algn="tl">
                    <a:srgbClr val="000000">
                      <a:alpha val="43137"/>
                    </a:srgbClr>
                  </a:outerShdw>
                </a:effectLst>
              </a:rPr>
              <a:t>   </a:t>
            </a:r>
            <a:r>
              <a:rPr lang="en-US" altLang="zh-CN" b="1" dirty="0">
                <a:solidFill>
                  <a:srgbClr val="0000FF"/>
                </a:solidFill>
                <a:effectLst>
                  <a:outerShdw blurRad="38100" dist="38100" dir="2700000" algn="tl">
                    <a:srgbClr val="000000">
                      <a:alpha val="43137"/>
                    </a:srgbClr>
                  </a:outerShdw>
                </a:effectLst>
              </a:rPr>
              <a:t>2</a:t>
            </a:r>
            <a:r>
              <a:rPr lang="zh-CN" altLang="en-US" b="1" dirty="0">
                <a:solidFill>
                  <a:srgbClr val="0000FF"/>
                </a:solidFill>
                <a:effectLst>
                  <a:outerShdw blurRad="38100" dist="38100" dir="2700000" algn="tl">
                    <a:srgbClr val="000000">
                      <a:alpha val="43137"/>
                    </a:srgbClr>
                  </a:outerShdw>
                </a:effectLst>
              </a:rPr>
              <a:t>、体系建设考核制度没有</a:t>
            </a:r>
            <a:r>
              <a:rPr lang="zh-CN" altLang="en-US" b="1" dirty="0" smtClean="0">
                <a:solidFill>
                  <a:srgbClr val="0000FF"/>
                </a:solidFill>
                <a:effectLst>
                  <a:outerShdw blurRad="38100" dist="38100" dir="2700000" algn="tl">
                    <a:srgbClr val="000000">
                      <a:alpha val="43137"/>
                    </a:srgbClr>
                  </a:outerShdw>
                </a:effectLst>
              </a:rPr>
              <a:t>落实</a:t>
            </a:r>
            <a:endParaRPr lang="en-US" altLang="zh-CN" b="1" dirty="0" smtClean="0">
              <a:solidFill>
                <a:srgbClr val="0000FF"/>
              </a:solidFill>
              <a:effectLst>
                <a:outerShdw blurRad="38100" dist="38100" dir="2700000" algn="tl">
                  <a:srgbClr val="000000">
                    <a:alpha val="43137"/>
                  </a:srgbClr>
                </a:outerShdw>
              </a:effectLst>
            </a:endParaRPr>
          </a:p>
          <a:p>
            <a:pPr marL="0" indent="0">
              <a:buNone/>
            </a:pPr>
            <a:endParaRPr lang="en-US" altLang="zh-CN" b="1" dirty="0">
              <a:solidFill>
                <a:srgbClr val="0000FF"/>
              </a:solidFill>
              <a:effectLst>
                <a:outerShdw blurRad="38100" dist="38100" dir="2700000" algn="tl">
                  <a:srgbClr val="000000">
                    <a:alpha val="43137"/>
                  </a:srgbClr>
                </a:outerShdw>
              </a:effectLst>
            </a:endParaRPr>
          </a:p>
          <a:p>
            <a:pPr marL="0" indent="0" algn="just">
              <a:buNone/>
            </a:pPr>
            <a:r>
              <a:rPr lang="zh-CN" altLang="en-US" b="1" dirty="0" smtClean="0">
                <a:effectLst>
                  <a:outerShdw blurRad="38100" dist="38100" dir="2700000" algn="tl">
                    <a:srgbClr val="000000">
                      <a:alpha val="43137"/>
                    </a:srgbClr>
                  </a:outerShdw>
                </a:effectLst>
              </a:rPr>
              <a:t>        </a:t>
            </a:r>
            <a:r>
              <a:rPr lang="zh-CN" altLang="en-US"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有的企业没有将双重预防体系体系建设的各项制度以企业正式文件印发下去，为应付检查验收草草行文</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，内容空洞</a:t>
            </a:r>
            <a:r>
              <a:rPr lang="zh-CN" altLang="en-US"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没有可操作性</a:t>
            </a:r>
            <a:r>
              <a:rPr lang="zh-CN" altLang="en-US"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形式不规范、不严肃，甚至白纸行文，公章也没有；体系考核制度不落实，考核主体责任不清，考核结果没有与项目承包指标挂钩、没有同个人晋升级别和经济利益挂钩，没有抢到奖优罚劣的效果，对双重预防体系体系建设没有起到督促作用。</a:t>
            </a:r>
            <a:endParaRPr lang="en-US" altLang="zh-CN"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marL="0" indent="0">
              <a:buNone/>
            </a:pPr>
            <a:endParaRPr lang="zh-CN" altLang="en-US" dirty="0"/>
          </a:p>
        </p:txBody>
      </p:sp>
    </p:spTree>
    <p:extLst>
      <p:ext uri="{BB962C8B-B14F-4D97-AF65-F5344CB8AC3E}">
        <p14:creationId xmlns:p14="http://schemas.microsoft.com/office/powerpoint/2010/main" xmlns="" val="2859494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pattFill prst="pct5"/>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1024467" y="868890"/>
            <a:ext cx="10109200" cy="4693709"/>
          </a:xfrm>
        </p:spPr>
        <p:txBody>
          <a:bodyPr>
            <a:normAutofit fontScale="92500" lnSpcReduction="10000"/>
          </a:bodyPr>
          <a:lstStyle/>
          <a:p>
            <a:pPr marL="0" indent="0">
              <a:buNone/>
            </a:pPr>
            <a:r>
              <a:rPr lang="en-US" altLang="zh-CN" sz="3000" b="1" dirty="0" smtClean="0">
                <a:solidFill>
                  <a:srgbClr val="0000FF"/>
                </a:solidFill>
                <a:effectLst>
                  <a:outerShdw blurRad="38100" dist="38100" dir="2700000" algn="tl">
                    <a:srgbClr val="000000">
                      <a:alpha val="43137"/>
                    </a:srgbClr>
                  </a:outerShdw>
                </a:effectLst>
              </a:rPr>
              <a:t>       3</a:t>
            </a:r>
            <a:r>
              <a:rPr lang="zh-CN" altLang="en-US" sz="3000" b="1" dirty="0">
                <a:solidFill>
                  <a:srgbClr val="0000FF"/>
                </a:solidFill>
                <a:effectLst>
                  <a:outerShdw blurRad="38100" dist="38100" dir="2700000" algn="tl">
                    <a:srgbClr val="000000">
                      <a:alpha val="43137"/>
                    </a:srgbClr>
                  </a:outerShdw>
                </a:effectLst>
              </a:rPr>
              <a:t>、管控清单没有得到很好应用</a:t>
            </a:r>
            <a:endParaRPr lang="en-US" altLang="zh-CN" sz="3000" b="1" dirty="0">
              <a:solidFill>
                <a:srgbClr val="0000FF"/>
              </a:solidFill>
              <a:effectLst>
                <a:outerShdw blurRad="38100" dist="38100" dir="2700000" algn="tl">
                  <a:srgbClr val="000000">
                    <a:alpha val="43137"/>
                  </a:srgbClr>
                </a:outerShdw>
              </a:effectLst>
            </a:endParaRPr>
          </a:p>
          <a:p>
            <a:pPr marL="0" indent="0">
              <a:lnSpc>
                <a:spcPct val="110000"/>
              </a:lnSpc>
              <a:spcBef>
                <a:spcPts val="0"/>
              </a:spcBef>
              <a:buNone/>
            </a:pPr>
            <a:endParaRPr lang="en-US" altLang="zh-CN" dirty="0" smtClean="0"/>
          </a:p>
          <a:p>
            <a:pPr marL="0" indent="0" algn="just">
              <a:lnSpc>
                <a:spcPct val="110000"/>
              </a:lnSpc>
              <a:spcBef>
                <a:spcPts val="0"/>
              </a:spcBef>
              <a:buNone/>
            </a:pPr>
            <a:r>
              <a:rPr lang="zh-CN" altLang="en-US" dirty="0" smtClean="0">
                <a:latin typeface="仿宋" panose="02010609060101010101" pitchFamily="49" charset="-122"/>
                <a:ea typeface="仿宋" panose="02010609060101010101" pitchFamily="49" charset="-122"/>
              </a:rPr>
              <a:t>    </a:t>
            </a:r>
            <a:r>
              <a:rPr lang="zh-CN" altLang="en-US" sz="24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根据是</a:t>
            </a:r>
            <a:r>
              <a:rPr lang="en-US" altLang="zh-CN" sz="24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sz="24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通则</a:t>
            </a:r>
            <a:r>
              <a:rPr lang="en-US" altLang="zh-CN" sz="24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sz="24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细则</a:t>
            </a:r>
            <a:r>
              <a:rPr lang="en-US" altLang="zh-CN" sz="24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sz="24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设计的双重预防体系原理，根据风险分级管控清单制订隐患排查清单，来查找风险管控措施是否有效、危险源辨识是否有遗漏，风险</a:t>
            </a:r>
            <a:r>
              <a:rPr lang="zh-CN" altLang="en-US" sz="24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管控失效</a:t>
            </a:r>
            <a:r>
              <a:rPr lang="zh-CN" altLang="en-US" sz="24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后是否形成</a:t>
            </a:r>
            <a:r>
              <a:rPr lang="zh-CN" altLang="en-US" sz="24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的现实缺陷</a:t>
            </a:r>
            <a:r>
              <a:rPr lang="zh-CN" altLang="en-US" sz="24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，构成隐患。</a:t>
            </a:r>
            <a:endParaRPr lang="en-US" altLang="zh-CN" sz="24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marL="0" indent="0" algn="just">
              <a:lnSpc>
                <a:spcPct val="110000"/>
              </a:lnSpc>
              <a:spcBef>
                <a:spcPts val="0"/>
              </a:spcBef>
              <a:buNone/>
            </a:pPr>
            <a:endParaRPr lang="en-US" altLang="zh-CN" sz="24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marL="0" indent="0" algn="just">
              <a:lnSpc>
                <a:spcPct val="110000"/>
              </a:lnSpc>
              <a:spcBef>
                <a:spcPts val="0"/>
              </a:spcBef>
              <a:buNone/>
            </a:pPr>
            <a:r>
              <a:rPr lang="en-US" altLang="zh-CN" sz="24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r>
              <a:rPr lang="en-US" altLang="zh-CN" sz="24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r>
              <a:rPr lang="zh-CN" altLang="en-US" sz="24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所谓的管控措施，工程技术、管理、培训教育、个体防护以及应急处置等，也就是规范标准和法律法规要求的在施工工程中应当采取的安全生产措施，应当完全涵盖</a:t>
            </a:r>
            <a:r>
              <a:rPr lang="en-US" altLang="zh-CN" sz="24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JGJ59</a:t>
            </a:r>
            <a:r>
              <a:rPr lang="zh-CN" altLang="en-US" sz="24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所列内容。但是，大家仍然按照</a:t>
            </a:r>
            <a:r>
              <a:rPr lang="en-US" altLang="zh-CN" sz="24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JGJ59</a:t>
            </a:r>
            <a:r>
              <a:rPr lang="zh-CN" altLang="en-US" sz="24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去排查隐患，弃之</a:t>
            </a:r>
            <a:r>
              <a:rPr lang="en-US" altLang="zh-CN" sz="24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sz="24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风险分级管控清单</a:t>
            </a:r>
            <a:r>
              <a:rPr lang="en-US" altLang="zh-CN" sz="24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sz="24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隐患排查清单</a:t>
            </a:r>
            <a:r>
              <a:rPr lang="en-US" altLang="zh-CN" sz="24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sz="24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而不用。</a:t>
            </a:r>
            <a:endParaRPr lang="en-US" altLang="zh-CN" sz="24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marL="0" indent="0" algn="just">
              <a:lnSpc>
                <a:spcPct val="110000"/>
              </a:lnSpc>
              <a:spcBef>
                <a:spcPts val="0"/>
              </a:spcBef>
              <a:buNone/>
            </a:pPr>
            <a:endParaRPr lang="zh-CN" altLang="en-US" sz="24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marL="0" indent="0" algn="just">
              <a:lnSpc>
                <a:spcPct val="110000"/>
              </a:lnSpc>
              <a:spcBef>
                <a:spcPts val="0"/>
              </a:spcBef>
              <a:buNone/>
            </a:pPr>
            <a:r>
              <a:rPr lang="zh-CN" altLang="en-US" sz="2400"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r>
              <a:rPr lang="zh-CN" altLang="en-US" sz="2000" b="1" dirty="0" smtClean="0">
                <a:solidFill>
                  <a:srgbClr val="0070C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验收中发现“</a:t>
            </a:r>
            <a:r>
              <a:rPr lang="zh-CN" altLang="en-US" sz="2000" b="1" dirty="0">
                <a:solidFill>
                  <a:srgbClr val="0070C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部分企业的隐患排查仍然按原来的管理模式以</a:t>
            </a:r>
            <a:r>
              <a:rPr lang="en-US" altLang="zh-CN" sz="2000" b="1" dirty="0">
                <a:solidFill>
                  <a:srgbClr val="0070C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59</a:t>
            </a:r>
            <a:r>
              <a:rPr lang="zh-CN" altLang="en-US" sz="2000" b="1" dirty="0">
                <a:solidFill>
                  <a:srgbClr val="0070C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标准来排查、运行，而不是根据企业双体系隐患排查清单去查</a:t>
            </a:r>
            <a:r>
              <a:rPr lang="zh-CN" altLang="en-US" sz="2000" b="1" dirty="0" smtClean="0">
                <a:solidFill>
                  <a:srgbClr val="0070C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endParaRPr lang="en-US" altLang="zh-CN" sz="2000" b="1" dirty="0" smtClean="0">
              <a:solidFill>
                <a:srgbClr val="0070C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xmlns="" val="37335066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pattFill prst="pct5"/>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1007534" y="1072091"/>
            <a:ext cx="10219266" cy="4351338"/>
          </a:xfrm>
        </p:spPr>
        <p:txBody>
          <a:bodyPr>
            <a:normAutofit fontScale="92500" lnSpcReduction="20000"/>
          </a:bodyPr>
          <a:lstStyle/>
          <a:p>
            <a:pPr marL="0" indent="0" algn="just">
              <a:lnSpc>
                <a:spcPct val="110000"/>
              </a:lnSpc>
              <a:spcBef>
                <a:spcPts val="0"/>
              </a:spcBef>
              <a:buNone/>
            </a:pPr>
            <a:r>
              <a:rPr lang="en-US" altLang="zh-CN" b="1" dirty="0">
                <a:solidFill>
                  <a:srgbClr val="0000FF"/>
                </a:solidFill>
                <a:effectLst>
                  <a:outerShdw blurRad="38100" dist="38100" dir="2700000" algn="tl">
                    <a:srgbClr val="000000">
                      <a:alpha val="43137"/>
                    </a:srgbClr>
                  </a:outerShdw>
                </a:effectLst>
              </a:rPr>
              <a:t>4</a:t>
            </a:r>
            <a:r>
              <a:rPr lang="zh-CN" altLang="en-US" b="1" dirty="0">
                <a:solidFill>
                  <a:srgbClr val="0000FF"/>
                </a:solidFill>
                <a:effectLst>
                  <a:outerShdw blurRad="38100" dist="38100" dir="2700000" algn="tl">
                    <a:srgbClr val="000000">
                      <a:alpha val="43137"/>
                    </a:srgbClr>
                  </a:outerShdw>
                </a:effectLst>
              </a:rPr>
              <a:t>、系统平台与建筑业兼容性差</a:t>
            </a:r>
            <a:endParaRPr lang="en-US" altLang="zh-CN" b="1" dirty="0">
              <a:solidFill>
                <a:srgbClr val="0000FF"/>
              </a:solidFill>
              <a:effectLst>
                <a:outerShdw blurRad="38100" dist="38100" dir="2700000" algn="tl">
                  <a:srgbClr val="000000">
                    <a:alpha val="43137"/>
                  </a:srgbClr>
                </a:outerShdw>
              </a:effectLst>
            </a:endParaRPr>
          </a:p>
          <a:p>
            <a:pPr marL="0" indent="0" algn="just">
              <a:lnSpc>
                <a:spcPct val="110000"/>
              </a:lnSpc>
              <a:spcBef>
                <a:spcPts val="0"/>
              </a:spcBef>
              <a:buNone/>
            </a:pPr>
            <a:r>
              <a:rPr lang="en-US" altLang="zh-CN" b="1" dirty="0">
                <a:solidFill>
                  <a:srgbClr val="0000FF"/>
                </a:solidFill>
                <a:effectLst>
                  <a:outerShdw blurRad="38100" dist="38100" dir="2700000" algn="tl">
                    <a:srgbClr val="000000">
                      <a:alpha val="43137"/>
                    </a:srgbClr>
                  </a:outerShdw>
                </a:effectLst>
              </a:rPr>
              <a:t>5</a:t>
            </a:r>
            <a:r>
              <a:rPr lang="zh-CN" altLang="en-US" b="1" dirty="0">
                <a:solidFill>
                  <a:srgbClr val="0000FF"/>
                </a:solidFill>
                <a:effectLst>
                  <a:outerShdw blurRad="38100" dist="38100" dir="2700000" algn="tl">
                    <a:srgbClr val="000000">
                      <a:alpha val="43137"/>
                    </a:srgbClr>
                  </a:outerShdw>
                </a:effectLst>
              </a:rPr>
              <a:t>、低资质企业运行系统较困难</a:t>
            </a:r>
            <a:endParaRPr lang="en-US" altLang="zh-CN" b="1" dirty="0">
              <a:solidFill>
                <a:srgbClr val="0000FF"/>
              </a:solidFill>
              <a:effectLst>
                <a:outerShdw blurRad="38100" dist="38100" dir="2700000" algn="tl">
                  <a:srgbClr val="000000">
                    <a:alpha val="43137"/>
                  </a:srgbClr>
                </a:outerShdw>
              </a:effectLst>
            </a:endParaRPr>
          </a:p>
          <a:p>
            <a:pPr marL="0" indent="0" algn="just">
              <a:lnSpc>
                <a:spcPct val="110000"/>
              </a:lnSpc>
              <a:spcBef>
                <a:spcPts val="0"/>
              </a:spcBef>
              <a:buNone/>
            </a:pP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r>
              <a:rPr lang="zh-CN" altLang="en-US"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双重预防体系建设理论性较强，需要有扎实的安全生产理论知识基础方能较好的掌握，一般安全生产管理人员尤其三级以及资质等级较低的专业建筑施工企业难以较好的应用，对推进工作带来了客观现实的难度</a:t>
            </a:r>
            <a:r>
              <a:rPr lang="zh-CN" altLang="en-US"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endParaRPr lang="en-US" altLang="zh-CN"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marL="0" indent="0" algn="just">
              <a:lnSpc>
                <a:spcPct val="110000"/>
              </a:lnSpc>
              <a:spcBef>
                <a:spcPts val="0"/>
              </a:spcBef>
              <a:buNone/>
            </a:pPr>
            <a:r>
              <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r>
              <a:rPr lang="en-US" altLang="zh-CN"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r>
              <a:rPr lang="zh-CN" altLang="en-US"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另外，一些低</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资质企业采取的是比较松散</a:t>
            </a:r>
            <a:r>
              <a:rPr lang="zh-CN" altLang="en-US"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的以包代管甚至挂靠的管理</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模式，双体系建设从整体上全面推进有一定的</a:t>
            </a:r>
            <a:r>
              <a:rPr lang="zh-CN" altLang="en-US"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难度。</a:t>
            </a:r>
            <a:endParaRPr lang="en-US" altLang="zh-CN"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marL="0" indent="0" algn="just">
              <a:lnSpc>
                <a:spcPct val="110000"/>
              </a:lnSpc>
              <a:spcBef>
                <a:spcPts val="0"/>
              </a:spcBef>
              <a:buNone/>
            </a:pPr>
            <a:r>
              <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r>
              <a:rPr lang="en-US" altLang="zh-CN"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再则，现场工人流动性太强，文化水平及</a:t>
            </a:r>
            <a:r>
              <a:rPr lang="zh-CN" altLang="en-US"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素质相对较低</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，对</a:t>
            </a:r>
            <a:r>
              <a:rPr lang="zh-CN" altLang="en-US"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新事物接受的慢执行的缓，再加上培训</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教育组织不起来</a:t>
            </a:r>
            <a:r>
              <a:rPr lang="zh-CN" altLang="en-US"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，双重预防体系运行的第</a:t>
            </a:r>
            <a:r>
              <a:rPr lang="en-US" altLang="zh-CN"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4</a:t>
            </a:r>
            <a:r>
              <a:rPr lang="zh-CN" altLang="en-US"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级岗位作业员层级落地比较难。</a:t>
            </a:r>
            <a:endParaRPr lang="en-US" altLang="zh-CN" dirty="0" smtClean="0"/>
          </a:p>
          <a:p>
            <a:pPr marL="0" indent="0">
              <a:buNone/>
            </a:pPr>
            <a:endParaRPr lang="en-US" altLang="zh-CN" dirty="0" smtClean="0"/>
          </a:p>
        </p:txBody>
      </p:sp>
    </p:spTree>
    <p:extLst>
      <p:ext uri="{BB962C8B-B14F-4D97-AF65-F5344CB8AC3E}">
        <p14:creationId xmlns:p14="http://schemas.microsoft.com/office/powerpoint/2010/main" xmlns="" val="481609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50000"/>
            </a:schemeClr>
          </a:fgClr>
          <a:bgClr>
            <a:schemeClr val="bg1"/>
          </a:bgClr>
        </a:patt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1151466" y="2582943"/>
            <a:ext cx="9965267" cy="2937323"/>
          </a:xfrm>
        </p:spPr>
        <p:txBody>
          <a:bodyPr>
            <a:normAutofit/>
          </a:bodyPr>
          <a:lstStyle/>
          <a:p>
            <a:pPr marL="0" indent="0" algn="just">
              <a:lnSpc>
                <a:spcPct val="100000"/>
              </a:lnSpc>
              <a:spcBef>
                <a:spcPts val="0"/>
              </a:spcBef>
              <a:buNone/>
            </a:pPr>
            <a:r>
              <a:rPr lang="en-US" altLang="zh-CN" sz="2400" b="1" dirty="0" smtClean="0">
                <a:effectLst>
                  <a:outerShdw blurRad="38100" dist="38100" dir="2700000" algn="tl">
                    <a:srgbClr val="000000">
                      <a:alpha val="43137"/>
                    </a:srgbClr>
                  </a:outerShdw>
                </a:effectLst>
              </a:rPr>
              <a:t>         2013</a:t>
            </a:r>
            <a:r>
              <a:rPr lang="zh-CN" altLang="en-US" sz="2400" b="1" dirty="0">
                <a:effectLst>
                  <a:outerShdw blurRad="38100" dist="38100" dir="2700000" algn="tl">
                    <a:srgbClr val="000000">
                      <a:alpha val="43137"/>
                    </a:srgbClr>
                  </a:outerShdw>
                </a:effectLst>
              </a:rPr>
              <a:t>年</a:t>
            </a:r>
            <a:r>
              <a:rPr lang="en-US" altLang="zh-CN" sz="2400" b="1" dirty="0">
                <a:effectLst>
                  <a:outerShdw blurRad="38100" dist="38100" dir="2700000" algn="tl">
                    <a:srgbClr val="000000">
                      <a:alpha val="43137"/>
                    </a:srgbClr>
                  </a:outerShdw>
                </a:effectLst>
              </a:rPr>
              <a:t>11</a:t>
            </a:r>
            <a:r>
              <a:rPr lang="zh-CN" altLang="en-US" sz="2400" b="1" dirty="0">
                <a:effectLst>
                  <a:outerShdw blurRad="38100" dist="38100" dir="2700000" algn="tl">
                    <a:srgbClr val="000000">
                      <a:alpha val="43137"/>
                    </a:srgbClr>
                  </a:outerShdw>
                </a:effectLst>
              </a:rPr>
              <a:t>月</a:t>
            </a:r>
            <a:r>
              <a:rPr lang="en-US" altLang="zh-CN" sz="2400" b="1" dirty="0">
                <a:effectLst>
                  <a:outerShdw blurRad="38100" dist="38100" dir="2700000" algn="tl">
                    <a:srgbClr val="000000">
                      <a:alpha val="43137"/>
                    </a:srgbClr>
                  </a:outerShdw>
                </a:effectLst>
              </a:rPr>
              <a:t>22</a:t>
            </a:r>
            <a:r>
              <a:rPr lang="zh-CN" altLang="en-US" sz="2400" b="1" dirty="0" smtClean="0">
                <a:effectLst>
                  <a:outerShdw blurRad="38100" dist="38100" dir="2700000" algn="tl">
                    <a:srgbClr val="000000">
                      <a:alpha val="43137"/>
                    </a:srgbClr>
                  </a:outerShdw>
                </a:effectLst>
              </a:rPr>
              <a:t>日，青</a:t>
            </a:r>
            <a:r>
              <a:rPr lang="zh-CN" altLang="en-US" sz="2400" b="1" dirty="0">
                <a:effectLst>
                  <a:outerShdw blurRad="38100" dist="38100" dir="2700000" algn="tl">
                    <a:srgbClr val="000000">
                      <a:alpha val="43137"/>
                    </a:srgbClr>
                  </a:outerShdw>
                </a:effectLst>
              </a:rPr>
              <a:t>岛经济技术开发区的中国石油化工股份有限公司管道储运分公司东黄输油管道泄漏原油进入市政排水暗渠，在形成密闭空间的暗渠内油气积聚遇火花发生爆炸，造成</a:t>
            </a:r>
            <a:r>
              <a:rPr lang="en-US" altLang="zh-CN" sz="2400" b="1" dirty="0">
                <a:effectLst>
                  <a:outerShdw blurRad="38100" dist="38100" dir="2700000" algn="tl">
                    <a:srgbClr val="000000">
                      <a:alpha val="43137"/>
                    </a:srgbClr>
                  </a:outerShdw>
                </a:effectLst>
              </a:rPr>
              <a:t>62</a:t>
            </a:r>
            <a:r>
              <a:rPr lang="zh-CN" altLang="en-US" sz="2400" b="1" dirty="0">
                <a:effectLst>
                  <a:outerShdw blurRad="38100" dist="38100" dir="2700000" algn="tl">
                    <a:srgbClr val="000000">
                      <a:alpha val="43137"/>
                    </a:srgbClr>
                  </a:outerShdw>
                </a:effectLst>
              </a:rPr>
              <a:t>人死亡、</a:t>
            </a:r>
            <a:r>
              <a:rPr lang="en-US" altLang="zh-CN" sz="2400" b="1" dirty="0">
                <a:effectLst>
                  <a:outerShdw blurRad="38100" dist="38100" dir="2700000" algn="tl">
                    <a:srgbClr val="000000">
                      <a:alpha val="43137"/>
                    </a:srgbClr>
                  </a:outerShdw>
                </a:effectLst>
              </a:rPr>
              <a:t>136</a:t>
            </a:r>
            <a:r>
              <a:rPr lang="zh-CN" altLang="en-US" sz="2400" b="1" dirty="0">
                <a:effectLst>
                  <a:outerShdw blurRad="38100" dist="38100" dir="2700000" algn="tl">
                    <a:srgbClr val="000000">
                      <a:alpha val="43137"/>
                    </a:srgbClr>
                  </a:outerShdw>
                </a:effectLst>
              </a:rPr>
              <a:t>人受伤，直接经济损失</a:t>
            </a:r>
            <a:r>
              <a:rPr lang="en-US" altLang="zh-CN" sz="2400" b="1" dirty="0">
                <a:effectLst>
                  <a:outerShdw blurRad="38100" dist="38100" dir="2700000" algn="tl">
                    <a:srgbClr val="000000">
                      <a:alpha val="43137"/>
                    </a:srgbClr>
                  </a:outerShdw>
                </a:effectLst>
              </a:rPr>
              <a:t>75172</a:t>
            </a:r>
            <a:r>
              <a:rPr lang="zh-CN" altLang="en-US" sz="2400" b="1" dirty="0">
                <a:effectLst>
                  <a:outerShdw blurRad="38100" dist="38100" dir="2700000" algn="tl">
                    <a:srgbClr val="000000">
                      <a:alpha val="43137"/>
                    </a:srgbClr>
                  </a:outerShdw>
                </a:effectLst>
              </a:rPr>
              <a:t>万元。</a:t>
            </a:r>
          </a:p>
        </p:txBody>
      </p:sp>
    </p:spTree>
    <p:extLst>
      <p:ext uri="{BB962C8B-B14F-4D97-AF65-F5344CB8AC3E}">
        <p14:creationId xmlns:p14="http://schemas.microsoft.com/office/powerpoint/2010/main" xmlns="" val="2307669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pattFill prst="pct5"/>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1007534" y="948266"/>
            <a:ext cx="9482666" cy="5249333"/>
          </a:xfrm>
        </p:spPr>
        <p:txBody>
          <a:bodyPr>
            <a:normAutofit fontScale="77500" lnSpcReduction="20000"/>
          </a:bodyPr>
          <a:lstStyle/>
          <a:p>
            <a:pPr marL="0" indent="0">
              <a:lnSpc>
                <a:spcPct val="120000"/>
              </a:lnSpc>
              <a:spcBef>
                <a:spcPts val="0"/>
              </a:spcBef>
              <a:buNone/>
            </a:pPr>
            <a:r>
              <a:rPr lang="en-US" altLang="zh-CN" b="1" dirty="0" smtClean="0">
                <a:solidFill>
                  <a:srgbClr val="0000FF"/>
                </a:solidFill>
                <a:effectLst>
                  <a:outerShdw blurRad="38100" dist="38100" dir="2700000" algn="tl">
                    <a:srgbClr val="000000">
                      <a:alpha val="43137"/>
                    </a:srgbClr>
                  </a:outerShdw>
                </a:effectLst>
              </a:rPr>
              <a:t>6</a:t>
            </a:r>
            <a:r>
              <a:rPr lang="zh-CN" altLang="en-US" b="1" dirty="0" smtClean="0">
                <a:solidFill>
                  <a:srgbClr val="0000FF"/>
                </a:solidFill>
                <a:effectLst>
                  <a:outerShdw blurRad="38100" dist="38100" dir="2700000" algn="tl">
                    <a:srgbClr val="000000">
                      <a:alpha val="43137"/>
                    </a:srgbClr>
                  </a:outerShdw>
                </a:effectLst>
              </a:rPr>
              <a:t>、产生体系数据的量十分庞大</a:t>
            </a:r>
            <a:endParaRPr lang="en-US" altLang="zh-CN" b="1" dirty="0" smtClean="0">
              <a:solidFill>
                <a:srgbClr val="0000FF"/>
              </a:solidFill>
              <a:effectLst>
                <a:outerShdw blurRad="38100" dist="38100" dir="2700000" algn="tl">
                  <a:srgbClr val="000000">
                    <a:alpha val="43137"/>
                  </a:srgbClr>
                </a:outerShdw>
              </a:effectLst>
            </a:endParaRPr>
          </a:p>
          <a:p>
            <a:pPr marL="0" indent="0">
              <a:lnSpc>
                <a:spcPct val="120000"/>
              </a:lnSpc>
              <a:buNone/>
            </a:pPr>
            <a:endParaRPr lang="en-US" altLang="zh-CN" dirty="0" smtClean="0">
              <a:solidFill>
                <a:srgbClr val="0000FF"/>
              </a:solidFill>
            </a:endParaRPr>
          </a:p>
          <a:p>
            <a:pPr marL="0" indent="0" algn="just">
              <a:lnSpc>
                <a:spcPct val="120000"/>
              </a:lnSpc>
              <a:spcBef>
                <a:spcPts val="0"/>
              </a:spcBef>
              <a:buNone/>
            </a:pPr>
            <a:r>
              <a:rPr lang="zh-CN" altLang="en-US"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建筑</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施工工作量十分巨大，</a:t>
            </a:r>
            <a:r>
              <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建筑工程施工质量验收统一标准</a:t>
            </a:r>
            <a:r>
              <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GB50300-2013 </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）列出</a:t>
            </a:r>
            <a:r>
              <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10</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大分部工程、几十个子分项工程、几百个分项工程；同时，建筑施工安全技术要求较高</a:t>
            </a:r>
            <a:r>
              <a:rPr lang="zh-CN" altLang="en-US"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，建筑安全</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技术标准比较丰富，涉及安全生产的国家标准、行业标准有</a:t>
            </a:r>
            <a:r>
              <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150</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余部，专项和主要安全技术标准有</a:t>
            </a:r>
            <a:r>
              <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40</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余部；建筑安全管理制度较为完备，基本管理制度有</a:t>
            </a:r>
            <a:r>
              <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30</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余项，例如安全生产专项方案编制制度、安全技术交底制度、安全生产教育培训制度、安全生产检查制度、安全生产标准化考评制度、安全生产许可证制度、三类人员任职资格考核制度等，政府监督管理制度就有</a:t>
            </a:r>
            <a:r>
              <a:rPr lang="en-US" altLang="zh-CN"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20</a:t>
            </a:r>
            <a:r>
              <a:rPr lang="zh-CN" altLang="en-US"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余项</a:t>
            </a:r>
            <a:r>
              <a:rPr lang="zh-CN" altLang="en-US"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。严格讲这些都应当纳入风险管控清单和隐患排查清单，因此将产生十分巨大的数据量。</a:t>
            </a:r>
            <a:endParaRPr lang="en-US" altLang="zh-CN"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marL="0" indent="0" algn="just">
              <a:lnSpc>
                <a:spcPct val="120000"/>
              </a:lnSpc>
              <a:spcBef>
                <a:spcPts val="0"/>
              </a:spcBef>
              <a:buNone/>
            </a:pPr>
            <a:endParaRPr lang="en-US" altLang="zh-CN" b="1" dirty="0" smtClean="0">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marL="0" indent="0" algn="just">
              <a:lnSpc>
                <a:spcPct val="120000"/>
              </a:lnSpc>
              <a:spcBef>
                <a:spcPts val="0"/>
              </a:spcBef>
              <a:buNone/>
            </a:pPr>
            <a:r>
              <a:rPr lang="zh-CN" altLang="en-US" sz="2500" b="1" dirty="0" smtClean="0">
                <a:solidFill>
                  <a:srgbClr val="0070C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验收</a:t>
            </a:r>
            <a:r>
              <a:rPr lang="zh-CN" altLang="en-US" sz="2500" b="1" dirty="0">
                <a:solidFill>
                  <a:srgbClr val="0070C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发现“平台系统录入量非常大，每个项目</a:t>
            </a:r>
            <a:r>
              <a:rPr lang="en-US" altLang="zh-CN" sz="2500" b="1" dirty="0">
                <a:solidFill>
                  <a:srgbClr val="0070C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1000</a:t>
            </a:r>
            <a:r>
              <a:rPr lang="zh-CN" altLang="en-US" sz="2500" b="1" dirty="0">
                <a:solidFill>
                  <a:srgbClr val="0070C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余条危险源，</a:t>
            </a:r>
            <a:r>
              <a:rPr lang="en-US" altLang="zh-CN" sz="2500" b="1" dirty="0">
                <a:solidFill>
                  <a:srgbClr val="0070C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10</a:t>
            </a:r>
            <a:r>
              <a:rPr lang="zh-CN" altLang="en-US" sz="2500" b="1" dirty="0">
                <a:solidFill>
                  <a:srgbClr val="0070C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个项目就上万条，重复的太多”</a:t>
            </a:r>
          </a:p>
          <a:p>
            <a:pPr marL="0" indent="0">
              <a:buNone/>
            </a:pPr>
            <a:endParaRPr lang="en-US" altLang="zh-CN" dirty="0" smtClean="0"/>
          </a:p>
        </p:txBody>
      </p:sp>
      <p:pic>
        <p:nvPicPr>
          <p:cNvPr id="4" name="图片 3">
            <a:hlinkClick r:id="rId2" action="ppaction://hlinkpres?slideindex=1&amp;slidetitle="/>
          </p:cNvPr>
          <p:cNvPicPr>
            <a:picLocks noChangeAspect="1"/>
          </p:cNvPicPr>
          <p:nvPr/>
        </p:nvPicPr>
        <p:blipFill>
          <a:blip r:embed="rId3" cstate="print"/>
          <a:stretch>
            <a:fillRect/>
          </a:stretch>
        </p:blipFill>
        <p:spPr>
          <a:xfrm>
            <a:off x="10828338" y="1857080"/>
            <a:ext cx="466196" cy="4081807"/>
          </a:xfrm>
          <a:prstGeom prst="rect">
            <a:avLst/>
          </a:prstGeom>
        </p:spPr>
      </p:pic>
    </p:spTree>
    <p:extLst>
      <p:ext uri="{BB962C8B-B14F-4D97-AF65-F5344CB8AC3E}">
        <p14:creationId xmlns:p14="http://schemas.microsoft.com/office/powerpoint/2010/main" xmlns="" val="23843332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pattFill prst="pct5"/>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1224351" y="1474564"/>
            <a:ext cx="9795584" cy="4351338"/>
          </a:xfrm>
        </p:spPr>
        <p:txBody>
          <a:bodyPr>
            <a:normAutofit/>
          </a:bodyPr>
          <a:lstStyle/>
          <a:p>
            <a:pPr marL="0" indent="0">
              <a:buNone/>
            </a:pPr>
            <a:r>
              <a:rPr lang="en-US" altLang="zh-CN" sz="2600" b="1" dirty="0">
                <a:solidFill>
                  <a:srgbClr val="0000FF"/>
                </a:solidFill>
                <a:effectLst>
                  <a:outerShdw blurRad="38100" dist="38100" dir="2700000" algn="tl">
                    <a:srgbClr val="000000">
                      <a:alpha val="43137"/>
                    </a:srgbClr>
                  </a:outerShdw>
                </a:effectLst>
              </a:rPr>
              <a:t>7</a:t>
            </a:r>
            <a:r>
              <a:rPr lang="zh-CN" altLang="en-US" sz="2600" b="1" dirty="0">
                <a:solidFill>
                  <a:srgbClr val="0000FF"/>
                </a:solidFill>
                <a:effectLst>
                  <a:outerShdw blurRad="38100" dist="38100" dir="2700000" algn="tl">
                    <a:srgbClr val="000000">
                      <a:alpha val="43137"/>
                    </a:srgbClr>
                  </a:outerShdw>
                </a:effectLst>
              </a:rPr>
              <a:t>、企业等靠观望情形仍然较重</a:t>
            </a:r>
          </a:p>
        </p:txBody>
      </p:sp>
    </p:spTree>
    <p:extLst>
      <p:ext uri="{BB962C8B-B14F-4D97-AF65-F5344CB8AC3E}">
        <p14:creationId xmlns:p14="http://schemas.microsoft.com/office/powerpoint/2010/main" xmlns="" val="30347505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50000"/>
            </a:schemeClr>
          </a:fgClr>
          <a:bgClr>
            <a:schemeClr val="bg1"/>
          </a:bgClr>
        </a:patt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052830" y="1131883"/>
            <a:ext cx="10086340" cy="4594234"/>
          </a:xfrm>
        </p:spPr>
        <p:txBody>
          <a:bodyPr>
            <a:normAutofit/>
          </a:bodyPr>
          <a:lstStyle/>
          <a:p>
            <a:pPr indent="457200" algn="just" fontAlgn="auto">
              <a:lnSpc>
                <a:spcPct val="150000"/>
              </a:lnSpc>
              <a:spcBef>
                <a:spcPts val="0"/>
              </a:spcBef>
            </a:pPr>
            <a:r>
              <a:rPr lang="zh-CN" altLang="en-US"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双重预防体系建设作为新时代抓好安全生产工作的重大举措，作为建立安全生产长效机制的治本之策。在今后的安全生产工作中要做到“三个一切”“五个同时”“四个制度”实现“四个转变”</a:t>
            </a:r>
            <a:endParaRPr lang="en-US" altLang="zh-CN"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indent="457200" algn="just" fontAlgn="auto">
              <a:lnSpc>
                <a:spcPct val="150000"/>
              </a:lnSpc>
              <a:spcBef>
                <a:spcPts val="0"/>
              </a:spcBef>
            </a:pPr>
            <a:r>
              <a:rPr lang="en-US" altLang="zh-CN"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1</a:t>
            </a:r>
            <a:r>
              <a:rPr lang="zh-CN" altLang="en-US"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、一切基于双重预防体系；一切贯穿双重预防体系；一切围绕双重预防体系。</a:t>
            </a:r>
            <a:endParaRPr lang="en-US" altLang="zh-CN"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indent="457200" algn="just" fontAlgn="auto">
              <a:lnSpc>
                <a:spcPct val="150000"/>
              </a:lnSpc>
              <a:spcBef>
                <a:spcPts val="0"/>
              </a:spcBef>
            </a:pPr>
            <a:r>
              <a:rPr lang="en-US" altLang="zh-CN"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2</a:t>
            </a:r>
            <a:r>
              <a:rPr lang="zh-CN" altLang="en-US"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、把双重预防体系融合到企业生产经营管理全过程，做到</a:t>
            </a:r>
            <a:r>
              <a:rPr lang="zh-CN" altLang="en-US"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同部署、同运行、同检查、同考核、同奖惩</a:t>
            </a:r>
            <a:r>
              <a:rPr lang="zh-CN" altLang="en-US"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p>
        </p:txBody>
      </p:sp>
    </p:spTree>
    <p:extLst>
      <p:ext uri="{BB962C8B-B14F-4D97-AF65-F5344CB8AC3E}">
        <p14:creationId xmlns:p14="http://schemas.microsoft.com/office/powerpoint/2010/main" xmlns="" val="33570571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50000"/>
            </a:schemeClr>
          </a:fgClr>
          <a:bgClr>
            <a:schemeClr val="bg1"/>
          </a:bgClr>
        </a:patt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052830" y="1827510"/>
            <a:ext cx="10086340" cy="3576054"/>
          </a:xfrm>
        </p:spPr>
        <p:txBody>
          <a:bodyPr>
            <a:normAutofit/>
          </a:bodyPr>
          <a:lstStyle/>
          <a:p>
            <a:pPr indent="457200" algn="just" fontAlgn="auto">
              <a:lnSpc>
                <a:spcPct val="100000"/>
              </a:lnSpc>
              <a:spcBef>
                <a:spcPts val="0"/>
              </a:spcBef>
            </a:pPr>
            <a:r>
              <a:rPr lang="en-US" altLang="zh-CN"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3</a:t>
            </a:r>
            <a:r>
              <a:rPr lang="zh-CN" altLang="en-US"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、企业建立健全双重预防体系规章制度。</a:t>
            </a:r>
            <a:endParaRPr lang="en-US" altLang="zh-CN"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indent="457200" algn="just" fontAlgn="auto">
              <a:lnSpc>
                <a:spcPct val="100000"/>
              </a:lnSpc>
              <a:spcBef>
                <a:spcPts val="0"/>
              </a:spcBef>
            </a:pPr>
            <a:endParaRPr lang="en-US" altLang="zh-CN"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indent="457200" algn="just" fontAlgn="auto">
              <a:lnSpc>
                <a:spcPct val="100000"/>
              </a:lnSpc>
              <a:spcBef>
                <a:spcPts val="0"/>
              </a:spcBef>
            </a:pPr>
            <a:r>
              <a:rPr lang="zh-CN" altLang="en-US"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en-US" altLang="zh-CN"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1</a:t>
            </a:r>
            <a:r>
              <a:rPr lang="zh-CN" altLang="en-US"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altLang="en-US"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风险分级管控制度，</a:t>
            </a:r>
            <a:r>
              <a:rPr lang="zh-CN" altLang="en-US"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明确风险管控层级、落实管控措施等；</a:t>
            </a:r>
            <a:endParaRPr lang="en-US" altLang="zh-CN"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indent="457200" algn="just" fontAlgn="auto">
              <a:lnSpc>
                <a:spcPct val="100000"/>
              </a:lnSpc>
              <a:spcBef>
                <a:spcPts val="0"/>
              </a:spcBef>
            </a:pPr>
            <a:r>
              <a:rPr lang="zh-CN" altLang="en-US"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en-US" altLang="zh-CN"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2</a:t>
            </a:r>
            <a:r>
              <a:rPr lang="zh-CN" altLang="en-US"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altLang="en-US"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隐患排查治理制度，</a:t>
            </a:r>
            <a:r>
              <a:rPr lang="zh-CN" altLang="en-US"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明确隐患排查清单、排查周期、整改目标、整改措施、整改责任单位和责任人、完成时限；</a:t>
            </a:r>
            <a:endParaRPr lang="en-US" altLang="zh-CN"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indent="457200" algn="just" fontAlgn="auto">
              <a:lnSpc>
                <a:spcPct val="100000"/>
              </a:lnSpc>
              <a:spcBef>
                <a:spcPts val="0"/>
              </a:spcBef>
            </a:pPr>
            <a:r>
              <a:rPr lang="zh-CN" altLang="en-US"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en-US" altLang="zh-CN"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3</a:t>
            </a:r>
            <a:r>
              <a:rPr lang="zh-CN" altLang="en-US"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altLang="en-US"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教育培</a:t>
            </a:r>
            <a:r>
              <a:rPr lang="zh-CN" altLang="en-US" b="1" dirty="0" smtClean="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训宣传制</a:t>
            </a:r>
            <a:r>
              <a:rPr lang="zh-CN" altLang="en-US"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度，</a:t>
            </a:r>
            <a:r>
              <a:rPr lang="zh-CN" altLang="en-US"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明确培训工作目标、方式方法、学习内容、培训考核及培训记录整理等；</a:t>
            </a:r>
            <a:endParaRPr lang="en-US" altLang="zh-CN"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indent="457200" algn="just" fontAlgn="auto">
              <a:lnSpc>
                <a:spcPct val="100000"/>
              </a:lnSpc>
              <a:spcBef>
                <a:spcPts val="0"/>
              </a:spcBef>
            </a:pPr>
            <a:r>
              <a:rPr lang="zh-CN" altLang="en-US"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en-US" altLang="zh-CN"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4</a:t>
            </a:r>
            <a:r>
              <a:rPr lang="zh-CN" altLang="en-US" b="1"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altLang="en-US" b="1" dirty="0">
                <a:solidFill>
                  <a:srgbClr val="FF0000"/>
                </a:solidFill>
                <a:effectLst>
                  <a:outerShdw blurRad="38100" dist="38100" dir="2700000" algn="tl">
                    <a:srgbClr val="000000">
                      <a:alpha val="43137"/>
                    </a:srgbClr>
                  </a:outerShdw>
                </a:effectLst>
                <a:latin typeface="宋体" panose="02010600030101010101" pitchFamily="2" charset="-122"/>
              </a:rPr>
              <a:t>运行管理考核制度</a:t>
            </a:r>
            <a:r>
              <a:rPr lang="zh-CN" altLang="en-US" b="1" dirty="0" smtClean="0">
                <a:effectLst>
                  <a:outerShdw blurRad="38100" dist="38100" dir="2700000" algn="tl">
                    <a:srgbClr val="000000">
                      <a:alpha val="43137"/>
                    </a:srgbClr>
                  </a:outerShdw>
                </a:effectLst>
                <a:latin typeface="宋体" panose="02010600030101010101" pitchFamily="2" charset="-122"/>
              </a:rPr>
              <a:t>，</a:t>
            </a:r>
            <a:r>
              <a:rPr lang="zh-CN" altLang="en-US" b="1"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明确</a:t>
            </a:r>
            <a:r>
              <a:rPr lang="zh-CN" altLang="en-US" b="1" dirty="0" smtClean="0">
                <a:effectLst>
                  <a:outerShdw blurRad="38100" dist="38100" dir="2700000" algn="tl">
                    <a:srgbClr val="000000">
                      <a:alpha val="43137"/>
                    </a:srgbClr>
                  </a:outerShdw>
                </a:effectLst>
                <a:latin typeface="宋体" panose="02010600030101010101" pitchFamily="2" charset="-122"/>
              </a:rPr>
              <a:t>体系建设考</a:t>
            </a:r>
            <a:r>
              <a:rPr lang="zh-CN" altLang="en-US"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核内容、标准和方</a:t>
            </a:r>
            <a:r>
              <a:rPr lang="zh-CN" altLang="en-US" b="1"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法，以及考核结果的应用。</a:t>
            </a:r>
            <a:endParaRPr lang="zh-CN" altLang="en-US"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37996026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50000"/>
            </a:schemeClr>
          </a:fgClr>
          <a:bgClr>
            <a:schemeClr val="bg1"/>
          </a:bgClr>
        </a:patt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129030" y="1404177"/>
            <a:ext cx="10086340" cy="4020397"/>
          </a:xfrm>
        </p:spPr>
        <p:txBody>
          <a:bodyPr>
            <a:normAutofit/>
          </a:bodyPr>
          <a:lstStyle/>
          <a:p>
            <a:pPr indent="457200" algn="just" fontAlgn="auto">
              <a:lnSpc>
                <a:spcPct val="100000"/>
              </a:lnSpc>
              <a:spcBef>
                <a:spcPts val="0"/>
              </a:spcBef>
            </a:pPr>
            <a:r>
              <a:rPr lang="en-US" altLang="zh-CN"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4</a:t>
            </a:r>
            <a:r>
              <a:rPr lang="zh-CN" altLang="en-US" b="1"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altLang="en-US" b="1" dirty="0" smtClean="0">
                <a:effectLst>
                  <a:outerShdw blurRad="38100" dist="38100" dir="2700000" algn="tl">
                    <a:srgbClr val="000000">
                      <a:alpha val="43137"/>
                    </a:srgbClr>
                  </a:outerShdw>
                </a:effectLst>
                <a:latin typeface="宋体" panose="02010600030101010101" pitchFamily="2" charset="-122"/>
              </a:rPr>
              <a:t>推</a:t>
            </a:r>
            <a:r>
              <a:rPr lang="zh-CN" altLang="en-US" b="1" dirty="0">
                <a:effectLst>
                  <a:outerShdw blurRad="38100" dist="38100" dir="2700000" algn="tl">
                    <a:srgbClr val="000000">
                      <a:alpha val="43137"/>
                    </a:srgbClr>
                  </a:outerShdw>
                </a:effectLst>
                <a:latin typeface="宋体" panose="02010600030101010101" pitchFamily="2" charset="-122"/>
              </a:rPr>
              <a:t>动</a:t>
            </a:r>
            <a:r>
              <a:rPr lang="zh-CN" altLang="en-US"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安全生</a:t>
            </a:r>
            <a:r>
              <a:rPr lang="zh-CN" altLang="en-US" b="1"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产工作实</a:t>
            </a:r>
            <a:r>
              <a:rPr lang="zh-CN" altLang="en-US"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现“四个转变”</a:t>
            </a:r>
            <a:r>
              <a:rPr lang="zh-CN" altLang="en-US" b="1"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endParaRPr lang="en-US" altLang="zh-CN" b="1"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indent="457200" algn="just" fontAlgn="auto">
              <a:lnSpc>
                <a:spcPct val="100000"/>
              </a:lnSpc>
              <a:spcBef>
                <a:spcPts val="0"/>
              </a:spcBef>
            </a:pPr>
            <a:endParaRPr lang="en-US" altLang="zh-CN"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indent="457200" algn="just" fontAlgn="auto">
              <a:lnSpc>
                <a:spcPct val="100000"/>
              </a:lnSpc>
              <a:spcBef>
                <a:spcPts val="0"/>
              </a:spcBef>
            </a:pPr>
            <a:r>
              <a:rPr lang="en-US" altLang="zh-CN"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altLang="en-US"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从治标为主向标本兼治、重在治本转变；</a:t>
            </a:r>
            <a:endParaRPr lang="en-US" altLang="zh-CN"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indent="457200" algn="just" fontAlgn="auto">
              <a:lnSpc>
                <a:spcPct val="100000"/>
              </a:lnSpc>
              <a:spcBef>
                <a:spcPts val="0"/>
              </a:spcBef>
            </a:pPr>
            <a:r>
              <a:rPr lang="en-US" altLang="zh-CN"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altLang="en-US"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从事后的调查处理向事前的预防、源头治理转变；</a:t>
            </a:r>
            <a:endParaRPr lang="en-US" altLang="zh-CN"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indent="457200" algn="just" fontAlgn="auto">
              <a:lnSpc>
                <a:spcPct val="100000"/>
              </a:lnSpc>
              <a:spcBef>
                <a:spcPts val="0"/>
              </a:spcBef>
            </a:pPr>
            <a:r>
              <a:rPr lang="en-US" altLang="zh-CN"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altLang="en-US"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从注重隐患排查治理向以针对风险点、危险源的风险管控为主的系统治理转变；</a:t>
            </a:r>
            <a:endParaRPr lang="en-US" altLang="zh-CN"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indent="457200" algn="just" fontAlgn="auto">
              <a:lnSpc>
                <a:spcPct val="100000"/>
              </a:lnSpc>
              <a:spcBef>
                <a:spcPts val="0"/>
              </a:spcBef>
            </a:pPr>
            <a:r>
              <a:rPr lang="en-US" altLang="zh-CN"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altLang="en-US"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从传统监管方式向运用信息化、数字化、智能化等现代方式转变；</a:t>
            </a:r>
            <a:endParaRPr lang="en-US" altLang="zh-CN"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indent="457200" algn="just" fontAlgn="auto">
              <a:lnSpc>
                <a:spcPct val="100000"/>
              </a:lnSpc>
              <a:spcBef>
                <a:spcPts val="0"/>
              </a:spcBef>
            </a:pPr>
            <a:endParaRPr lang="en-US" altLang="zh-CN" b="1"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indent="457200" algn="just" fontAlgn="auto">
              <a:lnSpc>
                <a:spcPct val="100000"/>
              </a:lnSpc>
              <a:spcBef>
                <a:spcPts val="0"/>
              </a:spcBef>
            </a:pPr>
            <a:r>
              <a:rPr lang="zh-CN" altLang="en-US" b="1"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从</a:t>
            </a:r>
            <a:r>
              <a:rPr lang="zh-CN" altLang="en-US"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而，全面提高安全生产防控能力和水平。</a:t>
            </a:r>
          </a:p>
        </p:txBody>
      </p:sp>
    </p:spTree>
    <p:extLst>
      <p:ext uri="{BB962C8B-B14F-4D97-AF65-F5344CB8AC3E}">
        <p14:creationId xmlns:p14="http://schemas.microsoft.com/office/powerpoint/2010/main" xmlns="" val="10491230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50000"/>
            </a:schemeClr>
          </a:fgClr>
          <a:bgClr>
            <a:schemeClr val="bg1"/>
          </a:bgClr>
        </a:patt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a:off x="1153552" y="728510"/>
            <a:ext cx="7519195" cy="425137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文本框 5"/>
          <p:cNvSpPr txBox="1"/>
          <p:nvPr/>
        </p:nvSpPr>
        <p:spPr>
          <a:xfrm>
            <a:off x="9124647" y="808716"/>
            <a:ext cx="1415772" cy="4171168"/>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宋体" panose="02010600030101010101" pitchFamily="2" charset="-122"/>
                <a:cs typeface="+mn-cs"/>
              </a:rPr>
              <a:t>对疾病的诊断</a:t>
            </a:r>
            <a:r>
              <a:rPr kumimoji="0" lang="en-US" altLang="zh-CN"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宋体" panose="02010600030101010101" pitchFamily="2" charset="-122"/>
                <a:cs typeface="+mn-cs"/>
              </a:rPr>
              <a:t>——</a:t>
            </a:r>
            <a:r>
              <a:rPr kumimoji="0" lang="zh-CN" alt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宋体" panose="02010600030101010101" pitchFamily="2" charset="-122"/>
                <a:cs typeface="+mn-cs"/>
              </a:rPr>
              <a:t>隐患排查</a:t>
            </a:r>
            <a:endParaRPr kumimoji="0" lang="en-US" altLang="zh-CN"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宋体" panose="02010600030101010101" pitchFamily="2" charset="-122"/>
                <a:cs typeface="+mn-cs"/>
              </a:rPr>
              <a:t>对疾病的治疗</a:t>
            </a:r>
            <a:r>
              <a:rPr kumimoji="0" lang="en-US" altLang="zh-CN"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宋体" panose="02010600030101010101" pitchFamily="2" charset="-122"/>
                <a:cs typeface="+mn-cs"/>
              </a:rPr>
              <a:t>——</a:t>
            </a:r>
            <a:r>
              <a:rPr kumimoji="0" lang="zh-CN" alt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宋体" panose="02010600030101010101" pitchFamily="2" charset="-122"/>
                <a:cs typeface="+mn-cs"/>
              </a:rPr>
              <a:t>隐患治理</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宋体" panose="02010600030101010101" pitchFamily="2" charset="-122"/>
                <a:cs typeface="+mn-cs"/>
              </a:rPr>
              <a:t>查房会诊</a:t>
            </a:r>
            <a:r>
              <a:rPr kumimoji="0" lang="en-US" altLang="zh-CN"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宋体" panose="02010600030101010101" pitchFamily="2" charset="-122"/>
                <a:cs typeface="+mn-cs"/>
              </a:rPr>
              <a:t>——</a:t>
            </a:r>
            <a:r>
              <a:rPr kumimoji="0" lang="zh-CN" alt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宋体" panose="02010600030101010101" pitchFamily="2" charset="-122"/>
                <a:cs typeface="+mn-cs"/>
              </a:rPr>
              <a:t>分析排查治理效果</a:t>
            </a:r>
            <a:endParaRPr kumimoji="0" lang="en-US" altLang="zh-CN"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宋体" panose="02010600030101010101" pitchFamily="2" charset="-122"/>
                <a:cs typeface="+mn-cs"/>
              </a:rPr>
              <a:t>医嘱</a:t>
            </a:r>
            <a:r>
              <a:rPr kumimoji="0" lang="en-US" altLang="zh-CN"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宋体" panose="02010600030101010101" pitchFamily="2" charset="-122"/>
                <a:cs typeface="+mn-cs"/>
              </a:rPr>
              <a:t>——</a:t>
            </a:r>
            <a:r>
              <a:rPr kumimoji="0" lang="zh-CN" alt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宋体" panose="02010600030101010101" pitchFamily="2" charset="-122"/>
                <a:cs typeface="+mn-cs"/>
              </a:rPr>
              <a:t>更新改进</a:t>
            </a:r>
          </a:p>
        </p:txBody>
      </p:sp>
      <p:sp>
        <p:nvSpPr>
          <p:cNvPr id="3" name="文本框 2"/>
          <p:cNvSpPr txBox="1"/>
          <p:nvPr/>
        </p:nvSpPr>
        <p:spPr>
          <a:xfrm>
            <a:off x="1301288" y="5418666"/>
            <a:ext cx="60415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仿宋" panose="02010609060101010101" pitchFamily="49" charset="-122"/>
                <a:ea typeface="仿宋" panose="02010609060101010101" pitchFamily="49" charset="-122"/>
                <a:cs typeface="+mn-cs"/>
              </a:rPr>
              <a:t>大小适中、便于分类、功能独立、易于管理、范围清晰</a:t>
            </a:r>
          </a:p>
        </p:txBody>
      </p:sp>
    </p:spTree>
    <p:extLst>
      <p:ext uri="{BB962C8B-B14F-4D97-AF65-F5344CB8AC3E}">
        <p14:creationId xmlns:p14="http://schemas.microsoft.com/office/powerpoint/2010/main" xmlns="" val="22028224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pattFill prst="divot">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2290312" y="2690050"/>
            <a:ext cx="7536611" cy="2209913"/>
          </a:xfrm>
        </p:spPr>
        <p:txBody>
          <a:bodyPr>
            <a:normAutofit/>
          </a:bodyPr>
          <a:lstStyle/>
          <a:p>
            <a:pPr lvl="0" algn="l"/>
            <a:r>
              <a:rPr lang="zh-CN" altLang="en-US" sz="4800" dirty="0">
                <a:solidFill>
                  <a:srgbClr val="3333FF"/>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rPr>
              <a:t>谢谢大家！</a:t>
            </a:r>
            <a:r>
              <a:rPr lang="en-US" altLang="zh-CN" sz="4800" dirty="0">
                <a:solidFill>
                  <a:srgbClr val="3333FF"/>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rPr>
              <a:t/>
            </a:r>
            <a:br>
              <a:rPr lang="en-US" altLang="zh-CN" sz="4800" dirty="0">
                <a:solidFill>
                  <a:srgbClr val="3333FF"/>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rPr>
            </a:br>
            <a:r>
              <a:rPr lang="en-US" altLang="zh-CN" sz="4800" dirty="0">
                <a:solidFill>
                  <a:srgbClr val="0070C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rPr>
              <a:t/>
            </a:r>
            <a:br>
              <a:rPr lang="en-US" altLang="zh-CN" sz="4800" dirty="0">
                <a:solidFill>
                  <a:srgbClr val="0070C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rPr>
            </a:br>
            <a:r>
              <a:rPr lang="zh-CN" altLang="en-US" sz="4800" kern="0" dirty="0">
                <a:solidFill>
                  <a:srgbClr val="00B0F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rPr>
              <a:t>不当之处，敬请批评指正。</a:t>
            </a:r>
            <a:endParaRPr lang="zh-CN" altLang="en-US" dirty="0">
              <a:solidFill>
                <a:srgbClr val="00B0F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endParaRPr>
          </a:p>
        </p:txBody>
      </p:sp>
      <p:sp>
        <p:nvSpPr>
          <p:cNvPr id="3" name="标题 1"/>
          <p:cNvSpPr txBox="1">
            <a:spLocks/>
          </p:cNvSpPr>
          <p:nvPr/>
        </p:nvSpPr>
        <p:spPr>
          <a:xfrm>
            <a:off x="774780" y="812800"/>
            <a:ext cx="7536611" cy="9290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2800" dirty="0" smtClean="0">
                <a:solidFill>
                  <a:srgbClr val="00B0F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启迪与帮助</a:t>
            </a:r>
            <a:endParaRPr lang="zh-CN" altLang="en-US" sz="3600" dirty="0">
              <a:solidFill>
                <a:srgbClr val="00B0F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xmlns="" val="71668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50000"/>
            </a:schemeClr>
          </a:fgClr>
          <a:bgClr>
            <a:schemeClr val="bg1"/>
          </a:bgClr>
        </a:pattFill>
        <a:effectLst/>
      </p:bgPr>
    </p:bg>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rotWithShape="1">
          <a:blip r:embed="rId2" cstate="print"/>
          <a:srcRect t="17407"/>
          <a:stretch/>
        </p:blipFill>
        <p:spPr>
          <a:xfrm>
            <a:off x="1385588" y="736601"/>
            <a:ext cx="9604145" cy="5345139"/>
          </a:xfrm>
          <a:prstGeom prst="rect">
            <a:avLst/>
          </a:prstGeom>
          <a:ln>
            <a:solidFill>
              <a:srgbClr val="3333FF"/>
            </a:solidFill>
          </a:ln>
        </p:spPr>
      </p:pic>
    </p:spTree>
    <p:extLst>
      <p:ext uri="{BB962C8B-B14F-4D97-AF65-F5344CB8AC3E}">
        <p14:creationId xmlns:p14="http://schemas.microsoft.com/office/powerpoint/2010/main" xmlns="" val="2438462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50000"/>
            </a:schemeClr>
          </a:fgClr>
          <a:bgClr>
            <a:schemeClr val="bg1"/>
          </a:bgClr>
        </a:pattFill>
        <a:effectLst/>
      </p:bgPr>
    </p:bg>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rotWithShape="1">
          <a:blip r:embed="rId2" cstate="print"/>
          <a:srcRect t="18272"/>
          <a:stretch/>
        </p:blipFill>
        <p:spPr>
          <a:xfrm>
            <a:off x="1405668" y="846666"/>
            <a:ext cx="9380865" cy="5158019"/>
          </a:xfrm>
          <a:prstGeom prst="rect">
            <a:avLst/>
          </a:prstGeom>
          <a:ln>
            <a:solidFill>
              <a:srgbClr val="3333FF"/>
            </a:solidFill>
          </a:ln>
        </p:spPr>
      </p:pic>
    </p:spTree>
    <p:extLst>
      <p:ext uri="{BB962C8B-B14F-4D97-AF65-F5344CB8AC3E}">
        <p14:creationId xmlns:p14="http://schemas.microsoft.com/office/powerpoint/2010/main" xmlns="" val="1698493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50000"/>
            </a:schemeClr>
          </a:fgClr>
          <a:bgClr>
            <a:schemeClr val="bg1"/>
          </a:bgClr>
        </a:patt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xmlns="" val="0"/>
              </a:ext>
            </a:extLst>
          </a:blip>
          <a:srcRect b="10850"/>
          <a:stretch/>
        </p:blipFill>
        <p:spPr>
          <a:xfrm>
            <a:off x="1701536" y="1263020"/>
            <a:ext cx="8667750" cy="52647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455153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5556</TotalTime>
  <Words>4076</Words>
  <Application>Microsoft Office PowerPoint</Application>
  <PresentationFormat>自定义</PresentationFormat>
  <Paragraphs>392</Paragraphs>
  <Slides>66</Slides>
  <Notes>2</Notes>
  <HiddenSlides>0</HiddenSlides>
  <MMClips>0</MMClips>
  <ScaleCrop>false</ScaleCrop>
  <HeadingPairs>
    <vt:vector size="4" baseType="variant">
      <vt:variant>
        <vt:lpstr>主题</vt:lpstr>
      </vt:variant>
      <vt:variant>
        <vt:i4>2</vt:i4>
      </vt:variant>
      <vt:variant>
        <vt:lpstr>幻灯片标题</vt:lpstr>
      </vt:variant>
      <vt:variant>
        <vt:i4>66</vt:i4>
      </vt:variant>
    </vt:vector>
  </HeadingPairs>
  <TitlesOfParts>
    <vt:vector size="68" baseType="lpstr">
      <vt:lpstr>Office 主题</vt:lpstr>
      <vt:lpstr>Office 主题​​</vt:lpstr>
      <vt:lpstr>建筑施工安全生产双重预防体系建设  </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谢谢大家！  不当之处，敬请批评指正。</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住房城乡建设部工程质量安全监管司课题  建筑施工安全生产诚信体系建设研究   中 期 汇 报 会</dc:title>
  <dc:creator>yingming zhang</dc:creator>
  <cp:lastModifiedBy>knight33</cp:lastModifiedBy>
  <cp:revision>783</cp:revision>
  <dcterms:created xsi:type="dcterms:W3CDTF">2015-09-14T02:31:00Z</dcterms:created>
  <dcterms:modified xsi:type="dcterms:W3CDTF">2018-11-28T04:49:31Z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