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20"/>
  </p:handoutMasterIdLst>
  <p:sldIdLst>
    <p:sldId id="256" r:id="rId3"/>
    <p:sldId id="806" r:id="rId4"/>
    <p:sldId id="833" r:id="rId6"/>
    <p:sldId id="858" r:id="rId7"/>
    <p:sldId id="846" r:id="rId8"/>
    <p:sldId id="835" r:id="rId9"/>
    <p:sldId id="836" r:id="rId10"/>
    <p:sldId id="837" r:id="rId11"/>
    <p:sldId id="839" r:id="rId12"/>
    <p:sldId id="848" r:id="rId13"/>
    <p:sldId id="838" r:id="rId14"/>
    <p:sldId id="849" r:id="rId15"/>
    <p:sldId id="844" r:id="rId16"/>
    <p:sldId id="847" r:id="rId17"/>
    <p:sldId id="845" r:id="rId18"/>
    <p:sldId id="267" r:id="rId19"/>
  </p:sldIdLst>
  <p:sldSz cx="9144000" cy="6858000" type="screen4x3"/>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acbf5b4b-886b-43a6-a9d1-ae72abf186f2}">
          <p14:sldIdLst>
            <p14:sldId id="256"/>
            <p14:sldId id="833"/>
            <p14:sldId id="858"/>
            <p14:sldId id="846"/>
            <p14:sldId id="835"/>
            <p14:sldId id="836"/>
            <p14:sldId id="837"/>
            <p14:sldId id="839"/>
            <p14:sldId id="848"/>
            <p14:sldId id="838"/>
            <p14:sldId id="849"/>
            <p14:sldId id="844"/>
            <p14:sldId id="847"/>
            <p14:sldId id="845"/>
            <p14:sldId id="267"/>
            <p14:sldId id="80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E292F"/>
    <a:srgbClr val="FF8810"/>
    <a:srgbClr val="C34D07"/>
    <a:srgbClr val="F85208"/>
    <a:srgbClr val="C83406"/>
    <a:srgbClr val="F43308"/>
    <a:srgbClr val="008000"/>
    <a:srgbClr val="666633"/>
    <a:srgbClr val="A6B1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2175"/>
    <p:restoredTop sz="94605"/>
  </p:normalViewPr>
  <p:slideViewPr>
    <p:cSldViewPr showGuides="1">
      <p:cViewPr varScale="1">
        <p:scale>
          <a:sx n="73" d="100"/>
          <a:sy n="73" d="100"/>
        </p:scale>
        <p:origin x="-1422" y="-102"/>
      </p:cViewPr>
      <p:guideLst>
        <p:guide orient="horz" pos="2077"/>
        <p:guide pos="2794"/>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122" name="页眉占位符 5121"/>
          <p:cNvSpPr>
            <a:spLocks noGrp="1"/>
          </p:cNvSpPr>
          <p:nvPr>
            <p:ph type="hdr" sz="quarter"/>
          </p:nvPr>
        </p:nvSpPr>
        <p:spPr>
          <a:xfrm>
            <a:off x="0" y="0"/>
            <a:ext cx="2971800" cy="457200"/>
          </a:xfrm>
          <a:prstGeom prst="rect">
            <a:avLst/>
          </a:prstGeom>
          <a:noFill/>
          <a:ln w="9525">
            <a:noFill/>
          </a:ln>
        </p:spPr>
        <p:txBody>
          <a:bodyPr/>
          <a:p>
            <a:pPr lvl="0"/>
            <a:endParaRPr lang="zh-CN" altLang="en-US" sz="1200" dirty="0"/>
          </a:p>
        </p:txBody>
      </p:sp>
      <p:sp>
        <p:nvSpPr>
          <p:cNvPr id="5123" name="日期占位符 5122"/>
          <p:cNvSpPr>
            <a:spLocks noGrp="1"/>
          </p:cNvSpPr>
          <p:nvPr>
            <p:ph type="dt" sz="quarter" idx="1"/>
          </p:nvPr>
        </p:nvSpPr>
        <p:spPr>
          <a:xfrm>
            <a:off x="3884613" y="0"/>
            <a:ext cx="2971800" cy="457200"/>
          </a:xfrm>
          <a:prstGeom prst="rect">
            <a:avLst/>
          </a:prstGeom>
          <a:noFill/>
          <a:ln w="9525">
            <a:noFill/>
          </a:ln>
        </p:spPr>
        <p:txBody>
          <a:bodyPr/>
          <a:p>
            <a:pPr lvl="0" algn="r"/>
            <a:endParaRPr lang="zh-CN" altLang="en-US" sz="1200" dirty="0"/>
          </a:p>
        </p:txBody>
      </p:sp>
      <p:sp>
        <p:nvSpPr>
          <p:cNvPr id="5124" name="页脚占位符 5123"/>
          <p:cNvSpPr>
            <a:spLocks noGrp="1"/>
          </p:cNvSpPr>
          <p:nvPr>
            <p:ph type="ftr" sz="quarter" idx="2"/>
          </p:nvPr>
        </p:nvSpPr>
        <p:spPr>
          <a:xfrm>
            <a:off x="0" y="8685213"/>
            <a:ext cx="2971800" cy="457200"/>
          </a:xfrm>
          <a:prstGeom prst="rect">
            <a:avLst/>
          </a:prstGeom>
          <a:noFill/>
          <a:ln w="9525">
            <a:noFill/>
          </a:ln>
        </p:spPr>
        <p:txBody>
          <a:bodyPr anchor="b"/>
          <a:p>
            <a:pPr lvl="0"/>
            <a:r>
              <a:rPr lang="zh-CN" altLang="en-US" sz="1200" dirty="0"/>
              <a:t>金盛源茶业</a:t>
            </a:r>
            <a:endParaRPr lang="zh-CN" altLang="en-US" sz="1200" dirty="0"/>
          </a:p>
        </p:txBody>
      </p:sp>
      <p:sp>
        <p:nvSpPr>
          <p:cNvPr id="5125" name="灯片编号占位符 5124"/>
          <p:cNvSpPr>
            <a:spLocks noGrp="1"/>
          </p:cNvSpPr>
          <p:nvPr>
            <p:ph type="sldNum" sz="quarter" idx="3"/>
          </p:nvPr>
        </p:nvSpPr>
        <p:spPr>
          <a:xfrm>
            <a:off x="3884613" y="8685213"/>
            <a:ext cx="2971800" cy="457200"/>
          </a:xfrm>
          <a:prstGeom prst="rect">
            <a:avLst/>
          </a:prstGeom>
          <a:noFill/>
          <a:ln w="9525">
            <a:noFill/>
          </a:ln>
        </p:spPr>
        <p:txBody>
          <a:bodyPr anchor="b"/>
          <a:p>
            <a:pPr lvl="0" algn="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4098" name="页眉占位符 4097"/>
          <p:cNvSpPr>
            <a:spLocks noGrp="1"/>
          </p:cNvSpPr>
          <p:nvPr>
            <p:ph type="hdr" sz="quarter"/>
          </p:nvPr>
        </p:nvSpPr>
        <p:spPr>
          <a:xfrm>
            <a:off x="0" y="0"/>
            <a:ext cx="2971800" cy="457200"/>
          </a:xfrm>
          <a:prstGeom prst="rect">
            <a:avLst/>
          </a:prstGeom>
          <a:noFill/>
          <a:ln w="9525">
            <a:noFill/>
          </a:ln>
        </p:spPr>
        <p:txBody>
          <a:bodyPr/>
          <a:p>
            <a:pPr lvl="0"/>
            <a:endParaRPr lang="zh-CN" altLang="en-US" sz="1200" dirty="0"/>
          </a:p>
        </p:txBody>
      </p:sp>
      <p:sp>
        <p:nvSpPr>
          <p:cNvPr id="4099" name="日期占位符 4098"/>
          <p:cNvSpPr>
            <a:spLocks noGrp="1"/>
          </p:cNvSpPr>
          <p:nvPr>
            <p:ph type="dt" idx="1"/>
          </p:nvPr>
        </p:nvSpPr>
        <p:spPr>
          <a:xfrm>
            <a:off x="3884613" y="0"/>
            <a:ext cx="2971800" cy="457200"/>
          </a:xfrm>
          <a:prstGeom prst="rect">
            <a:avLst/>
          </a:prstGeom>
          <a:noFill/>
          <a:ln w="9525">
            <a:noFill/>
          </a:ln>
        </p:spPr>
        <p:txBody>
          <a:bodyPr/>
          <a:p>
            <a:pPr lvl="0" algn="r"/>
            <a:endParaRPr lang="zh-CN" altLang="en-US" sz="1200" dirty="0"/>
          </a:p>
        </p:txBody>
      </p:sp>
      <p:sp>
        <p:nvSpPr>
          <p:cNvPr id="4100" name="幻灯片图像占位符 4099"/>
          <p:cNvSpPr>
            <a:spLocks noRot="1" noTextEdit="1"/>
          </p:cNvSpPr>
          <p:nvPr>
            <p:ph type="sldImg" idx="2"/>
          </p:nvPr>
        </p:nvSpPr>
        <p:spPr>
          <a:xfrm>
            <a:off x="1143000" y="685800"/>
            <a:ext cx="4572000" cy="3429000"/>
          </a:xfrm>
          <a:prstGeom prst="rect">
            <a:avLst/>
          </a:prstGeom>
          <a:ln w="9525" cap="flat" cmpd="sng">
            <a:solidFill>
              <a:srgbClr val="000000"/>
            </a:solidFill>
            <a:prstDash val="solid"/>
            <a:miter/>
            <a:headEnd type="none" w="med" len="med"/>
            <a:tailEnd type="none" w="med" len="med"/>
          </a:ln>
        </p:spPr>
      </p:sp>
      <p:sp>
        <p:nvSpPr>
          <p:cNvPr id="4101" name="文本占位符 4100"/>
          <p:cNvSpPr>
            <a:spLocks noGrp="1"/>
          </p:cNvSpPr>
          <p:nvPr>
            <p:ph type="body" sz="quarter" idx="3"/>
          </p:nvPr>
        </p:nvSpPr>
        <p:spPr>
          <a:xfrm>
            <a:off x="685800" y="4343400"/>
            <a:ext cx="5486400" cy="41148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102" name="页脚占位符 4101"/>
          <p:cNvSpPr>
            <a:spLocks noGrp="1"/>
          </p:cNvSpPr>
          <p:nvPr>
            <p:ph type="ftr" sz="quarter" idx="4"/>
          </p:nvPr>
        </p:nvSpPr>
        <p:spPr>
          <a:xfrm>
            <a:off x="0" y="8685213"/>
            <a:ext cx="2971800" cy="457200"/>
          </a:xfrm>
          <a:prstGeom prst="rect">
            <a:avLst/>
          </a:prstGeom>
          <a:noFill/>
          <a:ln w="9525">
            <a:noFill/>
          </a:ln>
        </p:spPr>
        <p:txBody>
          <a:bodyPr anchor="b"/>
          <a:p>
            <a:pPr lvl="0"/>
            <a:r>
              <a:rPr lang="zh-CN" altLang="en-US" sz="1200" dirty="0"/>
              <a:t>金盛源茶业</a:t>
            </a:r>
            <a:endParaRPr lang="zh-CN" altLang="en-US" sz="1200" dirty="0"/>
          </a:p>
        </p:txBody>
      </p:sp>
      <p:sp>
        <p:nvSpPr>
          <p:cNvPr id="4103" name="灯片编号占位符 4102"/>
          <p:cNvSpPr>
            <a:spLocks noGrp="1"/>
          </p:cNvSpPr>
          <p:nvPr>
            <p:ph type="sldNum" sz="quarter" idx="5"/>
          </p:nvPr>
        </p:nvSpPr>
        <p:spPr>
          <a:xfrm>
            <a:off x="3884613" y="8685213"/>
            <a:ext cx="2971800" cy="457200"/>
          </a:xfrm>
          <a:prstGeom prst="rect">
            <a:avLst/>
          </a:prstGeom>
          <a:noFill/>
          <a:ln w="9525">
            <a:noFill/>
          </a:ln>
        </p:spPr>
        <p:txBody>
          <a:bodyPr anchor="b"/>
          <a:p>
            <a:pPr lvl="0" algn="r"/>
            <a:fld id="{9A0DB2DC-4C9A-4742-B13C-FB6460FD3503}" type="slidenum">
              <a:rPr lang="zh-CN" altLang="en-US" sz="1200" dirty="0"/>
            </a:fld>
            <a:endParaRPr lang="zh-CN" altLang="en-US" sz="1200" dirty="0"/>
          </a:p>
        </p:txBody>
      </p:sp>
    </p:spTree>
  </p:cSld>
  <p:clrMap bg1="lt1" tx1="dk1" bg2="lt2" tx2="dk2" accent1="accent1" accent2="accent2" accent3="accent3" accent4="accent4" accent5="accent5" accent6="accent6" hlink="hlink" folHlink="folHlink"/>
  <p:hf hdr="0" dt="0"/>
  <p:notesStyle>
    <a:lvl1pPr marL="0" lvl="0"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1pPr>
    <a:lvl2pPr marL="457200" lvl="1"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2pPr>
    <a:lvl3pPr marL="914400" lvl="2"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3pPr>
    <a:lvl4pPr marL="1371600" lvl="3"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4pPr>
    <a:lvl5pPr marL="1828800" lvl="4"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5pPr>
    <a:lvl6pPr marL="2286000" lvl="5"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6pPr>
    <a:lvl7pPr marL="2743200" lvl="6"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7pPr>
    <a:lvl8pPr marL="3200400" lvl="7"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8pPr>
    <a:lvl9pPr marL="3657600" lvl="8" indent="0" algn="l" defTabSz="914400" rtl="0" eaLnBrk="1" fontAlgn="base" latinLnBrk="0" hangingPunct="1">
      <a:lnSpc>
        <a:spcPct val="100000"/>
      </a:lnSpc>
      <a:spcBef>
        <a:spcPct val="30000"/>
      </a:spcBef>
      <a:spcAft>
        <a:spcPct val="0"/>
      </a:spcAft>
      <a:buNone/>
      <a:defRPr sz="1200" b="0" i="0" u="none" kern="1200" baseline="0">
        <a:solidFill>
          <a:schemeClr val="tx1"/>
        </a:solidFill>
        <a:latin typeface="Arial" panose="020B0604020202020204" pitchFamily="34" charset="0"/>
        <a:ea typeface="宋体" panose="02010600030101010101" pitchFamily="2" charset="-122"/>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82945"/>
          <p:cNvSpPr>
            <a:spLocks noRot="1" noTextEdit="1"/>
          </p:cNvSpPr>
          <p:nvPr>
            <p:ph type="sldImg"/>
          </p:nvPr>
        </p:nvSpPr>
        <p:spPr/>
      </p:sp>
      <p:sp>
        <p:nvSpPr>
          <p:cNvPr id="82947" name="文本占位符 82946"/>
          <p:cNvSpPr>
            <a:spLocks noGrp="1"/>
          </p:cNvSpPr>
          <p:nvPr>
            <p:ph type="body" idx="1"/>
          </p:nvPr>
        </p:nvSpPr>
        <p:spPr/>
        <p:txBody>
          <a:bodyPr/>
          <a:p>
            <a:pPr lvl="0"/>
            <a:endParaRPr lang="zh-CN" altLang="en-US" dirty="0"/>
          </a:p>
          <a:p>
            <a:pPr lvl="0"/>
            <a:endParaRPr lang="zh-CN" altLang="en-US" dirty="0"/>
          </a:p>
        </p:txBody>
      </p:sp>
      <p:sp>
        <p:nvSpPr>
          <p:cNvPr id="2" name="页脚占位符 1"/>
          <p:cNvSpPr/>
          <p:nvPr>
            <p:ph type="ftr" sz="quarter" idx="2"/>
          </p:nvPr>
        </p:nvSpPr>
        <p:spPr/>
        <p:txBody>
          <a:bodyPr/>
          <a:p>
            <a:pPr lvl="0"/>
            <a:r>
              <a:rPr lang="zh-CN" altLang="en-US" sz="1200" dirty="0"/>
              <a:t>金盛源茶业</a:t>
            </a:r>
            <a:endParaRPr lang="zh-CN" altLang="en-US" sz="1200" dirty="0"/>
          </a:p>
        </p:txBody>
      </p:sp>
      <p:sp>
        <p:nvSpPr>
          <p:cNvPr id="3" name="灯片编号占位符 2"/>
          <p:cNvSpPr/>
          <p:nvPr>
            <p:ph type="sldNum" sz="quarter" idx="3"/>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82945"/>
          <p:cNvSpPr>
            <a:spLocks noRot="1" noTextEdit="1"/>
          </p:cNvSpPr>
          <p:nvPr>
            <p:ph type="sldImg"/>
          </p:nvPr>
        </p:nvSpPr>
        <p:spPr/>
      </p:sp>
      <p:sp>
        <p:nvSpPr>
          <p:cNvPr id="82947" name="文本占位符 82946"/>
          <p:cNvSpPr>
            <a:spLocks noGrp="1"/>
          </p:cNvSpPr>
          <p:nvPr>
            <p:ph type="body" idx="1"/>
          </p:nvPr>
        </p:nvSpPr>
        <p:spPr/>
        <p:txBody>
          <a:bodyPr/>
          <a:p>
            <a:pPr lvl="0"/>
            <a:endParaRPr lang="zh-CN" altLang="en-US" dirty="0"/>
          </a:p>
          <a:p>
            <a:pPr lvl="0"/>
            <a:endParaRPr lang="zh-CN" altLang="en-US" dirty="0"/>
          </a:p>
        </p:txBody>
      </p:sp>
      <p:sp>
        <p:nvSpPr>
          <p:cNvPr id="2" name="页脚占位符 1"/>
          <p:cNvSpPr/>
          <p:nvPr>
            <p:ph type="ftr" sz="quarter" idx="2"/>
          </p:nvPr>
        </p:nvSpPr>
        <p:spPr/>
        <p:txBody>
          <a:bodyPr/>
          <a:p>
            <a:pPr lvl="0"/>
            <a:r>
              <a:rPr lang="zh-CN" altLang="en-US" sz="1200" dirty="0"/>
              <a:t>金盛源茶业</a:t>
            </a:r>
            <a:endParaRPr lang="zh-CN" altLang="en-US" sz="1200" dirty="0"/>
          </a:p>
        </p:txBody>
      </p:sp>
      <p:sp>
        <p:nvSpPr>
          <p:cNvPr id="3" name="灯片编号占位符 2"/>
          <p:cNvSpPr/>
          <p:nvPr>
            <p:ph type="sldNum" sz="quarter" idx="3"/>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82945"/>
          <p:cNvSpPr>
            <a:spLocks noRot="1" noTextEdit="1"/>
          </p:cNvSpPr>
          <p:nvPr>
            <p:ph type="sldImg"/>
          </p:nvPr>
        </p:nvSpPr>
        <p:spPr/>
      </p:sp>
      <p:sp>
        <p:nvSpPr>
          <p:cNvPr id="82947" name="文本占位符 82946"/>
          <p:cNvSpPr>
            <a:spLocks noGrp="1"/>
          </p:cNvSpPr>
          <p:nvPr>
            <p:ph type="body" idx="1"/>
          </p:nvPr>
        </p:nvSpPr>
        <p:spPr/>
        <p:txBody>
          <a:bodyPr/>
          <a:p>
            <a:pPr lvl="0"/>
            <a:endParaRPr lang="zh-CN" altLang="en-US" dirty="0"/>
          </a:p>
          <a:p>
            <a:pPr lvl="0"/>
            <a:endParaRPr lang="zh-CN" altLang="en-US" dirty="0"/>
          </a:p>
        </p:txBody>
      </p:sp>
      <p:sp>
        <p:nvSpPr>
          <p:cNvPr id="2" name="页脚占位符 1"/>
          <p:cNvSpPr/>
          <p:nvPr>
            <p:ph type="ftr" sz="quarter" idx="2"/>
          </p:nvPr>
        </p:nvSpPr>
        <p:spPr/>
        <p:txBody>
          <a:bodyPr/>
          <a:p>
            <a:pPr lvl="0"/>
            <a:r>
              <a:rPr lang="zh-CN" altLang="en-US" sz="1200" dirty="0"/>
              <a:t>金盛源茶业</a:t>
            </a:r>
            <a:endParaRPr lang="zh-CN" altLang="en-US" sz="1200" dirty="0"/>
          </a:p>
        </p:txBody>
      </p:sp>
      <p:sp>
        <p:nvSpPr>
          <p:cNvPr id="3" name="灯片编号占位符 2"/>
          <p:cNvSpPr/>
          <p:nvPr>
            <p:ph type="sldNum" sz="quarter" idx="3"/>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82945"/>
          <p:cNvSpPr>
            <a:spLocks noRot="1" noTextEdit="1"/>
          </p:cNvSpPr>
          <p:nvPr>
            <p:ph type="sldImg"/>
          </p:nvPr>
        </p:nvSpPr>
        <p:spPr/>
      </p:sp>
      <p:sp>
        <p:nvSpPr>
          <p:cNvPr id="82947" name="文本占位符 82946"/>
          <p:cNvSpPr>
            <a:spLocks noGrp="1"/>
          </p:cNvSpPr>
          <p:nvPr>
            <p:ph type="body" idx="1"/>
          </p:nvPr>
        </p:nvSpPr>
        <p:spPr/>
        <p:txBody>
          <a:bodyPr/>
          <a:p>
            <a:pPr lvl="0"/>
            <a:endParaRPr lang="zh-CN" altLang="en-US" dirty="0"/>
          </a:p>
          <a:p>
            <a:pPr lvl="0"/>
            <a:endParaRPr lang="zh-CN" altLang="en-US" dirty="0"/>
          </a:p>
        </p:txBody>
      </p:sp>
      <p:sp>
        <p:nvSpPr>
          <p:cNvPr id="2" name="页脚占位符 1"/>
          <p:cNvSpPr/>
          <p:nvPr>
            <p:ph type="ftr" sz="quarter" idx="2"/>
          </p:nvPr>
        </p:nvSpPr>
        <p:spPr/>
        <p:txBody>
          <a:bodyPr/>
          <a:p>
            <a:pPr lvl="0"/>
            <a:r>
              <a:rPr lang="zh-CN" altLang="en-US" sz="1200" dirty="0"/>
              <a:t>金盛源茶业</a:t>
            </a:r>
            <a:endParaRPr lang="zh-CN" altLang="en-US" sz="1200" dirty="0"/>
          </a:p>
        </p:txBody>
      </p:sp>
      <p:sp>
        <p:nvSpPr>
          <p:cNvPr id="3" name="灯片编号占位符 2"/>
          <p:cNvSpPr/>
          <p:nvPr>
            <p:ph type="sldNum" sz="quarter" idx="3"/>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82945"/>
          <p:cNvSpPr>
            <a:spLocks noRot="1" noTextEdit="1"/>
          </p:cNvSpPr>
          <p:nvPr>
            <p:ph type="sldImg"/>
          </p:nvPr>
        </p:nvSpPr>
        <p:spPr/>
      </p:sp>
      <p:sp>
        <p:nvSpPr>
          <p:cNvPr id="82947" name="文本占位符 82946"/>
          <p:cNvSpPr>
            <a:spLocks noGrp="1"/>
          </p:cNvSpPr>
          <p:nvPr>
            <p:ph type="body" idx="1"/>
          </p:nvPr>
        </p:nvSpPr>
        <p:spPr/>
        <p:txBody>
          <a:bodyPr/>
          <a:p>
            <a:pPr lvl="0"/>
            <a:endParaRPr lang="zh-CN" altLang="en-US" dirty="0"/>
          </a:p>
          <a:p>
            <a:pPr lvl="0"/>
            <a:endParaRPr lang="zh-CN" altLang="en-US" dirty="0"/>
          </a:p>
        </p:txBody>
      </p:sp>
      <p:sp>
        <p:nvSpPr>
          <p:cNvPr id="2" name="页脚占位符 1"/>
          <p:cNvSpPr/>
          <p:nvPr>
            <p:ph type="ftr" sz="quarter" idx="2"/>
          </p:nvPr>
        </p:nvSpPr>
        <p:spPr/>
        <p:txBody>
          <a:bodyPr/>
          <a:p>
            <a:pPr lvl="0"/>
            <a:r>
              <a:rPr lang="zh-CN" altLang="en-US" sz="1200" dirty="0"/>
              <a:t>金盛源茶业</a:t>
            </a:r>
            <a:endParaRPr lang="zh-CN" altLang="en-US" sz="1200" dirty="0"/>
          </a:p>
        </p:txBody>
      </p:sp>
      <p:sp>
        <p:nvSpPr>
          <p:cNvPr id="3" name="灯片编号占位符 2"/>
          <p:cNvSpPr/>
          <p:nvPr>
            <p:ph type="sldNum" sz="quarter" idx="3"/>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82945"/>
          <p:cNvSpPr>
            <a:spLocks noRot="1" noTextEdit="1"/>
          </p:cNvSpPr>
          <p:nvPr>
            <p:ph type="sldImg"/>
          </p:nvPr>
        </p:nvSpPr>
        <p:spPr/>
      </p:sp>
      <p:sp>
        <p:nvSpPr>
          <p:cNvPr id="82947" name="文本占位符 82946"/>
          <p:cNvSpPr>
            <a:spLocks noGrp="1"/>
          </p:cNvSpPr>
          <p:nvPr>
            <p:ph type="body" idx="1"/>
          </p:nvPr>
        </p:nvSpPr>
        <p:spPr/>
        <p:txBody>
          <a:bodyPr/>
          <a:p>
            <a:pPr lvl="0"/>
            <a:endParaRPr lang="zh-CN" altLang="en-US" dirty="0"/>
          </a:p>
          <a:p>
            <a:pPr lvl="0"/>
            <a:endParaRPr lang="zh-CN" altLang="en-US" dirty="0"/>
          </a:p>
        </p:txBody>
      </p:sp>
      <p:sp>
        <p:nvSpPr>
          <p:cNvPr id="2" name="页脚占位符 1"/>
          <p:cNvSpPr/>
          <p:nvPr>
            <p:ph type="ftr" sz="quarter" idx="2"/>
          </p:nvPr>
        </p:nvSpPr>
        <p:spPr/>
        <p:txBody>
          <a:bodyPr/>
          <a:p>
            <a:pPr lvl="0"/>
            <a:r>
              <a:rPr lang="zh-CN" altLang="en-US" sz="1200" dirty="0"/>
              <a:t>金盛源茶业</a:t>
            </a:r>
            <a:endParaRPr lang="zh-CN" altLang="en-US" sz="1200" dirty="0"/>
          </a:p>
        </p:txBody>
      </p:sp>
      <p:sp>
        <p:nvSpPr>
          <p:cNvPr id="3" name="灯片编号占位符 2"/>
          <p:cNvSpPr/>
          <p:nvPr>
            <p:ph type="sldNum" sz="quarter" idx="3"/>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82945"/>
          <p:cNvSpPr>
            <a:spLocks noRot="1" noTextEdit="1"/>
          </p:cNvSpPr>
          <p:nvPr>
            <p:ph type="sldImg"/>
          </p:nvPr>
        </p:nvSpPr>
        <p:spPr/>
      </p:sp>
      <p:sp>
        <p:nvSpPr>
          <p:cNvPr id="82947" name="文本占位符 82946"/>
          <p:cNvSpPr>
            <a:spLocks noGrp="1"/>
          </p:cNvSpPr>
          <p:nvPr>
            <p:ph type="body" idx="1"/>
          </p:nvPr>
        </p:nvSpPr>
        <p:spPr/>
        <p:txBody>
          <a:bodyPr/>
          <a:p>
            <a:pPr lvl="0"/>
            <a:endParaRPr lang="zh-CN" altLang="en-US" dirty="0"/>
          </a:p>
          <a:p>
            <a:pPr lvl="0"/>
            <a:endParaRPr lang="zh-CN" altLang="en-US" dirty="0"/>
          </a:p>
        </p:txBody>
      </p:sp>
      <p:sp>
        <p:nvSpPr>
          <p:cNvPr id="2" name="页脚占位符 1"/>
          <p:cNvSpPr/>
          <p:nvPr>
            <p:ph type="ftr" sz="quarter" idx="2"/>
          </p:nvPr>
        </p:nvSpPr>
        <p:spPr/>
        <p:txBody>
          <a:bodyPr/>
          <a:p>
            <a:pPr lvl="0"/>
            <a:r>
              <a:rPr lang="zh-CN" altLang="en-US" sz="1200" dirty="0"/>
              <a:t>金盛源茶业</a:t>
            </a:r>
            <a:endParaRPr lang="zh-CN" altLang="en-US" sz="1200" dirty="0"/>
          </a:p>
        </p:txBody>
      </p:sp>
      <p:sp>
        <p:nvSpPr>
          <p:cNvPr id="3" name="灯片编号占位符 2"/>
          <p:cNvSpPr/>
          <p:nvPr>
            <p:ph type="sldNum" sz="quarter" idx="3"/>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82945"/>
          <p:cNvSpPr>
            <a:spLocks noRot="1" noTextEdit="1"/>
          </p:cNvSpPr>
          <p:nvPr>
            <p:ph type="sldImg"/>
          </p:nvPr>
        </p:nvSpPr>
        <p:spPr/>
      </p:sp>
      <p:sp>
        <p:nvSpPr>
          <p:cNvPr id="82947" name="文本占位符 82946"/>
          <p:cNvSpPr>
            <a:spLocks noGrp="1"/>
          </p:cNvSpPr>
          <p:nvPr>
            <p:ph type="body" idx="1"/>
          </p:nvPr>
        </p:nvSpPr>
        <p:spPr/>
        <p:txBody>
          <a:bodyPr/>
          <a:p>
            <a:pPr lvl="0"/>
            <a:endParaRPr lang="zh-CN" altLang="en-US" dirty="0"/>
          </a:p>
          <a:p>
            <a:pPr lvl="0"/>
            <a:endParaRPr lang="zh-CN" altLang="en-US" dirty="0"/>
          </a:p>
        </p:txBody>
      </p:sp>
      <p:sp>
        <p:nvSpPr>
          <p:cNvPr id="2" name="页脚占位符 1"/>
          <p:cNvSpPr/>
          <p:nvPr>
            <p:ph type="ftr" sz="quarter" idx="2"/>
          </p:nvPr>
        </p:nvSpPr>
        <p:spPr/>
        <p:txBody>
          <a:bodyPr/>
          <a:p>
            <a:pPr lvl="0"/>
            <a:r>
              <a:rPr lang="zh-CN" altLang="en-US" sz="1200" dirty="0"/>
              <a:t>金盛源茶业</a:t>
            </a:r>
            <a:endParaRPr lang="zh-CN" altLang="en-US" sz="1200" dirty="0"/>
          </a:p>
        </p:txBody>
      </p:sp>
      <p:sp>
        <p:nvSpPr>
          <p:cNvPr id="3" name="灯片编号占位符 2"/>
          <p:cNvSpPr/>
          <p:nvPr>
            <p:ph type="sldNum" sz="quarter" idx="3"/>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82945"/>
          <p:cNvSpPr>
            <a:spLocks noRot="1" noTextEdit="1"/>
          </p:cNvSpPr>
          <p:nvPr>
            <p:ph type="sldImg"/>
          </p:nvPr>
        </p:nvSpPr>
        <p:spPr/>
      </p:sp>
      <p:sp>
        <p:nvSpPr>
          <p:cNvPr id="82947" name="文本占位符 82946"/>
          <p:cNvSpPr>
            <a:spLocks noGrp="1"/>
          </p:cNvSpPr>
          <p:nvPr>
            <p:ph type="body" idx="1"/>
          </p:nvPr>
        </p:nvSpPr>
        <p:spPr/>
        <p:txBody>
          <a:bodyPr/>
          <a:p>
            <a:pPr lvl="0"/>
            <a:endParaRPr lang="zh-CN" altLang="en-US" dirty="0"/>
          </a:p>
          <a:p>
            <a:pPr lvl="0"/>
            <a:endParaRPr lang="zh-CN" altLang="en-US" dirty="0"/>
          </a:p>
        </p:txBody>
      </p:sp>
      <p:sp>
        <p:nvSpPr>
          <p:cNvPr id="2" name="页脚占位符 1"/>
          <p:cNvSpPr/>
          <p:nvPr>
            <p:ph type="ftr" sz="quarter" idx="2"/>
          </p:nvPr>
        </p:nvSpPr>
        <p:spPr/>
        <p:txBody>
          <a:bodyPr/>
          <a:p>
            <a:pPr lvl="0"/>
            <a:r>
              <a:rPr lang="zh-CN" altLang="en-US" sz="1200" dirty="0"/>
              <a:t>金盛源茶业</a:t>
            </a:r>
            <a:endParaRPr lang="zh-CN" altLang="en-US" sz="1200" dirty="0"/>
          </a:p>
        </p:txBody>
      </p:sp>
      <p:sp>
        <p:nvSpPr>
          <p:cNvPr id="3" name="灯片编号占位符 2"/>
          <p:cNvSpPr/>
          <p:nvPr>
            <p:ph type="sldNum" sz="quarter" idx="3"/>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82945"/>
          <p:cNvSpPr>
            <a:spLocks noRot="1" noTextEdit="1"/>
          </p:cNvSpPr>
          <p:nvPr>
            <p:ph type="sldImg"/>
          </p:nvPr>
        </p:nvSpPr>
        <p:spPr/>
      </p:sp>
      <p:sp>
        <p:nvSpPr>
          <p:cNvPr id="82947" name="文本占位符 82946"/>
          <p:cNvSpPr>
            <a:spLocks noGrp="1"/>
          </p:cNvSpPr>
          <p:nvPr>
            <p:ph type="body" idx="1"/>
          </p:nvPr>
        </p:nvSpPr>
        <p:spPr/>
        <p:txBody>
          <a:bodyPr/>
          <a:p>
            <a:pPr lvl="0"/>
            <a:endParaRPr lang="zh-CN" altLang="en-US" dirty="0"/>
          </a:p>
          <a:p>
            <a:pPr lvl="0"/>
            <a:endParaRPr lang="zh-CN" altLang="en-US" dirty="0"/>
          </a:p>
        </p:txBody>
      </p:sp>
      <p:sp>
        <p:nvSpPr>
          <p:cNvPr id="2" name="页脚占位符 1"/>
          <p:cNvSpPr/>
          <p:nvPr>
            <p:ph type="ftr" sz="quarter" idx="2"/>
          </p:nvPr>
        </p:nvSpPr>
        <p:spPr/>
        <p:txBody>
          <a:bodyPr/>
          <a:p>
            <a:pPr lvl="0"/>
            <a:r>
              <a:rPr lang="zh-CN" altLang="en-US" sz="1200" dirty="0"/>
              <a:t>金盛源茶业</a:t>
            </a:r>
            <a:endParaRPr lang="zh-CN" altLang="en-US" sz="1200" dirty="0"/>
          </a:p>
        </p:txBody>
      </p:sp>
      <p:sp>
        <p:nvSpPr>
          <p:cNvPr id="3" name="灯片编号占位符 2"/>
          <p:cNvSpPr/>
          <p:nvPr>
            <p:ph type="sldNum" sz="quarter" idx="3"/>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82945"/>
          <p:cNvSpPr>
            <a:spLocks noRot="1" noTextEdit="1"/>
          </p:cNvSpPr>
          <p:nvPr>
            <p:ph type="sldImg"/>
          </p:nvPr>
        </p:nvSpPr>
        <p:spPr/>
      </p:sp>
      <p:sp>
        <p:nvSpPr>
          <p:cNvPr id="82947" name="文本占位符 82946"/>
          <p:cNvSpPr>
            <a:spLocks noGrp="1"/>
          </p:cNvSpPr>
          <p:nvPr>
            <p:ph type="body" idx="1"/>
          </p:nvPr>
        </p:nvSpPr>
        <p:spPr/>
        <p:txBody>
          <a:bodyPr/>
          <a:p>
            <a:pPr lvl="0"/>
            <a:endParaRPr lang="zh-CN" altLang="en-US" dirty="0"/>
          </a:p>
          <a:p>
            <a:pPr lvl="0"/>
            <a:endParaRPr lang="zh-CN" altLang="en-US" dirty="0"/>
          </a:p>
        </p:txBody>
      </p:sp>
      <p:sp>
        <p:nvSpPr>
          <p:cNvPr id="2" name="页脚占位符 1"/>
          <p:cNvSpPr/>
          <p:nvPr>
            <p:ph type="ftr" sz="quarter" idx="2"/>
          </p:nvPr>
        </p:nvSpPr>
        <p:spPr/>
        <p:txBody>
          <a:bodyPr/>
          <a:p>
            <a:pPr lvl="0"/>
            <a:r>
              <a:rPr lang="zh-CN" altLang="en-US" sz="1200" dirty="0"/>
              <a:t>金盛源茶业</a:t>
            </a:r>
            <a:endParaRPr lang="zh-CN" altLang="en-US" sz="1200" dirty="0"/>
          </a:p>
        </p:txBody>
      </p:sp>
      <p:sp>
        <p:nvSpPr>
          <p:cNvPr id="3" name="灯片编号占位符 2"/>
          <p:cNvSpPr/>
          <p:nvPr>
            <p:ph type="sldNum" sz="quarter" idx="3"/>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82945"/>
          <p:cNvSpPr>
            <a:spLocks noRot="1" noTextEdit="1"/>
          </p:cNvSpPr>
          <p:nvPr>
            <p:ph type="sldImg"/>
          </p:nvPr>
        </p:nvSpPr>
        <p:spPr/>
      </p:sp>
      <p:sp>
        <p:nvSpPr>
          <p:cNvPr id="82947" name="文本占位符 82946"/>
          <p:cNvSpPr>
            <a:spLocks noGrp="1"/>
          </p:cNvSpPr>
          <p:nvPr>
            <p:ph type="body" idx="1"/>
          </p:nvPr>
        </p:nvSpPr>
        <p:spPr/>
        <p:txBody>
          <a:bodyPr/>
          <a:p>
            <a:pPr lvl="0"/>
            <a:endParaRPr lang="zh-CN" altLang="en-US" dirty="0"/>
          </a:p>
          <a:p>
            <a:pPr lvl="0"/>
            <a:endParaRPr lang="zh-CN" altLang="en-US" dirty="0"/>
          </a:p>
        </p:txBody>
      </p:sp>
      <p:sp>
        <p:nvSpPr>
          <p:cNvPr id="2" name="页脚占位符 1"/>
          <p:cNvSpPr/>
          <p:nvPr>
            <p:ph type="ftr" sz="quarter" idx="2"/>
          </p:nvPr>
        </p:nvSpPr>
        <p:spPr/>
        <p:txBody>
          <a:bodyPr/>
          <a:p>
            <a:pPr lvl="0"/>
            <a:r>
              <a:rPr lang="zh-CN" altLang="en-US" sz="1200" dirty="0"/>
              <a:t>金盛源茶业</a:t>
            </a:r>
            <a:endParaRPr lang="zh-CN" altLang="en-US" sz="1200" dirty="0"/>
          </a:p>
        </p:txBody>
      </p:sp>
      <p:sp>
        <p:nvSpPr>
          <p:cNvPr id="3" name="灯片编号占位符 2"/>
          <p:cNvSpPr/>
          <p:nvPr>
            <p:ph type="sldNum" sz="quarter" idx="3"/>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82945"/>
          <p:cNvSpPr>
            <a:spLocks noRot="1" noTextEdit="1"/>
          </p:cNvSpPr>
          <p:nvPr>
            <p:ph type="sldImg"/>
          </p:nvPr>
        </p:nvSpPr>
        <p:spPr/>
      </p:sp>
      <p:sp>
        <p:nvSpPr>
          <p:cNvPr id="82947" name="文本占位符 82946"/>
          <p:cNvSpPr>
            <a:spLocks noGrp="1"/>
          </p:cNvSpPr>
          <p:nvPr>
            <p:ph type="body" idx="1"/>
          </p:nvPr>
        </p:nvSpPr>
        <p:spPr/>
        <p:txBody>
          <a:bodyPr/>
          <a:p>
            <a:pPr lvl="0"/>
            <a:endParaRPr lang="zh-CN" altLang="en-US" dirty="0"/>
          </a:p>
          <a:p>
            <a:pPr lvl="0"/>
            <a:endParaRPr lang="zh-CN" altLang="en-US" dirty="0"/>
          </a:p>
        </p:txBody>
      </p:sp>
      <p:sp>
        <p:nvSpPr>
          <p:cNvPr id="2" name="页脚占位符 1"/>
          <p:cNvSpPr/>
          <p:nvPr>
            <p:ph type="ftr" sz="quarter" idx="2"/>
          </p:nvPr>
        </p:nvSpPr>
        <p:spPr/>
        <p:txBody>
          <a:bodyPr/>
          <a:p>
            <a:pPr lvl="0"/>
            <a:r>
              <a:rPr lang="zh-CN" altLang="en-US" sz="1200" dirty="0"/>
              <a:t>金盛源茶业</a:t>
            </a:r>
            <a:endParaRPr lang="zh-CN" altLang="en-US" sz="1200" dirty="0"/>
          </a:p>
        </p:txBody>
      </p:sp>
      <p:sp>
        <p:nvSpPr>
          <p:cNvPr id="3" name="灯片编号占位符 2"/>
          <p:cNvSpPr/>
          <p:nvPr>
            <p:ph type="sldNum" sz="quarter" idx="3"/>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82946" name="幻灯片图像占位符 82945"/>
          <p:cNvSpPr>
            <a:spLocks noRot="1" noTextEdit="1"/>
          </p:cNvSpPr>
          <p:nvPr>
            <p:ph type="sldImg"/>
          </p:nvPr>
        </p:nvSpPr>
        <p:spPr/>
      </p:sp>
      <p:sp>
        <p:nvSpPr>
          <p:cNvPr id="82947" name="文本占位符 82946"/>
          <p:cNvSpPr>
            <a:spLocks noGrp="1"/>
          </p:cNvSpPr>
          <p:nvPr>
            <p:ph type="body" idx="1"/>
          </p:nvPr>
        </p:nvSpPr>
        <p:spPr/>
        <p:txBody>
          <a:bodyPr/>
          <a:p>
            <a:pPr lvl="0"/>
            <a:endParaRPr lang="zh-CN" altLang="en-US" dirty="0"/>
          </a:p>
          <a:p>
            <a:pPr lvl="0"/>
            <a:endParaRPr lang="zh-CN" altLang="en-US" dirty="0"/>
          </a:p>
        </p:txBody>
      </p:sp>
      <p:sp>
        <p:nvSpPr>
          <p:cNvPr id="2" name="页脚占位符 1"/>
          <p:cNvSpPr/>
          <p:nvPr>
            <p:ph type="ftr" sz="quarter" idx="2"/>
          </p:nvPr>
        </p:nvSpPr>
        <p:spPr/>
        <p:txBody>
          <a:bodyPr/>
          <a:p>
            <a:pPr lvl="0"/>
            <a:r>
              <a:rPr lang="zh-CN" altLang="en-US" sz="1200" dirty="0"/>
              <a:t>金盛源茶业</a:t>
            </a:r>
            <a:endParaRPr lang="zh-CN" altLang="en-US" sz="1200" dirty="0"/>
          </a:p>
        </p:txBody>
      </p:sp>
      <p:sp>
        <p:nvSpPr>
          <p:cNvPr id="3" name="灯片编号占位符 2"/>
          <p:cNvSpPr/>
          <p:nvPr>
            <p:ph type="sldNum" sz="quarter" idx="3"/>
          </p:nvPr>
        </p:nvSpPr>
        <p:spPr/>
        <p:txBody>
          <a:bodyPr/>
          <a:p>
            <a:pPr lvl="0" algn="r"/>
            <a:fld id="{9A0DB2DC-4C9A-4742-B13C-FB6460FD3503}" type="slidenum">
              <a:rPr lang="zh-CN" altLang="en-US" sz="1200" dirty="0"/>
            </a:fld>
            <a:endParaRPr lang="zh-CN" altLang="en-US" sz="1200"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4" name="图片 3" descr="PPT修改备用_画板 1"/>
          <p:cNvPicPr>
            <a:picLocks noChangeAspect="1"/>
          </p:cNvPicPr>
          <p:nvPr userDrawn="1"/>
        </p:nvPicPr>
        <p:blipFill>
          <a:blip r:embed="rId2"/>
          <a:stretch>
            <a:fillRect/>
          </a:stretch>
        </p:blipFill>
        <p:spPr>
          <a:xfrm>
            <a:off x="-7620" y="0"/>
            <a:ext cx="10237470" cy="6857365"/>
          </a:xfrm>
          <a:prstGeom prst="rect">
            <a:avLst/>
          </a:prstGeom>
        </p:spPr>
      </p:pic>
      <p:pic>
        <p:nvPicPr>
          <p:cNvPr id="6" name="图片 5" descr="爱克赛LOGO-02"/>
          <p:cNvPicPr>
            <a:picLocks noChangeAspect="1"/>
          </p:cNvPicPr>
          <p:nvPr userDrawn="1"/>
        </p:nvPicPr>
        <p:blipFill>
          <a:blip r:embed="rId3"/>
          <a:stretch>
            <a:fillRect/>
          </a:stretch>
        </p:blipFill>
        <p:spPr>
          <a:xfrm>
            <a:off x="508635" y="455295"/>
            <a:ext cx="1302385" cy="534035"/>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13922" y="333375"/>
            <a:ext cx="2072878" cy="56165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95288" y="333375"/>
            <a:ext cx="6098467" cy="561657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quarter" idx="2"/>
          </p:nvPr>
        </p:nvSpPr>
        <p:spPr>
          <a:xfrm>
            <a:off x="4629150" y="1825625"/>
            <a:ext cx="3886200" cy="20986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内容占位符 4"/>
          <p:cNvSpPr>
            <a:spLocks noGrp="1"/>
          </p:cNvSpPr>
          <p:nvPr>
            <p:ph sz="quarter" idx="3"/>
          </p:nvPr>
        </p:nvSpPr>
        <p:spPr>
          <a:xfrm>
            <a:off x="4629150" y="4076700"/>
            <a:ext cx="3886200" cy="2100263"/>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p:txBody>
          <a:bodyPr/>
          <a:lstStyle/>
          <a:p>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grpSp>
        <p:nvGrpSpPr>
          <p:cNvPr id="7" name="组合 6"/>
          <p:cNvGrpSpPr/>
          <p:nvPr userDrawn="1"/>
        </p:nvGrpSpPr>
        <p:grpSpPr>
          <a:xfrm>
            <a:off x="0" y="-2540"/>
            <a:ext cx="12192000" cy="6860540"/>
            <a:chOff x="0" y="-4"/>
            <a:chExt cx="19200" cy="10804"/>
          </a:xfrm>
        </p:grpSpPr>
        <p:pic>
          <p:nvPicPr>
            <p:cNvPr id="8" name="图片 7" descr="PPT修改备用-02"/>
            <p:cNvPicPr>
              <a:picLocks noChangeAspect="1"/>
            </p:cNvPicPr>
            <p:nvPr userDrawn="1"/>
          </p:nvPicPr>
          <p:blipFill>
            <a:blip r:embed="rId2"/>
            <a:stretch>
              <a:fillRect/>
            </a:stretch>
          </p:blipFill>
          <p:spPr>
            <a:xfrm>
              <a:off x="0" y="-4"/>
              <a:ext cx="19200" cy="10804"/>
            </a:xfrm>
            <a:prstGeom prst="rect">
              <a:avLst/>
            </a:prstGeom>
          </p:spPr>
        </p:pic>
        <p:pic>
          <p:nvPicPr>
            <p:cNvPr id="9" name="图片 8" descr="爱克赛LOGO-02"/>
            <p:cNvPicPr>
              <a:picLocks noChangeAspect="1"/>
            </p:cNvPicPr>
            <p:nvPr userDrawn="1"/>
          </p:nvPicPr>
          <p:blipFill>
            <a:blip r:embed="rId3"/>
            <a:stretch>
              <a:fillRect/>
            </a:stretch>
          </p:blipFill>
          <p:spPr>
            <a:xfrm>
              <a:off x="801" y="713"/>
              <a:ext cx="2051" cy="841"/>
            </a:xfrm>
            <a:prstGeom prst="rect">
              <a:avLst/>
            </a:prstGeom>
          </p:spPr>
        </p:pic>
      </p:grpSp>
      <p:sp>
        <p:nvSpPr>
          <p:cNvPr id="2" name="标题 1"/>
          <p:cNvSpPr>
            <a:spLocks noGrp="1"/>
          </p:cNvSpPr>
          <p:nvPr>
            <p:ph type="title"/>
          </p:nvPr>
        </p:nvSpPr>
        <p:spPr>
          <a:xfrm>
            <a:off x="2354898" y="539750"/>
            <a:ext cx="6264275" cy="360363"/>
          </a:xfrm>
        </p:spPr>
        <p:txBody>
          <a:bodyPr/>
          <a:lstStyle>
            <a:lvl1pPr>
              <a:defRPr>
                <a:solidFill>
                  <a:schemeClr val="bg1"/>
                </a:solidFill>
              </a:defRPr>
            </a:lvl1pPr>
          </a:lstStyle>
          <a:p>
            <a:r>
              <a:rPr lang="zh-CN" altLang="en-US" smtClean="0"/>
              <a:t>单击此处编辑母版标题样式</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endParaRPr lang="zh-CN" altLang="en-US" smtClean="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grpSp>
        <p:nvGrpSpPr>
          <p:cNvPr id="7" name="组合 6"/>
          <p:cNvGrpSpPr/>
          <p:nvPr userDrawn="1"/>
        </p:nvGrpSpPr>
        <p:grpSpPr>
          <a:xfrm>
            <a:off x="0" y="-2540"/>
            <a:ext cx="12192000" cy="6860540"/>
            <a:chOff x="0" y="-4"/>
            <a:chExt cx="19200" cy="10804"/>
          </a:xfrm>
        </p:grpSpPr>
        <p:pic>
          <p:nvPicPr>
            <p:cNvPr id="8" name="图片 7" descr="PPT修改备用-02"/>
            <p:cNvPicPr>
              <a:picLocks noChangeAspect="1"/>
            </p:cNvPicPr>
            <p:nvPr userDrawn="1"/>
          </p:nvPicPr>
          <p:blipFill>
            <a:blip r:embed="rId2"/>
            <a:stretch>
              <a:fillRect/>
            </a:stretch>
          </p:blipFill>
          <p:spPr>
            <a:xfrm>
              <a:off x="0" y="-4"/>
              <a:ext cx="19200" cy="10804"/>
            </a:xfrm>
            <a:prstGeom prst="rect">
              <a:avLst/>
            </a:prstGeom>
          </p:spPr>
        </p:pic>
        <p:pic>
          <p:nvPicPr>
            <p:cNvPr id="9" name="图片 8" descr="爱克赛LOGO-02"/>
            <p:cNvPicPr>
              <a:picLocks noChangeAspect="1"/>
            </p:cNvPicPr>
            <p:nvPr userDrawn="1"/>
          </p:nvPicPr>
          <p:blipFill>
            <a:blip r:embed="rId3"/>
            <a:stretch>
              <a:fillRect/>
            </a:stretch>
          </p:blipFill>
          <p:spPr>
            <a:xfrm>
              <a:off x="801" y="713"/>
              <a:ext cx="2051" cy="841"/>
            </a:xfrm>
            <a:prstGeom prst="rect">
              <a:avLst/>
            </a:prstGeom>
          </p:spPr>
        </p:pic>
      </p:grpSp>
      <p:sp>
        <p:nvSpPr>
          <p:cNvPr id="5" name="标题 4"/>
          <p:cNvSpPr>
            <a:spLocks noGrp="1"/>
          </p:cNvSpPr>
          <p:nvPr>
            <p:ph type="title"/>
          </p:nvPr>
        </p:nvSpPr>
        <p:spPr>
          <a:xfrm>
            <a:off x="2354898" y="539750"/>
            <a:ext cx="6264275" cy="360363"/>
          </a:xfrm>
        </p:spPr>
        <p:txBody>
          <a:bodyPr/>
          <a:lstStyle>
            <a:lvl1pPr>
              <a:defRPr>
                <a:solidFill>
                  <a:schemeClr val="bg1"/>
                </a:solidFill>
              </a:defRPr>
            </a:lvl1p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25600"/>
            <a:ext cx="4032504" cy="5041900"/>
          </a:xfrm>
        </p:spPr>
        <p:txBody>
          <a:bodyPr/>
          <a:lstStyle>
            <a:lvl1pPr marL="0" indent="0">
              <a:buNone/>
              <a:defRPr/>
            </a:lvl1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54296" y="1625600"/>
            <a:ext cx="4032504" cy="504190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90081" y="2665379"/>
            <a:ext cx="3655181"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92704" y="2665379"/>
            <a:ext cx="3673182"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endParaRPr lang="zh-CN" altLang="en-US" smtClean="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smtClean="0"/>
              <a:t>单击此处编辑母版文本样式</a:t>
            </a:r>
            <a:endParaRPr lang="zh-CN" altLang="en-US" smtClean="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image" Target="../media/image4.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3" name="图片 2"/>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05" y="0"/>
            <a:ext cx="9211945" cy="6858000"/>
          </a:xfrm>
          <a:prstGeom prst="rect">
            <a:avLst/>
          </a:prstGeom>
        </p:spPr>
      </p:pic>
      <p:sp>
        <p:nvSpPr>
          <p:cNvPr id="1027" name="文本占位符 1026"/>
          <p:cNvSpPr>
            <a:spLocks noGrp="1"/>
          </p:cNvSpPr>
          <p:nvPr>
            <p:ph type="body" idx="1"/>
          </p:nvPr>
        </p:nvSpPr>
        <p:spPr>
          <a:xfrm>
            <a:off x="457200" y="908050"/>
            <a:ext cx="8229600" cy="5041900"/>
          </a:xfrm>
          <a:prstGeom prst="rect">
            <a:avLst/>
          </a:prstGeom>
          <a:noFill/>
          <a:ln w="9525">
            <a:noFill/>
          </a:ln>
        </p:spPr>
        <p:txBody>
          <a:bodyPr/>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026" name="标题 1025"/>
          <p:cNvSpPr>
            <a:spLocks noGrp="1"/>
          </p:cNvSpPr>
          <p:nvPr>
            <p:ph type="title"/>
          </p:nvPr>
        </p:nvSpPr>
        <p:spPr>
          <a:xfrm>
            <a:off x="395288" y="333375"/>
            <a:ext cx="6264275" cy="360363"/>
          </a:xfrm>
          <a:prstGeom prst="rect">
            <a:avLst/>
          </a:prstGeom>
          <a:noFill/>
          <a:ln w="9525">
            <a:noFill/>
          </a:ln>
        </p:spPr>
        <p:txBody>
          <a:bodyPr anchor="ctr"/>
          <a:p>
            <a:pPr lvl="0"/>
            <a:r>
              <a:rPr lang="zh-CN" altLang="en-US" dirty="0"/>
              <a:t>单击此处编辑母版标题样式</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sldNum="0" hdr="0"/>
  <p:txStyles>
    <p:titleStyle>
      <a:lvl1pPr marL="0" lvl="0" indent="0" algn="l" defTabSz="914400" rtl="0" eaLnBrk="1" fontAlgn="base" latinLnBrk="0" hangingPunct="1">
        <a:lnSpc>
          <a:spcPct val="100000"/>
        </a:lnSpc>
        <a:spcBef>
          <a:spcPct val="0"/>
        </a:spcBef>
        <a:spcAft>
          <a:spcPct val="0"/>
        </a:spcAft>
        <a:buNone/>
        <a:defRPr sz="2800" b="0" i="0" u="none" kern="1200" baseline="0">
          <a:solidFill>
            <a:schemeClr val="tx2"/>
          </a:solidFill>
          <a:latin typeface="微软雅黑" panose="020B0503020204020204" charset="-122"/>
          <a:ea typeface="微软雅黑" panose="020B0503020204020204" charset="-122"/>
          <a:cs typeface="+mj-cs"/>
        </a:defRPr>
      </a:lvl1pPr>
    </p:titleStyle>
    <p:bodyStyle>
      <a:lvl1pPr marL="0" lvl="0" indent="0" algn="l" defTabSz="914400" rtl="0" eaLnBrk="1" fontAlgn="base" latinLnBrk="0" hangingPunct="1">
        <a:lnSpc>
          <a:spcPct val="100000"/>
        </a:lnSpc>
        <a:spcBef>
          <a:spcPct val="20000"/>
        </a:spcBef>
        <a:spcAft>
          <a:spcPct val="0"/>
        </a:spcAft>
        <a:buNone/>
        <a:defRPr sz="3200" b="0" i="0" u="none" kern="1200" baseline="0">
          <a:solidFill>
            <a:schemeClr val="tx1"/>
          </a:solidFill>
          <a:latin typeface="微软雅黑" panose="020B0503020204020204" charset="-122"/>
          <a:ea typeface="微软雅黑" panose="020B0503020204020204" charset="-122"/>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微软雅黑" panose="020B0503020204020204" charset="-122"/>
          <a:ea typeface="微软雅黑" panose="020B0503020204020204" charset="-122"/>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微软雅黑" panose="020B0503020204020204" charset="-122"/>
          <a:ea typeface="微软雅黑" panose="020B0503020204020204" charset="-122"/>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微软雅黑" panose="020B0503020204020204" charset="-122"/>
          <a:ea typeface="微软雅黑" panose="020B0503020204020204" charset="-122"/>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微软雅黑" panose="020B0503020204020204" charset="-122"/>
          <a:ea typeface="微软雅黑" panose="020B0503020204020204" charset="-122"/>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20.png"/><Relationship Id="rId3" Type="http://schemas.openxmlformats.org/officeDocument/2006/relationships/image" Target="../media/image19.png"/><Relationship Id="rId2" Type="http://schemas.openxmlformats.org/officeDocument/2006/relationships/tags" Target="../tags/tag4.xml"/><Relationship Id="rId1" Type="http://schemas.openxmlformats.org/officeDocument/2006/relationships/tags" Target="../tags/tag3.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image" Target="../media/image26.png"/><Relationship Id="rId7" Type="http://schemas.openxmlformats.org/officeDocument/2006/relationships/image" Target="../media/image25.png"/><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5" Type="http://schemas.openxmlformats.org/officeDocument/2006/relationships/notesSlide" Target="../notesSlides/notesSlide12.xml"/><Relationship Id="rId14" Type="http://schemas.openxmlformats.org/officeDocument/2006/relationships/slideLayout" Target="../slideLayouts/slideLayout2.xml"/><Relationship Id="rId13" Type="http://schemas.openxmlformats.org/officeDocument/2006/relationships/image" Target="../media/image28.png"/><Relationship Id="rId12" Type="http://schemas.openxmlformats.org/officeDocument/2006/relationships/image" Target="../media/image27.png"/><Relationship Id="rId11" Type="http://schemas.openxmlformats.org/officeDocument/2006/relationships/tags" Target="../tags/tag12.xml"/><Relationship Id="rId10" Type="http://schemas.openxmlformats.org/officeDocument/2006/relationships/tags" Target="../tags/tag11.xml"/><Relationship Id="rId1" Type="http://schemas.openxmlformats.org/officeDocument/2006/relationships/image" Target="../media/image24.jpeg"/></Relationships>
</file>

<file path=ppt/slides/_rels/slide14.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tags" Target="../tags/tag20.xml"/><Relationship Id="rId7" Type="http://schemas.openxmlformats.org/officeDocument/2006/relationships/tags" Target="../tags/tag19.xml"/><Relationship Id="rId6" Type="http://schemas.openxmlformats.org/officeDocument/2006/relationships/tags" Target="../tags/tag18.xml"/><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4" Type="http://schemas.openxmlformats.org/officeDocument/2006/relationships/notesSlide" Target="../notesSlides/notesSlide13.xml"/><Relationship Id="rId13" Type="http://schemas.openxmlformats.org/officeDocument/2006/relationships/slideLayout" Target="../slideLayouts/slideLayout2.xml"/><Relationship Id="rId12" Type="http://schemas.openxmlformats.org/officeDocument/2006/relationships/image" Target="../media/image32.png"/><Relationship Id="rId11" Type="http://schemas.openxmlformats.org/officeDocument/2006/relationships/image" Target="../media/image31.png"/><Relationship Id="rId10" Type="http://schemas.openxmlformats.org/officeDocument/2006/relationships/image" Target="../media/image30.png"/><Relationship Id="rId1" Type="http://schemas.openxmlformats.org/officeDocument/2006/relationships/tags" Target="../tags/tag13.xml"/></Relationships>
</file>

<file path=ppt/slides/_rels/slide15.xml.rels><?xml version="1.0" encoding="UTF-8" standalone="yes"?>
<Relationships xmlns="http://schemas.openxmlformats.org/package/2006/relationships"><Relationship Id="rId9" Type="http://schemas.openxmlformats.org/officeDocument/2006/relationships/image" Target="../media/image33.png"/><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4" Type="http://schemas.openxmlformats.org/officeDocument/2006/relationships/notesSlide" Target="../notesSlides/notesSlide14.xml"/><Relationship Id="rId13" Type="http://schemas.openxmlformats.org/officeDocument/2006/relationships/slideLayout" Target="../slideLayouts/slideLayout2.xml"/><Relationship Id="rId12" Type="http://schemas.openxmlformats.org/officeDocument/2006/relationships/image" Target="../media/image36.png"/><Relationship Id="rId11" Type="http://schemas.openxmlformats.org/officeDocument/2006/relationships/image" Target="../media/image35.png"/><Relationship Id="rId10" Type="http://schemas.openxmlformats.org/officeDocument/2006/relationships/image" Target="../media/image34.png"/><Relationship Id="rId1" Type="http://schemas.openxmlformats.org/officeDocument/2006/relationships/tags" Target="../tags/tag2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9.jpe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2.xml"/><Relationship Id="rId7" Type="http://schemas.openxmlformats.org/officeDocument/2006/relationships/image" Target="../media/image16.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51" name="副标题 2050"/>
          <p:cNvSpPr>
            <a:spLocks noGrp="1"/>
          </p:cNvSpPr>
          <p:nvPr>
            <p:ph type="subTitle" idx="1"/>
          </p:nvPr>
        </p:nvSpPr>
        <p:spPr>
          <a:xfrm>
            <a:off x="2144395" y="4671060"/>
            <a:ext cx="6852285" cy="1259840"/>
          </a:xfrm>
        </p:spPr>
        <p:txBody>
          <a:bodyPr/>
          <a:p>
            <a:pPr algn="ctr"/>
            <a:r>
              <a:rPr lang="zh-CN" altLang="en-US" b="1">
                <a:solidFill>
                  <a:srgbClr val="262626"/>
                </a:solidFill>
                <a:sym typeface="+mn-ea"/>
              </a:rPr>
              <a:t>江苏爱克赛实业有限公司</a:t>
            </a:r>
            <a:endParaRPr lang="zh-CN" altLang="en-US" b="1">
              <a:solidFill>
                <a:srgbClr val="262626"/>
              </a:solidFill>
              <a:latin typeface="微软雅黑" panose="020B0503020204020204" charset="-122"/>
              <a:ea typeface="微软雅黑" panose="020B0503020204020204" charset="-122"/>
            </a:endParaRPr>
          </a:p>
          <a:p>
            <a:pPr algn="ctr"/>
            <a:r>
              <a:rPr lang="zh-CN" altLang="en-US" b="1">
                <a:solidFill>
                  <a:srgbClr val="262626"/>
                </a:solidFill>
                <a:sym typeface="+mn-ea"/>
              </a:rPr>
              <a:t>建设工程施工现场消防应急供电系统</a:t>
            </a:r>
            <a:endParaRPr lang="zh-CN" altLang="en-US" b="1">
              <a:solidFill>
                <a:srgbClr val="262626"/>
              </a:solidFill>
              <a:sym typeface="+mn-ea"/>
            </a:endParaRPr>
          </a:p>
          <a:p>
            <a:pPr algn="ctr" defTabSz="914400">
              <a:buSzPct val="100000"/>
            </a:pPr>
            <a:endParaRPr lang="zh-CN" altLang="en-US" kern="1200" baseline="0" dirty="0">
              <a:cs typeface="微软雅黑"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xfrm>
            <a:off x="2044383" y="528955"/>
            <a:ext cx="6264275" cy="360363"/>
          </a:xfrm>
        </p:spPr>
        <p:txBody>
          <a:bodyPr anchor="ctr"/>
          <a:p>
            <a:r>
              <a:rPr lang="zh-CN" sz="2400" dirty="0">
                <a:sym typeface="+mn-ea"/>
              </a:rPr>
              <a:t>消防</a:t>
            </a:r>
            <a:r>
              <a:rPr sz="2400" dirty="0">
                <a:sym typeface="+mn-ea"/>
              </a:rPr>
              <a:t>应急供电系统</a:t>
            </a:r>
            <a:endParaRPr lang="zh-CN" altLang="en-US" sz="2400" dirty="0"/>
          </a:p>
        </p:txBody>
      </p:sp>
      <p:sp>
        <p:nvSpPr>
          <p:cNvPr id="81923" name="文本占位符 81922"/>
          <p:cNvSpPr>
            <a:spLocks noGrp="1"/>
          </p:cNvSpPr>
          <p:nvPr>
            <p:ph type="body" idx="1"/>
          </p:nvPr>
        </p:nvSpPr>
        <p:spPr>
          <a:xfrm>
            <a:off x="457200" y="1376045"/>
            <a:ext cx="8229600" cy="5041900"/>
          </a:xfrm>
        </p:spPr>
        <p:txBody>
          <a:bodyPr/>
          <a:p>
            <a:pPr>
              <a:lnSpc>
                <a:spcPct val="100000"/>
              </a:lnSpc>
            </a:pPr>
            <a:r>
              <a:rPr lang="en-US" altLang="zh-CN" sz="2000">
                <a:cs typeface="微软雅黑" panose="020B0503020204020204" charset="-122"/>
                <a:sym typeface="+mn-ea"/>
              </a:rPr>
              <a:t>                    </a:t>
            </a:r>
            <a:endParaRPr lang="zh-CN" altLang="en-US" sz="2000" dirty="0">
              <a:cs typeface="微软雅黑" panose="020B0503020204020204" charset="-122"/>
              <a:sym typeface="+mn-ea"/>
            </a:endParaRPr>
          </a:p>
        </p:txBody>
      </p:sp>
      <p:graphicFrame>
        <p:nvGraphicFramePr>
          <p:cNvPr id="2" name="表格 1"/>
          <p:cNvGraphicFramePr/>
          <p:nvPr>
            <p:custDataLst>
              <p:tags r:id="rId1"/>
            </p:custDataLst>
          </p:nvPr>
        </p:nvGraphicFramePr>
        <p:xfrm>
          <a:off x="802640" y="1515110"/>
          <a:ext cx="7413625" cy="4548505"/>
        </p:xfrm>
        <a:graphic>
          <a:graphicData uri="http://schemas.openxmlformats.org/drawingml/2006/table">
            <a:tbl>
              <a:tblPr firstRow="1" bandRow="1">
                <a:tableStyleId>{5940675A-B579-460E-94D1-54222C63F5DA}</a:tableStyleId>
              </a:tblPr>
              <a:tblGrid>
                <a:gridCol w="1419225"/>
                <a:gridCol w="2954020"/>
                <a:gridCol w="3040380"/>
              </a:tblGrid>
              <a:tr h="419100">
                <a:tc>
                  <a:txBody>
                    <a:bodyPr/>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性能</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消防应急供电系统</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1">
                          <a:latin typeface="宋体" panose="02010600030101010101" pitchFamily="2" charset="-122"/>
                          <a:ea typeface="宋体" panose="02010600030101010101" pitchFamily="2" charset="-122"/>
                          <a:cs typeface="宋体" panose="02010600030101010101" pitchFamily="2" charset="-122"/>
                        </a:rPr>
                        <a:t>柴油发电机</a:t>
                      </a:r>
                      <a:endParaRPr lang="en-US" altLang="en-US" sz="1600" b="1">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66750">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启动时间</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zh-CN" sz="1400" b="0">
                          <a:latin typeface="宋体" panose="02010600030101010101" pitchFamily="2" charset="-122"/>
                          <a:ea typeface="宋体" panose="02010600030101010101" pitchFamily="2" charset="-122"/>
                          <a:cs typeface="宋体" panose="02010600030101010101" pitchFamily="2" charset="-122"/>
                        </a:rPr>
                        <a:t>零切换，</a:t>
                      </a:r>
                      <a:r>
                        <a:rPr lang="zh-CN" altLang="en-US" sz="1400" b="0">
                          <a:latin typeface="宋体" panose="02010600030101010101" pitchFamily="2" charset="-122"/>
                          <a:ea typeface="宋体" panose="02010600030101010101" pitchFamily="2" charset="-122"/>
                          <a:cs typeface="宋体" panose="02010600030101010101" pitchFamily="2" charset="-122"/>
                        </a:rPr>
                        <a:t>不间断供电</a:t>
                      </a:r>
                      <a:endParaRPr lang="zh-CN"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与市电并网5-30s；不并网需人工开机</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68655">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环保</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无排气排烟，噪音小于55dB，无震动</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有二氧化硫排放、排烟，噪音特别大，有震动</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9735">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安全性</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产品稳定，采用阻燃材料</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油品储存</a:t>
                      </a:r>
                      <a:r>
                        <a:rPr lang="zh-CN" altLang="en-US" sz="1400" b="0">
                          <a:latin typeface="宋体" panose="02010600030101010101" pitchFamily="2" charset="-122"/>
                          <a:ea typeface="宋体" panose="02010600030101010101" pitchFamily="2" charset="-122"/>
                          <a:cs typeface="宋体" panose="02010600030101010101" pitchFamily="2" charset="-122"/>
                        </a:rPr>
                        <a:t>及使用</a:t>
                      </a:r>
                      <a:r>
                        <a:rPr lang="en-US" sz="1400" b="0">
                          <a:latin typeface="宋体" panose="02010600030101010101" pitchFamily="2" charset="-122"/>
                          <a:ea typeface="宋体" panose="02010600030101010101" pitchFamily="2" charset="-122"/>
                          <a:cs typeface="宋体" panose="02010600030101010101" pitchFamily="2" charset="-122"/>
                        </a:rPr>
                        <a:t>，</a:t>
                      </a:r>
                      <a:r>
                        <a:rPr lang="zh-CN" altLang="en-US" sz="1400" b="0">
                          <a:latin typeface="宋体" panose="02010600030101010101" pitchFamily="2" charset="-122"/>
                          <a:ea typeface="宋体" panose="02010600030101010101" pitchFamily="2" charset="-122"/>
                          <a:cs typeface="宋体" panose="02010600030101010101" pitchFamily="2" charset="-122"/>
                        </a:rPr>
                        <a:t>均</a:t>
                      </a:r>
                      <a:r>
                        <a:rPr lang="en-US" sz="1400" b="0">
                          <a:latin typeface="宋体" panose="02010600030101010101" pitchFamily="2" charset="-122"/>
                          <a:ea typeface="宋体" panose="02010600030101010101" pitchFamily="2" charset="-122"/>
                          <a:cs typeface="宋体" panose="02010600030101010101" pitchFamily="2" charset="-122"/>
                        </a:rPr>
                        <a:t>有安全隐患</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69925">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维护</a:t>
                      </a:r>
                      <a:r>
                        <a:rPr lang="en-US" sz="1400">
                          <a:latin typeface="宋体" panose="02010600030101010101" pitchFamily="2" charset="-122"/>
                          <a:ea typeface="宋体" panose="02010600030101010101" pitchFamily="2" charset="-122"/>
                          <a:cs typeface="宋体" panose="02010600030101010101" pitchFamily="2" charset="-122"/>
                          <a:sym typeface="+mn-ea"/>
                        </a:rPr>
                        <a:t>性</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维护简单，可无人值守自动操作，可远程监控</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需专人看管，需定期维护</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17525">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供电</a:t>
                      </a:r>
                      <a:r>
                        <a:rPr lang="zh-CN" altLang="en-US" sz="1400" b="0">
                          <a:latin typeface="宋体" panose="02010600030101010101" pitchFamily="2" charset="-122"/>
                          <a:ea typeface="宋体" panose="02010600030101010101" pitchFamily="2" charset="-122"/>
                          <a:cs typeface="宋体" panose="02010600030101010101" pitchFamily="2" charset="-122"/>
                        </a:rPr>
                        <a:t>质量</a:t>
                      </a:r>
                      <a:endParaRPr lang="zh-CN"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供电电压</a:t>
                      </a:r>
                      <a:r>
                        <a:rPr lang="zh-CN" altLang="en-US" sz="1400" b="0">
                          <a:latin typeface="宋体" panose="02010600030101010101" pitchFamily="2" charset="-122"/>
                          <a:ea typeface="宋体" panose="02010600030101010101" pitchFamily="2" charset="-122"/>
                          <a:cs typeface="宋体" panose="02010600030101010101" pitchFamily="2" charset="-122"/>
                        </a:rPr>
                        <a:t>、频率稳定，电源质量佳</a:t>
                      </a:r>
                      <a:endParaRPr lang="zh-CN"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电压不稳，频率不稳，效率低</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4190">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过载及保护能力</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过载能力强，保护功能完善</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过载能力差，保护功能</a:t>
                      </a:r>
                      <a:r>
                        <a:rPr lang="zh-CN" altLang="en-US" sz="1400" b="0">
                          <a:latin typeface="宋体" panose="02010600030101010101" pitchFamily="2" charset="-122"/>
                          <a:ea typeface="宋体" panose="02010600030101010101" pitchFamily="2" charset="-122"/>
                          <a:cs typeface="宋体" panose="02010600030101010101" pitchFamily="2" charset="-122"/>
                        </a:rPr>
                        <a:t>差</a:t>
                      </a:r>
                      <a:endParaRPr lang="zh-CN"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82625">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造价及运营成本</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一次性投入，基本无后续运行费用</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400" b="0">
                          <a:latin typeface="宋体" panose="02010600030101010101" pitchFamily="2" charset="-122"/>
                          <a:ea typeface="宋体" panose="02010600030101010101" pitchFamily="2" charset="-122"/>
                          <a:cs typeface="宋体" panose="02010600030101010101" pitchFamily="2" charset="-122"/>
                        </a:rPr>
                        <a:t>设备采购成本稍低，但辅助设施造价高，后续运行费用多</a:t>
                      </a:r>
                      <a:endParaRPr lang="en-US" altLang="en-US" sz="14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xfrm>
            <a:off x="2044383" y="528955"/>
            <a:ext cx="6264275" cy="360363"/>
          </a:xfrm>
        </p:spPr>
        <p:txBody>
          <a:bodyPr anchor="ctr"/>
          <a:p>
            <a:r>
              <a:rPr sz="2400" dirty="0">
                <a:sym typeface="+mn-ea"/>
              </a:rPr>
              <a:t>质量保障</a:t>
            </a:r>
            <a:endParaRPr lang="zh-CN" altLang="en-US" sz="2400" dirty="0"/>
          </a:p>
        </p:txBody>
      </p:sp>
      <p:sp>
        <p:nvSpPr>
          <p:cNvPr id="21" name="矩形 20"/>
          <p:cNvSpPr/>
          <p:nvPr/>
        </p:nvSpPr>
        <p:spPr>
          <a:xfrm>
            <a:off x="1189038" y="2047875"/>
            <a:ext cx="1690687" cy="327025"/>
          </a:xfrm>
          <a:prstGeom prst="rect">
            <a:avLst/>
          </a:prstGeom>
          <a:noFill/>
          <a:ln w="9525">
            <a:noFill/>
          </a:ln>
        </p:spPr>
        <p:txBody>
          <a:bodyPr wrap="square" lIns="121893" tIns="60946" rIns="121893" bIns="60946" anchor="t">
            <a:spAutoFit/>
          </a:bodyPr>
          <a:p>
            <a:pPr algn="just" defTabSz="1219200">
              <a:lnSpc>
                <a:spcPts val="1600"/>
              </a:lnSpc>
            </a:pPr>
            <a:r>
              <a:rPr lang="zh-CN" altLang="en-US" sz="1600" b="1">
                <a:solidFill>
                  <a:schemeClr val="bg1"/>
                </a:solidFill>
                <a:latin typeface="微软雅黑" panose="020B0503020204020204" charset="-122"/>
                <a:ea typeface="微软雅黑" panose="020B0503020204020204" charset="-122"/>
              </a:rPr>
              <a:t>订货注意事项</a:t>
            </a:r>
            <a:endParaRPr lang="en-US" altLang="zh-CN" sz="1600" b="1">
              <a:solidFill>
                <a:schemeClr val="bg1"/>
              </a:solidFill>
              <a:latin typeface="微软雅黑" panose="020B0503020204020204" charset="-122"/>
              <a:ea typeface="微软雅黑" panose="020B0503020204020204" charset="-122"/>
            </a:endParaRPr>
          </a:p>
        </p:txBody>
      </p:sp>
      <p:sp>
        <p:nvSpPr>
          <p:cNvPr id="17" name="MH_Other_1"/>
          <p:cNvSpPr/>
          <p:nvPr>
            <p:custDataLst>
              <p:tags r:id="rId1"/>
            </p:custDataLst>
          </p:nvPr>
        </p:nvSpPr>
        <p:spPr>
          <a:xfrm>
            <a:off x="781209" y="1877260"/>
            <a:ext cx="1700212" cy="1290608"/>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1" tIns="50964" rIns="101931" bIns="50964"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prstClr val="white"/>
              </a:solidFill>
              <a:effectLst/>
              <a:uLnTx/>
              <a:uFillTx/>
              <a:latin typeface="+mn-lt"/>
              <a:ea typeface="+mn-ea"/>
              <a:cs typeface="+mn-cs"/>
            </a:endParaRPr>
          </a:p>
        </p:txBody>
      </p:sp>
      <p:sp>
        <p:nvSpPr>
          <p:cNvPr id="14" name="MH_Other_2"/>
          <p:cNvSpPr/>
          <p:nvPr>
            <p:custDataLst>
              <p:tags r:id="rId2"/>
            </p:custDataLst>
          </p:nvPr>
        </p:nvSpPr>
        <p:spPr>
          <a:xfrm>
            <a:off x="752328" y="3778450"/>
            <a:ext cx="1700213" cy="1290608"/>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1" tIns="50964" rIns="101931" bIns="50964"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prstClr val="white"/>
              </a:solidFill>
              <a:effectLst/>
              <a:uLnTx/>
              <a:uFillTx/>
              <a:latin typeface="+mn-lt"/>
              <a:ea typeface="+mn-ea"/>
              <a:cs typeface="+mn-cs"/>
            </a:endParaRPr>
          </a:p>
        </p:txBody>
      </p:sp>
      <p:pic>
        <p:nvPicPr>
          <p:cNvPr id="51212" name="图片 20"/>
          <p:cNvPicPr>
            <a:picLocks noChangeAspect="1"/>
          </p:cNvPicPr>
          <p:nvPr/>
        </p:nvPicPr>
        <p:blipFill>
          <a:blip r:embed="rId3"/>
          <a:stretch>
            <a:fillRect/>
          </a:stretch>
        </p:blipFill>
        <p:spPr>
          <a:xfrm>
            <a:off x="624205" y="1800860"/>
            <a:ext cx="2107565" cy="1496695"/>
          </a:xfrm>
          <a:prstGeom prst="rect">
            <a:avLst/>
          </a:prstGeom>
          <a:noFill/>
          <a:ln w="9525">
            <a:noFill/>
          </a:ln>
        </p:spPr>
      </p:pic>
      <p:sp>
        <p:nvSpPr>
          <p:cNvPr id="51213" name="文本框 21"/>
          <p:cNvSpPr txBox="1"/>
          <p:nvPr/>
        </p:nvSpPr>
        <p:spPr>
          <a:xfrm>
            <a:off x="3082290" y="1374775"/>
            <a:ext cx="5227955" cy="2011045"/>
          </a:xfrm>
          <a:prstGeom prst="rect">
            <a:avLst/>
          </a:prstGeom>
          <a:noFill/>
          <a:ln w="9525">
            <a:noFill/>
          </a:ln>
        </p:spPr>
        <p:txBody>
          <a:bodyPr wrap="square" anchor="t">
            <a:spAutoFit/>
          </a:bodyPr>
          <a:p>
            <a:pPr>
              <a:lnSpc>
                <a:spcPct val="130000"/>
              </a:lnSpc>
            </a:pPr>
            <a:r>
              <a:rPr lang="zh-CN" altLang="en-US" sz="1600" b="1" dirty="0">
                <a:solidFill>
                  <a:srgbClr val="FF0000"/>
                </a:solidFill>
                <a:latin typeface="微软雅黑" panose="020B0503020204020204" charset="-122"/>
                <a:ea typeface="微软雅黑" panose="020B0503020204020204" charset="-122"/>
                <a:sym typeface="+mn-ea"/>
              </a:rPr>
              <a:t>主控板独立舱室</a:t>
            </a:r>
            <a:endParaRPr lang="zh-CN" altLang="en-US" sz="1600" b="1" dirty="0">
              <a:solidFill>
                <a:srgbClr val="FF0000"/>
              </a:solidFill>
              <a:latin typeface="微软雅黑" panose="020B0503020204020204" charset="-122"/>
              <a:ea typeface="微软雅黑" panose="020B0503020204020204" charset="-122"/>
            </a:endParaRPr>
          </a:p>
          <a:p>
            <a:pPr>
              <a:lnSpc>
                <a:spcPct val="130000"/>
              </a:lnSpc>
            </a:pPr>
            <a:r>
              <a:rPr lang="zh-CN" altLang="en-US" sz="1600">
                <a:latin typeface="微软雅黑" panose="020B0503020204020204" charset="-122"/>
                <a:ea typeface="微软雅黑" panose="020B0503020204020204" charset="-122"/>
              </a:rPr>
              <a:t>所有主控板独立舱室安装，三防处理，能够适应更为恶劣的使用环境；</a:t>
            </a:r>
            <a:endParaRPr lang="zh-CN" altLang="en-US" sz="1600">
              <a:latin typeface="微软雅黑" panose="020B0503020204020204" charset="-122"/>
              <a:ea typeface="微软雅黑" panose="020B0503020204020204" charset="-122"/>
            </a:endParaRPr>
          </a:p>
          <a:p>
            <a:pPr>
              <a:lnSpc>
                <a:spcPct val="130000"/>
              </a:lnSpc>
            </a:pPr>
            <a:r>
              <a:rPr lang="zh-CN" altLang="en-US" sz="1600">
                <a:latin typeface="微软雅黑" panose="020B0503020204020204" charset="-122"/>
                <a:ea typeface="微软雅黑" panose="020B0503020204020204" charset="-122"/>
              </a:rPr>
              <a:t>内部模块化设计，</a:t>
            </a:r>
            <a:endParaRPr lang="zh-CN" altLang="en-US" sz="1600">
              <a:latin typeface="微软雅黑" panose="020B0503020204020204" charset="-122"/>
              <a:ea typeface="微软雅黑" panose="020B0503020204020204" charset="-122"/>
            </a:endParaRPr>
          </a:p>
          <a:p>
            <a:pPr>
              <a:lnSpc>
                <a:spcPct val="130000"/>
              </a:lnSpc>
            </a:pPr>
            <a:r>
              <a:rPr lang="zh-CN" altLang="en-US" sz="1600">
                <a:latin typeface="微软雅黑" panose="020B0503020204020204" charset="-122"/>
                <a:ea typeface="微软雅黑" panose="020B0503020204020204" charset="-122"/>
              </a:rPr>
              <a:t>需要维护的器件都可以通过打开前门操作；独立风道设计，散热性能更好，节约安装空间。</a:t>
            </a:r>
            <a:endParaRPr lang="zh-CN" altLang="en-US" sz="1600">
              <a:latin typeface="微软雅黑" panose="020B0503020204020204" charset="-122"/>
              <a:ea typeface="微软雅黑" panose="020B0503020204020204" charset="-122"/>
            </a:endParaRPr>
          </a:p>
        </p:txBody>
      </p:sp>
      <p:pic>
        <p:nvPicPr>
          <p:cNvPr id="2" name="图片 22"/>
          <p:cNvPicPr>
            <a:picLocks noChangeAspect="1"/>
          </p:cNvPicPr>
          <p:nvPr/>
        </p:nvPicPr>
        <p:blipFill>
          <a:blip r:embed="rId4"/>
          <a:stretch>
            <a:fillRect/>
          </a:stretch>
        </p:blipFill>
        <p:spPr>
          <a:xfrm>
            <a:off x="624840" y="4078605"/>
            <a:ext cx="2144395" cy="1487805"/>
          </a:xfrm>
          <a:prstGeom prst="rect">
            <a:avLst/>
          </a:prstGeom>
          <a:noFill/>
          <a:ln w="9525">
            <a:noFill/>
          </a:ln>
        </p:spPr>
      </p:pic>
      <p:sp>
        <p:nvSpPr>
          <p:cNvPr id="3" name="文本框 23"/>
          <p:cNvSpPr txBox="1"/>
          <p:nvPr/>
        </p:nvSpPr>
        <p:spPr>
          <a:xfrm>
            <a:off x="3082290" y="3921760"/>
            <a:ext cx="5228590" cy="1691005"/>
          </a:xfrm>
          <a:prstGeom prst="rect">
            <a:avLst/>
          </a:prstGeom>
          <a:noFill/>
          <a:ln w="9525">
            <a:noFill/>
          </a:ln>
        </p:spPr>
        <p:txBody>
          <a:bodyPr wrap="square" anchor="t">
            <a:spAutoFit/>
          </a:bodyPr>
          <a:p>
            <a:pPr>
              <a:lnSpc>
                <a:spcPct val="130000"/>
              </a:lnSpc>
            </a:pPr>
            <a:r>
              <a:rPr lang="zh-CN" altLang="zh-CN" sz="1600" b="1" dirty="0">
                <a:solidFill>
                  <a:srgbClr val="FF0000"/>
                </a:solidFill>
                <a:latin typeface="微软雅黑" panose="020B0503020204020204" charset="-122"/>
                <a:ea typeface="微软雅黑" panose="020B0503020204020204" charset="-122"/>
                <a:sym typeface="+mn-ea"/>
              </a:rPr>
              <a:t>主要功率器件</a:t>
            </a:r>
            <a:endParaRPr lang="zh-CN" altLang="zh-CN" sz="1600" b="1" dirty="0">
              <a:solidFill>
                <a:srgbClr val="FF0000"/>
              </a:solidFill>
              <a:latin typeface="微软雅黑" panose="020B0503020204020204" charset="-122"/>
              <a:ea typeface="微软雅黑" panose="020B0503020204020204" charset="-122"/>
            </a:endParaRPr>
          </a:p>
          <a:p>
            <a:pPr>
              <a:lnSpc>
                <a:spcPct val="130000"/>
              </a:lnSpc>
            </a:pPr>
            <a:r>
              <a:rPr lang="zh-CN" altLang="en-US" sz="1600">
                <a:latin typeface="微软雅黑" panose="020B0503020204020204" charset="-122"/>
                <a:ea typeface="微软雅黑" panose="020B0503020204020204" charset="-122"/>
              </a:rPr>
              <a:t>核心器件全部采用国际一线品牌，逆变模块为日本富士；可控硅模块为德国赛米控；</a:t>
            </a:r>
            <a:r>
              <a:rPr lang="en-US" altLang="zh-CN" sz="1600">
                <a:latin typeface="微软雅黑" panose="020B0503020204020204" charset="-122"/>
                <a:ea typeface="微软雅黑" panose="020B0503020204020204" charset="-122"/>
              </a:rPr>
              <a:t>DSP</a:t>
            </a:r>
            <a:r>
              <a:rPr lang="zh-CN" altLang="en-US" sz="1600">
                <a:latin typeface="微软雅黑" panose="020B0503020204020204" charset="-122"/>
                <a:ea typeface="微软雅黑" panose="020B0503020204020204" charset="-122"/>
              </a:rPr>
              <a:t>为</a:t>
            </a:r>
            <a:r>
              <a:rPr lang="en-US" altLang="zh-CN" sz="1600">
                <a:latin typeface="微软雅黑" panose="020B0503020204020204" charset="-122"/>
                <a:ea typeface="微软雅黑" panose="020B0503020204020204" charset="-122"/>
              </a:rPr>
              <a:t>TI</a:t>
            </a:r>
            <a:r>
              <a:rPr lang="zh-CN" altLang="en-US" sz="1600">
                <a:latin typeface="微软雅黑" panose="020B0503020204020204" charset="-122"/>
                <a:ea typeface="微软雅黑" panose="020B0503020204020204" charset="-122"/>
              </a:rPr>
              <a:t>；风机为日本三洋；吸收电容为意大利EACO等，是产品品质的保障，设计寿命</a:t>
            </a:r>
            <a:r>
              <a:rPr lang="en-US" altLang="zh-CN" sz="1600">
                <a:latin typeface="微软雅黑" panose="020B0503020204020204" charset="-122"/>
                <a:ea typeface="微软雅黑" panose="020B0503020204020204" charset="-122"/>
              </a:rPr>
              <a:t>20</a:t>
            </a:r>
            <a:r>
              <a:rPr lang="zh-CN" altLang="en-US" sz="1600">
                <a:latin typeface="微软雅黑" panose="020B0503020204020204" charset="-122"/>
                <a:ea typeface="微软雅黑" panose="020B0503020204020204" charset="-122"/>
              </a:rPr>
              <a:t>年以上。</a:t>
            </a:r>
            <a:endParaRPr lang="zh-CN" altLang="en-US" sz="160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2" nodeType="afterEffec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6" presetClass="emph" presetSubtype="0" fill="hold" grpId="13" nodeType="withEffect">
                                  <p:childTnLst>
                                    <p:animEffect transition="out" filter="fade">
                                      <p:cBhvr>
                                        <p:cTn id="9" dur="500" tmFilter="0, 0; .2, .5; .8, .5; 1, 0"/>
                                        <p:tgtEl>
                                          <p:spTgt spid="21"/>
                                        </p:tgtEl>
                                      </p:cBhvr>
                                    </p:animEffect>
                                    <p:animScale>
                                      <p:cBhvr>
                                        <p:cTn id="10"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12"/>
      <p:bldP spid="21" grpId="13"/>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xfrm>
            <a:off x="2044383" y="528955"/>
            <a:ext cx="6264275" cy="360363"/>
          </a:xfrm>
        </p:spPr>
        <p:txBody>
          <a:bodyPr anchor="ctr"/>
          <a:p>
            <a:r>
              <a:rPr sz="2400" dirty="0">
                <a:sym typeface="+mn-ea"/>
              </a:rPr>
              <a:t>质量保障</a:t>
            </a:r>
            <a:endParaRPr lang="zh-CN" altLang="en-US" sz="2400" dirty="0"/>
          </a:p>
        </p:txBody>
      </p:sp>
      <p:sp>
        <p:nvSpPr>
          <p:cNvPr id="81923" name="文本占位符 81922"/>
          <p:cNvSpPr>
            <a:spLocks noGrp="1"/>
          </p:cNvSpPr>
          <p:nvPr>
            <p:ph type="body" idx="1"/>
          </p:nvPr>
        </p:nvSpPr>
        <p:spPr>
          <a:xfrm>
            <a:off x="457200" y="1376045"/>
            <a:ext cx="8229600" cy="5041900"/>
          </a:xfrm>
        </p:spPr>
        <p:txBody>
          <a:bodyPr/>
          <a:p>
            <a:pPr>
              <a:lnSpc>
                <a:spcPct val="100000"/>
              </a:lnSpc>
            </a:pPr>
            <a:r>
              <a:rPr lang="en-US" altLang="zh-CN" sz="2000">
                <a:cs typeface="微软雅黑" panose="020B0503020204020204" charset="-122"/>
                <a:sym typeface="+mn-ea"/>
              </a:rPr>
              <a:t>                    </a:t>
            </a:r>
            <a:endParaRPr lang="zh-CN" altLang="en-US" sz="2000" dirty="0">
              <a:cs typeface="微软雅黑" panose="020B0503020204020204" charset="-122"/>
              <a:sym typeface="+mn-ea"/>
            </a:endParaRPr>
          </a:p>
        </p:txBody>
      </p:sp>
      <p:pic>
        <p:nvPicPr>
          <p:cNvPr id="51216" name="图片 25"/>
          <p:cNvPicPr>
            <a:picLocks noChangeAspect="1"/>
          </p:cNvPicPr>
          <p:nvPr/>
        </p:nvPicPr>
        <p:blipFill>
          <a:blip r:embed="rId1"/>
          <a:stretch>
            <a:fillRect/>
          </a:stretch>
        </p:blipFill>
        <p:spPr>
          <a:xfrm>
            <a:off x="593725" y="1637030"/>
            <a:ext cx="2088515" cy="1470025"/>
          </a:xfrm>
          <a:prstGeom prst="rect">
            <a:avLst/>
          </a:prstGeom>
          <a:noFill/>
          <a:ln w="9525">
            <a:noFill/>
          </a:ln>
        </p:spPr>
      </p:pic>
      <p:sp>
        <p:nvSpPr>
          <p:cNvPr id="51217" name="文本框 30"/>
          <p:cNvSpPr txBox="1"/>
          <p:nvPr/>
        </p:nvSpPr>
        <p:spPr>
          <a:xfrm>
            <a:off x="3222625" y="1590040"/>
            <a:ext cx="5386070" cy="1691005"/>
          </a:xfrm>
          <a:prstGeom prst="rect">
            <a:avLst/>
          </a:prstGeom>
          <a:noFill/>
          <a:ln w="9525">
            <a:noFill/>
          </a:ln>
        </p:spPr>
        <p:txBody>
          <a:bodyPr wrap="square" anchor="t">
            <a:spAutoFit/>
          </a:bodyPr>
          <a:p>
            <a:pPr>
              <a:lnSpc>
                <a:spcPct val="130000"/>
              </a:lnSpc>
            </a:pPr>
            <a:r>
              <a:rPr lang="zh-CN" altLang="zh-CN" sz="1600" b="1" dirty="0">
                <a:solidFill>
                  <a:srgbClr val="FF0000"/>
                </a:solidFill>
                <a:latin typeface="微软雅黑" panose="020B0503020204020204" charset="-122"/>
                <a:ea typeface="微软雅黑" panose="020B0503020204020204" charset="-122"/>
                <a:sym typeface="+mn-ea"/>
              </a:rPr>
              <a:t>可靠性保障</a:t>
            </a:r>
            <a:endParaRPr lang="zh-CN" altLang="zh-CN" sz="1600" b="1" dirty="0">
              <a:solidFill>
                <a:srgbClr val="FF0000"/>
              </a:solidFill>
              <a:latin typeface="微软雅黑" panose="020B0503020204020204" charset="-122"/>
              <a:ea typeface="微软雅黑" panose="020B0503020204020204" charset="-122"/>
            </a:endParaRPr>
          </a:p>
          <a:p>
            <a:pPr>
              <a:lnSpc>
                <a:spcPct val="130000"/>
              </a:lnSpc>
            </a:pPr>
            <a:r>
              <a:rPr lang="zh-CN" altLang="zh-CN" sz="1600">
                <a:latin typeface="微软雅黑" panose="020B0503020204020204" charset="-122"/>
                <a:ea typeface="微软雅黑" panose="020B0503020204020204" charset="-122"/>
              </a:rPr>
              <a:t>完善的保护性能，</a:t>
            </a:r>
            <a:r>
              <a:rPr lang="zh-CN" altLang="en-US" sz="1600" dirty="0">
                <a:latin typeface="微软雅黑" panose="020B0503020204020204" charset="-122"/>
                <a:ea typeface="微软雅黑" panose="020B0503020204020204" charset="-122"/>
              </a:rPr>
              <a:t>提升了产品的可靠性，除常规的保护外，离网逆变器采用了更为有效的</a:t>
            </a:r>
            <a:r>
              <a:rPr lang="en-US" altLang="zh-CN" sz="1600" dirty="0">
                <a:latin typeface="微软雅黑" panose="020B0503020204020204" charset="-122"/>
                <a:ea typeface="微软雅黑" panose="020B0503020204020204" charset="-122"/>
              </a:rPr>
              <a:t>IGBT</a:t>
            </a:r>
            <a:r>
              <a:rPr lang="zh-CN" altLang="en-US" sz="1600" dirty="0">
                <a:latin typeface="微软雅黑" panose="020B0503020204020204" charset="-122"/>
                <a:ea typeface="微软雅黑" panose="020B0503020204020204" charset="-122"/>
              </a:rPr>
              <a:t>电流检测，实现逐波限流，输出滤波电容采用更为安全可靠的薄膜电容，有效抑制了逆变模块损坏的几率，安全系数更高。</a:t>
            </a:r>
            <a:endParaRPr lang="en-US" altLang="zh-CN" sz="1600" dirty="0">
              <a:latin typeface="微软雅黑" panose="020B0503020204020204" charset="-122"/>
              <a:ea typeface="微软雅黑" panose="020B0503020204020204" charset="-122"/>
            </a:endParaRPr>
          </a:p>
        </p:txBody>
      </p:sp>
      <p:pic>
        <p:nvPicPr>
          <p:cNvPr id="51218" name="图片 15"/>
          <p:cNvPicPr>
            <a:picLocks noChangeAspect="1"/>
          </p:cNvPicPr>
          <p:nvPr/>
        </p:nvPicPr>
        <p:blipFill>
          <a:blip r:embed="rId2"/>
          <a:stretch>
            <a:fillRect/>
          </a:stretch>
        </p:blipFill>
        <p:spPr>
          <a:xfrm>
            <a:off x="1100455" y="4086860"/>
            <a:ext cx="1581785" cy="1629410"/>
          </a:xfrm>
          <a:prstGeom prst="rect">
            <a:avLst/>
          </a:prstGeom>
          <a:noFill/>
          <a:ln w="9525">
            <a:noFill/>
          </a:ln>
        </p:spPr>
      </p:pic>
      <p:sp>
        <p:nvSpPr>
          <p:cNvPr id="51219" name="文本框 30"/>
          <p:cNvSpPr txBox="1"/>
          <p:nvPr/>
        </p:nvSpPr>
        <p:spPr>
          <a:xfrm>
            <a:off x="3222625" y="4025265"/>
            <a:ext cx="5386705" cy="1691005"/>
          </a:xfrm>
          <a:prstGeom prst="rect">
            <a:avLst/>
          </a:prstGeom>
          <a:noFill/>
          <a:ln w="9525">
            <a:noFill/>
          </a:ln>
        </p:spPr>
        <p:txBody>
          <a:bodyPr wrap="square" anchor="t">
            <a:spAutoFit/>
          </a:bodyPr>
          <a:p>
            <a:pPr>
              <a:lnSpc>
                <a:spcPct val="130000"/>
              </a:lnSpc>
            </a:pPr>
            <a:r>
              <a:rPr lang="en-US" altLang="zh-CN" sz="1600">
                <a:latin typeface="微软雅黑" panose="020B0503020204020204" charset="-122"/>
                <a:ea typeface="微软雅黑" panose="020B0503020204020204" charset="-122"/>
              </a:rPr>
              <a:t> </a:t>
            </a:r>
            <a:r>
              <a:rPr lang="zh-CN" altLang="en-US" sz="1600" b="1" dirty="0">
                <a:solidFill>
                  <a:srgbClr val="FF0000"/>
                </a:solidFill>
                <a:latin typeface="微软雅黑" panose="020B0503020204020204" charset="-122"/>
                <a:ea typeface="微软雅黑" panose="020B0503020204020204" charset="-122"/>
                <a:sym typeface="+mn-ea"/>
              </a:rPr>
              <a:t>整机结构</a:t>
            </a:r>
            <a:endParaRPr lang="zh-CN" altLang="en-US" sz="1600" b="1" dirty="0">
              <a:solidFill>
                <a:srgbClr val="FF0000"/>
              </a:solidFill>
              <a:latin typeface="微软雅黑" panose="020B0503020204020204" charset="-122"/>
              <a:ea typeface="微软雅黑" panose="020B0503020204020204" charset="-122"/>
            </a:endParaRPr>
          </a:p>
          <a:p>
            <a:pPr>
              <a:lnSpc>
                <a:spcPct val="130000"/>
              </a:lnSpc>
            </a:pPr>
            <a:r>
              <a:rPr lang="zh-CN" altLang="en-US" sz="1600">
                <a:latin typeface="微软雅黑" panose="020B0503020204020204" charset="-122"/>
                <a:ea typeface="微软雅黑" panose="020B0503020204020204" charset="-122"/>
              </a:rPr>
              <a:t>整机变压器、功率变换、控制系统安装舱室相对独立，安全可靠；</a:t>
            </a:r>
            <a:endParaRPr lang="zh-CN" altLang="en-US" sz="1600">
              <a:latin typeface="微软雅黑" panose="020B0503020204020204" charset="-122"/>
              <a:ea typeface="微软雅黑" panose="020B0503020204020204" charset="-122"/>
            </a:endParaRPr>
          </a:p>
          <a:p>
            <a:pPr>
              <a:lnSpc>
                <a:spcPct val="130000"/>
              </a:lnSpc>
            </a:pPr>
            <a:r>
              <a:rPr lang="zh-CN" altLang="en-US" sz="1600" dirty="0">
                <a:latin typeface="微软雅黑" panose="020B0503020204020204" charset="-122"/>
                <a:ea typeface="微软雅黑" panose="020B0503020204020204" charset="-122"/>
              </a:rPr>
              <a:t>逆变器（</a:t>
            </a:r>
            <a:r>
              <a:rPr lang="en-US" altLang="zh-CN" sz="1600" dirty="0">
                <a:latin typeface="微软雅黑" panose="020B0503020204020204" charset="-122"/>
                <a:ea typeface="微软雅黑" panose="020B0503020204020204" charset="-122"/>
              </a:rPr>
              <a:t>IGBT</a:t>
            </a:r>
            <a:r>
              <a:rPr lang="zh-CN" altLang="en-US" sz="1600" dirty="0">
                <a:latin typeface="微软雅黑" panose="020B0503020204020204" charset="-122"/>
                <a:ea typeface="微软雅黑" panose="020B0503020204020204" charset="-122"/>
              </a:rPr>
              <a:t>、</a:t>
            </a:r>
            <a:r>
              <a:rPr lang="en-US" altLang="zh-CN" sz="1600" dirty="0">
                <a:latin typeface="微软雅黑" panose="020B0503020204020204" charset="-122"/>
                <a:ea typeface="微软雅黑" panose="020B0503020204020204" charset="-122"/>
              </a:rPr>
              <a:t>L</a:t>
            </a:r>
            <a:r>
              <a:rPr lang="zh-CN" altLang="en-US" sz="1600" dirty="0">
                <a:latin typeface="微软雅黑" panose="020B0503020204020204" charset="-122"/>
                <a:ea typeface="微软雅黑" panose="020B0503020204020204" charset="-122"/>
              </a:rPr>
              <a:t>滤波电容）采用叠层母排设计，降低尖峰，保护</a:t>
            </a:r>
            <a:r>
              <a:rPr lang="en-US" altLang="zh-CN" sz="1600" dirty="0">
                <a:latin typeface="微软雅黑" panose="020B0503020204020204" charset="-122"/>
                <a:ea typeface="微软雅黑" panose="020B0503020204020204" charset="-122"/>
              </a:rPr>
              <a:t>IGBT</a:t>
            </a: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p:txBody>
      </p:sp>
      <p:pic>
        <p:nvPicPr>
          <p:cNvPr id="51220" name="图片 18" descr="2011113013372556"/>
          <p:cNvPicPr>
            <a:picLocks noChangeAspect="1"/>
          </p:cNvPicPr>
          <p:nvPr/>
        </p:nvPicPr>
        <p:blipFill>
          <a:blip r:embed="rId3"/>
          <a:stretch>
            <a:fillRect/>
          </a:stretch>
        </p:blipFill>
        <p:spPr>
          <a:xfrm>
            <a:off x="743585" y="5058410"/>
            <a:ext cx="1019810" cy="674370"/>
          </a:xfrm>
          <a:prstGeom prst="rect">
            <a:avLst/>
          </a:prstGeom>
          <a:noFill/>
          <a:ln w="9525">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xfrm>
            <a:off x="2044383" y="528955"/>
            <a:ext cx="6264275" cy="360363"/>
          </a:xfrm>
        </p:spPr>
        <p:txBody>
          <a:bodyPr anchor="ctr"/>
          <a:p>
            <a:r>
              <a:rPr sz="2400" dirty="0"/>
              <a:t>质量保障</a:t>
            </a:r>
            <a:endParaRPr sz="2400" dirty="0"/>
          </a:p>
        </p:txBody>
      </p:sp>
      <p:sp>
        <p:nvSpPr>
          <p:cNvPr id="81923" name="文本占位符 81922"/>
          <p:cNvSpPr>
            <a:spLocks noGrp="1"/>
          </p:cNvSpPr>
          <p:nvPr>
            <p:ph type="body" idx="1"/>
          </p:nvPr>
        </p:nvSpPr>
        <p:spPr>
          <a:xfrm>
            <a:off x="457200" y="1376045"/>
            <a:ext cx="8229600" cy="5041900"/>
          </a:xfrm>
        </p:spPr>
        <p:txBody>
          <a:bodyPr/>
          <a:p>
            <a:pPr>
              <a:lnSpc>
                <a:spcPct val="100000"/>
              </a:lnSpc>
            </a:pPr>
            <a:r>
              <a:rPr lang="en-US" altLang="zh-CN" sz="2000">
                <a:cs typeface="微软雅黑" panose="020B0503020204020204" charset="-122"/>
                <a:sym typeface="+mn-ea"/>
              </a:rPr>
              <a:t>                    </a:t>
            </a:r>
            <a:endParaRPr lang="zh-CN" altLang="en-US" sz="2000" dirty="0">
              <a:cs typeface="微软雅黑" panose="020B0503020204020204" charset="-122"/>
              <a:sym typeface="+mn-ea"/>
            </a:endParaRPr>
          </a:p>
        </p:txBody>
      </p:sp>
      <p:pic>
        <p:nvPicPr>
          <p:cNvPr id="49154" name="图片 21" descr="timg"/>
          <p:cNvPicPr>
            <a:picLocks noChangeAspect="1"/>
          </p:cNvPicPr>
          <p:nvPr/>
        </p:nvPicPr>
        <p:blipFill>
          <a:blip r:embed="rId1">
            <a:clrChange>
              <a:clrFrom>
                <a:srgbClr val="FFFFFF"/>
              </a:clrFrom>
              <a:clrTo>
                <a:srgbClr val="FFFFFF">
                  <a:alpha val="0"/>
                </a:srgbClr>
              </a:clrTo>
            </a:clrChange>
          </a:blip>
          <a:stretch>
            <a:fillRect/>
          </a:stretch>
        </p:blipFill>
        <p:spPr>
          <a:xfrm>
            <a:off x="6781800" y="2531586"/>
            <a:ext cx="1990725" cy="1537097"/>
          </a:xfrm>
          <a:prstGeom prst="rect">
            <a:avLst/>
          </a:prstGeom>
          <a:noFill/>
          <a:ln w="9525">
            <a:noFill/>
          </a:ln>
        </p:spPr>
      </p:pic>
      <p:grpSp>
        <p:nvGrpSpPr>
          <p:cNvPr id="3" name="组合 2"/>
          <p:cNvGrpSpPr/>
          <p:nvPr/>
        </p:nvGrpSpPr>
        <p:grpSpPr>
          <a:xfrm>
            <a:off x="542449" y="4508500"/>
            <a:ext cx="8316278" cy="255270"/>
            <a:chOff x="366264" y="2693948"/>
            <a:chExt cx="8503266" cy="340422"/>
          </a:xfrm>
          <a:solidFill>
            <a:schemeClr val="bg1">
              <a:lumMod val="85000"/>
            </a:schemeClr>
          </a:solidFill>
        </p:grpSpPr>
        <p:sp>
          <p:nvSpPr>
            <p:cNvPr id="2" name="矩形 1"/>
            <p:cNvSpPr/>
            <p:nvPr/>
          </p:nvSpPr>
          <p:spPr>
            <a:xfrm>
              <a:off x="8536311" y="2798477"/>
              <a:ext cx="39157" cy="131361"/>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grpSp>
          <p:nvGrpSpPr>
            <p:cNvPr id="5" name="组合 4"/>
            <p:cNvGrpSpPr/>
            <p:nvPr/>
          </p:nvGrpSpPr>
          <p:grpSpPr>
            <a:xfrm>
              <a:off x="366264" y="2693948"/>
              <a:ext cx="8503266" cy="340422"/>
              <a:chOff x="623889" y="3209929"/>
              <a:chExt cx="10944224" cy="438144"/>
            </a:xfrm>
            <a:grpFill/>
          </p:grpSpPr>
          <p:sp>
            <p:nvSpPr>
              <p:cNvPr id="6" name="矩形 5"/>
              <p:cNvSpPr/>
              <p:nvPr/>
            </p:nvSpPr>
            <p:spPr>
              <a:xfrm>
                <a:off x="623889" y="3344465"/>
                <a:ext cx="50397"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7" name="矩形 6"/>
              <p:cNvSpPr/>
              <p:nvPr/>
            </p:nvSpPr>
            <p:spPr>
              <a:xfrm>
                <a:off x="717047" y="3344465"/>
                <a:ext cx="107093"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8" name="矩形 7"/>
              <p:cNvSpPr/>
              <p:nvPr/>
            </p:nvSpPr>
            <p:spPr>
              <a:xfrm>
                <a:off x="866901" y="3344465"/>
                <a:ext cx="198437"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9" name="矩形 8"/>
              <p:cNvSpPr/>
              <p:nvPr/>
            </p:nvSpPr>
            <p:spPr>
              <a:xfrm>
                <a:off x="1108099" y="3344465"/>
                <a:ext cx="9613876"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50800" dir="8100000" algn="tr" rotWithShape="0">
                  <a:prstClr val="black">
                    <a:alpha val="40000"/>
                  </a:prst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10" name="矩形 9"/>
              <p:cNvSpPr/>
              <p:nvPr/>
            </p:nvSpPr>
            <p:spPr>
              <a:xfrm>
                <a:off x="10994902" y="3344465"/>
                <a:ext cx="107093"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11" name="矩形 10"/>
              <p:cNvSpPr/>
              <p:nvPr/>
            </p:nvSpPr>
            <p:spPr>
              <a:xfrm>
                <a:off x="10759220" y="3344465"/>
                <a:ext cx="198437"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12" name="等腰三角形 11"/>
              <p:cNvSpPr/>
              <p:nvPr/>
            </p:nvSpPr>
            <p:spPr>
              <a:xfrm rot="5400000">
                <a:off x="11159803" y="3239763"/>
                <a:ext cx="438144" cy="378476"/>
              </a:xfrm>
              <a:prstGeom prst="triangl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grpSp>
      </p:grpSp>
      <p:sp>
        <p:nvSpPr>
          <p:cNvPr id="17" name="MH_Other_1"/>
          <p:cNvSpPr/>
          <p:nvPr>
            <p:custDataLst>
              <p:tags r:id="rId2"/>
            </p:custDataLst>
          </p:nvPr>
        </p:nvSpPr>
        <p:spPr>
          <a:xfrm>
            <a:off x="758349" y="3999271"/>
            <a:ext cx="1700212" cy="1290608"/>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1" tIns="50964" rIns="101931" bIns="50964"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prstClr val="white"/>
              </a:solidFill>
              <a:effectLst/>
              <a:uLnTx/>
              <a:uFillTx/>
              <a:latin typeface="+mn-lt"/>
              <a:ea typeface="+mn-ea"/>
              <a:cs typeface="+mn-cs"/>
            </a:endParaRPr>
          </a:p>
        </p:txBody>
      </p:sp>
      <p:sp>
        <p:nvSpPr>
          <p:cNvPr id="13" name="MH_Other_2"/>
          <p:cNvSpPr/>
          <p:nvPr>
            <p:custDataLst>
              <p:tags r:id="rId3"/>
            </p:custDataLst>
          </p:nvPr>
        </p:nvSpPr>
        <p:spPr>
          <a:xfrm>
            <a:off x="2736067" y="3999271"/>
            <a:ext cx="1700213" cy="1290608"/>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1" tIns="50964" rIns="101931" bIns="50964"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prstClr val="white"/>
              </a:solidFill>
              <a:effectLst/>
              <a:uLnTx/>
              <a:uFillTx/>
              <a:latin typeface="+mn-lt"/>
              <a:ea typeface="+mn-ea"/>
              <a:cs typeface="+mn-cs"/>
            </a:endParaRPr>
          </a:p>
        </p:txBody>
      </p:sp>
      <p:sp>
        <p:nvSpPr>
          <p:cNvPr id="27" name="MH_Other_3"/>
          <p:cNvSpPr/>
          <p:nvPr>
            <p:custDataLst>
              <p:tags r:id="rId4"/>
            </p:custDataLst>
          </p:nvPr>
        </p:nvSpPr>
        <p:spPr>
          <a:xfrm>
            <a:off x="4715361" y="3999271"/>
            <a:ext cx="1700213" cy="1290608"/>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1" tIns="50964" rIns="101931" bIns="50964"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prstClr val="white"/>
              </a:solidFill>
              <a:effectLst/>
              <a:uLnTx/>
              <a:uFillTx/>
              <a:latin typeface="+mn-lt"/>
              <a:ea typeface="+mn-ea"/>
              <a:cs typeface="+mn-cs"/>
            </a:endParaRPr>
          </a:p>
        </p:txBody>
      </p:sp>
      <p:sp>
        <p:nvSpPr>
          <p:cNvPr id="29" name="MH_Other_4"/>
          <p:cNvSpPr/>
          <p:nvPr>
            <p:custDataLst>
              <p:tags r:id="rId5"/>
            </p:custDataLst>
          </p:nvPr>
        </p:nvSpPr>
        <p:spPr>
          <a:xfrm>
            <a:off x="6737350" y="3999271"/>
            <a:ext cx="1700212" cy="1290608"/>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1" tIns="50964" rIns="101931" bIns="50964"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prstClr val="white"/>
              </a:solidFill>
              <a:effectLst/>
              <a:uLnTx/>
              <a:uFillTx/>
              <a:latin typeface="+mn-lt"/>
              <a:ea typeface="+mn-ea"/>
              <a:cs typeface="+mn-cs"/>
            </a:endParaRPr>
          </a:p>
        </p:txBody>
      </p:sp>
      <p:sp>
        <p:nvSpPr>
          <p:cNvPr id="37" name="MH_Text_1"/>
          <p:cNvSpPr txBox="1"/>
          <p:nvPr>
            <p:custDataLst>
              <p:tags r:id="rId6"/>
            </p:custDataLst>
          </p:nvPr>
        </p:nvSpPr>
        <p:spPr>
          <a:xfrm>
            <a:off x="673894" y="5290265"/>
            <a:ext cx="1654969" cy="595313"/>
          </a:xfrm>
          <a:prstGeom prst="rect">
            <a:avLst/>
          </a:prstGeom>
          <a:noFill/>
          <a:ln w="9525">
            <a:noFill/>
          </a:ln>
        </p:spPr>
        <p:txBody>
          <a:bodyPr lIns="101931" tIns="50964" rIns="101931" bIns="50964" anchor="t"/>
          <a:p>
            <a:pPr>
              <a:lnSpc>
                <a:spcPct val="150000"/>
              </a:lnSpc>
            </a:pP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全自动贴片机机</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a:p>
            <a:pPr>
              <a:lnSpc>
                <a:spcPct val="150000"/>
              </a:lnSpc>
            </a:pPr>
            <a:r>
              <a:rPr lang="en-US" altLang="zh-CN" sz="1200" b="1" dirty="0">
                <a:solidFill>
                  <a:srgbClr val="FF0000"/>
                </a:solidFill>
                <a:latin typeface="微软雅黑" panose="020B0503020204020204" charset="-122"/>
                <a:ea typeface="微软雅黑" panose="020B0503020204020204" charset="-122"/>
                <a:sym typeface="Calibri" panose="020F0502020204030204" charset="0"/>
              </a:rPr>
              <a:t>AOI</a:t>
            </a:r>
            <a:r>
              <a:rPr lang="zh-CN" altLang="zh-CN" sz="1200" b="1" dirty="0">
                <a:solidFill>
                  <a:srgbClr val="FF0000"/>
                </a:solidFill>
                <a:latin typeface="微软雅黑" panose="020B0503020204020204" charset="-122"/>
                <a:ea typeface="微软雅黑" panose="020B0503020204020204" charset="-122"/>
                <a:sym typeface="Calibri" panose="020F0502020204030204" charset="0"/>
              </a:rPr>
              <a:t>光学</a:t>
            </a: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测试仪</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p:txBody>
      </p:sp>
      <p:sp>
        <p:nvSpPr>
          <p:cNvPr id="63" name="TextBox 12"/>
          <p:cNvSpPr txBox="1"/>
          <p:nvPr/>
        </p:nvSpPr>
        <p:spPr>
          <a:xfrm>
            <a:off x="716756" y="1310164"/>
            <a:ext cx="7920038" cy="2287905"/>
          </a:xfrm>
          <a:prstGeom prst="rect">
            <a:avLst/>
          </a:prstGeom>
          <a:noFill/>
          <a:ln w="9525">
            <a:noFill/>
          </a:ln>
        </p:spPr>
        <p:txBody>
          <a:bodyPr anchor="t">
            <a:spAutoFit/>
          </a:bodyPr>
          <a:p>
            <a:pPr>
              <a:lnSpc>
                <a:spcPct val="170000"/>
              </a:lnSpc>
            </a:pPr>
            <a:r>
              <a:rPr lang="en-US" altLang="zh-CN" sz="1275" dirty="0">
                <a:latin typeface="微软雅黑" panose="020B0503020204020204" charset="-122"/>
                <a:ea typeface="微软雅黑" panose="020B0503020204020204" charset="-122"/>
              </a:rPr>
              <a:t>   </a:t>
            </a:r>
            <a:r>
              <a:rPr lang="en-US" altLang="zh-CN" sz="1400" dirty="0">
                <a:latin typeface="微软雅黑" panose="020B0503020204020204" charset="-122"/>
                <a:ea typeface="微软雅黑" panose="020B0503020204020204" charset="-122"/>
              </a:rPr>
              <a:t>    控制板作为产品内部最为重要的部件，</a:t>
            </a:r>
            <a:r>
              <a:rPr lang="zh-CN" altLang="en-US" sz="1400" dirty="0">
                <a:latin typeface="微软雅黑" panose="020B0503020204020204" charset="-122"/>
                <a:ea typeface="微软雅黑" panose="020B0503020204020204" charset="-122"/>
              </a:rPr>
              <a:t>实现了</a:t>
            </a:r>
            <a:r>
              <a:rPr lang="en-US" altLang="zh-CN" sz="1400" dirty="0">
                <a:latin typeface="微软雅黑" panose="020B0503020204020204" charset="-122"/>
                <a:ea typeface="微软雅黑" panose="020B0503020204020204" charset="-122"/>
              </a:rPr>
              <a:t>PCBA</a:t>
            </a:r>
            <a:r>
              <a:rPr lang="zh-CN" altLang="en-US" sz="1400" dirty="0">
                <a:latin typeface="微软雅黑" panose="020B0503020204020204" charset="-122"/>
                <a:ea typeface="微软雅黑" panose="020B0503020204020204" charset="-122"/>
              </a:rPr>
              <a:t>从自动贴片、焊接、测试的全自动化，包括</a:t>
            </a:r>
            <a:r>
              <a:rPr lang="zh-CN" altLang="zh-CN" sz="1400" dirty="0">
                <a:latin typeface="微软雅黑" panose="020B0503020204020204" charset="-122"/>
                <a:ea typeface="微软雅黑" panose="020B0503020204020204" charset="-122"/>
              </a:rPr>
              <a:t>AOI光学检测、ICT静态参数测试、FCT动态功能自动测试、ATE全功能自动测试，一致性高，由于控制板异常导致的故障率大大降低</a:t>
            </a:r>
            <a:r>
              <a:rPr lang="zh-CN" altLang="en-US" sz="1400" dirty="0">
                <a:latin typeface="微软雅黑" panose="020B0503020204020204" charset="-122"/>
                <a:ea typeface="微软雅黑" panose="020B0503020204020204" charset="-122"/>
              </a:rPr>
              <a:t>。该系统能够通过一系列检测设备自动完成PCB板检测--故障</a:t>
            </a:r>
            <a:endParaRPr lang="zh-CN" altLang="en-US" sz="1400" dirty="0">
              <a:latin typeface="微软雅黑" panose="020B0503020204020204" charset="-122"/>
              <a:ea typeface="微软雅黑" panose="020B0503020204020204" charset="-122"/>
            </a:endParaRPr>
          </a:p>
          <a:p>
            <a:pPr>
              <a:lnSpc>
                <a:spcPct val="170000"/>
              </a:lnSpc>
            </a:pPr>
            <a:r>
              <a:rPr lang="zh-CN" altLang="en-US" sz="1400" dirty="0">
                <a:latin typeface="微软雅黑" panose="020B0503020204020204" charset="-122"/>
                <a:ea typeface="微软雅黑" panose="020B0503020204020204" charset="-122"/>
              </a:rPr>
              <a:t>判断--整机测试（含近百种电参数测试），形成从元器件到整机的完整自动</a:t>
            </a:r>
            <a:endParaRPr lang="zh-CN" altLang="en-US" sz="1400" dirty="0">
              <a:latin typeface="微软雅黑" panose="020B0503020204020204" charset="-122"/>
              <a:ea typeface="微软雅黑" panose="020B0503020204020204" charset="-122"/>
            </a:endParaRPr>
          </a:p>
          <a:p>
            <a:pPr>
              <a:lnSpc>
                <a:spcPct val="170000"/>
              </a:lnSpc>
            </a:pPr>
            <a:r>
              <a:rPr lang="zh-CN" altLang="en-US" sz="1400" dirty="0">
                <a:latin typeface="微软雅黑" panose="020B0503020204020204" charset="-122"/>
                <a:ea typeface="微软雅黑" panose="020B0503020204020204" charset="-122"/>
              </a:rPr>
              <a:t>测试系统，并形成完整数据储存到内部服务器，可通过扫描条码随时查阅跟</a:t>
            </a:r>
            <a:endParaRPr lang="zh-CN" altLang="en-US" sz="1400" dirty="0">
              <a:latin typeface="微软雅黑" panose="020B0503020204020204" charset="-122"/>
              <a:ea typeface="微软雅黑" panose="020B0503020204020204" charset="-122"/>
            </a:endParaRPr>
          </a:p>
          <a:p>
            <a:pPr>
              <a:lnSpc>
                <a:spcPct val="170000"/>
              </a:lnSpc>
            </a:pPr>
            <a:r>
              <a:rPr lang="zh-CN" altLang="en-US" sz="1400" dirty="0">
                <a:latin typeface="微软雅黑" panose="020B0503020204020204" charset="-122"/>
                <a:ea typeface="微软雅黑" panose="020B0503020204020204" charset="-122"/>
              </a:rPr>
              <a:t>踪测试结果，进一步提升了产品的稳定性和可靠性。</a:t>
            </a:r>
            <a:endParaRPr lang="zh-CN" altLang="en-US" sz="1400" dirty="0">
              <a:latin typeface="微软雅黑" panose="020B0503020204020204" charset="-122"/>
              <a:ea typeface="微软雅黑" panose="020B0503020204020204" charset="-122"/>
            </a:endParaRPr>
          </a:p>
        </p:txBody>
      </p:sp>
      <p:pic>
        <p:nvPicPr>
          <p:cNvPr id="49163" name="图片 13"/>
          <p:cNvPicPr>
            <a:picLocks noChangeAspect="1"/>
          </p:cNvPicPr>
          <p:nvPr/>
        </p:nvPicPr>
        <p:blipFill>
          <a:blip r:embed="rId7"/>
          <a:stretch>
            <a:fillRect/>
          </a:stretch>
        </p:blipFill>
        <p:spPr>
          <a:xfrm>
            <a:off x="788194" y="4055586"/>
            <a:ext cx="1618060" cy="1218010"/>
          </a:xfrm>
          <a:prstGeom prst="rect">
            <a:avLst/>
          </a:prstGeom>
          <a:noFill/>
          <a:ln w="9525">
            <a:noFill/>
          </a:ln>
        </p:spPr>
      </p:pic>
      <p:pic>
        <p:nvPicPr>
          <p:cNvPr id="49164" name="图片 17"/>
          <p:cNvPicPr>
            <a:picLocks noChangeAspect="1"/>
          </p:cNvPicPr>
          <p:nvPr/>
        </p:nvPicPr>
        <p:blipFill>
          <a:blip r:embed="rId8"/>
          <a:stretch>
            <a:fillRect/>
          </a:stretch>
        </p:blipFill>
        <p:spPr>
          <a:xfrm>
            <a:off x="6747272" y="4055586"/>
            <a:ext cx="1663303" cy="1212056"/>
          </a:xfrm>
          <a:prstGeom prst="rect">
            <a:avLst/>
          </a:prstGeom>
          <a:noFill/>
          <a:ln w="9525">
            <a:noFill/>
          </a:ln>
        </p:spPr>
      </p:pic>
      <p:sp>
        <p:nvSpPr>
          <p:cNvPr id="19" name="MH_Text_1"/>
          <p:cNvSpPr txBox="1"/>
          <p:nvPr>
            <p:custDataLst>
              <p:tags r:id="rId9"/>
            </p:custDataLst>
          </p:nvPr>
        </p:nvSpPr>
        <p:spPr>
          <a:xfrm>
            <a:off x="2671763" y="5290265"/>
            <a:ext cx="1654969" cy="595313"/>
          </a:xfrm>
          <a:prstGeom prst="rect">
            <a:avLst/>
          </a:prstGeom>
          <a:noFill/>
          <a:ln w="9525">
            <a:noFill/>
          </a:ln>
        </p:spPr>
        <p:txBody>
          <a:bodyPr lIns="101931" tIns="50964" rIns="101931" bIns="50964" anchor="t"/>
          <a:p>
            <a:pPr>
              <a:lnSpc>
                <a:spcPct val="150000"/>
              </a:lnSpc>
            </a:pPr>
            <a:r>
              <a:rPr lang="en-US" altLang="zh-CN" sz="1200" b="1" dirty="0">
                <a:solidFill>
                  <a:srgbClr val="FF0000"/>
                </a:solidFill>
                <a:latin typeface="微软雅黑" panose="020B0503020204020204" charset="-122"/>
                <a:ea typeface="微软雅黑" panose="020B0503020204020204" charset="-122"/>
                <a:sym typeface="Calibri" panose="020F0502020204030204" charset="0"/>
              </a:rPr>
              <a:t>ICT</a:t>
            </a: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测试仪</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a:p>
            <a:pPr>
              <a:lnSpc>
                <a:spcPct val="150000"/>
              </a:lnSpc>
            </a:pP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实现</a:t>
            </a:r>
            <a:r>
              <a:rPr lang="en-US" altLang="zh-CN" sz="1200" b="1" dirty="0">
                <a:solidFill>
                  <a:srgbClr val="FF0000"/>
                </a:solidFill>
                <a:latin typeface="微软雅黑" panose="020B0503020204020204" charset="-122"/>
                <a:ea typeface="微软雅黑" panose="020B0503020204020204" charset="-122"/>
                <a:sym typeface="Calibri" panose="020F0502020204030204" charset="0"/>
              </a:rPr>
              <a:t>PCBA</a:t>
            </a: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静态测试</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p:txBody>
      </p:sp>
      <p:sp>
        <p:nvSpPr>
          <p:cNvPr id="20" name="MH_Text_1"/>
          <p:cNvSpPr txBox="1"/>
          <p:nvPr>
            <p:custDataLst>
              <p:tags r:id="rId10"/>
            </p:custDataLst>
          </p:nvPr>
        </p:nvSpPr>
        <p:spPr>
          <a:xfrm>
            <a:off x="4620816" y="5298599"/>
            <a:ext cx="1877615" cy="595313"/>
          </a:xfrm>
          <a:prstGeom prst="rect">
            <a:avLst/>
          </a:prstGeom>
          <a:noFill/>
          <a:ln w="9525">
            <a:noFill/>
          </a:ln>
        </p:spPr>
        <p:txBody>
          <a:bodyPr lIns="101931" tIns="50964" rIns="101931" bIns="50964" anchor="t"/>
          <a:p>
            <a:pPr>
              <a:lnSpc>
                <a:spcPct val="150000"/>
              </a:lnSpc>
            </a:pPr>
            <a:r>
              <a:rPr lang="en-US" altLang="zh-CN" sz="1200" b="1" dirty="0">
                <a:solidFill>
                  <a:srgbClr val="FF0000"/>
                </a:solidFill>
                <a:latin typeface="微软雅黑" panose="020B0503020204020204" charset="-122"/>
                <a:ea typeface="微软雅黑" panose="020B0503020204020204" charset="-122"/>
                <a:sym typeface="Calibri" panose="020F0502020204030204" charset="0"/>
              </a:rPr>
              <a:t>FCT</a:t>
            </a: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测试仪</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a:p>
            <a:pPr>
              <a:lnSpc>
                <a:spcPct val="150000"/>
              </a:lnSpc>
            </a:pP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实现</a:t>
            </a:r>
            <a:r>
              <a:rPr lang="en-US" altLang="zh-CN" sz="1200" b="1" dirty="0">
                <a:solidFill>
                  <a:srgbClr val="FF0000"/>
                </a:solidFill>
                <a:latin typeface="微软雅黑" panose="020B0503020204020204" charset="-122"/>
                <a:ea typeface="微软雅黑" panose="020B0503020204020204" charset="-122"/>
                <a:sym typeface="Calibri" panose="020F0502020204030204" charset="0"/>
              </a:rPr>
              <a:t>PCBA</a:t>
            </a: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通电动态测试</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p:txBody>
      </p:sp>
      <p:sp>
        <p:nvSpPr>
          <p:cNvPr id="21" name="MH_Text_1"/>
          <p:cNvSpPr txBox="1"/>
          <p:nvPr>
            <p:custDataLst>
              <p:tags r:id="rId11"/>
            </p:custDataLst>
          </p:nvPr>
        </p:nvSpPr>
        <p:spPr>
          <a:xfrm>
            <a:off x="6671072" y="5298599"/>
            <a:ext cx="1877615" cy="595313"/>
          </a:xfrm>
          <a:prstGeom prst="rect">
            <a:avLst/>
          </a:prstGeom>
          <a:noFill/>
          <a:ln w="9525">
            <a:noFill/>
          </a:ln>
        </p:spPr>
        <p:txBody>
          <a:bodyPr lIns="101931" tIns="50964" rIns="101931" bIns="50964" anchor="t"/>
          <a:p>
            <a:pPr>
              <a:lnSpc>
                <a:spcPct val="150000"/>
              </a:lnSpc>
            </a:pPr>
            <a:r>
              <a:rPr lang="en-US" altLang="zh-CN" sz="1200" b="1" dirty="0">
                <a:solidFill>
                  <a:srgbClr val="FF0000"/>
                </a:solidFill>
                <a:latin typeface="微软雅黑" panose="020B0503020204020204" charset="-122"/>
                <a:ea typeface="微软雅黑" panose="020B0503020204020204" charset="-122"/>
                <a:sym typeface="Calibri" panose="020F0502020204030204" charset="0"/>
              </a:rPr>
              <a:t>FCT</a:t>
            </a: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测试软件</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a:p>
            <a:pPr>
              <a:lnSpc>
                <a:spcPct val="150000"/>
              </a:lnSpc>
            </a:pP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数据采集判断存储</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p:txBody>
      </p:sp>
      <p:pic>
        <p:nvPicPr>
          <p:cNvPr id="49168" name="图片 12"/>
          <p:cNvPicPr>
            <a:picLocks noChangeAspect="1"/>
          </p:cNvPicPr>
          <p:nvPr/>
        </p:nvPicPr>
        <p:blipFill>
          <a:blip r:embed="rId12"/>
          <a:stretch>
            <a:fillRect/>
          </a:stretch>
        </p:blipFill>
        <p:spPr>
          <a:xfrm>
            <a:off x="2757488" y="4055586"/>
            <a:ext cx="1656160" cy="1212056"/>
          </a:xfrm>
          <a:prstGeom prst="rect">
            <a:avLst/>
          </a:prstGeom>
          <a:noFill/>
          <a:ln w="9525">
            <a:noFill/>
          </a:ln>
        </p:spPr>
      </p:pic>
      <p:pic>
        <p:nvPicPr>
          <p:cNvPr id="49169" name="图片 13"/>
          <p:cNvPicPr>
            <a:picLocks noChangeAspect="1"/>
          </p:cNvPicPr>
          <p:nvPr/>
        </p:nvPicPr>
        <p:blipFill>
          <a:blip r:embed="rId13"/>
          <a:stretch>
            <a:fillRect/>
          </a:stretch>
        </p:blipFill>
        <p:spPr>
          <a:xfrm>
            <a:off x="4750594" y="4049634"/>
            <a:ext cx="1612106" cy="1218009"/>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9163"/>
                                        </p:tgtEl>
                                        <p:attrNameLst>
                                          <p:attrName>style.visibility</p:attrName>
                                        </p:attrNameLst>
                                      </p:cBhvr>
                                      <p:to>
                                        <p:strVal val="visible"/>
                                      </p:to>
                                    </p:set>
                                    <p:anim calcmode="lin" valueType="num">
                                      <p:cBhvr additive="base">
                                        <p:cTn id="27" dur="500" fill="hold"/>
                                        <p:tgtEl>
                                          <p:spTgt spid="49163"/>
                                        </p:tgtEl>
                                        <p:attrNameLst>
                                          <p:attrName>ppt_x</p:attrName>
                                        </p:attrNameLst>
                                      </p:cBhvr>
                                      <p:tavLst>
                                        <p:tav tm="0">
                                          <p:val>
                                            <p:strVal val="#ppt_x"/>
                                          </p:val>
                                        </p:tav>
                                        <p:tav tm="100000">
                                          <p:val>
                                            <p:strVal val="#ppt_x"/>
                                          </p:val>
                                        </p:tav>
                                      </p:tavLst>
                                    </p:anim>
                                    <p:anim calcmode="lin" valueType="num">
                                      <p:cBhvr additive="base">
                                        <p:cTn id="28" dur="500" fill="hold"/>
                                        <p:tgtEl>
                                          <p:spTgt spid="4916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additive="base">
                                        <p:cTn id="37" dur="500" fill="hold"/>
                                        <p:tgtEl>
                                          <p:spTgt spid="19"/>
                                        </p:tgtEl>
                                        <p:attrNameLst>
                                          <p:attrName>ppt_x</p:attrName>
                                        </p:attrNameLst>
                                      </p:cBhvr>
                                      <p:tavLst>
                                        <p:tav tm="0">
                                          <p:val>
                                            <p:strVal val="#ppt_x"/>
                                          </p:val>
                                        </p:tav>
                                        <p:tav tm="100000">
                                          <p:val>
                                            <p:strVal val="#ppt_x"/>
                                          </p:val>
                                        </p:tav>
                                      </p:tavLst>
                                    </p:anim>
                                    <p:anim calcmode="lin" valueType="num">
                                      <p:cBhvr additive="base">
                                        <p:cTn id="38" dur="500" fill="hold"/>
                                        <p:tgtEl>
                                          <p:spTgt spid="1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9168"/>
                                        </p:tgtEl>
                                        <p:attrNameLst>
                                          <p:attrName>style.visibility</p:attrName>
                                        </p:attrNameLst>
                                      </p:cBhvr>
                                      <p:to>
                                        <p:strVal val="visible"/>
                                      </p:to>
                                    </p:set>
                                    <p:anim calcmode="lin" valueType="num">
                                      <p:cBhvr additive="base">
                                        <p:cTn id="41" dur="500" fill="hold"/>
                                        <p:tgtEl>
                                          <p:spTgt spid="49168"/>
                                        </p:tgtEl>
                                        <p:attrNameLst>
                                          <p:attrName>ppt_x</p:attrName>
                                        </p:attrNameLst>
                                      </p:cBhvr>
                                      <p:tavLst>
                                        <p:tav tm="0">
                                          <p:val>
                                            <p:strVal val="#ppt_x"/>
                                          </p:val>
                                        </p:tav>
                                        <p:tav tm="100000">
                                          <p:val>
                                            <p:strVal val="#ppt_x"/>
                                          </p:val>
                                        </p:tav>
                                      </p:tavLst>
                                    </p:anim>
                                    <p:anim calcmode="lin" valueType="num">
                                      <p:cBhvr additive="base">
                                        <p:cTn id="42" dur="500" fill="hold"/>
                                        <p:tgtEl>
                                          <p:spTgt spid="4916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9169"/>
                                        </p:tgtEl>
                                        <p:attrNameLst>
                                          <p:attrName>style.visibility</p:attrName>
                                        </p:attrNameLst>
                                      </p:cBhvr>
                                      <p:to>
                                        <p:strVal val="visible"/>
                                      </p:to>
                                    </p:set>
                                    <p:anim calcmode="lin" valueType="num">
                                      <p:cBhvr additive="base">
                                        <p:cTn id="55" dur="500" fill="hold"/>
                                        <p:tgtEl>
                                          <p:spTgt spid="49169"/>
                                        </p:tgtEl>
                                        <p:attrNameLst>
                                          <p:attrName>ppt_x</p:attrName>
                                        </p:attrNameLst>
                                      </p:cBhvr>
                                      <p:tavLst>
                                        <p:tav tm="0">
                                          <p:val>
                                            <p:strVal val="#ppt_x"/>
                                          </p:val>
                                        </p:tav>
                                        <p:tav tm="100000">
                                          <p:val>
                                            <p:strVal val="#ppt_x"/>
                                          </p:val>
                                        </p:tav>
                                      </p:tavLst>
                                    </p:anim>
                                    <p:anim calcmode="lin" valueType="num">
                                      <p:cBhvr additive="base">
                                        <p:cTn id="56" dur="500" fill="hold"/>
                                        <p:tgtEl>
                                          <p:spTgt spid="4916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49164"/>
                                        </p:tgtEl>
                                        <p:attrNameLst>
                                          <p:attrName>style.visibility</p:attrName>
                                        </p:attrNameLst>
                                      </p:cBhvr>
                                      <p:to>
                                        <p:strVal val="visible"/>
                                      </p:to>
                                    </p:set>
                                    <p:anim calcmode="lin" valueType="num">
                                      <p:cBhvr additive="base">
                                        <p:cTn id="65" dur="500" fill="hold"/>
                                        <p:tgtEl>
                                          <p:spTgt spid="49164"/>
                                        </p:tgtEl>
                                        <p:attrNameLst>
                                          <p:attrName>ppt_x</p:attrName>
                                        </p:attrNameLst>
                                      </p:cBhvr>
                                      <p:tavLst>
                                        <p:tav tm="0">
                                          <p:val>
                                            <p:strVal val="#ppt_x"/>
                                          </p:val>
                                        </p:tav>
                                        <p:tav tm="100000">
                                          <p:val>
                                            <p:strVal val="#ppt_x"/>
                                          </p:val>
                                        </p:tav>
                                      </p:tavLst>
                                    </p:anim>
                                    <p:anim calcmode="lin" valueType="num">
                                      <p:cBhvr additive="base">
                                        <p:cTn id="66" dur="500" fill="hold"/>
                                        <p:tgtEl>
                                          <p:spTgt spid="49164"/>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additive="base">
                                        <p:cTn id="69" dur="500" fill="hold"/>
                                        <p:tgtEl>
                                          <p:spTgt spid="21"/>
                                        </p:tgtEl>
                                        <p:attrNameLst>
                                          <p:attrName>ppt_x</p:attrName>
                                        </p:attrNameLst>
                                      </p:cBhvr>
                                      <p:tavLst>
                                        <p:tav tm="0">
                                          <p:val>
                                            <p:strVal val="#ppt_x"/>
                                          </p:val>
                                        </p:tav>
                                        <p:tav tm="100000">
                                          <p:val>
                                            <p:strVal val="#ppt_x"/>
                                          </p:val>
                                        </p:tav>
                                      </p:tavLst>
                                    </p:anim>
                                    <p:anim calcmode="lin" valueType="num">
                                      <p:cBhvr additive="base">
                                        <p:cTn id="7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49154"/>
                                        </p:tgtEl>
                                        <p:attrNameLst>
                                          <p:attrName>style.visibility</p:attrName>
                                        </p:attrNameLst>
                                      </p:cBhvr>
                                      <p:to>
                                        <p:strVal val="visible"/>
                                      </p:to>
                                    </p:set>
                                    <p:anim calcmode="lin" valueType="num">
                                      <p:cBhvr additive="base">
                                        <p:cTn id="75" dur="500" fill="hold"/>
                                        <p:tgtEl>
                                          <p:spTgt spid="49154"/>
                                        </p:tgtEl>
                                        <p:attrNameLst>
                                          <p:attrName>ppt_x</p:attrName>
                                        </p:attrNameLst>
                                      </p:cBhvr>
                                      <p:tavLst>
                                        <p:tav tm="0">
                                          <p:val>
                                            <p:strVal val="#ppt_x"/>
                                          </p:val>
                                        </p:tav>
                                        <p:tav tm="100000">
                                          <p:val>
                                            <p:strVal val="#ppt_x"/>
                                          </p:val>
                                        </p:tav>
                                      </p:tavLst>
                                    </p:anim>
                                    <p:anim calcmode="lin" valueType="num">
                                      <p:cBhvr additive="base">
                                        <p:cTn id="76" dur="500" fill="hold"/>
                                        <p:tgtEl>
                                          <p:spTgt spid="491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63"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xfrm>
            <a:off x="2044383" y="528955"/>
            <a:ext cx="6264275" cy="360363"/>
          </a:xfrm>
        </p:spPr>
        <p:txBody>
          <a:bodyPr anchor="ctr"/>
          <a:p>
            <a:r>
              <a:rPr lang="zh-CN" altLang="en-US" sz="2400" dirty="0"/>
              <a:t>本地重点案例</a:t>
            </a:r>
            <a:endParaRPr lang="zh-CN" altLang="en-US" sz="2400" dirty="0"/>
          </a:p>
        </p:txBody>
      </p:sp>
      <p:sp>
        <p:nvSpPr>
          <p:cNvPr id="81923" name="文本占位符 81922"/>
          <p:cNvSpPr>
            <a:spLocks noGrp="1"/>
          </p:cNvSpPr>
          <p:nvPr>
            <p:ph type="body" idx="1"/>
          </p:nvPr>
        </p:nvSpPr>
        <p:spPr>
          <a:xfrm>
            <a:off x="457200" y="1376045"/>
            <a:ext cx="8229600" cy="5041900"/>
          </a:xfrm>
        </p:spPr>
        <p:txBody>
          <a:bodyPr/>
          <a:p>
            <a:pPr>
              <a:lnSpc>
                <a:spcPct val="100000"/>
              </a:lnSpc>
            </a:pPr>
            <a:r>
              <a:rPr lang="en-US" altLang="zh-CN" sz="2000">
                <a:cs typeface="微软雅黑" panose="020B0503020204020204" charset="-122"/>
                <a:sym typeface="+mn-ea"/>
              </a:rPr>
              <a:t>                 </a:t>
            </a:r>
            <a:endParaRPr lang="zh-CN" altLang="en-US" sz="2000" dirty="0">
              <a:cs typeface="微软雅黑" panose="020B0503020204020204" charset="-122"/>
              <a:sym typeface="+mn-ea"/>
            </a:endParaRPr>
          </a:p>
        </p:txBody>
      </p:sp>
      <p:grpSp>
        <p:nvGrpSpPr>
          <p:cNvPr id="3" name="组合 2"/>
          <p:cNvGrpSpPr/>
          <p:nvPr/>
        </p:nvGrpSpPr>
        <p:grpSpPr>
          <a:xfrm>
            <a:off x="193040" y="4567555"/>
            <a:ext cx="8665845" cy="267970"/>
            <a:chOff x="366264" y="2693948"/>
            <a:chExt cx="8503266" cy="340422"/>
          </a:xfrm>
          <a:solidFill>
            <a:schemeClr val="bg1">
              <a:lumMod val="85000"/>
            </a:schemeClr>
          </a:solidFill>
        </p:grpSpPr>
        <p:sp>
          <p:nvSpPr>
            <p:cNvPr id="2" name="矩形 1"/>
            <p:cNvSpPr/>
            <p:nvPr/>
          </p:nvSpPr>
          <p:spPr>
            <a:xfrm>
              <a:off x="8536311" y="2798477"/>
              <a:ext cx="39157" cy="131361"/>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grpSp>
          <p:nvGrpSpPr>
            <p:cNvPr id="5" name="组合 4"/>
            <p:cNvGrpSpPr/>
            <p:nvPr/>
          </p:nvGrpSpPr>
          <p:grpSpPr>
            <a:xfrm>
              <a:off x="366264" y="2693948"/>
              <a:ext cx="8503266" cy="340422"/>
              <a:chOff x="623889" y="3209929"/>
              <a:chExt cx="10944224" cy="438144"/>
            </a:xfrm>
            <a:grpFill/>
          </p:grpSpPr>
          <p:sp>
            <p:nvSpPr>
              <p:cNvPr id="6" name="矩形 5"/>
              <p:cNvSpPr/>
              <p:nvPr/>
            </p:nvSpPr>
            <p:spPr>
              <a:xfrm>
                <a:off x="623889" y="3344465"/>
                <a:ext cx="50397"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7" name="矩形 6"/>
              <p:cNvSpPr/>
              <p:nvPr/>
            </p:nvSpPr>
            <p:spPr>
              <a:xfrm>
                <a:off x="717047" y="3344465"/>
                <a:ext cx="107093"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8" name="矩形 7"/>
              <p:cNvSpPr/>
              <p:nvPr/>
            </p:nvSpPr>
            <p:spPr>
              <a:xfrm>
                <a:off x="866901" y="3344465"/>
                <a:ext cx="198437"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9" name="矩形 8"/>
              <p:cNvSpPr/>
              <p:nvPr/>
            </p:nvSpPr>
            <p:spPr>
              <a:xfrm>
                <a:off x="1108099" y="3344465"/>
                <a:ext cx="9613876"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50800" dir="8100000" algn="tr" rotWithShape="0">
                  <a:prstClr val="black">
                    <a:alpha val="40000"/>
                  </a:prst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10" name="矩形 9"/>
              <p:cNvSpPr/>
              <p:nvPr/>
            </p:nvSpPr>
            <p:spPr>
              <a:xfrm>
                <a:off x="10994902" y="3344465"/>
                <a:ext cx="107093"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11" name="矩形 10"/>
              <p:cNvSpPr/>
              <p:nvPr/>
            </p:nvSpPr>
            <p:spPr>
              <a:xfrm>
                <a:off x="10759220" y="3344465"/>
                <a:ext cx="198437"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12" name="等腰三角形 11"/>
              <p:cNvSpPr/>
              <p:nvPr/>
            </p:nvSpPr>
            <p:spPr>
              <a:xfrm rot="5400000">
                <a:off x="11159803" y="3239763"/>
                <a:ext cx="438144" cy="378476"/>
              </a:xfrm>
              <a:prstGeom prst="triangl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grpSp>
      </p:grpSp>
      <p:sp>
        <p:nvSpPr>
          <p:cNvPr id="17" name="MH_Other_1"/>
          <p:cNvSpPr/>
          <p:nvPr>
            <p:custDataLst>
              <p:tags r:id="rId1"/>
            </p:custDataLst>
          </p:nvPr>
        </p:nvSpPr>
        <p:spPr>
          <a:xfrm>
            <a:off x="687070" y="4005580"/>
            <a:ext cx="1771015" cy="1355725"/>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1" tIns="50964" rIns="101931" bIns="50964"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prstClr val="white"/>
              </a:solidFill>
              <a:effectLst/>
              <a:uLnTx/>
              <a:uFillTx/>
              <a:latin typeface="+mn-lt"/>
              <a:ea typeface="+mn-ea"/>
              <a:cs typeface="+mn-cs"/>
            </a:endParaRPr>
          </a:p>
        </p:txBody>
      </p:sp>
      <p:sp>
        <p:nvSpPr>
          <p:cNvPr id="13" name="MH_Other_2"/>
          <p:cNvSpPr/>
          <p:nvPr>
            <p:custDataLst>
              <p:tags r:id="rId2"/>
            </p:custDataLst>
          </p:nvPr>
        </p:nvSpPr>
        <p:spPr>
          <a:xfrm>
            <a:off x="2665095" y="4005580"/>
            <a:ext cx="1771650" cy="1355725"/>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1" tIns="50964" rIns="101931" bIns="50964"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prstClr val="white"/>
              </a:solidFill>
              <a:effectLst/>
              <a:uLnTx/>
              <a:uFillTx/>
              <a:latin typeface="+mn-lt"/>
              <a:ea typeface="+mn-ea"/>
              <a:cs typeface="+mn-cs"/>
            </a:endParaRPr>
          </a:p>
        </p:txBody>
      </p:sp>
      <p:sp>
        <p:nvSpPr>
          <p:cNvPr id="27" name="MH_Other_3"/>
          <p:cNvSpPr/>
          <p:nvPr>
            <p:custDataLst>
              <p:tags r:id="rId3"/>
            </p:custDataLst>
          </p:nvPr>
        </p:nvSpPr>
        <p:spPr>
          <a:xfrm>
            <a:off x="4644390" y="4005580"/>
            <a:ext cx="1771650" cy="1355725"/>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1" tIns="50964" rIns="101931" bIns="50964"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prstClr val="white"/>
              </a:solidFill>
              <a:effectLst/>
              <a:uLnTx/>
              <a:uFillTx/>
              <a:latin typeface="+mn-lt"/>
              <a:ea typeface="+mn-ea"/>
              <a:cs typeface="+mn-cs"/>
            </a:endParaRPr>
          </a:p>
        </p:txBody>
      </p:sp>
      <p:sp>
        <p:nvSpPr>
          <p:cNvPr id="29" name="MH_Other_4"/>
          <p:cNvSpPr/>
          <p:nvPr>
            <p:custDataLst>
              <p:tags r:id="rId4"/>
            </p:custDataLst>
          </p:nvPr>
        </p:nvSpPr>
        <p:spPr>
          <a:xfrm>
            <a:off x="6666230" y="4005580"/>
            <a:ext cx="1771015" cy="1355725"/>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1" tIns="50964" rIns="101931" bIns="50964"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prstClr val="white"/>
              </a:solidFill>
              <a:effectLst/>
              <a:uLnTx/>
              <a:uFillTx/>
              <a:latin typeface="+mn-lt"/>
              <a:ea typeface="+mn-ea"/>
              <a:cs typeface="+mn-cs"/>
            </a:endParaRPr>
          </a:p>
        </p:txBody>
      </p:sp>
      <p:sp>
        <p:nvSpPr>
          <p:cNvPr id="37" name="MH_Text_1"/>
          <p:cNvSpPr txBox="1"/>
          <p:nvPr>
            <p:custDataLst>
              <p:tags r:id="rId5"/>
            </p:custDataLst>
          </p:nvPr>
        </p:nvSpPr>
        <p:spPr>
          <a:xfrm>
            <a:off x="604520" y="5332095"/>
            <a:ext cx="1724025" cy="625475"/>
          </a:xfrm>
          <a:prstGeom prst="rect">
            <a:avLst/>
          </a:prstGeom>
          <a:noFill/>
          <a:ln w="9525">
            <a:noFill/>
          </a:ln>
        </p:spPr>
        <p:txBody>
          <a:bodyPr lIns="101931" tIns="50964" rIns="101931" bIns="50964" anchor="t"/>
          <a:p>
            <a:pPr algn="ctr">
              <a:lnSpc>
                <a:spcPct val="150000"/>
              </a:lnSpc>
            </a:pP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三涧溪村重要保电不间断电源系统</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p:txBody>
      </p:sp>
      <p:sp>
        <p:nvSpPr>
          <p:cNvPr id="63" name="TextBox 12"/>
          <p:cNvSpPr txBox="1"/>
          <p:nvPr/>
        </p:nvSpPr>
        <p:spPr>
          <a:xfrm>
            <a:off x="716756" y="1238409"/>
            <a:ext cx="7920038" cy="1921510"/>
          </a:xfrm>
          <a:prstGeom prst="rect">
            <a:avLst/>
          </a:prstGeom>
          <a:noFill/>
          <a:ln w="9525">
            <a:noFill/>
          </a:ln>
        </p:spPr>
        <p:txBody>
          <a:bodyPr anchor="t">
            <a:spAutoFit/>
          </a:bodyPr>
          <a:p>
            <a:pPr>
              <a:lnSpc>
                <a:spcPct val="170000"/>
              </a:lnSpc>
            </a:pPr>
            <a:r>
              <a:rPr lang="en-US" altLang="zh-CN" sz="1400" dirty="0">
                <a:latin typeface="微软雅黑" panose="020B0503020204020204" charset="-122"/>
                <a:ea typeface="微软雅黑" panose="020B0503020204020204" charset="-122"/>
              </a:rPr>
              <a:t>       </a:t>
            </a:r>
            <a:r>
              <a:rPr lang="zh-CN" altLang="en-US" sz="1400" dirty="0">
                <a:latin typeface="微软雅黑" panose="020B0503020204020204" charset="-122"/>
                <a:ea typeface="微软雅黑" panose="020B0503020204020204" charset="-122"/>
              </a:rPr>
              <a:t>爱克赛作为国内优秀的不间断电源供应商在山东区域深耕已有</a:t>
            </a:r>
            <a:r>
              <a:rPr lang="en-US" sz="1400" dirty="0">
                <a:latin typeface="微软雅黑" panose="020B0503020204020204" charset="-122"/>
                <a:ea typeface="微软雅黑" panose="020B0503020204020204" charset="-122"/>
              </a:rPr>
              <a:t>20</a:t>
            </a:r>
            <a:r>
              <a:rPr lang="zh-CN" altLang="en-US" sz="1400" dirty="0">
                <a:latin typeface="微软雅黑" panose="020B0503020204020204" charset="-122"/>
                <a:ea typeface="微软雅黑" panose="020B0503020204020204" charset="-122"/>
              </a:rPr>
              <a:t>年，树立了非常多的重要案例，其中包括</a:t>
            </a:r>
            <a:r>
              <a:rPr lang="en-US" altLang="zh-CN" sz="1400" dirty="0">
                <a:latin typeface="微软雅黑" panose="020B0503020204020204" charset="-122"/>
                <a:ea typeface="微软雅黑" panose="020B0503020204020204" charset="-122"/>
              </a:rPr>
              <a:t>2018</a:t>
            </a:r>
            <a:r>
              <a:rPr lang="zh-CN" altLang="en-US" sz="1400" dirty="0">
                <a:latin typeface="微软雅黑" panose="020B0503020204020204" charset="-122"/>
                <a:ea typeface="微软雅黑" panose="020B0503020204020204" charset="-122"/>
              </a:rPr>
              <a:t>年</a:t>
            </a:r>
            <a:r>
              <a:rPr lang="en-US" altLang="zh-CN" sz="1400" dirty="0">
                <a:latin typeface="微软雅黑" panose="020B0503020204020204" charset="-122"/>
                <a:ea typeface="微软雅黑" panose="020B0503020204020204" charset="-122"/>
              </a:rPr>
              <a:t>6</a:t>
            </a:r>
            <a:r>
              <a:rPr lang="zh-CN" altLang="en-US" sz="1400" dirty="0">
                <a:latin typeface="微软雅黑" panose="020B0503020204020204" charset="-122"/>
                <a:ea typeface="微软雅黑" panose="020B0503020204020204" charset="-122"/>
              </a:rPr>
              <a:t>月</a:t>
            </a:r>
            <a:r>
              <a:rPr lang="en-US" altLang="zh-CN" sz="1400" dirty="0">
                <a:latin typeface="微软雅黑" panose="020B0503020204020204" charset="-122"/>
                <a:ea typeface="微软雅黑" panose="020B0503020204020204" charset="-122"/>
              </a:rPr>
              <a:t>14</a:t>
            </a:r>
            <a:r>
              <a:rPr lang="zh-CN" altLang="en-US" sz="1400" dirty="0">
                <a:latin typeface="微软雅黑" panose="020B0503020204020204" charset="-122"/>
                <a:ea typeface="微软雅黑" panose="020B0503020204020204" charset="-122"/>
              </a:rPr>
              <a:t>日习近平总书记到济南市章丘区双山街道三涧溪村考察时的保电工作、山东大厦</a:t>
            </a:r>
            <a:r>
              <a:rPr lang="en-US" altLang="zh-CN" sz="1400" dirty="0">
                <a:latin typeface="微软雅黑" panose="020B0503020204020204" charset="-122"/>
                <a:ea typeface="微软雅黑" panose="020B0503020204020204" charset="-122"/>
              </a:rPr>
              <a:t>·</a:t>
            </a:r>
            <a:r>
              <a:rPr lang="zh-CN" altLang="en-US" sz="1400" dirty="0">
                <a:latin typeface="微软雅黑" panose="020B0503020204020204" charset="-122"/>
                <a:ea typeface="微软雅黑" panose="020B0503020204020204" charset="-122"/>
              </a:rPr>
              <a:t>清照酒店的不间断供电系统、山东省人工智能产业园的机房不间断电源系统、中国人民解放军</a:t>
            </a:r>
            <a:r>
              <a:rPr lang="en-US" altLang="zh-CN" sz="1400" dirty="0">
                <a:latin typeface="微软雅黑" panose="020B0503020204020204" charset="-122"/>
                <a:ea typeface="微软雅黑" panose="020B0503020204020204" charset="-122"/>
              </a:rPr>
              <a:t>92330</a:t>
            </a:r>
            <a:r>
              <a:rPr lang="zh-CN" altLang="en-US" sz="1400" dirty="0">
                <a:latin typeface="微软雅黑" panose="020B0503020204020204" charset="-122"/>
                <a:ea typeface="微软雅黑" panose="020B0503020204020204" charset="-122"/>
              </a:rPr>
              <a:t>部队核潜艇基地的不间断供电系统、山东省中医药大学机房不间断电源系统、济南市槐荫区人民医院不间断电源系统等。</a:t>
            </a:r>
            <a:endParaRPr lang="en-US" altLang="zh-CN" sz="1400" dirty="0">
              <a:latin typeface="微软雅黑" panose="020B0503020204020204" charset="-122"/>
              <a:ea typeface="微软雅黑" panose="020B0503020204020204" charset="-122"/>
            </a:endParaRPr>
          </a:p>
        </p:txBody>
      </p:sp>
      <p:sp>
        <p:nvSpPr>
          <p:cNvPr id="19" name="MH_Text_1"/>
          <p:cNvSpPr txBox="1"/>
          <p:nvPr>
            <p:custDataLst>
              <p:tags r:id="rId6"/>
            </p:custDataLst>
          </p:nvPr>
        </p:nvSpPr>
        <p:spPr>
          <a:xfrm>
            <a:off x="2602865" y="5332095"/>
            <a:ext cx="1724025" cy="625475"/>
          </a:xfrm>
          <a:prstGeom prst="rect">
            <a:avLst/>
          </a:prstGeom>
          <a:noFill/>
          <a:ln w="9525">
            <a:noFill/>
          </a:ln>
        </p:spPr>
        <p:txBody>
          <a:bodyPr lIns="101931" tIns="50964" rIns="101931" bIns="50964" anchor="t"/>
          <a:p>
            <a:pPr algn="ctr">
              <a:lnSpc>
                <a:spcPct val="150000"/>
              </a:lnSpc>
            </a:pP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山东大厦</a:t>
            </a:r>
            <a:r>
              <a:rPr lang="en-US" altLang="zh-CN" sz="1200" b="1" dirty="0">
                <a:solidFill>
                  <a:srgbClr val="FF0000"/>
                </a:solidFill>
                <a:latin typeface="微软雅黑" panose="020B0503020204020204" charset="-122"/>
                <a:ea typeface="微软雅黑" panose="020B0503020204020204" charset="-122"/>
                <a:sym typeface="Calibri" panose="020F0502020204030204" charset="0"/>
              </a:rPr>
              <a:t>·</a:t>
            </a: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清照酒店不间断电源系统</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p:txBody>
      </p:sp>
      <p:sp>
        <p:nvSpPr>
          <p:cNvPr id="20" name="MH_Text_1"/>
          <p:cNvSpPr txBox="1"/>
          <p:nvPr>
            <p:custDataLst>
              <p:tags r:id="rId7"/>
            </p:custDataLst>
          </p:nvPr>
        </p:nvSpPr>
        <p:spPr>
          <a:xfrm>
            <a:off x="4542155" y="5340350"/>
            <a:ext cx="1956435" cy="625475"/>
          </a:xfrm>
          <a:prstGeom prst="rect">
            <a:avLst/>
          </a:prstGeom>
          <a:noFill/>
          <a:ln w="9525">
            <a:noFill/>
          </a:ln>
        </p:spPr>
        <p:txBody>
          <a:bodyPr lIns="101931" tIns="50964" rIns="101931" bIns="50964" anchor="t"/>
          <a:p>
            <a:pPr algn="ctr">
              <a:lnSpc>
                <a:spcPct val="150000"/>
              </a:lnSpc>
            </a:pP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山东省中医药大学信息机房不间断电源系统</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p:txBody>
      </p:sp>
      <p:sp>
        <p:nvSpPr>
          <p:cNvPr id="21" name="MH_Text_1"/>
          <p:cNvSpPr txBox="1"/>
          <p:nvPr>
            <p:custDataLst>
              <p:tags r:id="rId8"/>
            </p:custDataLst>
          </p:nvPr>
        </p:nvSpPr>
        <p:spPr>
          <a:xfrm>
            <a:off x="6592570" y="5340350"/>
            <a:ext cx="1956435" cy="625475"/>
          </a:xfrm>
          <a:prstGeom prst="rect">
            <a:avLst/>
          </a:prstGeom>
          <a:noFill/>
          <a:ln w="9525">
            <a:noFill/>
          </a:ln>
        </p:spPr>
        <p:txBody>
          <a:bodyPr lIns="101931" tIns="50964" rIns="101931" bIns="50964" anchor="t"/>
          <a:p>
            <a:pPr algn="ctr">
              <a:lnSpc>
                <a:spcPct val="150000"/>
              </a:lnSpc>
            </a:pP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山东省人工智能产业园机房不间断电源系统</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p:txBody>
      </p:sp>
      <p:pic>
        <p:nvPicPr>
          <p:cNvPr id="15" name="图片 14"/>
          <p:cNvPicPr>
            <a:picLocks noChangeAspect="1"/>
          </p:cNvPicPr>
          <p:nvPr/>
        </p:nvPicPr>
        <p:blipFill>
          <a:blip r:embed="rId9"/>
          <a:stretch>
            <a:fillRect/>
          </a:stretch>
        </p:blipFill>
        <p:spPr>
          <a:xfrm>
            <a:off x="697230" y="3597910"/>
            <a:ext cx="1760855" cy="1741170"/>
          </a:xfrm>
          <a:prstGeom prst="rect">
            <a:avLst/>
          </a:prstGeom>
        </p:spPr>
      </p:pic>
      <p:pic>
        <p:nvPicPr>
          <p:cNvPr id="16" name="图片 15"/>
          <p:cNvPicPr>
            <a:picLocks noChangeAspect="1"/>
          </p:cNvPicPr>
          <p:nvPr/>
        </p:nvPicPr>
        <p:blipFill>
          <a:blip r:embed="rId10"/>
          <a:stretch>
            <a:fillRect/>
          </a:stretch>
        </p:blipFill>
        <p:spPr>
          <a:xfrm>
            <a:off x="2652395" y="3628390"/>
            <a:ext cx="1732915" cy="1741805"/>
          </a:xfrm>
          <a:prstGeom prst="rect">
            <a:avLst/>
          </a:prstGeom>
        </p:spPr>
      </p:pic>
      <p:pic>
        <p:nvPicPr>
          <p:cNvPr id="18" name="图片 17"/>
          <p:cNvPicPr>
            <a:picLocks noChangeAspect="1"/>
          </p:cNvPicPr>
          <p:nvPr/>
        </p:nvPicPr>
        <p:blipFill>
          <a:blip r:embed="rId11"/>
          <a:stretch>
            <a:fillRect/>
          </a:stretch>
        </p:blipFill>
        <p:spPr>
          <a:xfrm>
            <a:off x="4530090" y="3628390"/>
            <a:ext cx="1885950" cy="1764030"/>
          </a:xfrm>
          <a:prstGeom prst="rect">
            <a:avLst/>
          </a:prstGeom>
        </p:spPr>
      </p:pic>
      <p:pic>
        <p:nvPicPr>
          <p:cNvPr id="22" name="图片 21"/>
          <p:cNvPicPr>
            <a:picLocks noChangeAspect="1"/>
          </p:cNvPicPr>
          <p:nvPr/>
        </p:nvPicPr>
        <p:blipFill>
          <a:blip r:embed="rId12"/>
          <a:stretch>
            <a:fillRect/>
          </a:stretch>
        </p:blipFill>
        <p:spPr>
          <a:xfrm>
            <a:off x="6449695" y="3696970"/>
            <a:ext cx="2099310" cy="17640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additive="base">
                                        <p:cTn id="7" dur="500" fill="hold"/>
                                        <p:tgtEl>
                                          <p:spTgt spid="63"/>
                                        </p:tgtEl>
                                        <p:attrNameLst>
                                          <p:attrName>ppt_x</p:attrName>
                                        </p:attrNameLst>
                                      </p:cBhvr>
                                      <p:tavLst>
                                        <p:tav tm="0">
                                          <p:val>
                                            <p:strVal val="#ppt_x"/>
                                          </p:val>
                                        </p:tav>
                                        <p:tav tm="100000">
                                          <p:val>
                                            <p:strVal val="#ppt_x"/>
                                          </p:val>
                                        </p:tav>
                                      </p:tavLst>
                                    </p:anim>
                                    <p:anim calcmode="lin" valueType="num">
                                      <p:cBhvr additive="base">
                                        <p:cTn id="8"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500" fill="hold"/>
                                        <p:tgtEl>
                                          <p:spTgt spid="37"/>
                                        </p:tgtEl>
                                        <p:attrNameLst>
                                          <p:attrName>ppt_x</p:attrName>
                                        </p:attrNameLst>
                                      </p:cBhvr>
                                      <p:tavLst>
                                        <p:tav tm="0">
                                          <p:val>
                                            <p:strVal val="#ppt_x"/>
                                          </p:val>
                                        </p:tav>
                                        <p:tav tm="100000">
                                          <p:val>
                                            <p:strVal val="#ppt_x"/>
                                          </p:val>
                                        </p:tav>
                                      </p:tavLst>
                                    </p:anim>
                                    <p:anim calcmode="lin" valueType="num">
                                      <p:cBhvr additive="base">
                                        <p:cTn id="2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ppt_x"/>
                                          </p:val>
                                        </p:tav>
                                        <p:tav tm="100000">
                                          <p:val>
                                            <p:strVal val="#ppt_x"/>
                                          </p:val>
                                        </p:tav>
                                      </p:tavLst>
                                    </p:anim>
                                    <p:anim calcmode="lin" valueType="num">
                                      <p:cBhvr additive="base">
                                        <p:cTn id="40" dur="500" fill="hold"/>
                                        <p:tgtEl>
                                          <p:spTgt spid="2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additive="base">
                                        <p:cTn id="43" dur="500" fill="hold"/>
                                        <p:tgtEl>
                                          <p:spTgt spid="20"/>
                                        </p:tgtEl>
                                        <p:attrNameLst>
                                          <p:attrName>ppt_x</p:attrName>
                                        </p:attrNameLst>
                                      </p:cBhvr>
                                      <p:tavLst>
                                        <p:tav tm="0">
                                          <p:val>
                                            <p:strVal val="#ppt_x"/>
                                          </p:val>
                                        </p:tav>
                                        <p:tav tm="100000">
                                          <p:val>
                                            <p:strVal val="#ppt_x"/>
                                          </p:val>
                                        </p:tav>
                                      </p:tavLst>
                                    </p:anim>
                                    <p:anim calcmode="lin" valueType="num">
                                      <p:cBhvr additive="base">
                                        <p:cTn id="4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63" grpId="0"/>
      <p:bldP spid="19" grpId="0"/>
      <p:bldP spid="20" grpId="0"/>
      <p:bldP spid="2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xfrm>
            <a:off x="2044383" y="528955"/>
            <a:ext cx="6264275" cy="360363"/>
          </a:xfrm>
        </p:spPr>
        <p:txBody>
          <a:bodyPr anchor="ctr"/>
          <a:p>
            <a:r>
              <a:rPr lang="zh-CN" altLang="en-US" sz="2400" dirty="0"/>
              <a:t>全国重点案例</a:t>
            </a:r>
            <a:endParaRPr lang="zh-CN" altLang="en-US" sz="2400" dirty="0"/>
          </a:p>
        </p:txBody>
      </p:sp>
      <p:sp>
        <p:nvSpPr>
          <p:cNvPr id="81923" name="文本占位符 81922"/>
          <p:cNvSpPr>
            <a:spLocks noGrp="1"/>
          </p:cNvSpPr>
          <p:nvPr>
            <p:ph type="body" idx="1"/>
          </p:nvPr>
        </p:nvSpPr>
        <p:spPr>
          <a:xfrm>
            <a:off x="457200" y="1376045"/>
            <a:ext cx="8229600" cy="5041900"/>
          </a:xfrm>
        </p:spPr>
        <p:txBody>
          <a:bodyPr/>
          <a:p>
            <a:pPr>
              <a:lnSpc>
                <a:spcPct val="100000"/>
              </a:lnSpc>
            </a:pPr>
            <a:r>
              <a:rPr lang="en-US" altLang="zh-CN" sz="2000">
                <a:cs typeface="微软雅黑" panose="020B0503020204020204" charset="-122"/>
                <a:sym typeface="+mn-ea"/>
              </a:rPr>
              <a:t>                 </a:t>
            </a:r>
            <a:endParaRPr lang="zh-CN" altLang="en-US" sz="2000" dirty="0">
              <a:cs typeface="微软雅黑" panose="020B0503020204020204" charset="-122"/>
              <a:sym typeface="+mn-ea"/>
            </a:endParaRPr>
          </a:p>
        </p:txBody>
      </p:sp>
      <p:grpSp>
        <p:nvGrpSpPr>
          <p:cNvPr id="67" name="组合 66"/>
          <p:cNvGrpSpPr/>
          <p:nvPr/>
        </p:nvGrpSpPr>
        <p:grpSpPr>
          <a:xfrm>
            <a:off x="612140" y="4391025"/>
            <a:ext cx="8390255" cy="300990"/>
            <a:chOff x="366264" y="2693948"/>
            <a:chExt cx="8503266" cy="340422"/>
          </a:xfrm>
          <a:solidFill>
            <a:schemeClr val="bg1">
              <a:lumMod val="85000"/>
            </a:schemeClr>
          </a:solidFill>
        </p:grpSpPr>
        <p:sp>
          <p:nvSpPr>
            <p:cNvPr id="68" name="矩形 67"/>
            <p:cNvSpPr/>
            <p:nvPr/>
          </p:nvSpPr>
          <p:spPr>
            <a:xfrm>
              <a:off x="8536311" y="2798477"/>
              <a:ext cx="39157" cy="131361"/>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grpSp>
          <p:nvGrpSpPr>
            <p:cNvPr id="69" name="组合 68"/>
            <p:cNvGrpSpPr/>
            <p:nvPr/>
          </p:nvGrpSpPr>
          <p:grpSpPr>
            <a:xfrm>
              <a:off x="366264" y="2693948"/>
              <a:ext cx="8503266" cy="340422"/>
              <a:chOff x="623889" y="3209929"/>
              <a:chExt cx="10944224" cy="438144"/>
            </a:xfrm>
            <a:grpFill/>
          </p:grpSpPr>
          <p:sp>
            <p:nvSpPr>
              <p:cNvPr id="71" name="矩形 70"/>
              <p:cNvSpPr/>
              <p:nvPr/>
            </p:nvSpPr>
            <p:spPr>
              <a:xfrm>
                <a:off x="623889" y="3344465"/>
                <a:ext cx="50397"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72" name="矩形 71"/>
              <p:cNvSpPr/>
              <p:nvPr/>
            </p:nvSpPr>
            <p:spPr>
              <a:xfrm>
                <a:off x="717047" y="3344465"/>
                <a:ext cx="107093"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73" name="矩形 72"/>
              <p:cNvSpPr/>
              <p:nvPr/>
            </p:nvSpPr>
            <p:spPr>
              <a:xfrm>
                <a:off x="866901" y="3344465"/>
                <a:ext cx="198437"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74" name="矩形 73"/>
              <p:cNvSpPr/>
              <p:nvPr/>
            </p:nvSpPr>
            <p:spPr>
              <a:xfrm>
                <a:off x="1108099" y="3344465"/>
                <a:ext cx="9613876"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50800" dir="8100000" algn="tr" rotWithShape="0">
                  <a:prstClr val="black">
                    <a:alpha val="40000"/>
                  </a:prst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77" name="矩形 76"/>
              <p:cNvSpPr/>
              <p:nvPr/>
            </p:nvSpPr>
            <p:spPr>
              <a:xfrm>
                <a:off x="10994902" y="3344465"/>
                <a:ext cx="107093"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78" name="矩形 77"/>
              <p:cNvSpPr/>
              <p:nvPr/>
            </p:nvSpPr>
            <p:spPr>
              <a:xfrm>
                <a:off x="10759220" y="3344465"/>
                <a:ext cx="198437" cy="169069"/>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sp>
            <p:nvSpPr>
              <p:cNvPr id="79" name="等腰三角形 78"/>
              <p:cNvSpPr/>
              <p:nvPr/>
            </p:nvSpPr>
            <p:spPr>
              <a:xfrm rot="5400000">
                <a:off x="11159803" y="3239763"/>
                <a:ext cx="438144" cy="378476"/>
              </a:xfrm>
              <a:prstGeom prst="triangle">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p>
                <a:pPr marL="0" marR="0" lvl="0" indent="0" algn="ctr" defTabSz="914400" rtl="0" eaLnBrk="1" fontAlgn="base" latinLnBrk="0" hangingPunct="1">
                  <a:lnSpc>
                    <a:spcPct val="120000"/>
                  </a:lnSpc>
                  <a:spcBef>
                    <a:spcPct val="0"/>
                  </a:spcBef>
                  <a:spcAft>
                    <a:spcPct val="0"/>
                  </a:spcAft>
                  <a:buClrTx/>
                  <a:buSzTx/>
                  <a:buFont typeface="Arial" panose="020B0604020202020204" pitchFamily="34" charset="0"/>
                  <a:buNone/>
                  <a:defRPr/>
                </a:pPr>
                <a:endParaRPr kumimoji="0" lang="zh-CN" altLang="en-US" sz="1350" b="1" i="0" u="none" strike="noStrike" kern="0" cap="none" spc="0" normalizeH="0" baseline="0" noProof="1">
                  <a:ln>
                    <a:noFill/>
                  </a:ln>
                  <a:solidFill>
                    <a:schemeClr val="tx1">
                      <a:lumMod val="50000"/>
                      <a:lumOff val="50000"/>
                    </a:schemeClr>
                  </a:solidFill>
                  <a:effectLst/>
                  <a:uLnTx/>
                  <a:uFillTx/>
                  <a:latin typeface="Calibri" panose="020F0502020204030204" charset="0"/>
                  <a:ea typeface="宋体" panose="02010600030101010101" pitchFamily="2" charset="-122"/>
                  <a:cs typeface="+mn-ea"/>
                </a:endParaRPr>
              </a:p>
            </p:txBody>
          </p:sp>
        </p:grpSp>
      </p:grpSp>
      <p:sp>
        <p:nvSpPr>
          <p:cNvPr id="80" name="MH_Other_1"/>
          <p:cNvSpPr/>
          <p:nvPr>
            <p:custDataLst>
              <p:tags r:id="rId1"/>
            </p:custDataLst>
          </p:nvPr>
        </p:nvSpPr>
        <p:spPr>
          <a:xfrm>
            <a:off x="887095" y="3695065"/>
            <a:ext cx="1714500" cy="1522730"/>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1" tIns="50964" rIns="101931" bIns="50964"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00" b="0" i="0" u="none" strike="noStrike" kern="1200" cap="none" spc="0" normalizeH="0" baseline="0" noProof="1">
                <a:ln>
                  <a:noFill/>
                </a:ln>
                <a:solidFill>
                  <a:prstClr val="white"/>
                </a:solidFill>
                <a:effectLst/>
                <a:uLnTx/>
                <a:uFillTx/>
                <a:latin typeface="+mn-lt"/>
                <a:ea typeface="+mn-ea"/>
                <a:cs typeface="+mn-cs"/>
              </a:rPr>
              <a:t>央视春晚</a:t>
            </a:r>
            <a:endParaRPr kumimoji="0" lang="zh-CN" altLang="en-US" sz="100" b="0" i="0" u="none" strike="noStrike" kern="1200" cap="none" spc="0" normalizeH="0" baseline="0" noProof="1">
              <a:ln>
                <a:noFill/>
              </a:ln>
              <a:solidFill>
                <a:prstClr val="white"/>
              </a:solidFill>
              <a:effectLst/>
              <a:uLnTx/>
              <a:uFillTx/>
              <a:latin typeface="+mn-lt"/>
              <a:ea typeface="+mn-ea"/>
              <a:cs typeface="+mn-cs"/>
            </a:endParaRPr>
          </a:p>
        </p:txBody>
      </p:sp>
      <p:sp>
        <p:nvSpPr>
          <p:cNvPr id="81" name="MH_Other_2"/>
          <p:cNvSpPr/>
          <p:nvPr>
            <p:custDataLst>
              <p:tags r:id="rId2"/>
            </p:custDataLst>
          </p:nvPr>
        </p:nvSpPr>
        <p:spPr>
          <a:xfrm>
            <a:off x="2865120" y="3695065"/>
            <a:ext cx="1715135" cy="1522730"/>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1" tIns="50964" rIns="101931" bIns="50964"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prstClr val="white"/>
              </a:solidFill>
              <a:effectLst/>
              <a:uLnTx/>
              <a:uFillTx/>
              <a:latin typeface="+mn-lt"/>
              <a:ea typeface="+mn-ea"/>
              <a:cs typeface="+mn-cs"/>
            </a:endParaRPr>
          </a:p>
        </p:txBody>
      </p:sp>
      <p:sp>
        <p:nvSpPr>
          <p:cNvPr id="82" name="MH_Other_3"/>
          <p:cNvSpPr/>
          <p:nvPr>
            <p:custDataLst>
              <p:tags r:id="rId3"/>
            </p:custDataLst>
          </p:nvPr>
        </p:nvSpPr>
        <p:spPr>
          <a:xfrm>
            <a:off x="4844415" y="3695065"/>
            <a:ext cx="1715135" cy="1522730"/>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1" tIns="50964" rIns="101931" bIns="50964"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prstClr val="white"/>
              </a:solidFill>
              <a:effectLst/>
              <a:uLnTx/>
              <a:uFillTx/>
              <a:latin typeface="+mn-lt"/>
              <a:ea typeface="+mn-ea"/>
              <a:cs typeface="+mn-cs"/>
            </a:endParaRPr>
          </a:p>
        </p:txBody>
      </p:sp>
      <p:sp>
        <p:nvSpPr>
          <p:cNvPr id="83" name="MH_Other_4"/>
          <p:cNvSpPr/>
          <p:nvPr>
            <p:custDataLst>
              <p:tags r:id="rId4"/>
            </p:custDataLst>
          </p:nvPr>
        </p:nvSpPr>
        <p:spPr>
          <a:xfrm>
            <a:off x="6866255" y="3695065"/>
            <a:ext cx="1714500" cy="1522730"/>
          </a:xfrm>
          <a:prstGeom prst="rect">
            <a:avLst/>
          </a:prstGeom>
          <a:gradFill flip="none" rotWithShape="1">
            <a:gsLst>
              <a:gs pos="100000">
                <a:schemeClr val="bg1"/>
              </a:gs>
              <a:gs pos="0">
                <a:srgbClr val="E0E0E0"/>
              </a:gs>
            </a:gsLst>
            <a:lin ang="8100000" scaled="0"/>
            <a:tileRect/>
          </a:gradFill>
          <a:ln w="34925">
            <a:gradFill>
              <a:gsLst>
                <a:gs pos="100000">
                  <a:schemeClr val="bg1">
                    <a:lumMod val="85000"/>
                  </a:schemeClr>
                </a:gs>
                <a:gs pos="0">
                  <a:schemeClr val="bg1"/>
                </a:gs>
              </a:gsLst>
              <a:lin ang="8100000" scaled="0"/>
            </a:gradFill>
          </a:ln>
          <a:effectLst>
            <a:outerShdw blurRad="2794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931" tIns="50964" rIns="101931" bIns="50964" anchor="ctr"/>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0" b="0" i="0" u="none" strike="noStrike" kern="1200" cap="none" spc="0" normalizeH="0" baseline="0" noProof="1">
              <a:ln>
                <a:noFill/>
              </a:ln>
              <a:solidFill>
                <a:prstClr val="white"/>
              </a:solidFill>
              <a:effectLst/>
              <a:uLnTx/>
              <a:uFillTx/>
              <a:latin typeface="+mn-lt"/>
              <a:ea typeface="+mn-ea"/>
              <a:cs typeface="+mn-cs"/>
            </a:endParaRPr>
          </a:p>
        </p:txBody>
      </p:sp>
      <p:sp>
        <p:nvSpPr>
          <p:cNvPr id="84" name="MH_Text_1"/>
          <p:cNvSpPr txBox="1"/>
          <p:nvPr>
            <p:custDataLst>
              <p:tags r:id="rId5"/>
            </p:custDataLst>
          </p:nvPr>
        </p:nvSpPr>
        <p:spPr>
          <a:xfrm>
            <a:off x="659130" y="5254625"/>
            <a:ext cx="1669415" cy="702945"/>
          </a:xfrm>
          <a:prstGeom prst="rect">
            <a:avLst/>
          </a:prstGeom>
          <a:noFill/>
          <a:ln w="9525">
            <a:noFill/>
          </a:ln>
        </p:spPr>
        <p:txBody>
          <a:bodyPr lIns="101931" tIns="50964" rIns="101931" bIns="50964" anchor="t"/>
          <a:p>
            <a:pPr algn="ctr">
              <a:lnSpc>
                <a:spcPct val="150000"/>
              </a:lnSpc>
            </a:pP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春晚吉林会场</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p:txBody>
      </p:sp>
      <p:sp>
        <p:nvSpPr>
          <p:cNvPr id="85" name="TextBox 12"/>
          <p:cNvSpPr txBox="1"/>
          <p:nvPr/>
        </p:nvSpPr>
        <p:spPr>
          <a:xfrm>
            <a:off x="798195" y="1621155"/>
            <a:ext cx="7990205" cy="1555750"/>
          </a:xfrm>
          <a:prstGeom prst="rect">
            <a:avLst/>
          </a:prstGeom>
          <a:noFill/>
          <a:ln w="9525">
            <a:noFill/>
          </a:ln>
        </p:spPr>
        <p:txBody>
          <a:bodyPr wrap="square" anchor="t">
            <a:spAutoFit/>
          </a:bodyPr>
          <a:p>
            <a:pPr>
              <a:lnSpc>
                <a:spcPct val="170000"/>
              </a:lnSpc>
            </a:pPr>
            <a:r>
              <a:rPr lang="en-US" altLang="zh-CN" sz="1400" dirty="0">
                <a:latin typeface="微软雅黑" panose="020B0503020204020204" charset="-122"/>
                <a:ea typeface="微软雅黑" panose="020B0503020204020204" charset="-122"/>
              </a:rPr>
              <a:t>       </a:t>
            </a:r>
            <a:r>
              <a:rPr sz="1400" dirty="0">
                <a:latin typeface="微软雅黑" panose="020B0503020204020204" charset="-122"/>
                <a:ea typeface="微软雅黑" panose="020B0503020204020204" charset="-122"/>
              </a:rPr>
              <a:t>爱克赛凭借</a:t>
            </a:r>
            <a:r>
              <a:rPr lang="zh-CN" sz="1400" dirty="0">
                <a:latin typeface="微软雅黑" panose="020B0503020204020204" charset="-122"/>
                <a:ea typeface="微软雅黑" panose="020B0503020204020204" charset="-122"/>
              </a:rPr>
              <a:t>过硬的</a:t>
            </a:r>
            <a:r>
              <a:rPr sz="1400" dirty="0">
                <a:latin typeface="微软雅黑" panose="020B0503020204020204" charset="-122"/>
                <a:ea typeface="微软雅黑" panose="020B0503020204020204" charset="-122"/>
              </a:rPr>
              <a:t>质量</a:t>
            </a:r>
            <a:r>
              <a:rPr lang="zh-CN" sz="1400" dirty="0">
                <a:latin typeface="微软雅黑" panose="020B0503020204020204" charset="-122"/>
                <a:ea typeface="微软雅黑" panose="020B0503020204020204" charset="-122"/>
              </a:rPr>
              <a:t>和优质的</a:t>
            </a:r>
            <a:r>
              <a:rPr sz="1400" dirty="0">
                <a:latin typeface="微软雅黑" panose="020B0503020204020204" charset="-122"/>
                <a:ea typeface="微软雅黑" panose="020B0503020204020204" charset="-122"/>
              </a:rPr>
              <a:t>服务</a:t>
            </a:r>
            <a:r>
              <a:rPr lang="zh-CN" sz="1400" dirty="0">
                <a:latin typeface="微软雅黑" panose="020B0503020204020204" charset="-122"/>
                <a:ea typeface="微软雅黑" panose="020B0503020204020204" charset="-122"/>
              </a:rPr>
              <a:t>，为国内许多大型活动及赛事提供用电保障，包括春晚吉林会场、第十七届军人运动会、大连夏季达沃斯论坛、</a:t>
            </a:r>
            <a:r>
              <a:rPr sz="1400" dirty="0">
                <a:latin typeface="微软雅黑" panose="020B0503020204020204" charset="-122"/>
                <a:ea typeface="微软雅黑" panose="020B0503020204020204" charset="-122"/>
              </a:rPr>
              <a:t>南京青奥会、上海花滑世锦赛、福州青运会</a:t>
            </a:r>
            <a:r>
              <a:rPr lang="zh-CN" sz="1400" dirty="0">
                <a:latin typeface="微软雅黑" panose="020B0503020204020204" charset="-122"/>
                <a:ea typeface="微软雅黑" panose="020B0503020204020204" charset="-122"/>
              </a:rPr>
              <a:t>、</a:t>
            </a:r>
            <a:r>
              <a:rPr sz="1400" dirty="0">
                <a:latin typeface="微软雅黑" panose="020B0503020204020204" charset="-122"/>
                <a:ea typeface="微软雅黑" panose="020B0503020204020204" charset="-122"/>
              </a:rPr>
              <a:t>汤尤杯</a:t>
            </a:r>
            <a:r>
              <a:rPr lang="zh-CN" sz="1400" dirty="0">
                <a:latin typeface="微软雅黑" panose="020B0503020204020204" charset="-122"/>
                <a:ea typeface="微软雅黑" panose="020B0503020204020204" charset="-122"/>
              </a:rPr>
              <a:t>等</a:t>
            </a:r>
            <a:r>
              <a:rPr sz="1400" dirty="0">
                <a:latin typeface="微软雅黑" panose="020B0503020204020204" charset="-122"/>
                <a:ea typeface="微软雅黑" panose="020B0503020204020204" charset="-122"/>
              </a:rPr>
              <a:t>。</a:t>
            </a:r>
            <a:r>
              <a:rPr lang="zh-CN" sz="1400" dirty="0">
                <a:latin typeface="微软雅黑" panose="020B0503020204020204" charset="-122"/>
                <a:ea typeface="微软雅黑" panose="020B0503020204020204" charset="-122"/>
              </a:rPr>
              <a:t>也为一些人防、消防设备及消防照明提供用电保障，如天津地铁、沈阳招商地产钻石山广场(二期）、南昌二附院等</a:t>
            </a:r>
            <a:r>
              <a:rPr lang="zh-CN" sz="1275" dirty="0">
                <a:latin typeface="微软雅黑" panose="020B0503020204020204" charset="-122"/>
                <a:ea typeface="微软雅黑" panose="020B0503020204020204" charset="-122"/>
              </a:rPr>
              <a:t>。</a:t>
            </a:r>
            <a:endParaRPr lang="zh-CN" sz="1275" dirty="0">
              <a:latin typeface="微软雅黑" panose="020B0503020204020204" charset="-122"/>
              <a:ea typeface="微软雅黑" panose="020B0503020204020204" charset="-122"/>
            </a:endParaRPr>
          </a:p>
        </p:txBody>
      </p:sp>
      <p:sp>
        <p:nvSpPr>
          <p:cNvPr id="86" name="MH_Text_1"/>
          <p:cNvSpPr txBox="1"/>
          <p:nvPr>
            <p:custDataLst>
              <p:tags r:id="rId6"/>
            </p:custDataLst>
          </p:nvPr>
        </p:nvSpPr>
        <p:spPr>
          <a:xfrm>
            <a:off x="2657475" y="5254625"/>
            <a:ext cx="1669415" cy="702945"/>
          </a:xfrm>
          <a:prstGeom prst="rect">
            <a:avLst/>
          </a:prstGeom>
          <a:noFill/>
          <a:ln w="9525">
            <a:noFill/>
          </a:ln>
        </p:spPr>
        <p:txBody>
          <a:bodyPr lIns="101931" tIns="50964" rIns="101931" bIns="50964" anchor="t"/>
          <a:p>
            <a:pPr algn="ctr">
              <a:lnSpc>
                <a:spcPct val="150000"/>
              </a:lnSpc>
            </a:pPr>
            <a:r>
              <a:rPr sz="1200" b="1" dirty="0">
                <a:solidFill>
                  <a:srgbClr val="FF0000"/>
                </a:solidFill>
                <a:latin typeface="微软雅黑" panose="020B0503020204020204" charset="-122"/>
                <a:ea typeface="微软雅黑" panose="020B0503020204020204" charset="-122"/>
                <a:sym typeface="Calibri" panose="020F0502020204030204" charset="0"/>
              </a:rPr>
              <a:t>十七届军人运动会</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p:txBody>
      </p:sp>
      <p:sp>
        <p:nvSpPr>
          <p:cNvPr id="87" name="MH_Text_1"/>
          <p:cNvSpPr txBox="1"/>
          <p:nvPr>
            <p:custDataLst>
              <p:tags r:id="rId7"/>
            </p:custDataLst>
          </p:nvPr>
        </p:nvSpPr>
        <p:spPr>
          <a:xfrm>
            <a:off x="4604385" y="5262880"/>
            <a:ext cx="1894205" cy="702945"/>
          </a:xfrm>
          <a:prstGeom prst="rect">
            <a:avLst/>
          </a:prstGeom>
          <a:noFill/>
          <a:ln w="9525">
            <a:noFill/>
          </a:ln>
        </p:spPr>
        <p:txBody>
          <a:bodyPr lIns="101931" tIns="50964" rIns="101931" bIns="50964" anchor="t"/>
          <a:p>
            <a:pPr algn="ctr">
              <a:lnSpc>
                <a:spcPct val="150000"/>
              </a:lnSpc>
            </a:pP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汤尤杯赛</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p:txBody>
      </p:sp>
      <p:sp>
        <p:nvSpPr>
          <p:cNvPr id="88" name="MH_Text_1"/>
          <p:cNvSpPr txBox="1"/>
          <p:nvPr>
            <p:custDataLst>
              <p:tags r:id="rId8"/>
            </p:custDataLst>
          </p:nvPr>
        </p:nvSpPr>
        <p:spPr>
          <a:xfrm>
            <a:off x="6654800" y="5262880"/>
            <a:ext cx="1894205" cy="702945"/>
          </a:xfrm>
          <a:prstGeom prst="rect">
            <a:avLst/>
          </a:prstGeom>
          <a:noFill/>
          <a:ln w="9525">
            <a:noFill/>
          </a:ln>
        </p:spPr>
        <p:txBody>
          <a:bodyPr lIns="101931" tIns="50964" rIns="101931" bIns="50964" anchor="t"/>
          <a:p>
            <a:pPr algn="ctr">
              <a:lnSpc>
                <a:spcPct val="150000"/>
              </a:lnSpc>
            </a:pPr>
            <a:r>
              <a:rPr lang="zh-CN" altLang="en-US" sz="1200" b="1" dirty="0">
                <a:solidFill>
                  <a:srgbClr val="FF0000"/>
                </a:solidFill>
                <a:latin typeface="微软雅黑" panose="020B0503020204020204" charset="-122"/>
                <a:ea typeface="微软雅黑" panose="020B0503020204020204" charset="-122"/>
                <a:sym typeface="Calibri" panose="020F0502020204030204" charset="0"/>
              </a:rPr>
              <a:t>大连夏季达沃斯论坛</a:t>
            </a:r>
            <a:endParaRPr lang="zh-CN" altLang="en-US" sz="1200" b="1" dirty="0">
              <a:solidFill>
                <a:srgbClr val="FF0000"/>
              </a:solidFill>
              <a:latin typeface="微软雅黑" panose="020B0503020204020204" charset="-122"/>
              <a:ea typeface="微软雅黑" panose="020B0503020204020204" charset="-122"/>
              <a:sym typeface="Calibri" panose="020F0502020204030204" charset="0"/>
            </a:endParaRPr>
          </a:p>
        </p:txBody>
      </p:sp>
      <p:pic>
        <p:nvPicPr>
          <p:cNvPr id="89" name="图片 14"/>
          <p:cNvPicPr>
            <a:picLocks noChangeAspect="1"/>
          </p:cNvPicPr>
          <p:nvPr/>
        </p:nvPicPr>
        <p:blipFill>
          <a:blip r:embed="rId9"/>
          <a:stretch>
            <a:fillRect/>
          </a:stretch>
        </p:blipFill>
        <p:spPr>
          <a:xfrm>
            <a:off x="2566670" y="3694430"/>
            <a:ext cx="2056130" cy="1532255"/>
          </a:xfrm>
          <a:prstGeom prst="rect">
            <a:avLst/>
          </a:prstGeom>
          <a:noFill/>
          <a:ln>
            <a:noFill/>
          </a:ln>
        </p:spPr>
      </p:pic>
      <p:pic>
        <p:nvPicPr>
          <p:cNvPr id="90" name="图片 11"/>
          <p:cNvPicPr>
            <a:picLocks noChangeAspect="1"/>
          </p:cNvPicPr>
          <p:nvPr/>
        </p:nvPicPr>
        <p:blipFill>
          <a:blip r:embed="rId10"/>
          <a:stretch>
            <a:fillRect/>
          </a:stretch>
        </p:blipFill>
        <p:spPr>
          <a:xfrm>
            <a:off x="508635" y="3743960"/>
            <a:ext cx="2002155" cy="1470025"/>
          </a:xfrm>
          <a:prstGeom prst="rect">
            <a:avLst/>
          </a:prstGeom>
          <a:noFill/>
          <a:ln>
            <a:noFill/>
          </a:ln>
        </p:spPr>
      </p:pic>
      <p:pic>
        <p:nvPicPr>
          <p:cNvPr id="91" name="图片 13"/>
          <p:cNvPicPr>
            <a:picLocks noChangeAspect="1"/>
          </p:cNvPicPr>
          <p:nvPr/>
        </p:nvPicPr>
        <p:blipFill>
          <a:blip r:embed="rId11"/>
          <a:stretch>
            <a:fillRect/>
          </a:stretch>
        </p:blipFill>
        <p:spPr>
          <a:xfrm>
            <a:off x="6669405" y="3572510"/>
            <a:ext cx="1861185" cy="1720215"/>
          </a:xfrm>
          <a:prstGeom prst="rect">
            <a:avLst/>
          </a:prstGeom>
          <a:noFill/>
          <a:ln>
            <a:noFill/>
          </a:ln>
        </p:spPr>
      </p:pic>
      <p:pic>
        <p:nvPicPr>
          <p:cNvPr id="92" name="图片 1"/>
          <p:cNvPicPr>
            <a:picLocks noChangeAspect="1"/>
          </p:cNvPicPr>
          <p:nvPr/>
        </p:nvPicPr>
        <p:blipFill>
          <a:blip r:embed="rId12"/>
          <a:srcRect l="24497" t="19395" r="31228"/>
          <a:stretch>
            <a:fillRect/>
          </a:stretch>
        </p:blipFill>
        <p:spPr>
          <a:xfrm>
            <a:off x="4733925" y="3845560"/>
            <a:ext cx="1837690" cy="1440180"/>
          </a:xfrm>
          <a:prstGeom prst="rect">
            <a:avLst/>
          </a:prstGeom>
          <a:noFill/>
          <a:ln>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ppt_x"/>
                                          </p:val>
                                        </p:tav>
                                        <p:tav tm="100000">
                                          <p:val>
                                            <p:strVal val="#ppt_x"/>
                                          </p:val>
                                        </p:tav>
                                      </p:tavLst>
                                    </p:anim>
                                    <p:anim calcmode="lin" valueType="num">
                                      <p:cBhvr additive="base">
                                        <p:cTn id="8"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7"/>
                                        </p:tgtEl>
                                        <p:attrNameLst>
                                          <p:attrName>style.visibility</p:attrName>
                                        </p:attrNameLst>
                                      </p:cBhvr>
                                      <p:to>
                                        <p:strVal val="visible"/>
                                      </p:to>
                                    </p:set>
                                    <p:anim calcmode="lin" valueType="num">
                                      <p:cBhvr additive="base">
                                        <p:cTn id="13" dur="500" fill="hold"/>
                                        <p:tgtEl>
                                          <p:spTgt spid="67"/>
                                        </p:tgtEl>
                                        <p:attrNameLst>
                                          <p:attrName>ppt_x</p:attrName>
                                        </p:attrNameLst>
                                      </p:cBhvr>
                                      <p:tavLst>
                                        <p:tav tm="0">
                                          <p:val>
                                            <p:strVal val="#ppt_x"/>
                                          </p:val>
                                        </p:tav>
                                        <p:tav tm="100000">
                                          <p:val>
                                            <p:strVal val="#ppt_x"/>
                                          </p:val>
                                        </p:tav>
                                      </p:tavLst>
                                    </p:anim>
                                    <p:anim calcmode="lin" valueType="num">
                                      <p:cBhvr additive="base">
                                        <p:cTn id="1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anim calcmode="lin" valueType="num">
                                      <p:cBhvr additive="base">
                                        <p:cTn id="19" dur="500" fill="hold"/>
                                        <p:tgtEl>
                                          <p:spTgt spid="80"/>
                                        </p:tgtEl>
                                        <p:attrNameLst>
                                          <p:attrName>ppt_x</p:attrName>
                                        </p:attrNameLst>
                                      </p:cBhvr>
                                      <p:tavLst>
                                        <p:tav tm="0">
                                          <p:val>
                                            <p:strVal val="#ppt_x"/>
                                          </p:val>
                                        </p:tav>
                                        <p:tav tm="100000">
                                          <p:val>
                                            <p:strVal val="#ppt_x"/>
                                          </p:val>
                                        </p:tav>
                                      </p:tavLst>
                                    </p:anim>
                                    <p:anim calcmode="lin" valueType="num">
                                      <p:cBhvr additive="base">
                                        <p:cTn id="20" dur="500" fill="hold"/>
                                        <p:tgtEl>
                                          <p:spTgt spid="8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ppt_x"/>
                                          </p:val>
                                        </p:tav>
                                        <p:tav tm="100000">
                                          <p:val>
                                            <p:strVal val="#ppt_x"/>
                                          </p:val>
                                        </p:tav>
                                      </p:tavLst>
                                    </p:anim>
                                    <p:anim calcmode="lin" valueType="num">
                                      <p:cBhvr additive="base">
                                        <p:cTn id="24"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1"/>
                                        </p:tgtEl>
                                        <p:attrNameLst>
                                          <p:attrName>style.visibility</p:attrName>
                                        </p:attrNameLst>
                                      </p:cBhvr>
                                      <p:to>
                                        <p:strVal val="visible"/>
                                      </p:to>
                                    </p:set>
                                    <p:anim calcmode="lin" valueType="num">
                                      <p:cBhvr additive="base">
                                        <p:cTn id="29" dur="500" fill="hold"/>
                                        <p:tgtEl>
                                          <p:spTgt spid="81"/>
                                        </p:tgtEl>
                                        <p:attrNameLst>
                                          <p:attrName>ppt_x</p:attrName>
                                        </p:attrNameLst>
                                      </p:cBhvr>
                                      <p:tavLst>
                                        <p:tav tm="0">
                                          <p:val>
                                            <p:strVal val="#ppt_x"/>
                                          </p:val>
                                        </p:tav>
                                        <p:tav tm="100000">
                                          <p:val>
                                            <p:strVal val="#ppt_x"/>
                                          </p:val>
                                        </p:tav>
                                      </p:tavLst>
                                    </p:anim>
                                    <p:anim calcmode="lin" valueType="num">
                                      <p:cBhvr additive="base">
                                        <p:cTn id="30" dur="500" fill="hold"/>
                                        <p:tgtEl>
                                          <p:spTgt spid="8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6"/>
                                        </p:tgtEl>
                                        <p:attrNameLst>
                                          <p:attrName>style.visibility</p:attrName>
                                        </p:attrNameLst>
                                      </p:cBhvr>
                                      <p:to>
                                        <p:strVal val="visible"/>
                                      </p:to>
                                    </p:set>
                                    <p:anim calcmode="lin" valueType="num">
                                      <p:cBhvr additive="base">
                                        <p:cTn id="33" dur="500" fill="hold"/>
                                        <p:tgtEl>
                                          <p:spTgt spid="86"/>
                                        </p:tgtEl>
                                        <p:attrNameLst>
                                          <p:attrName>ppt_x</p:attrName>
                                        </p:attrNameLst>
                                      </p:cBhvr>
                                      <p:tavLst>
                                        <p:tav tm="0">
                                          <p:val>
                                            <p:strVal val="#ppt_x"/>
                                          </p:val>
                                        </p:tav>
                                        <p:tav tm="100000">
                                          <p:val>
                                            <p:strVal val="#ppt_x"/>
                                          </p:val>
                                        </p:tav>
                                      </p:tavLst>
                                    </p:anim>
                                    <p:anim calcmode="lin" valueType="num">
                                      <p:cBhvr additive="base">
                                        <p:cTn id="34" dur="500" fill="hold"/>
                                        <p:tgtEl>
                                          <p:spTgt spid="86"/>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2"/>
                                        </p:tgtEl>
                                        <p:attrNameLst>
                                          <p:attrName>style.visibility</p:attrName>
                                        </p:attrNameLst>
                                      </p:cBhvr>
                                      <p:to>
                                        <p:strVal val="visible"/>
                                      </p:to>
                                    </p:set>
                                    <p:anim calcmode="lin" valueType="num">
                                      <p:cBhvr additive="base">
                                        <p:cTn id="39" dur="500" fill="hold"/>
                                        <p:tgtEl>
                                          <p:spTgt spid="82"/>
                                        </p:tgtEl>
                                        <p:attrNameLst>
                                          <p:attrName>ppt_x</p:attrName>
                                        </p:attrNameLst>
                                      </p:cBhvr>
                                      <p:tavLst>
                                        <p:tav tm="0">
                                          <p:val>
                                            <p:strVal val="#ppt_x"/>
                                          </p:val>
                                        </p:tav>
                                        <p:tav tm="100000">
                                          <p:val>
                                            <p:strVal val="#ppt_x"/>
                                          </p:val>
                                        </p:tav>
                                      </p:tavLst>
                                    </p:anim>
                                    <p:anim calcmode="lin" valueType="num">
                                      <p:cBhvr additive="base">
                                        <p:cTn id="40" dur="500" fill="hold"/>
                                        <p:tgtEl>
                                          <p:spTgt spid="8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87"/>
                                        </p:tgtEl>
                                        <p:attrNameLst>
                                          <p:attrName>style.visibility</p:attrName>
                                        </p:attrNameLst>
                                      </p:cBhvr>
                                      <p:to>
                                        <p:strVal val="visible"/>
                                      </p:to>
                                    </p:set>
                                    <p:anim calcmode="lin" valueType="num">
                                      <p:cBhvr additive="base">
                                        <p:cTn id="43" dur="500" fill="hold"/>
                                        <p:tgtEl>
                                          <p:spTgt spid="87"/>
                                        </p:tgtEl>
                                        <p:attrNameLst>
                                          <p:attrName>ppt_x</p:attrName>
                                        </p:attrNameLst>
                                      </p:cBhvr>
                                      <p:tavLst>
                                        <p:tav tm="0">
                                          <p:val>
                                            <p:strVal val="#ppt_x"/>
                                          </p:val>
                                        </p:tav>
                                        <p:tav tm="100000">
                                          <p:val>
                                            <p:strVal val="#ppt_x"/>
                                          </p:val>
                                        </p:tav>
                                      </p:tavLst>
                                    </p:anim>
                                    <p:anim calcmode="lin" valueType="num">
                                      <p:cBhvr additive="base">
                                        <p:cTn id="44" dur="500" fill="hold"/>
                                        <p:tgtEl>
                                          <p:spTgt spid="8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3"/>
                                        </p:tgtEl>
                                        <p:attrNameLst>
                                          <p:attrName>style.visibility</p:attrName>
                                        </p:attrNameLst>
                                      </p:cBhvr>
                                      <p:to>
                                        <p:strVal val="visible"/>
                                      </p:to>
                                    </p:set>
                                    <p:anim calcmode="lin" valueType="num">
                                      <p:cBhvr additive="base">
                                        <p:cTn id="49" dur="500" fill="hold"/>
                                        <p:tgtEl>
                                          <p:spTgt spid="83"/>
                                        </p:tgtEl>
                                        <p:attrNameLst>
                                          <p:attrName>ppt_x</p:attrName>
                                        </p:attrNameLst>
                                      </p:cBhvr>
                                      <p:tavLst>
                                        <p:tav tm="0">
                                          <p:val>
                                            <p:strVal val="#ppt_x"/>
                                          </p:val>
                                        </p:tav>
                                        <p:tav tm="100000">
                                          <p:val>
                                            <p:strVal val="#ppt_x"/>
                                          </p:val>
                                        </p:tav>
                                      </p:tavLst>
                                    </p:anim>
                                    <p:anim calcmode="lin" valueType="num">
                                      <p:cBhvr additive="base">
                                        <p:cTn id="50" dur="500" fill="hold"/>
                                        <p:tgtEl>
                                          <p:spTgt spid="83"/>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88"/>
                                        </p:tgtEl>
                                        <p:attrNameLst>
                                          <p:attrName>style.visibility</p:attrName>
                                        </p:attrNameLst>
                                      </p:cBhvr>
                                      <p:to>
                                        <p:strVal val="visible"/>
                                      </p:to>
                                    </p:set>
                                    <p:anim calcmode="lin" valueType="num">
                                      <p:cBhvr additive="base">
                                        <p:cTn id="53" dur="500" fill="hold"/>
                                        <p:tgtEl>
                                          <p:spTgt spid="88"/>
                                        </p:tgtEl>
                                        <p:attrNameLst>
                                          <p:attrName>ppt_x</p:attrName>
                                        </p:attrNameLst>
                                      </p:cBhvr>
                                      <p:tavLst>
                                        <p:tav tm="0">
                                          <p:val>
                                            <p:strVal val="#ppt_x"/>
                                          </p:val>
                                        </p:tav>
                                        <p:tav tm="100000">
                                          <p:val>
                                            <p:strVal val="#ppt_x"/>
                                          </p:val>
                                        </p:tav>
                                      </p:tavLst>
                                    </p:anim>
                                    <p:anim calcmode="lin" valueType="num">
                                      <p:cBhvr additive="base">
                                        <p:cTn id="54" dur="500" fill="hold"/>
                                        <p:tgtEl>
                                          <p:spTgt spid="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5" grpId="0"/>
      <p:bldP spid="86" grpId="0"/>
      <p:bldP spid="87" grpId="0"/>
      <p:bldP spid="8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6" name="矩形 17415"/>
          <p:cNvSpPr/>
          <p:nvPr/>
        </p:nvSpPr>
        <p:spPr>
          <a:xfrm>
            <a:off x="1371600" y="2616518"/>
            <a:ext cx="6400800" cy="766762"/>
          </a:xfrm>
          <a:prstGeom prst="rect">
            <a:avLst/>
          </a:prstGeom>
          <a:noFill/>
          <a:ln w="9525">
            <a:noFill/>
          </a:ln>
        </p:spPr>
        <p:txBody>
          <a:bodyPr/>
          <a:lstStyle>
            <a:lvl1pPr marL="0" lvl="0" indent="0" algn="ctr" defTabSz="914400" rtl="0" eaLnBrk="1" fontAlgn="base" latinLnBrk="0" hangingPunct="1">
              <a:lnSpc>
                <a:spcPct val="100000"/>
              </a:lnSpc>
              <a:spcBef>
                <a:spcPct val="20000"/>
              </a:spcBef>
              <a:spcAft>
                <a:spcPct val="0"/>
              </a:spcAft>
              <a:buNone/>
              <a:defRPr sz="3200" u="none" kern="1200" baseline="0">
                <a:solidFill>
                  <a:schemeClr val="tx1"/>
                </a:solidFill>
                <a:latin typeface="Arial" panose="020B0604020202020204" pitchFamily="34" charset="0"/>
                <a:ea typeface="宋体" panose="02010600030101010101" pitchFamily="2" charset="-122"/>
              </a:defRPr>
            </a:lvl1pPr>
            <a:lvl2pPr marL="457200" lvl="1" indent="0" algn="ctr" defTabSz="914400" rtl="0" eaLnBrk="1" fontAlgn="base" latinLnBrk="0" hangingPunct="1">
              <a:lnSpc>
                <a:spcPct val="100000"/>
              </a:lnSpc>
              <a:spcBef>
                <a:spcPct val="20000"/>
              </a:spcBef>
              <a:spcAft>
                <a:spcPct val="0"/>
              </a:spcAft>
              <a:buNone/>
              <a:defRPr sz="2800" b="0" i="0" u="none" kern="1200" baseline="0">
                <a:solidFill>
                  <a:schemeClr val="tx1"/>
                </a:solidFill>
                <a:latin typeface="Arial" panose="020B0604020202020204" pitchFamily="34" charset="0"/>
                <a:ea typeface="宋体" panose="02010600030101010101" pitchFamily="2" charset="-122"/>
              </a:defRPr>
            </a:lvl2pPr>
            <a:lvl3pPr marL="914400" lvl="2" indent="0" algn="ctr" defTabSz="914400" rtl="0" eaLnBrk="1" fontAlgn="base" latinLnBrk="0" hangingPunct="1">
              <a:lnSpc>
                <a:spcPct val="100000"/>
              </a:lnSpc>
              <a:spcBef>
                <a:spcPct val="20000"/>
              </a:spcBef>
              <a:spcAft>
                <a:spcPct val="0"/>
              </a:spcAft>
              <a:buNone/>
              <a:defRPr sz="2400" b="0" i="0" u="none" kern="1200" baseline="0">
                <a:solidFill>
                  <a:schemeClr val="tx1"/>
                </a:solidFill>
                <a:latin typeface="Arial" panose="020B0604020202020204" pitchFamily="34" charset="0"/>
                <a:ea typeface="宋体" panose="02010600030101010101" pitchFamily="2" charset="-122"/>
              </a:defRPr>
            </a:lvl3pPr>
            <a:lvl4pPr marL="1371600" lvl="3" indent="0" algn="ctr" defTabSz="914400" rtl="0" eaLnBrk="1" fontAlgn="base" latinLnBrk="0" hangingPunct="1">
              <a:lnSpc>
                <a:spcPct val="100000"/>
              </a:lnSpc>
              <a:spcBef>
                <a:spcPct val="20000"/>
              </a:spcBef>
              <a:spcAft>
                <a:spcPct val="0"/>
              </a:spcAft>
              <a:buNone/>
              <a:defRPr sz="2000" b="0" i="0" u="none" kern="1200" baseline="0">
                <a:solidFill>
                  <a:schemeClr val="tx1"/>
                </a:solidFill>
                <a:latin typeface="Arial" panose="020B0604020202020204" pitchFamily="34" charset="0"/>
                <a:ea typeface="宋体" panose="02010600030101010101" pitchFamily="2" charset="-122"/>
              </a:defRPr>
            </a:lvl4pPr>
            <a:lvl5pPr marL="1828800" lvl="4" indent="0" algn="ctr" defTabSz="914400" rtl="0" eaLnBrk="1" fontAlgn="base" latinLnBrk="0" hangingPunct="1">
              <a:lnSpc>
                <a:spcPct val="100000"/>
              </a:lnSpc>
              <a:spcBef>
                <a:spcPct val="20000"/>
              </a:spcBef>
              <a:spcAft>
                <a:spcPct val="0"/>
              </a:spcAft>
              <a:buNone/>
              <a:defRPr sz="2000" b="0" i="0" u="none" kern="1200" baseline="0">
                <a:solidFill>
                  <a:schemeClr val="tx1"/>
                </a:solidFill>
                <a:latin typeface="Arial" panose="020B0604020202020204" pitchFamily="34" charset="0"/>
                <a:ea typeface="宋体" panose="02010600030101010101" pitchFamily="2" charset="-122"/>
              </a:defRPr>
            </a:lvl5pPr>
          </a:lstStyle>
          <a:p>
            <a:pPr marL="342900" lvl="0" indent="-342900"/>
            <a:r>
              <a:rPr lang="en-US" altLang="zh-CN" sz="6600"/>
              <a:t>thanks</a:t>
            </a:r>
            <a:endParaRPr lang="en-US" altLang="zh-CN" sz="6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xfrm>
            <a:off x="2044383" y="528955"/>
            <a:ext cx="6264275" cy="360363"/>
          </a:xfrm>
        </p:spPr>
        <p:txBody>
          <a:bodyPr anchor="ctr"/>
          <a:p>
            <a:r>
              <a:rPr lang="zh-CN" altLang="en-US" sz="2400" dirty="0">
                <a:sym typeface="+mn-ea"/>
              </a:rPr>
              <a:t>公司简介</a:t>
            </a:r>
            <a:endParaRPr lang="zh-CN" altLang="en-US" sz="2400" dirty="0"/>
          </a:p>
        </p:txBody>
      </p:sp>
      <p:sp>
        <p:nvSpPr>
          <p:cNvPr id="14" name="文本框 13"/>
          <p:cNvSpPr txBox="1"/>
          <p:nvPr/>
        </p:nvSpPr>
        <p:spPr>
          <a:xfrm>
            <a:off x="225425" y="1597025"/>
            <a:ext cx="8721725" cy="4521835"/>
          </a:xfrm>
          <a:prstGeom prst="rect">
            <a:avLst/>
          </a:prstGeom>
          <a:noFill/>
        </p:spPr>
        <p:txBody>
          <a:bodyPr wrap="square" rtlCol="0" anchor="t">
            <a:spAutoFit/>
          </a:bodyPr>
          <a:p>
            <a:pPr>
              <a:lnSpc>
                <a:spcPct val="180000"/>
              </a:lnSpc>
            </a:pPr>
            <a:r>
              <a:rPr lang="en-US" altLang="zh-CN" sz="1600">
                <a:latin typeface="微软雅黑" panose="020B0503020204020204" charset="-122"/>
                <a:ea typeface="微软雅黑" panose="020B0503020204020204" charset="-122"/>
              </a:rPr>
              <a:t>        </a:t>
            </a:r>
            <a:r>
              <a:rPr lang="zh-CN" altLang="en-US" sz="1600">
                <a:latin typeface="微软雅黑" panose="020B0503020204020204" charset="-122"/>
                <a:ea typeface="微软雅黑" panose="020B0503020204020204" charset="-122"/>
              </a:rPr>
              <a:t>江苏爱克赛实业有限公司创立于1999年，国家高新技术企业，是国内大型智慧城市、云计算、大数据系统解决方案供应商和绿色能源供应商。公司专业致力于消防应急电源、数据中心机房等产品的研发、生产与服务。</a:t>
            </a:r>
            <a:endParaRPr lang="zh-CN" altLang="en-US" sz="1600">
              <a:latin typeface="微软雅黑" panose="020B0503020204020204" charset="-122"/>
              <a:ea typeface="微软雅黑" panose="020B0503020204020204" charset="-122"/>
            </a:endParaRPr>
          </a:p>
          <a:p>
            <a:pPr>
              <a:lnSpc>
                <a:spcPct val="180000"/>
              </a:lnSpc>
            </a:pPr>
            <a:r>
              <a:rPr lang="zh-CN" altLang="en-US" sz="1600">
                <a:latin typeface="微软雅黑" panose="020B0503020204020204" charset="-122"/>
                <a:ea typeface="微软雅黑" panose="020B0503020204020204" charset="-122"/>
              </a:rPr>
              <a:t>       爱克赛长期致力开展科技创新平台建设，先后组建江苏省省级技术中心、教育部光伏系统工程研究中心产业化基地等科学研究和技术开发机构，与东南大学、西安交通大学、合肥工业大学、南京航空航天大学、扬州大学等全国十多所高校建立起长期战略合作关系。</a:t>
            </a:r>
            <a:endParaRPr lang="zh-CN" altLang="en-US" sz="1600">
              <a:latin typeface="微软雅黑" panose="020B0503020204020204" charset="-122"/>
              <a:ea typeface="微软雅黑" panose="020B0503020204020204" charset="-122"/>
            </a:endParaRPr>
          </a:p>
          <a:p>
            <a:pPr>
              <a:lnSpc>
                <a:spcPct val="180000"/>
              </a:lnSpc>
            </a:pPr>
            <a:r>
              <a:rPr lang="zh-CN" altLang="en-US" sz="1600">
                <a:latin typeface="微软雅黑" panose="020B0503020204020204" charset="-122"/>
                <a:ea typeface="微软雅黑" panose="020B0503020204020204" charset="-122"/>
                <a:sym typeface="+mn-ea"/>
              </a:rPr>
              <a:t>       爱克赛拥有完善的产品销售服务网络，在国内设有30个分公司(办事处)和二百多家一级销售和服务网点，用户遍及全国各地及各行各业。在海外：印尼、非洲等地设有5个办事处，产品远销美国、德国、加拿大等三十多个国家。凭着一流的技术优势，过硬的质量水平，优质的服务体系，赢得各国用户的广泛赞誉。</a:t>
            </a:r>
            <a:endParaRPr lang="zh-CN" altLang="en-US" sz="1600">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xfrm>
            <a:off x="2044383" y="528955"/>
            <a:ext cx="6264275" cy="360363"/>
          </a:xfrm>
        </p:spPr>
        <p:txBody>
          <a:bodyPr anchor="ctr"/>
          <a:p>
            <a:r>
              <a:rPr lang="zh-CN" sz="2400" dirty="0"/>
              <a:t>公司</a:t>
            </a:r>
            <a:r>
              <a:rPr lang="zh-CN" altLang="en-US" sz="2400" dirty="0">
                <a:sym typeface="+mn-ea"/>
              </a:rPr>
              <a:t>简介</a:t>
            </a:r>
            <a:endParaRPr lang="zh-CN" sz="2400" dirty="0"/>
          </a:p>
        </p:txBody>
      </p:sp>
      <p:sp>
        <p:nvSpPr>
          <p:cNvPr id="2" name="文本框 1"/>
          <p:cNvSpPr txBox="1"/>
          <p:nvPr/>
        </p:nvSpPr>
        <p:spPr>
          <a:xfrm>
            <a:off x="536575" y="1381760"/>
            <a:ext cx="8214360" cy="3636010"/>
          </a:xfrm>
          <a:prstGeom prst="rect">
            <a:avLst/>
          </a:prstGeom>
          <a:noFill/>
        </p:spPr>
        <p:txBody>
          <a:bodyPr wrap="square" rtlCol="0" anchor="t">
            <a:spAutoFit/>
          </a:bodyPr>
          <a:p>
            <a:pPr>
              <a:lnSpc>
                <a:spcPct val="180000"/>
              </a:lnSpc>
            </a:pPr>
            <a:r>
              <a:rPr lang="zh-CN" altLang="en-US" sz="1600">
                <a:latin typeface="微软雅黑" panose="020B0503020204020204" charset="-122"/>
                <a:ea typeface="微软雅黑" panose="020B0503020204020204" charset="-122"/>
              </a:rPr>
              <a:t>        爱克赛通过ISO9001质量管理体系、ISO14001环境管理体系认证、</a:t>
            </a:r>
            <a:r>
              <a:rPr lang="en-US" altLang="zh-CN" sz="1600">
                <a:latin typeface="微软雅黑" panose="020B0503020204020204" charset="-122"/>
                <a:ea typeface="微软雅黑" panose="020B0503020204020204" charset="-122"/>
              </a:rPr>
              <a:t>ISO45</a:t>
            </a:r>
            <a:r>
              <a:rPr lang="zh-CN" altLang="en-US" sz="1600">
                <a:latin typeface="微软雅黑" panose="020B0503020204020204" charset="-122"/>
                <a:ea typeface="微软雅黑" panose="020B0503020204020204" charset="-122"/>
              </a:rPr>
              <a:t>001职业健康安全管理体系认证，中国节能认证、泰尔认证、公安部消防认证、电信设备抗震性能检测合格证、欧洲CE认证等产品认证。具有</a:t>
            </a:r>
            <a:r>
              <a:rPr lang="zh-CN" altLang="en-US" sz="1600">
                <a:latin typeface="微软雅黑" panose="020B0503020204020204" charset="-122"/>
                <a:ea typeface="微软雅黑" panose="020B0503020204020204" charset="-122"/>
                <a:sym typeface="+mn-ea"/>
              </a:rPr>
              <a:t>中央军委装备发展部装备承制资格，</a:t>
            </a:r>
            <a:r>
              <a:rPr lang="zh-CN" altLang="en-US" sz="1600">
                <a:latin typeface="微软雅黑" panose="020B0503020204020204" charset="-122"/>
                <a:ea typeface="微软雅黑" panose="020B0503020204020204" charset="-122"/>
              </a:rPr>
              <a:t>并入围中央国家机关政府采购中心、国家电网等。获得了山东省建筑安全与设备管理协会的行业确认证书。</a:t>
            </a:r>
            <a:endParaRPr lang="zh-CN" altLang="en-US" sz="1600">
              <a:latin typeface="微软雅黑" panose="020B0503020204020204" charset="-122"/>
              <a:ea typeface="微软雅黑" panose="020B0503020204020204" charset="-122"/>
            </a:endParaRPr>
          </a:p>
          <a:p>
            <a:pPr>
              <a:lnSpc>
                <a:spcPct val="180000"/>
              </a:lnSpc>
            </a:pPr>
            <a:r>
              <a:rPr lang="zh-CN" altLang="en-US" sz="1600">
                <a:latin typeface="微软雅黑" panose="020B0503020204020204" charset="-122"/>
                <a:ea typeface="微软雅黑" panose="020B0503020204020204" charset="-122"/>
              </a:rPr>
              <a:t>        面向未来，爱克赛将坚定秉承：“责任、诚信、创新、进取”的企业核心价值观和发展理念，持续强化科技创新和自主品牌的建设力度，力争成为行业典范，为国争光，为民谋利。</a:t>
            </a:r>
            <a:endParaRPr lang="zh-CN" altLang="en-US" sz="1600">
              <a:latin typeface="微软雅黑" panose="020B0503020204020204" charset="-122"/>
              <a:ea typeface="微软雅黑" panose="020B0503020204020204" charset="-122"/>
            </a:endParaRPr>
          </a:p>
        </p:txBody>
      </p:sp>
      <p:sp>
        <p:nvSpPr>
          <p:cNvPr id="65" name="矩形 64"/>
          <p:cNvSpPr/>
          <p:nvPr/>
        </p:nvSpPr>
        <p:spPr>
          <a:xfrm>
            <a:off x="6918325" y="4827270"/>
            <a:ext cx="1615440" cy="1584325"/>
          </a:xfrm>
          <a:prstGeom prst="rect">
            <a:avLst/>
          </a:prstGeom>
          <a:blipFill dpi="0" rotWithShape="1">
            <a:blip r:embed="rId1">
              <a:extLst>
                <a:ext uri="{28A0092B-C50C-407E-A947-70E740481C1C}">
                  <a14:useLocalDpi xmlns:a14="http://schemas.microsoft.com/office/drawing/2010/main" val="0"/>
                </a:ext>
              </a:extLst>
            </a:blip>
            <a:stretch>
              <a:fillRect/>
            </a:stretch>
          </a:blipFill>
          <a:ln>
            <a:noFill/>
          </a:ln>
          <a:effectLst>
            <a:outerShdw blurRad="254000" dist="127000" dir="42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p>
            <a:pPr algn="ctr" defTabSz="685800">
              <a:defRPr/>
            </a:pPr>
            <a:endParaRPr lang="zh-CN" altLang="en-US" kern="0">
              <a:solidFill>
                <a:sysClr val="windowText" lastClr="000000"/>
              </a:solidFill>
              <a:latin typeface="微软雅黑" panose="020B0503020204020204" charset="-122"/>
              <a:ea typeface="微软雅黑" panose="020B0503020204020204" charset="-122"/>
              <a:sym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4" nodeType="withEffect">
                                  <p:childTnLst>
                                    <p:set>
                                      <p:cBhvr>
                                        <p:cTn id="6" dur="1" fill="hold">
                                          <p:stCondLst>
                                            <p:cond delay="0"/>
                                          </p:stCondLst>
                                        </p:cTn>
                                        <p:tgtEl>
                                          <p:spTgt spid="65"/>
                                        </p:tgtEl>
                                        <p:attrNameLst>
                                          <p:attrName>style.visibility</p:attrName>
                                        </p:attrNameLst>
                                      </p:cBhvr>
                                      <p:to>
                                        <p:strVal val="visible"/>
                                      </p:to>
                                    </p:set>
                                    <p:anim calcmode="lin" valueType="num">
                                      <p:cBhvr additive="base">
                                        <p:cTn id="7" dur="500" fill="hold"/>
                                        <p:tgtEl>
                                          <p:spTgt spid="65"/>
                                        </p:tgtEl>
                                        <p:attrNameLst>
                                          <p:attrName>ppt_x</p:attrName>
                                        </p:attrNameLst>
                                      </p:cBhvr>
                                      <p:tavLst>
                                        <p:tav tm="0">
                                          <p:val>
                                            <p:strVal val="0-#ppt_w/2"/>
                                          </p:val>
                                        </p:tav>
                                        <p:tav tm="100000">
                                          <p:val>
                                            <p:strVal val="#ppt_x"/>
                                          </p:val>
                                        </p:tav>
                                      </p:tavLst>
                                    </p:anim>
                                    <p:anim calcmode="lin" valueType="num">
                                      <p:cBhvr additive="base">
                                        <p:cTn id="8" dur="500" fill="hold"/>
                                        <p:tgtEl>
                                          <p:spTgt spid="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4"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xfrm>
            <a:off x="2044383" y="528955"/>
            <a:ext cx="6264275" cy="360363"/>
          </a:xfrm>
        </p:spPr>
        <p:txBody>
          <a:bodyPr anchor="ctr"/>
          <a:p>
            <a:r>
              <a:rPr lang="zh-CN" sz="2400" dirty="0"/>
              <a:t>公司</a:t>
            </a:r>
            <a:r>
              <a:rPr lang="zh-CN" altLang="en-US" sz="2400" dirty="0">
                <a:sym typeface="+mn-ea"/>
              </a:rPr>
              <a:t>简介</a:t>
            </a:r>
            <a:endParaRPr lang="zh-CN" sz="2400" dirty="0"/>
          </a:p>
        </p:txBody>
      </p:sp>
      <p:sp>
        <p:nvSpPr>
          <p:cNvPr id="81923" name="文本占位符 81922"/>
          <p:cNvSpPr>
            <a:spLocks noGrp="1"/>
          </p:cNvSpPr>
          <p:nvPr>
            <p:ph type="body" idx="1"/>
          </p:nvPr>
        </p:nvSpPr>
        <p:spPr>
          <a:xfrm>
            <a:off x="600710" y="1806575"/>
            <a:ext cx="8229600" cy="5041900"/>
          </a:xfrm>
        </p:spPr>
        <p:txBody>
          <a:bodyPr/>
          <a:p>
            <a:pPr>
              <a:lnSpc>
                <a:spcPct val="100000"/>
              </a:lnSpc>
            </a:pPr>
            <a:r>
              <a:rPr lang="en-US" altLang="zh-CN" sz="2000">
                <a:cs typeface="微软雅黑" panose="020B0503020204020204" charset="-122"/>
                <a:sym typeface="+mn-ea"/>
              </a:rPr>
              <a:t>                    </a:t>
            </a:r>
            <a:endParaRPr lang="zh-CN" altLang="en-US" sz="2000" dirty="0">
              <a:cs typeface="微软雅黑" panose="020B0503020204020204" charset="-122"/>
              <a:sym typeface="+mn-ea"/>
            </a:endParaRPr>
          </a:p>
        </p:txBody>
      </p:sp>
      <p:pic>
        <p:nvPicPr>
          <p:cNvPr id="3" name="图片 2"/>
          <p:cNvPicPr>
            <a:picLocks noChangeAspect="1"/>
          </p:cNvPicPr>
          <p:nvPr/>
        </p:nvPicPr>
        <p:blipFill>
          <a:blip r:embed="rId1"/>
          <a:stretch>
            <a:fillRect/>
          </a:stretch>
        </p:blipFill>
        <p:spPr>
          <a:xfrm>
            <a:off x="207010" y="2926715"/>
            <a:ext cx="5010785" cy="3618865"/>
          </a:xfrm>
          <a:prstGeom prst="rect">
            <a:avLst/>
          </a:prstGeom>
        </p:spPr>
      </p:pic>
      <p:pic>
        <p:nvPicPr>
          <p:cNvPr id="2" name="图片 1"/>
          <p:cNvPicPr>
            <a:picLocks noChangeAspect="1"/>
          </p:cNvPicPr>
          <p:nvPr/>
        </p:nvPicPr>
        <p:blipFill>
          <a:blip r:embed="rId2"/>
          <a:stretch>
            <a:fillRect/>
          </a:stretch>
        </p:blipFill>
        <p:spPr>
          <a:xfrm>
            <a:off x="4130040" y="1170940"/>
            <a:ext cx="5013960" cy="372554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xfrm>
            <a:off x="2044383" y="528955"/>
            <a:ext cx="6264275" cy="360363"/>
          </a:xfrm>
        </p:spPr>
        <p:txBody>
          <a:bodyPr anchor="ctr"/>
          <a:p>
            <a:r>
              <a:rPr lang="zh-CN" sz="2400" dirty="0"/>
              <a:t>公司</a:t>
            </a:r>
            <a:r>
              <a:rPr lang="zh-CN" altLang="en-US" sz="2400" dirty="0">
                <a:sym typeface="+mn-ea"/>
              </a:rPr>
              <a:t>简介</a:t>
            </a:r>
            <a:endParaRPr lang="zh-CN" sz="2400" dirty="0"/>
          </a:p>
        </p:txBody>
      </p:sp>
      <p:sp>
        <p:nvSpPr>
          <p:cNvPr id="81923" name="文本占位符 81922"/>
          <p:cNvSpPr>
            <a:spLocks noGrp="1"/>
          </p:cNvSpPr>
          <p:nvPr>
            <p:ph type="body" idx="1"/>
          </p:nvPr>
        </p:nvSpPr>
        <p:spPr>
          <a:xfrm>
            <a:off x="600710" y="1806575"/>
            <a:ext cx="8229600" cy="5041900"/>
          </a:xfrm>
        </p:spPr>
        <p:txBody>
          <a:bodyPr/>
          <a:p>
            <a:pPr>
              <a:lnSpc>
                <a:spcPct val="100000"/>
              </a:lnSpc>
            </a:pPr>
            <a:r>
              <a:rPr lang="en-US" altLang="zh-CN" sz="2000">
                <a:cs typeface="微软雅黑" panose="020B0503020204020204" charset="-122"/>
                <a:sym typeface="+mn-ea"/>
              </a:rPr>
              <a:t>                    </a:t>
            </a:r>
            <a:endParaRPr lang="zh-CN" altLang="en-US" sz="2000" dirty="0">
              <a:cs typeface="微软雅黑" panose="020B0503020204020204" charset="-122"/>
              <a:sym typeface="+mn-ea"/>
            </a:endParaRPr>
          </a:p>
        </p:txBody>
      </p:sp>
      <p:pic>
        <p:nvPicPr>
          <p:cNvPr id="5" name="图片 4"/>
          <p:cNvPicPr>
            <a:picLocks noChangeAspect="1"/>
          </p:cNvPicPr>
          <p:nvPr/>
        </p:nvPicPr>
        <p:blipFill>
          <a:blip r:embed="rId1"/>
          <a:stretch>
            <a:fillRect/>
          </a:stretch>
        </p:blipFill>
        <p:spPr>
          <a:xfrm>
            <a:off x="477520" y="1535430"/>
            <a:ext cx="5331460" cy="4361180"/>
          </a:xfrm>
          <a:prstGeom prst="rect">
            <a:avLst/>
          </a:prstGeom>
        </p:spPr>
      </p:pic>
      <p:pic>
        <p:nvPicPr>
          <p:cNvPr id="10" name="图片 9" descr="装备承制单位资格证书-爱克赛实业1(1)"/>
          <p:cNvPicPr>
            <a:picLocks noChangeAspect="1"/>
          </p:cNvPicPr>
          <p:nvPr/>
        </p:nvPicPr>
        <p:blipFill>
          <a:blip r:embed="rId2"/>
          <a:stretch>
            <a:fillRect/>
          </a:stretch>
        </p:blipFill>
        <p:spPr>
          <a:xfrm>
            <a:off x="5808980" y="1535430"/>
            <a:ext cx="3065780" cy="43345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xfrm>
            <a:off x="2044383" y="528955"/>
            <a:ext cx="6264275" cy="360363"/>
          </a:xfrm>
        </p:spPr>
        <p:txBody>
          <a:bodyPr anchor="ctr"/>
          <a:p>
            <a:r>
              <a:rPr lang="zh-CN" sz="2400" dirty="0"/>
              <a:t>公司</a:t>
            </a:r>
            <a:r>
              <a:rPr lang="zh-CN" altLang="en-US" sz="2400" dirty="0">
                <a:sym typeface="+mn-ea"/>
              </a:rPr>
              <a:t>简介</a:t>
            </a:r>
            <a:endParaRPr lang="zh-CN" sz="2400" dirty="0"/>
          </a:p>
        </p:txBody>
      </p:sp>
      <p:sp>
        <p:nvSpPr>
          <p:cNvPr id="81923" name="文本占位符 81922"/>
          <p:cNvSpPr>
            <a:spLocks noGrp="1"/>
          </p:cNvSpPr>
          <p:nvPr>
            <p:ph type="body" idx="1"/>
          </p:nvPr>
        </p:nvSpPr>
        <p:spPr>
          <a:xfrm>
            <a:off x="457200" y="1663065"/>
            <a:ext cx="8229600" cy="5041900"/>
          </a:xfrm>
        </p:spPr>
        <p:txBody>
          <a:bodyPr/>
          <a:p>
            <a:pPr>
              <a:lnSpc>
                <a:spcPct val="100000"/>
              </a:lnSpc>
            </a:pPr>
            <a:r>
              <a:rPr lang="en-US" altLang="zh-CN" sz="2000">
                <a:cs typeface="微软雅黑" panose="020B0503020204020204" charset="-122"/>
                <a:sym typeface="+mn-ea"/>
              </a:rPr>
              <a:t>                    </a:t>
            </a:r>
            <a:endParaRPr lang="zh-CN" altLang="en-US" sz="2000" dirty="0">
              <a:cs typeface="微软雅黑" panose="020B0503020204020204" charset="-122"/>
              <a:sym typeface="+mn-ea"/>
            </a:endParaRPr>
          </a:p>
        </p:txBody>
      </p:sp>
      <p:grpSp>
        <p:nvGrpSpPr>
          <p:cNvPr id="6" name="组合 5"/>
          <p:cNvGrpSpPr/>
          <p:nvPr/>
        </p:nvGrpSpPr>
        <p:grpSpPr>
          <a:xfrm>
            <a:off x="452755" y="1654175"/>
            <a:ext cx="4622800" cy="4416425"/>
            <a:chOff x="793" y="563"/>
            <a:chExt cx="11238" cy="9112"/>
          </a:xfrm>
        </p:grpSpPr>
        <p:pic>
          <p:nvPicPr>
            <p:cNvPr id="55297" name="Picture 1" descr="C:\Documents and Settings\Administrator\Application Data\Tencent\Users\312116902\QQ\WinTemp\RichOle\TLHIXH)99K)D`ZU}@}VB3)9.png"/>
            <p:cNvPicPr>
              <a:picLocks noChangeAspect="1"/>
            </p:cNvPicPr>
            <p:nvPr/>
          </p:nvPicPr>
          <p:blipFill>
            <a:blip r:embed="rId1"/>
            <a:stretch>
              <a:fillRect/>
            </a:stretch>
          </p:blipFill>
          <p:spPr>
            <a:xfrm>
              <a:off x="793" y="675"/>
              <a:ext cx="6345" cy="8958"/>
            </a:xfrm>
            <a:prstGeom prst="rect">
              <a:avLst/>
            </a:prstGeom>
            <a:noFill/>
            <a:ln w="9525">
              <a:noFill/>
            </a:ln>
          </p:spPr>
        </p:pic>
        <p:pic>
          <p:nvPicPr>
            <p:cNvPr id="3" name="Picture 2" descr="C:\Documents and Settings\Administrator\Application Data\Tencent\Users\312116902\QQ\WinTemp\RichOle\(MBD216]T2$6A6YQH1U(ZI9.png"/>
            <p:cNvPicPr>
              <a:picLocks noChangeAspect="1"/>
            </p:cNvPicPr>
            <p:nvPr/>
          </p:nvPicPr>
          <p:blipFill>
            <a:blip r:embed="rId2"/>
            <a:stretch>
              <a:fillRect/>
            </a:stretch>
          </p:blipFill>
          <p:spPr>
            <a:xfrm>
              <a:off x="1927" y="633"/>
              <a:ext cx="6427" cy="9000"/>
            </a:xfrm>
            <a:prstGeom prst="rect">
              <a:avLst/>
            </a:prstGeom>
            <a:noFill/>
            <a:ln w="9525">
              <a:noFill/>
            </a:ln>
          </p:spPr>
        </p:pic>
        <p:pic>
          <p:nvPicPr>
            <p:cNvPr id="7" name="Picture 1" descr="C:\Documents and Settings\Administrator\Application Data\Tencent\Users\312116902\QQ\WinTemp\RichOle\2PLG`$}Q2BT7@%])NB9SP}H.png"/>
            <p:cNvPicPr>
              <a:picLocks noChangeAspect="1"/>
            </p:cNvPicPr>
            <p:nvPr/>
          </p:nvPicPr>
          <p:blipFill>
            <a:blip r:embed="rId3"/>
            <a:stretch>
              <a:fillRect/>
            </a:stretch>
          </p:blipFill>
          <p:spPr>
            <a:xfrm>
              <a:off x="3111" y="633"/>
              <a:ext cx="6390" cy="9022"/>
            </a:xfrm>
            <a:prstGeom prst="rect">
              <a:avLst/>
            </a:prstGeom>
            <a:noFill/>
            <a:ln w="9525">
              <a:noFill/>
            </a:ln>
          </p:spPr>
        </p:pic>
        <p:pic>
          <p:nvPicPr>
            <p:cNvPr id="8" name="Picture 2" descr="C:\Documents and Settings\Administrator\Application Data\Tencent\Users\312116902\QQ\WinTemp\RichOle\_SDOJY$BWAB`_87OEZG15K7.png"/>
            <p:cNvPicPr>
              <a:picLocks noChangeAspect="1"/>
            </p:cNvPicPr>
            <p:nvPr/>
          </p:nvPicPr>
          <p:blipFill>
            <a:blip r:embed="rId4"/>
            <a:stretch>
              <a:fillRect/>
            </a:stretch>
          </p:blipFill>
          <p:spPr>
            <a:xfrm>
              <a:off x="4266" y="581"/>
              <a:ext cx="6412" cy="9052"/>
            </a:xfrm>
            <a:prstGeom prst="rect">
              <a:avLst/>
            </a:prstGeom>
            <a:noFill/>
            <a:ln w="9525">
              <a:noFill/>
            </a:ln>
          </p:spPr>
        </p:pic>
        <p:pic>
          <p:nvPicPr>
            <p:cNvPr id="9" name="Picture 1" descr="C:\Documents and Settings\Administrator\Application Data\Tencent\Users\312116902\QQ\WinTemp\RichOle\R8XWOWKK%%H]ZQXIWS281GM.png"/>
            <p:cNvPicPr>
              <a:picLocks noChangeAspect="1"/>
            </p:cNvPicPr>
            <p:nvPr/>
          </p:nvPicPr>
          <p:blipFill>
            <a:blip r:embed="rId5"/>
            <a:stretch>
              <a:fillRect/>
            </a:stretch>
          </p:blipFill>
          <p:spPr>
            <a:xfrm>
              <a:off x="5413" y="563"/>
              <a:ext cx="6618" cy="9112"/>
            </a:xfrm>
            <a:prstGeom prst="rect">
              <a:avLst/>
            </a:prstGeom>
            <a:noFill/>
            <a:ln w="9525">
              <a:noFill/>
            </a:ln>
          </p:spPr>
        </p:pic>
      </p:grpSp>
      <p:pic>
        <p:nvPicPr>
          <p:cNvPr id="2" name="图片 1"/>
          <p:cNvPicPr>
            <a:picLocks noChangeAspect="1"/>
          </p:cNvPicPr>
          <p:nvPr/>
        </p:nvPicPr>
        <p:blipFill>
          <a:blip r:embed="rId6"/>
          <a:stretch>
            <a:fillRect/>
          </a:stretch>
        </p:blipFill>
        <p:spPr>
          <a:xfrm>
            <a:off x="3578225" y="1588135"/>
            <a:ext cx="3197860" cy="4482465"/>
          </a:xfrm>
          <a:prstGeom prst="rect">
            <a:avLst/>
          </a:prstGeom>
        </p:spPr>
      </p:pic>
      <p:pic>
        <p:nvPicPr>
          <p:cNvPr id="4" name="图片 3"/>
          <p:cNvPicPr>
            <a:picLocks noChangeAspect="1"/>
          </p:cNvPicPr>
          <p:nvPr/>
        </p:nvPicPr>
        <p:blipFill>
          <a:blip r:embed="rId7"/>
          <a:stretch>
            <a:fillRect/>
          </a:stretch>
        </p:blipFill>
        <p:spPr>
          <a:xfrm>
            <a:off x="5426075" y="1534160"/>
            <a:ext cx="3345815" cy="4536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cTn>
                              </p:par>
                              <p:par>
                                <p:cTn id="9" presetID="24"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to="" calcmode="lin" valueType="num">
                                      <p:cBhvr>
                                        <p:cTn id="11" dur="1" fill="hold"/>
                                        <p:tgtEl>
                                          <p:spTgt spid="2"/>
                                        </p:tgtEl>
                                      </p:cBhvr>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xfrm>
            <a:off x="2044383" y="528955"/>
            <a:ext cx="6264275" cy="360363"/>
          </a:xfrm>
        </p:spPr>
        <p:txBody>
          <a:bodyPr anchor="ctr"/>
          <a:p>
            <a:r>
              <a:rPr lang="zh-CN" sz="2400" dirty="0">
                <a:sym typeface="+mn-ea"/>
              </a:rPr>
              <a:t>消防</a:t>
            </a:r>
            <a:r>
              <a:rPr sz="2400" dirty="0">
                <a:sym typeface="+mn-ea"/>
              </a:rPr>
              <a:t>应急供电系统</a:t>
            </a:r>
            <a:endParaRPr lang="zh-CN" altLang="en-US" sz="2400" dirty="0"/>
          </a:p>
        </p:txBody>
      </p:sp>
      <p:sp>
        <p:nvSpPr>
          <p:cNvPr id="81923" name="文本占位符 81922"/>
          <p:cNvSpPr>
            <a:spLocks noGrp="1"/>
          </p:cNvSpPr>
          <p:nvPr>
            <p:ph type="body" idx="1"/>
          </p:nvPr>
        </p:nvSpPr>
        <p:spPr>
          <a:xfrm>
            <a:off x="457200" y="1376045"/>
            <a:ext cx="8229600" cy="5041900"/>
          </a:xfrm>
        </p:spPr>
        <p:txBody>
          <a:bodyPr/>
          <a:p>
            <a:pPr>
              <a:lnSpc>
                <a:spcPct val="100000"/>
              </a:lnSpc>
            </a:pPr>
            <a:r>
              <a:rPr lang="en-US" altLang="zh-CN" sz="2000">
                <a:cs typeface="微软雅黑" panose="020B0503020204020204" charset="-122"/>
                <a:sym typeface="+mn-ea"/>
              </a:rPr>
              <a:t>                    </a:t>
            </a:r>
            <a:endParaRPr lang="zh-CN" altLang="en-US" sz="2000" dirty="0">
              <a:cs typeface="微软雅黑" panose="020B0503020204020204" charset="-122"/>
              <a:sym typeface="+mn-ea"/>
            </a:endParaRPr>
          </a:p>
        </p:txBody>
      </p:sp>
      <p:sp>
        <p:nvSpPr>
          <p:cNvPr id="2" name="文本框 1"/>
          <p:cNvSpPr txBox="1"/>
          <p:nvPr/>
        </p:nvSpPr>
        <p:spPr>
          <a:xfrm>
            <a:off x="457200" y="1353820"/>
            <a:ext cx="8191500" cy="4667885"/>
          </a:xfrm>
          <a:prstGeom prst="rect">
            <a:avLst/>
          </a:prstGeom>
          <a:noFill/>
        </p:spPr>
        <p:txBody>
          <a:bodyPr wrap="square" rtlCol="0" anchor="t">
            <a:spAutoFit/>
          </a:bodyPr>
          <a:p>
            <a:pPr>
              <a:lnSpc>
                <a:spcPct val="160000"/>
              </a:lnSpc>
            </a:pPr>
            <a:r>
              <a:rPr lang="en-US" altLang="zh-CN"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根据</a:t>
            </a:r>
            <a:r>
              <a:rPr lang="zh-CN" altLang="en-US" sz="1600">
                <a:latin typeface="微软雅黑" panose="020B0503020204020204" charset="-122"/>
                <a:ea typeface="微软雅黑" panose="020B0503020204020204" charset="-122"/>
                <a:cs typeface="微软雅黑" panose="020B0503020204020204" charset="-122"/>
                <a:sym typeface="+mn-ea"/>
              </a:rPr>
              <a:t>《</a:t>
            </a:r>
            <a:r>
              <a:rPr lang="en-US" altLang="zh-CN" sz="1600">
                <a:latin typeface="微软雅黑" panose="020B0503020204020204" charset="-122"/>
                <a:ea typeface="微软雅黑" panose="020B0503020204020204" charset="-122"/>
                <a:cs typeface="微软雅黑" panose="020B0503020204020204" charset="-122"/>
                <a:sym typeface="+mn-ea"/>
              </a:rPr>
              <a:t>GB 50720-2011 </a:t>
            </a:r>
            <a:r>
              <a:rPr lang="zh-CN" altLang="en-US" sz="1600">
                <a:latin typeface="微软雅黑" panose="020B0503020204020204" charset="-122"/>
                <a:ea typeface="微软雅黑" panose="020B0503020204020204" charset="-122"/>
                <a:cs typeface="微软雅黑" panose="020B0503020204020204" charset="-122"/>
                <a:sym typeface="+mn-ea"/>
              </a:rPr>
              <a:t>建设工程施工现场消防安全技术规范》</a:t>
            </a:r>
            <a:r>
              <a:rPr lang="en-US" altLang="zh-CN" sz="1600">
                <a:latin typeface="微软雅黑" panose="020B0503020204020204" charset="-122"/>
                <a:ea typeface="微软雅黑" panose="020B0503020204020204" charset="-122"/>
                <a:cs typeface="微软雅黑" panose="020B0503020204020204" charset="-122"/>
                <a:sym typeface="+mn-ea"/>
              </a:rPr>
              <a:t>5.1.4</a:t>
            </a:r>
            <a:r>
              <a:rPr lang="zh-CN" altLang="en-US" sz="1600">
                <a:latin typeface="微软雅黑" panose="020B0503020204020204" charset="-122"/>
                <a:ea typeface="微软雅黑" panose="020B0503020204020204" charset="-122"/>
                <a:cs typeface="微软雅黑" panose="020B0503020204020204" charset="-122"/>
                <a:sym typeface="+mn-ea"/>
              </a:rPr>
              <a:t>、</a:t>
            </a:r>
            <a:r>
              <a:rPr lang="en-US" altLang="zh-CN" sz="1600">
                <a:latin typeface="微软雅黑" panose="020B0503020204020204" charset="-122"/>
                <a:ea typeface="微软雅黑" panose="020B0503020204020204" charset="-122"/>
                <a:cs typeface="微软雅黑" panose="020B0503020204020204" charset="-122"/>
                <a:sym typeface="+mn-ea"/>
              </a:rPr>
              <a:t>5.4.3</a:t>
            </a:r>
            <a:r>
              <a:rPr lang="zh-CN" altLang="en-US" sz="1600">
                <a:latin typeface="微软雅黑" panose="020B0503020204020204" charset="-122"/>
                <a:ea typeface="微软雅黑" panose="020B0503020204020204" charset="-122"/>
                <a:cs typeface="微软雅黑" panose="020B0503020204020204" charset="-122"/>
                <a:sym typeface="+mn-ea"/>
              </a:rPr>
              <a:t>及</a:t>
            </a:r>
            <a:r>
              <a:rPr lang="zh-CN" altLang="en-US" sz="1600">
                <a:latin typeface="微软雅黑" panose="020B0503020204020204" charset="-122"/>
                <a:ea typeface="微软雅黑" panose="020B0503020204020204" charset="-122"/>
                <a:cs typeface="微软雅黑" panose="020B0503020204020204" charset="-122"/>
              </a:rPr>
              <a:t>《JGJ 46-2005 施工现场临时用电安全技术规范》</a:t>
            </a:r>
            <a:r>
              <a:rPr lang="en-US" altLang="zh-CN" sz="1600">
                <a:latin typeface="微软雅黑" panose="020B0503020204020204" charset="-122"/>
                <a:ea typeface="微软雅黑" panose="020B0503020204020204" charset="-122"/>
                <a:cs typeface="微软雅黑" panose="020B0503020204020204" charset="-122"/>
              </a:rPr>
              <a:t>10.3.11</a:t>
            </a:r>
            <a:r>
              <a:rPr lang="zh-CN" altLang="en-US" sz="1600">
                <a:latin typeface="微软雅黑" panose="020B0503020204020204" charset="-122"/>
                <a:ea typeface="微软雅黑" panose="020B0503020204020204" charset="-122"/>
                <a:cs typeface="微软雅黑" panose="020B0503020204020204" charset="-122"/>
              </a:rPr>
              <a:t>要求，必须保证施工现场的消火栓泵及应急照明的不间断供电。</a:t>
            </a:r>
            <a:endParaRPr lang="zh-CN" altLang="en-US" sz="1600">
              <a:latin typeface="微软雅黑" panose="020B0503020204020204" charset="-122"/>
              <a:ea typeface="微软雅黑" panose="020B0503020204020204" charset="-122"/>
              <a:cs typeface="微软雅黑" panose="020B0503020204020204" charset="-122"/>
            </a:endParaRPr>
          </a:p>
          <a:p>
            <a:pPr>
              <a:lnSpc>
                <a:spcPct val="160000"/>
              </a:lnSpc>
            </a:pPr>
            <a:r>
              <a:rPr lang="zh-CN" altLang="en-US" sz="1600">
                <a:latin typeface="微软雅黑" panose="020B0503020204020204" charset="-122"/>
                <a:ea typeface="微软雅黑" panose="020B0503020204020204" charset="-122"/>
                <a:cs typeface="微软雅黑" panose="020B0503020204020204" charset="-122"/>
              </a:rPr>
              <a:t>        针对这一要求，我司推出了</a:t>
            </a:r>
            <a:r>
              <a:rPr sz="1600">
                <a:latin typeface="微软雅黑" panose="020B0503020204020204" charset="-122"/>
                <a:ea typeface="微软雅黑" panose="020B0503020204020204" charset="-122"/>
                <a:cs typeface="微软雅黑" panose="020B0503020204020204" charset="-122"/>
                <a:sym typeface="宋体" panose="02010600030101010101" pitchFamily="2" charset="-122"/>
              </a:rPr>
              <a:t>建设工程施工现场消防应急供电系统</a:t>
            </a:r>
            <a:r>
              <a:rPr lang="zh-CN" sz="1600">
                <a:latin typeface="微软雅黑" panose="020B0503020204020204" charset="-122"/>
                <a:ea typeface="微软雅黑" panose="020B0503020204020204" charset="-122"/>
                <a:cs typeface="微软雅黑" panose="020B0503020204020204" charset="-122"/>
                <a:sym typeface="宋体" panose="02010600030101010101" pitchFamily="2" charset="-122"/>
              </a:rPr>
              <a:t>设备</a:t>
            </a:r>
            <a:r>
              <a:rPr lang="zh-CN" altLang="en-US" sz="1600">
                <a:latin typeface="微软雅黑" panose="020B0503020204020204" charset="-122"/>
                <a:ea typeface="微软雅黑" panose="020B0503020204020204" charset="-122"/>
                <a:cs typeface="微软雅黑" panose="020B0503020204020204" charset="-122"/>
                <a:sym typeface="宋体" panose="02010600030101010101" pitchFamily="2" charset="-122"/>
              </a:rPr>
              <a:t>。</a:t>
            </a:r>
            <a:r>
              <a:rPr lang="zh-CN" altLang="en-US" sz="1600">
                <a:latin typeface="微软雅黑" panose="020B0503020204020204" charset="-122"/>
                <a:ea typeface="微软雅黑" panose="020B0503020204020204" charset="-122"/>
                <a:cs typeface="微软雅黑" panose="020B0503020204020204" charset="-122"/>
              </a:rPr>
              <a:t>此设备在发生火灾时，市电断电的情况下，能为消防应急照明灯具以及消防喷淋系统提供60分钟-180分钟不等的不间断供电。和普通的消防应急电源设备相比，该设备具有更高的防护等级以及更强的可靠性。</a:t>
            </a:r>
            <a:endParaRPr lang="zh-CN" altLang="en-US" sz="1600">
              <a:latin typeface="微软雅黑" panose="020B0503020204020204" charset="-122"/>
              <a:ea typeface="微软雅黑" panose="020B0503020204020204" charset="-122"/>
              <a:cs typeface="微软雅黑" panose="020B0503020204020204" charset="-122"/>
            </a:endParaRPr>
          </a:p>
          <a:p>
            <a:pPr>
              <a:lnSpc>
                <a:spcPct val="160000"/>
              </a:lnSpc>
            </a:pPr>
            <a:r>
              <a:rPr lang="zh-CN" altLang="en-US" sz="1600">
                <a:latin typeface="微软雅黑" panose="020B0503020204020204" charset="-122"/>
                <a:ea typeface="微软雅黑" panose="020B0503020204020204" charset="-122"/>
                <a:cs typeface="微软雅黑" panose="020B0503020204020204" charset="-122"/>
              </a:rPr>
              <a:t>        在建设施工过程中，一旦发生火灾，很大程度会导致市电跳闸停电，在火灾发生时的前几分钟，是灭火的最佳时机，一旦错过后果不堪设想。我公司推出的这款产品可以在市电断电的情况下还能让消防照明灯具以及消防喷淋系统持续工作，是智慧工地必备，安全生产必选。</a:t>
            </a:r>
            <a:endParaRPr lang="zh-CN" altLang="en-US" sz="1600">
              <a:latin typeface="微软雅黑" panose="020B0503020204020204" charset="-122"/>
              <a:ea typeface="微软雅黑" panose="020B0503020204020204" charset="-122"/>
              <a:cs typeface="微软雅黑" panose="020B0503020204020204" charset="-122"/>
            </a:endParaRPr>
          </a:p>
          <a:p>
            <a:endParaRPr lang="zh-CN" altLang="en-US" sz="1600">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xfrm>
            <a:off x="2044383" y="528955"/>
            <a:ext cx="6264275" cy="360363"/>
          </a:xfrm>
        </p:spPr>
        <p:txBody>
          <a:bodyPr anchor="ctr"/>
          <a:p>
            <a:r>
              <a:rPr lang="zh-CN" sz="2400" dirty="0"/>
              <a:t>消防</a:t>
            </a:r>
            <a:r>
              <a:rPr sz="2400" dirty="0"/>
              <a:t>应急供电系统</a:t>
            </a:r>
            <a:endParaRPr sz="2400" dirty="0"/>
          </a:p>
        </p:txBody>
      </p:sp>
      <p:sp>
        <p:nvSpPr>
          <p:cNvPr id="81923" name="文本占位符 81922"/>
          <p:cNvSpPr>
            <a:spLocks noGrp="1"/>
          </p:cNvSpPr>
          <p:nvPr>
            <p:ph type="body" idx="1"/>
          </p:nvPr>
        </p:nvSpPr>
        <p:spPr>
          <a:xfrm>
            <a:off x="457200" y="1376045"/>
            <a:ext cx="8229600" cy="5041900"/>
          </a:xfrm>
        </p:spPr>
        <p:txBody>
          <a:bodyPr/>
          <a:p>
            <a:pPr>
              <a:lnSpc>
                <a:spcPct val="100000"/>
              </a:lnSpc>
            </a:pPr>
            <a:r>
              <a:rPr lang="en-US" altLang="zh-CN" sz="2000">
                <a:cs typeface="微软雅黑" panose="020B0503020204020204" charset="-122"/>
                <a:sym typeface="+mn-ea"/>
              </a:rPr>
              <a:t>                    </a:t>
            </a:r>
            <a:endParaRPr lang="zh-CN" altLang="en-US" sz="2000" dirty="0">
              <a:cs typeface="微软雅黑" panose="020B0503020204020204" charset="-122"/>
              <a:sym typeface="+mn-ea"/>
            </a:endParaRPr>
          </a:p>
        </p:txBody>
      </p:sp>
      <p:pic>
        <p:nvPicPr>
          <p:cNvPr id="2" name="图片 1"/>
          <p:cNvPicPr>
            <a:picLocks noChangeAspect="1"/>
          </p:cNvPicPr>
          <p:nvPr>
            <p:custDataLst>
              <p:tags r:id="rId1"/>
            </p:custDataLst>
          </p:nvPr>
        </p:nvPicPr>
        <p:blipFill>
          <a:blip r:embed="rId2"/>
          <a:stretch>
            <a:fillRect/>
          </a:stretch>
        </p:blipFill>
        <p:spPr>
          <a:xfrm>
            <a:off x="876300" y="1303655"/>
            <a:ext cx="2535555" cy="4889500"/>
          </a:xfrm>
          <a:prstGeom prst="rect">
            <a:avLst/>
          </a:prstGeom>
        </p:spPr>
      </p:pic>
      <p:pic>
        <p:nvPicPr>
          <p:cNvPr id="7" name="图片 6"/>
          <p:cNvPicPr>
            <a:picLocks noChangeAspect="1" noChangeArrowheads="1"/>
          </p:cNvPicPr>
          <p:nvPr/>
        </p:nvPicPr>
        <p:blipFill>
          <a:blip r:embed="rId3" cstate="print"/>
          <a:srcRect t="17783"/>
          <a:stretch>
            <a:fillRect/>
          </a:stretch>
        </p:blipFill>
        <p:spPr>
          <a:xfrm>
            <a:off x="3539490" y="1472882"/>
            <a:ext cx="5274310" cy="2399983"/>
          </a:xfrm>
          <a:prstGeom prst="rect">
            <a:avLst/>
          </a:prstGeom>
          <a:noFill/>
          <a:ln w="9525">
            <a:noFill/>
            <a:miter lim="800000"/>
            <a:headEnd/>
            <a:tailEnd/>
          </a:ln>
        </p:spPr>
      </p:pic>
      <p:sp>
        <p:nvSpPr>
          <p:cNvPr id="3" name="文本框 2"/>
          <p:cNvSpPr txBox="1"/>
          <p:nvPr/>
        </p:nvSpPr>
        <p:spPr>
          <a:xfrm>
            <a:off x="3453765" y="4016375"/>
            <a:ext cx="5376545" cy="2030095"/>
          </a:xfrm>
          <a:prstGeom prst="rect">
            <a:avLst/>
          </a:prstGeom>
          <a:noFill/>
        </p:spPr>
        <p:txBody>
          <a:bodyPr wrap="square" rtlCol="0" anchor="t">
            <a:spAutoFit/>
          </a:bodyPr>
          <a:p>
            <a:pPr>
              <a:lnSpc>
                <a:spcPct val="150000"/>
              </a:lnSpc>
            </a:pPr>
            <a:r>
              <a:rPr lang="zh-CN">
                <a:latin typeface="微软雅黑" panose="020B0503020204020204" charset="-122"/>
                <a:ea typeface="微软雅黑" panose="020B0503020204020204" charset="-122"/>
                <a:cs typeface="微软雅黑" panose="020B0503020204020204" charset="-122"/>
                <a:sym typeface="+mn-ea"/>
              </a:rPr>
              <a:t>   </a:t>
            </a:r>
            <a:r>
              <a:rPr lang="zh-CN" sz="1600">
                <a:latin typeface="微软雅黑" panose="020B0503020204020204" charset="-122"/>
                <a:ea typeface="微软雅黑" panose="020B0503020204020204" charset="-122"/>
                <a:cs typeface="微软雅黑" panose="020B0503020204020204" charset="-122"/>
                <a:sym typeface="+mn-ea"/>
              </a:rPr>
              <a:t>    此设备主要应用于消防水泵、喷淋泵、通风等电机负载及应急照明负载的供电。</a:t>
            </a:r>
            <a:endParaRPr lang="zh-CN" sz="1600" b="0">
              <a:latin typeface="微软雅黑" panose="020B0503020204020204" charset="-122"/>
              <a:ea typeface="微软雅黑" panose="020B0503020204020204" charset="-122"/>
              <a:cs typeface="微软雅黑" panose="020B0503020204020204" charset="-122"/>
            </a:endParaRPr>
          </a:p>
          <a:p>
            <a:pPr>
              <a:lnSpc>
                <a:spcPct val="150000"/>
              </a:lnSpc>
            </a:pPr>
            <a:r>
              <a:rPr lang="zh-CN" sz="1600">
                <a:latin typeface="微软雅黑" panose="020B0503020204020204" charset="-122"/>
                <a:ea typeface="微软雅黑" panose="020B0503020204020204" charset="-122"/>
                <a:cs typeface="微软雅黑" panose="020B0503020204020204" charset="-122"/>
                <a:sym typeface="+mn-ea"/>
              </a:rPr>
              <a:t>        市电正常时旁路输出给负载，停电采用逆变输出，输出为三相380V正弦波。</a:t>
            </a:r>
            <a:r>
              <a:rPr lang="zh-CN">
                <a:latin typeface="微软雅黑" panose="020B0503020204020204" charset="-122"/>
                <a:ea typeface="微软雅黑" panose="020B0503020204020204" charset="-122"/>
                <a:cs typeface="微软雅黑" panose="020B0503020204020204" charset="-122"/>
                <a:sym typeface="+mn-ea"/>
              </a:rPr>
              <a:t>       </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22" name="标题 81921"/>
          <p:cNvSpPr>
            <a:spLocks noGrp="1"/>
          </p:cNvSpPr>
          <p:nvPr>
            <p:ph type="title"/>
          </p:nvPr>
        </p:nvSpPr>
        <p:spPr>
          <a:xfrm>
            <a:off x="2044383" y="528955"/>
            <a:ext cx="6264275" cy="360363"/>
          </a:xfrm>
        </p:spPr>
        <p:txBody>
          <a:bodyPr anchor="ctr"/>
          <a:p>
            <a:r>
              <a:rPr lang="zh-CN" sz="2400" dirty="0">
                <a:sym typeface="+mn-ea"/>
              </a:rPr>
              <a:t>消防</a:t>
            </a:r>
            <a:r>
              <a:rPr sz="2400" dirty="0">
                <a:sym typeface="+mn-ea"/>
              </a:rPr>
              <a:t>应急供电系统</a:t>
            </a:r>
            <a:endParaRPr lang="zh-CN" altLang="en-US" sz="2400" dirty="0"/>
          </a:p>
        </p:txBody>
      </p:sp>
      <p:sp>
        <p:nvSpPr>
          <p:cNvPr id="81923" name="文本占位符 81922"/>
          <p:cNvSpPr>
            <a:spLocks noGrp="1"/>
          </p:cNvSpPr>
          <p:nvPr>
            <p:ph type="body" idx="1"/>
          </p:nvPr>
        </p:nvSpPr>
        <p:spPr>
          <a:xfrm>
            <a:off x="457200" y="1376045"/>
            <a:ext cx="8229600" cy="5041900"/>
          </a:xfrm>
        </p:spPr>
        <p:txBody>
          <a:bodyPr/>
          <a:p>
            <a:pPr>
              <a:lnSpc>
                <a:spcPct val="100000"/>
              </a:lnSpc>
            </a:pPr>
            <a:r>
              <a:rPr lang="en-US" altLang="zh-CN" sz="2000">
                <a:cs typeface="微软雅黑" panose="020B0503020204020204" charset="-122"/>
                <a:sym typeface="+mn-ea"/>
              </a:rPr>
              <a:t>                    </a:t>
            </a:r>
            <a:endParaRPr lang="zh-CN" altLang="en-US" sz="2000" dirty="0">
              <a:cs typeface="微软雅黑" panose="020B0503020204020204" charset="-122"/>
              <a:sym typeface="+mn-ea"/>
            </a:endParaRPr>
          </a:p>
        </p:txBody>
      </p:sp>
      <p:sp>
        <p:nvSpPr>
          <p:cNvPr id="13319" name="Text Box 10"/>
          <p:cNvSpPr txBox="1"/>
          <p:nvPr/>
        </p:nvSpPr>
        <p:spPr>
          <a:xfrm>
            <a:off x="731520" y="1271905"/>
            <a:ext cx="7613015" cy="5049520"/>
          </a:xfrm>
          <a:prstGeom prst="rect">
            <a:avLst/>
          </a:prstGeom>
          <a:noFill/>
          <a:ln w="9525">
            <a:noFill/>
          </a:ln>
        </p:spPr>
        <p:txBody>
          <a:bodyPr wrap="square" anchor="t">
            <a:spAutoFit/>
          </a:bodyPr>
          <a:p>
            <a:pPr lvl="0" indent="0">
              <a:lnSpc>
                <a:spcPct val="130000"/>
              </a:lnSpc>
            </a:pPr>
            <a:r>
              <a:rPr lang="zh-CN" altLang="en-US" sz="1800" b="1" dirty="0">
                <a:solidFill>
                  <a:srgbClr val="A23E16"/>
                </a:solidFill>
                <a:latin typeface="微软雅黑" panose="020B0503020204020204" charset="-122"/>
                <a:ea typeface="微软雅黑" panose="020B0503020204020204" charset="-122"/>
              </a:rPr>
              <a:t>性能特点</a:t>
            </a:r>
            <a:endParaRPr lang="zh-CN" altLang="en-US" sz="1800" dirty="0">
              <a:solidFill>
                <a:srgbClr val="A23E16"/>
              </a:solidFill>
              <a:latin typeface="微软雅黑" panose="020B0503020204020204" charset="-122"/>
              <a:ea typeface="微软雅黑" panose="020B0503020204020204" charset="-122"/>
            </a:endParaRPr>
          </a:p>
          <a:p>
            <a:pPr lvl="0" indent="0">
              <a:lnSpc>
                <a:spcPct val="170000"/>
              </a:lnSpc>
              <a:buFont typeface="Wingdings" panose="05000000000000000000" pitchFamily="2" charset="2"/>
              <a:buChar char="u"/>
            </a:pPr>
            <a:r>
              <a:rPr lang="zh-CN" altLang="en-US" sz="1600" dirty="0">
                <a:latin typeface="微软雅黑" panose="020B0503020204020204" charset="-122"/>
                <a:ea typeface="微软雅黑" panose="020B0503020204020204" charset="-122"/>
              </a:rPr>
              <a:t>优秀的工业环境防护性能，机柜防护等级可达</a:t>
            </a:r>
            <a:r>
              <a:rPr lang="en-US" altLang="zh-CN" sz="1600" dirty="0">
                <a:latin typeface="微软雅黑" panose="020B0503020204020204" charset="-122"/>
                <a:ea typeface="微软雅黑" panose="020B0503020204020204" charset="-122"/>
              </a:rPr>
              <a:t>IP42</a:t>
            </a:r>
            <a:r>
              <a:rPr lang="zh-CN" altLang="en-US" sz="1600" dirty="0">
                <a:latin typeface="微软雅黑" panose="020B0503020204020204" charset="-122"/>
                <a:ea typeface="微软雅黑" panose="020B0503020204020204" charset="-122"/>
              </a:rPr>
              <a:t>，机内所有电路板都采用三防喷涂工艺，</a:t>
            </a:r>
            <a:r>
              <a:rPr lang="zh-CN" altLang="en-US" sz="1600" dirty="0">
                <a:latin typeface="微软雅黑" panose="020B0503020204020204" charset="-122"/>
                <a:ea typeface="微软雅黑" panose="020B0503020204020204" charset="-122"/>
                <a:sym typeface="+mn-ea"/>
              </a:rPr>
              <a:t>适用于高低温、湿热、盐雾、灰尘、震动等各种恶劣环境</a:t>
            </a:r>
            <a:r>
              <a:rPr lang="zh-CN" altLang="en-US" sz="1600" dirty="0">
                <a:latin typeface="微软雅黑" panose="020B0503020204020204" charset="-122"/>
                <a:ea typeface="微软雅黑" panose="020B0503020204020204" charset="-122"/>
              </a:rPr>
              <a:t>。</a:t>
            </a:r>
            <a:endParaRPr lang="zh-CN" altLang="en-US" sz="1600" dirty="0">
              <a:latin typeface="微软雅黑" panose="020B0503020204020204" charset="-122"/>
              <a:ea typeface="微软雅黑" panose="020B0503020204020204" charset="-122"/>
            </a:endParaRPr>
          </a:p>
          <a:p>
            <a:pPr lvl="0" indent="0">
              <a:lnSpc>
                <a:spcPct val="170000"/>
              </a:lnSpc>
              <a:buFont typeface="Wingdings" panose="05000000000000000000" pitchFamily="2" charset="2"/>
              <a:buChar char="u"/>
            </a:pPr>
            <a:r>
              <a:rPr lang="zh-CN" altLang="en-US" sz="1600" dirty="0">
                <a:latin typeface="微软雅黑" panose="020B0503020204020204" charset="-122"/>
                <a:ea typeface="微软雅黑" panose="020B0503020204020204" charset="-122"/>
              </a:rPr>
              <a:t>市电与电池不间断转换，保证水泵、应急照明不间断供电。</a:t>
            </a:r>
            <a:endParaRPr lang="zh-CN" altLang="en-US" sz="1600" dirty="0">
              <a:latin typeface="微软雅黑" panose="020B0503020204020204" charset="-122"/>
              <a:ea typeface="微软雅黑" panose="020B0503020204020204" charset="-122"/>
            </a:endParaRPr>
          </a:p>
          <a:p>
            <a:pPr lvl="0" indent="0">
              <a:lnSpc>
                <a:spcPct val="170000"/>
              </a:lnSpc>
              <a:buFont typeface="Wingdings" panose="05000000000000000000" pitchFamily="2" charset="2"/>
              <a:buChar char="u"/>
            </a:pPr>
            <a:r>
              <a:rPr lang="zh-CN" altLang="en-US" sz="1600" dirty="0">
                <a:latin typeface="微软雅黑" panose="020B0503020204020204" charset="-122"/>
                <a:ea typeface="微软雅黑" panose="020B0503020204020204" charset="-122"/>
                <a:sym typeface="+mn-ea"/>
              </a:rPr>
              <a:t>负载适应能力强，包括电容性、电感性、混合型负载，而且过载能力和抗冲击能力强。</a:t>
            </a:r>
            <a:endParaRPr lang="zh-CN" altLang="en-US" sz="1600" dirty="0">
              <a:latin typeface="微软雅黑" panose="020B0503020204020204" charset="-122"/>
              <a:ea typeface="微软雅黑" panose="020B0503020204020204" charset="-122"/>
              <a:sym typeface="+mn-ea"/>
            </a:endParaRPr>
          </a:p>
          <a:p>
            <a:pPr lvl="0" indent="0">
              <a:lnSpc>
                <a:spcPct val="170000"/>
              </a:lnSpc>
              <a:buFont typeface="Wingdings" panose="05000000000000000000" pitchFamily="2" charset="2"/>
              <a:buChar char="u"/>
            </a:pPr>
            <a:r>
              <a:rPr lang="zh-CN" altLang="en-US" sz="1600" dirty="0">
                <a:latin typeface="微软雅黑" panose="020B0503020204020204" charset="-122"/>
                <a:ea typeface="微软雅黑" panose="020B0503020204020204" charset="-122"/>
                <a:sym typeface="+mn-ea"/>
              </a:rPr>
              <a:t>高效节能，市电模式效率高达</a:t>
            </a:r>
            <a:r>
              <a:rPr lang="en-US" altLang="zh-CN" sz="1600" dirty="0">
                <a:latin typeface="微软雅黑" panose="020B0503020204020204" charset="-122"/>
                <a:ea typeface="微软雅黑" panose="020B0503020204020204" charset="-122"/>
                <a:sym typeface="+mn-ea"/>
              </a:rPr>
              <a:t>98%</a:t>
            </a:r>
            <a:r>
              <a:rPr lang="zh-CN" altLang="en-US" sz="1600" dirty="0">
                <a:latin typeface="微软雅黑" panose="020B0503020204020204" charset="-122"/>
                <a:ea typeface="微软雅黑" panose="020B0503020204020204" charset="-122"/>
                <a:sym typeface="+mn-ea"/>
              </a:rPr>
              <a:t>，运行成本低。</a:t>
            </a:r>
            <a:endParaRPr lang="en-US" altLang="zh-CN" sz="1600" noProof="1" dirty="0">
              <a:latin typeface="微软雅黑" panose="020B0503020204020204" charset="-122"/>
              <a:ea typeface="微软雅黑" panose="020B0503020204020204" charset="-122"/>
            </a:endParaRPr>
          </a:p>
          <a:p>
            <a:pPr lvl="0" indent="0">
              <a:lnSpc>
                <a:spcPct val="170000"/>
              </a:lnSpc>
              <a:buFont typeface="Wingdings" panose="05000000000000000000" pitchFamily="2" charset="2"/>
              <a:buChar char="u"/>
            </a:pPr>
            <a:r>
              <a:rPr lang="zh-CN" altLang="en-US" sz="1600" dirty="0">
                <a:latin typeface="微软雅黑" panose="020B0503020204020204" charset="-122"/>
                <a:ea typeface="微软雅黑" panose="020B0503020204020204" charset="-122"/>
              </a:rPr>
              <a:t>采用</a:t>
            </a:r>
            <a:r>
              <a:rPr lang="en-US" altLang="zh-CN" sz="1600" dirty="0">
                <a:latin typeface="微软雅黑" panose="020B0503020204020204" charset="-122"/>
                <a:ea typeface="微软雅黑" panose="020B0503020204020204" charset="-122"/>
              </a:rPr>
              <a:t>LCD+LED</a:t>
            </a:r>
            <a:r>
              <a:rPr lang="zh-CN" altLang="en-US" sz="1600" dirty="0">
                <a:latin typeface="微软雅黑" panose="020B0503020204020204" charset="-122"/>
                <a:ea typeface="微软雅黑" panose="020B0503020204020204" charset="-122"/>
              </a:rPr>
              <a:t>形式，人性化操作界面，操作直观便捷。</a:t>
            </a:r>
            <a:endParaRPr lang="zh-CN" altLang="en-US" sz="1600" dirty="0">
              <a:latin typeface="微软雅黑" panose="020B0503020204020204" charset="-122"/>
              <a:ea typeface="微软雅黑" panose="020B0503020204020204" charset="-122"/>
            </a:endParaRPr>
          </a:p>
          <a:p>
            <a:pPr lvl="0" indent="0">
              <a:lnSpc>
                <a:spcPct val="170000"/>
              </a:lnSpc>
              <a:buFont typeface="Wingdings" panose="05000000000000000000" pitchFamily="2" charset="2"/>
              <a:buChar char="u"/>
            </a:pPr>
            <a:r>
              <a:rPr lang="zh-CN" altLang="en-US" sz="1600" dirty="0">
                <a:latin typeface="微软雅黑" panose="020B0503020204020204" charset="-122"/>
                <a:ea typeface="微软雅黑" panose="020B0503020204020204" charset="-122"/>
              </a:rPr>
              <a:t>独立密闭风道，散热性能更好。</a:t>
            </a:r>
            <a:endParaRPr lang="zh-CN" altLang="en-US" sz="1600" dirty="0">
              <a:latin typeface="微软雅黑" panose="020B0503020204020204" charset="-122"/>
              <a:ea typeface="微软雅黑" panose="020B0503020204020204" charset="-122"/>
            </a:endParaRPr>
          </a:p>
          <a:p>
            <a:pPr lvl="0" indent="0">
              <a:lnSpc>
                <a:spcPct val="170000"/>
              </a:lnSpc>
              <a:buFont typeface="Wingdings" panose="05000000000000000000" pitchFamily="2" charset="2"/>
              <a:buChar char="u"/>
            </a:pPr>
            <a:r>
              <a:rPr lang="zh-CN" altLang="en-US" sz="1600" dirty="0">
                <a:latin typeface="微软雅黑" panose="020B0503020204020204" charset="-122"/>
                <a:ea typeface="微软雅黑" panose="020B0503020204020204" charset="-122"/>
              </a:rPr>
              <a:t>管理简单，无人值守，报警功能齐全。</a:t>
            </a:r>
            <a:endParaRPr lang="zh-CN" altLang="en-US" sz="1600" dirty="0">
              <a:latin typeface="微软雅黑" panose="020B0503020204020204" charset="-122"/>
              <a:ea typeface="微软雅黑" panose="020B0503020204020204" charset="-122"/>
            </a:endParaRPr>
          </a:p>
          <a:p>
            <a:pPr lvl="0" indent="0">
              <a:lnSpc>
                <a:spcPct val="170000"/>
              </a:lnSpc>
              <a:buFont typeface="Wingdings" panose="05000000000000000000" pitchFamily="2" charset="2"/>
              <a:buChar char="u"/>
            </a:pPr>
            <a:r>
              <a:rPr lang="zh-CN" altLang="en-US" sz="1600" noProof="0" dirty="0">
                <a:ln>
                  <a:noFill/>
                </a:ln>
                <a:effectLst/>
                <a:uLnTx/>
                <a:uFillTx/>
                <a:latin typeface="微软雅黑" panose="020B0503020204020204" charset="-122"/>
                <a:ea typeface="微软雅黑" panose="020B0503020204020204" charset="-122"/>
                <a:sym typeface="+mn-ea"/>
              </a:rPr>
              <a:t>标配</a:t>
            </a:r>
            <a:r>
              <a:rPr lang="en-US" altLang="zh-CN" sz="1600" noProof="0" dirty="0">
                <a:ln>
                  <a:noFill/>
                </a:ln>
                <a:effectLst/>
                <a:uLnTx/>
                <a:uFillTx/>
                <a:latin typeface="微软雅黑" panose="020B0503020204020204" charset="-122"/>
                <a:ea typeface="微软雅黑" panose="020B0503020204020204" charset="-122"/>
                <a:sym typeface="+mn-ea"/>
              </a:rPr>
              <a:t>RS232</a:t>
            </a:r>
            <a:r>
              <a:rPr lang="zh-CN" altLang="en-US" sz="1600" noProof="0" dirty="0">
                <a:ln>
                  <a:noFill/>
                </a:ln>
                <a:effectLst/>
                <a:uLnTx/>
                <a:uFillTx/>
                <a:latin typeface="微软雅黑" panose="020B0503020204020204" charset="-122"/>
                <a:ea typeface="微软雅黑" panose="020B0503020204020204" charset="-122"/>
                <a:sym typeface="+mn-ea"/>
              </a:rPr>
              <a:t>或</a:t>
            </a:r>
            <a:r>
              <a:rPr lang="en-US" altLang="zh-CN" sz="1600" noProof="0" dirty="0">
                <a:ln>
                  <a:noFill/>
                </a:ln>
                <a:effectLst/>
                <a:uLnTx/>
                <a:uFillTx/>
                <a:latin typeface="微软雅黑" panose="020B0503020204020204" charset="-122"/>
                <a:ea typeface="微软雅黑" panose="020B0503020204020204" charset="-122"/>
                <a:sym typeface="+mn-ea"/>
              </a:rPr>
              <a:t>RS485</a:t>
            </a:r>
            <a:r>
              <a:rPr lang="zh-CN" altLang="en-US" sz="1600" noProof="0" dirty="0">
                <a:ln>
                  <a:noFill/>
                </a:ln>
                <a:effectLst/>
                <a:uLnTx/>
                <a:uFillTx/>
                <a:latin typeface="微软雅黑" panose="020B0503020204020204" charset="-122"/>
                <a:ea typeface="微软雅黑" panose="020B0503020204020204" charset="-122"/>
                <a:sym typeface="+mn-ea"/>
              </a:rPr>
              <a:t>接口，满足现场远程监控需求。</a:t>
            </a:r>
            <a:endParaRPr lang="zh-CN" altLang="en-US" sz="1600" noProof="0" dirty="0">
              <a:ln>
                <a:noFill/>
              </a:ln>
              <a:effectLst/>
              <a:uLnTx/>
              <a:uFillTx/>
              <a:latin typeface="微软雅黑" panose="020B0503020204020204" charset="-122"/>
              <a:ea typeface="微软雅黑" panose="020B0503020204020204" charset="-122"/>
              <a:sym typeface="+mn-ea"/>
            </a:endParaRPr>
          </a:p>
          <a:p>
            <a:pPr lvl="0" indent="0">
              <a:lnSpc>
                <a:spcPct val="170000"/>
              </a:lnSpc>
              <a:buFont typeface="Wingdings" panose="05000000000000000000" pitchFamily="2" charset="2"/>
              <a:buChar char="u"/>
            </a:pPr>
            <a:r>
              <a:rPr lang="zh-CN" altLang="en-US" sz="1600" dirty="0">
                <a:latin typeface="微软雅黑" panose="020B0503020204020204" charset="-122"/>
                <a:ea typeface="微软雅黑" panose="020B0503020204020204" charset="-122"/>
                <a:sym typeface="+mn-ea"/>
              </a:rPr>
              <a:t>有消防联动和远程控制信号，可手动与自动相互转换。</a:t>
            </a:r>
            <a:endParaRPr lang="en-US" altLang="zh-CN" sz="1600" noProof="0" dirty="0">
              <a:ln>
                <a:noFill/>
              </a:ln>
              <a:effectLst/>
              <a:uLnTx/>
              <a:uFillTx/>
              <a:latin typeface="微软雅黑" panose="020B0503020204020204" charset="-122"/>
              <a:ea typeface="微软雅黑" panose="020B0503020204020204"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319"/>
                                        </p:tgtEl>
                                        <p:attrNameLst>
                                          <p:attrName>style.visibility</p:attrName>
                                        </p:attrNameLst>
                                      </p:cBhvr>
                                      <p:to>
                                        <p:strVal val="visible"/>
                                      </p:to>
                                    </p:set>
                                    <p:animEffect transition="in" filter="fade">
                                      <p:cBhvr>
                                        <p:cTn id="7" dur="10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p:bldLst>
  </p:timing>
</p:sld>
</file>

<file path=ppt/tags/tag1.xml><?xml version="1.0" encoding="utf-8"?>
<p:tagLst xmlns:p="http://schemas.openxmlformats.org/presentationml/2006/main">
  <p:tag name="KSO_WM_UNIT_PLACING_PICTURE_USER_VIEWPORT" val="{&quot;height&quot;:19695,&quot;width&quot;:10215}"/>
</p:tagLst>
</file>

<file path=ppt/tags/tag10.xml><?xml version="1.0" encoding="utf-8"?>
<p:tagLst xmlns:p="http://schemas.openxmlformats.org/presentationml/2006/main">
  <p:tag name="MH" val="20160202082519"/>
  <p:tag name="MH_LIBRARY" val="GRAPHIC"/>
  <p:tag name="MH_TYPE" val="Text"/>
  <p:tag name="MH_ORDER" val="1"/>
</p:tagLst>
</file>

<file path=ppt/tags/tag11.xml><?xml version="1.0" encoding="utf-8"?>
<p:tagLst xmlns:p="http://schemas.openxmlformats.org/presentationml/2006/main">
  <p:tag name="MH" val="20160202082519"/>
  <p:tag name="MH_LIBRARY" val="GRAPHIC"/>
  <p:tag name="MH_TYPE" val="Text"/>
  <p:tag name="MH_ORDER" val="1"/>
</p:tagLst>
</file>

<file path=ppt/tags/tag12.xml><?xml version="1.0" encoding="utf-8"?>
<p:tagLst xmlns:p="http://schemas.openxmlformats.org/presentationml/2006/main">
  <p:tag name="MH" val="20160202082519"/>
  <p:tag name="MH_LIBRARY" val="GRAPHIC"/>
  <p:tag name="MH_TYPE" val="Text"/>
  <p:tag name="MH_ORDER" val="1"/>
</p:tagLst>
</file>

<file path=ppt/tags/tag13.xml><?xml version="1.0" encoding="utf-8"?>
<p:tagLst xmlns:p="http://schemas.openxmlformats.org/presentationml/2006/main">
  <p:tag name="MH" val="20160217203636"/>
  <p:tag name="MH_LIBRARY" val="GRAPHIC"/>
  <p:tag name="MH_TYPE" val="Other"/>
  <p:tag name="MH_ORDER" val="1"/>
</p:tagLst>
</file>

<file path=ppt/tags/tag14.xml><?xml version="1.0" encoding="utf-8"?>
<p:tagLst xmlns:p="http://schemas.openxmlformats.org/presentationml/2006/main">
  <p:tag name="MH" val="20160217203636"/>
  <p:tag name="MH_LIBRARY" val="GRAPHIC"/>
  <p:tag name="MH_TYPE" val="Other"/>
  <p:tag name="MH_ORDER" val="2"/>
</p:tagLst>
</file>

<file path=ppt/tags/tag15.xml><?xml version="1.0" encoding="utf-8"?>
<p:tagLst xmlns:p="http://schemas.openxmlformats.org/presentationml/2006/main">
  <p:tag name="MH" val="20160217203636"/>
  <p:tag name="MH_LIBRARY" val="GRAPHIC"/>
  <p:tag name="MH_TYPE" val="Other"/>
  <p:tag name="MH_ORDER" val="3"/>
</p:tagLst>
</file>

<file path=ppt/tags/tag16.xml><?xml version="1.0" encoding="utf-8"?>
<p:tagLst xmlns:p="http://schemas.openxmlformats.org/presentationml/2006/main">
  <p:tag name="MH" val="20160217203636"/>
  <p:tag name="MH_LIBRARY" val="GRAPHIC"/>
  <p:tag name="MH_TYPE" val="Other"/>
  <p:tag name="MH_ORDER" val="4"/>
</p:tagLst>
</file>

<file path=ppt/tags/tag17.xml><?xml version="1.0" encoding="utf-8"?>
<p:tagLst xmlns:p="http://schemas.openxmlformats.org/presentationml/2006/main">
  <p:tag name="MH" val="20160202082519"/>
  <p:tag name="MH_LIBRARY" val="GRAPHIC"/>
  <p:tag name="MH_TYPE" val="Text"/>
  <p:tag name="MH_ORDER" val="1"/>
</p:tagLst>
</file>

<file path=ppt/tags/tag18.xml><?xml version="1.0" encoding="utf-8"?>
<p:tagLst xmlns:p="http://schemas.openxmlformats.org/presentationml/2006/main">
  <p:tag name="MH" val="20160202082519"/>
  <p:tag name="MH_LIBRARY" val="GRAPHIC"/>
  <p:tag name="MH_TYPE" val="Text"/>
  <p:tag name="MH_ORDER" val="1"/>
</p:tagLst>
</file>

<file path=ppt/tags/tag19.xml><?xml version="1.0" encoding="utf-8"?>
<p:tagLst xmlns:p="http://schemas.openxmlformats.org/presentationml/2006/main">
  <p:tag name="MH" val="20160202082519"/>
  <p:tag name="MH_LIBRARY" val="GRAPHIC"/>
  <p:tag name="MH_TYPE" val="Text"/>
  <p:tag name="MH_ORDER" val="1"/>
</p:tagLst>
</file>

<file path=ppt/tags/tag2.xml><?xml version="1.0" encoding="utf-8"?>
<p:tagLst xmlns:p="http://schemas.openxmlformats.org/presentationml/2006/main">
  <p:tag name="KSO_WM_UNIT_TABLE_BEAUTIFY" val="{8b1260f3-5ef5-48b9-bd4d-d86887acc62d}"/>
</p:tagLst>
</file>

<file path=ppt/tags/tag20.xml><?xml version="1.0" encoding="utf-8"?>
<p:tagLst xmlns:p="http://schemas.openxmlformats.org/presentationml/2006/main">
  <p:tag name="MH" val="20160202082519"/>
  <p:tag name="MH_LIBRARY" val="GRAPHIC"/>
  <p:tag name="MH_TYPE" val="Text"/>
  <p:tag name="MH_ORDER" val="1"/>
</p:tagLst>
</file>

<file path=ppt/tags/tag21.xml><?xml version="1.0" encoding="utf-8"?>
<p:tagLst xmlns:p="http://schemas.openxmlformats.org/presentationml/2006/main">
  <p:tag name="MH" val="20160217203636"/>
  <p:tag name="MH_LIBRARY" val="GRAPHIC"/>
  <p:tag name="MH_TYPE" val="Other"/>
  <p:tag name="MH_ORDER" val="1"/>
</p:tagLst>
</file>

<file path=ppt/tags/tag22.xml><?xml version="1.0" encoding="utf-8"?>
<p:tagLst xmlns:p="http://schemas.openxmlformats.org/presentationml/2006/main">
  <p:tag name="MH" val="20160217203636"/>
  <p:tag name="MH_LIBRARY" val="GRAPHIC"/>
  <p:tag name="MH_TYPE" val="Other"/>
  <p:tag name="MH_ORDER" val="2"/>
</p:tagLst>
</file>

<file path=ppt/tags/tag23.xml><?xml version="1.0" encoding="utf-8"?>
<p:tagLst xmlns:p="http://schemas.openxmlformats.org/presentationml/2006/main">
  <p:tag name="MH" val="20160217203636"/>
  <p:tag name="MH_LIBRARY" val="GRAPHIC"/>
  <p:tag name="MH_TYPE" val="Other"/>
  <p:tag name="MH_ORDER" val="3"/>
</p:tagLst>
</file>

<file path=ppt/tags/tag24.xml><?xml version="1.0" encoding="utf-8"?>
<p:tagLst xmlns:p="http://schemas.openxmlformats.org/presentationml/2006/main">
  <p:tag name="MH" val="20160217203636"/>
  <p:tag name="MH_LIBRARY" val="GRAPHIC"/>
  <p:tag name="MH_TYPE" val="Other"/>
  <p:tag name="MH_ORDER" val="4"/>
</p:tagLst>
</file>

<file path=ppt/tags/tag25.xml><?xml version="1.0" encoding="utf-8"?>
<p:tagLst xmlns:p="http://schemas.openxmlformats.org/presentationml/2006/main">
  <p:tag name="MH" val="20160202082519"/>
  <p:tag name="MH_LIBRARY" val="GRAPHIC"/>
  <p:tag name="MH_TYPE" val="Text"/>
  <p:tag name="MH_ORDER" val="1"/>
</p:tagLst>
</file>

<file path=ppt/tags/tag26.xml><?xml version="1.0" encoding="utf-8"?>
<p:tagLst xmlns:p="http://schemas.openxmlformats.org/presentationml/2006/main">
  <p:tag name="MH" val="20160202082519"/>
  <p:tag name="MH_LIBRARY" val="GRAPHIC"/>
  <p:tag name="MH_TYPE" val="Text"/>
  <p:tag name="MH_ORDER" val="1"/>
</p:tagLst>
</file>

<file path=ppt/tags/tag27.xml><?xml version="1.0" encoding="utf-8"?>
<p:tagLst xmlns:p="http://schemas.openxmlformats.org/presentationml/2006/main">
  <p:tag name="MH" val="20160202082519"/>
  <p:tag name="MH_LIBRARY" val="GRAPHIC"/>
  <p:tag name="MH_TYPE" val="Text"/>
  <p:tag name="MH_ORDER" val="1"/>
</p:tagLst>
</file>

<file path=ppt/tags/tag28.xml><?xml version="1.0" encoding="utf-8"?>
<p:tagLst xmlns:p="http://schemas.openxmlformats.org/presentationml/2006/main">
  <p:tag name="MH" val="20160202082519"/>
  <p:tag name="MH_LIBRARY" val="GRAPHIC"/>
  <p:tag name="MH_TYPE" val="Text"/>
  <p:tag name="MH_ORDER" val="1"/>
</p:tagLst>
</file>

<file path=ppt/tags/tag3.xml><?xml version="1.0" encoding="utf-8"?>
<p:tagLst xmlns:p="http://schemas.openxmlformats.org/presentationml/2006/main">
  <p:tag name="MH" val="20160217203636"/>
  <p:tag name="MH_LIBRARY" val="GRAPHIC"/>
  <p:tag name="MH_TYPE" val="Other"/>
  <p:tag name="MH_ORDER" val="1"/>
</p:tagLst>
</file>

<file path=ppt/tags/tag4.xml><?xml version="1.0" encoding="utf-8"?>
<p:tagLst xmlns:p="http://schemas.openxmlformats.org/presentationml/2006/main">
  <p:tag name="MH" val="20160217203636"/>
  <p:tag name="MH_LIBRARY" val="GRAPHIC"/>
  <p:tag name="MH_TYPE" val="Other"/>
  <p:tag name="MH_ORDER" val="2"/>
</p:tagLst>
</file>

<file path=ppt/tags/tag5.xml><?xml version="1.0" encoding="utf-8"?>
<p:tagLst xmlns:p="http://schemas.openxmlformats.org/presentationml/2006/main">
  <p:tag name="MH" val="20160217203636"/>
  <p:tag name="MH_LIBRARY" val="GRAPHIC"/>
  <p:tag name="MH_TYPE" val="Other"/>
  <p:tag name="MH_ORDER" val="1"/>
</p:tagLst>
</file>

<file path=ppt/tags/tag6.xml><?xml version="1.0" encoding="utf-8"?>
<p:tagLst xmlns:p="http://schemas.openxmlformats.org/presentationml/2006/main">
  <p:tag name="MH" val="20160217203636"/>
  <p:tag name="MH_LIBRARY" val="GRAPHIC"/>
  <p:tag name="MH_TYPE" val="Other"/>
  <p:tag name="MH_ORDER" val="2"/>
</p:tagLst>
</file>

<file path=ppt/tags/tag7.xml><?xml version="1.0" encoding="utf-8"?>
<p:tagLst xmlns:p="http://schemas.openxmlformats.org/presentationml/2006/main">
  <p:tag name="MH" val="20160217203636"/>
  <p:tag name="MH_LIBRARY" val="GRAPHIC"/>
  <p:tag name="MH_TYPE" val="Other"/>
  <p:tag name="MH_ORDER" val="3"/>
</p:tagLst>
</file>

<file path=ppt/tags/tag8.xml><?xml version="1.0" encoding="utf-8"?>
<p:tagLst xmlns:p="http://schemas.openxmlformats.org/presentationml/2006/main">
  <p:tag name="MH" val="20160217203636"/>
  <p:tag name="MH_LIBRARY" val="GRAPHIC"/>
  <p:tag name="MH_TYPE" val="Other"/>
  <p:tag name="MH_ORDER" val="4"/>
</p:tagLst>
</file>

<file path=ppt/tags/tag9.xml><?xml version="1.0" encoding="utf-8"?>
<p:tagLst xmlns:p="http://schemas.openxmlformats.org/presentationml/2006/main">
  <p:tag name="MH" val="20160202082519"/>
  <p:tag name="MH_LIBRARY" val="GRAPHIC"/>
  <p:tag name="MH_TYPE" val="Text"/>
  <p:tag name="MH_ORDER" val="1"/>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3056</Words>
  <Application>WPS 演示</Application>
  <PresentationFormat>在屏幕上显示</PresentationFormat>
  <Paragraphs>187</Paragraphs>
  <Slides>16</Slides>
  <Notes>4</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16</vt:i4>
      </vt:variant>
    </vt:vector>
  </HeadingPairs>
  <TitlesOfParts>
    <vt:vector size="23" baseType="lpstr">
      <vt:lpstr>Arial</vt:lpstr>
      <vt:lpstr>宋体</vt:lpstr>
      <vt:lpstr>Wingdings</vt:lpstr>
      <vt:lpstr>微软雅黑</vt:lpstr>
      <vt:lpstr>Calibri</vt:lpstr>
      <vt:lpstr>Arial Unicode MS</vt:lpstr>
      <vt:lpstr>默认设计模板</vt:lpstr>
      <vt:lpstr>PowerPoint 演示文稿</vt:lpstr>
      <vt:lpstr>公司简介</vt:lpstr>
      <vt:lpstr>公司简介</vt:lpstr>
      <vt:lpstr>公司简介</vt:lpstr>
      <vt:lpstr>公司简介</vt:lpstr>
      <vt:lpstr>公司简介</vt:lpstr>
      <vt:lpstr>消防应急供电系统</vt:lpstr>
      <vt:lpstr>消防应急供电系统</vt:lpstr>
      <vt:lpstr>消防应急供电系统</vt:lpstr>
      <vt:lpstr>消防应急供电系统</vt:lpstr>
      <vt:lpstr>质量保障</vt:lpstr>
      <vt:lpstr>质量保障</vt:lpstr>
      <vt:lpstr>质量保障</vt:lpstr>
      <vt:lpstr>本地重点案例</vt:lpstr>
      <vt:lpstr>全国重点案例</vt:lpstr>
      <vt:lpstr>PowerPoint 演示文稿</vt:lpstr>
    </vt:vector>
  </TitlesOfParts>
  <Company>thtfpc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thtfpc user</dc:creator>
  <cp:lastModifiedBy>明升</cp:lastModifiedBy>
  <cp:revision>266</cp:revision>
  <dcterms:created xsi:type="dcterms:W3CDTF">2010-04-24T06:50:00Z</dcterms:created>
  <dcterms:modified xsi:type="dcterms:W3CDTF">2020-11-25T08:59:11Z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