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4.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11.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12.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13.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14.xml" ContentType="application/vnd.openxmlformats-officedocument.presentationml.notesSlid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15.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16.xml" ContentType="application/vnd.openxmlformats-officedocument.presentationml.notesSlide+xml"/>
  <Override PartName="/ppt/tags/tag434.xml" ContentType="application/vnd.openxmlformats-officedocument.presentationml.tags+xml"/>
  <Override PartName="/ppt/notesSlides/notesSlide17.xml" ContentType="application/vnd.openxmlformats-officedocument.presentationml.notesSlide+xml"/>
  <Override PartName="/ppt/tags/tag435.xml" ContentType="application/vnd.openxmlformats-officedocument.presentationml.tags+xml"/>
  <Override PartName="/ppt/notesSlides/notesSlide18.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notesSlides/notesSlide19.xml" ContentType="application/vnd.openxmlformats-officedocument.presentationml.notesSlide+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notesSlides/notesSlide20.xml" ContentType="application/vnd.openxmlformats-officedocument.presentationml.notesSlide+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notesSlides/notesSlide21.xml" ContentType="application/vnd.openxmlformats-officedocument.presentationml.notesSlide+xml"/>
  <Override PartName="/ppt/tags/tag618.xml" ContentType="application/vnd.openxmlformats-officedocument.presentationml.tags+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555" r:id="rId2"/>
    <p:sldId id="556" r:id="rId3"/>
    <p:sldId id="600" r:id="rId4"/>
    <p:sldId id="573" r:id="rId5"/>
    <p:sldId id="575" r:id="rId6"/>
    <p:sldId id="752" r:id="rId7"/>
    <p:sldId id="576" r:id="rId8"/>
    <p:sldId id="574" r:id="rId9"/>
    <p:sldId id="577" r:id="rId10"/>
    <p:sldId id="578" r:id="rId11"/>
    <p:sldId id="580" r:id="rId12"/>
    <p:sldId id="581" r:id="rId13"/>
    <p:sldId id="734" r:id="rId14"/>
    <p:sldId id="735" r:id="rId15"/>
    <p:sldId id="736" r:id="rId16"/>
    <p:sldId id="748" r:id="rId17"/>
    <p:sldId id="737" r:id="rId18"/>
    <p:sldId id="738" r:id="rId19"/>
    <p:sldId id="739" r:id="rId20"/>
    <p:sldId id="742" r:id="rId21"/>
    <p:sldId id="728" r:id="rId22"/>
    <p:sldId id="729" r:id="rId23"/>
    <p:sldId id="730" r:id="rId24"/>
    <p:sldId id="731" r:id="rId25"/>
    <p:sldId id="732" r:id="rId26"/>
    <p:sldId id="733" r:id="rId27"/>
    <p:sldId id="743" r:id="rId28"/>
    <p:sldId id="602" r:id="rId29"/>
    <p:sldId id="604" r:id="rId30"/>
    <p:sldId id="608" r:id="rId31"/>
    <p:sldId id="609" r:id="rId32"/>
    <p:sldId id="610" r:id="rId33"/>
    <p:sldId id="611" r:id="rId34"/>
    <p:sldId id="612" r:id="rId35"/>
    <p:sldId id="613" r:id="rId36"/>
    <p:sldId id="746" r:id="rId37"/>
    <p:sldId id="747" r:id="rId38"/>
    <p:sldId id="618" r:id="rId39"/>
    <p:sldId id="620" r:id="rId40"/>
    <p:sldId id="623" r:id="rId41"/>
    <p:sldId id="626" r:id="rId42"/>
    <p:sldId id="628" r:id="rId43"/>
    <p:sldId id="629" r:id="rId44"/>
    <p:sldId id="630" r:id="rId45"/>
    <p:sldId id="631" r:id="rId46"/>
    <p:sldId id="632" r:id="rId47"/>
    <p:sldId id="633" r:id="rId48"/>
    <p:sldId id="636" r:id="rId49"/>
    <p:sldId id="639" r:id="rId50"/>
    <p:sldId id="642" r:id="rId51"/>
    <p:sldId id="643" r:id="rId52"/>
    <p:sldId id="644" r:id="rId53"/>
    <p:sldId id="645" r:id="rId54"/>
    <p:sldId id="647" r:id="rId55"/>
    <p:sldId id="648" r:id="rId56"/>
    <p:sldId id="649" r:id="rId57"/>
    <p:sldId id="721" r:id="rId58"/>
    <p:sldId id="749" r:id="rId59"/>
    <p:sldId id="750" r:id="rId60"/>
    <p:sldId id="723" r:id="rId61"/>
    <p:sldId id="724" r:id="rId62"/>
    <p:sldId id="753" r:id="rId63"/>
    <p:sldId id="725" r:id="rId64"/>
    <p:sldId id="726" r:id="rId65"/>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D-S-01  黄铎(10020145)" initials="5黄" lastIdx="1" clrIdx="0">
    <p:extLst>
      <p:ext uri="{19B8F6BF-5375-455C-9EA6-DF929625EA0E}">
        <p15:presenceInfo xmlns:p15="http://schemas.microsoft.com/office/powerpoint/2012/main" userId="5D-S-01  黄铎(10020145)" providerId="None"/>
      </p:ext>
    </p:extLst>
  </p:cmAuthor>
  <p:cmAuthor id="2" name="刘金强(10025600)" initials="刘金强(10025600)" lastIdx="4" clrIdx="1">
    <p:extLst>
      <p:ext uri="{19B8F6BF-5375-455C-9EA6-DF929625EA0E}">
        <p15:presenceInfo xmlns:p15="http://schemas.microsoft.com/office/powerpoint/2012/main" userId="S-1-5-21-436374069-1957994488-1801674531-725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3" autoAdjust="0"/>
    <p:restoredTop sz="79972" autoAdjust="0"/>
  </p:normalViewPr>
  <p:slideViewPr>
    <p:cSldViewPr snapToGrid="0">
      <p:cViewPr varScale="1">
        <p:scale>
          <a:sx n="64" d="100"/>
          <a:sy n="64" d="100"/>
        </p:scale>
        <p:origin x="864" y="53"/>
      </p:cViewPr>
      <p:guideLst>
        <p:guide orient="horz"/>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100" baseline="0">
                <a:solidFill>
                  <a:schemeClr val="lt1">
                    <a:lumMod val="95000"/>
                  </a:schemeClr>
                </a:solidFill>
                <a:effectLst/>
                <a:latin typeface="+mn-lt"/>
                <a:ea typeface="+mn-ea"/>
                <a:cs typeface="+mn-cs"/>
              </a:defRPr>
            </a:pPr>
            <a:r>
              <a:rPr lang="zh-CN" sz="900" dirty="0">
                <a:effectLst/>
              </a:rPr>
              <a:t>全球主要工程承包商</a:t>
            </a:r>
            <a:r>
              <a:rPr lang="en-US" sz="900" dirty="0">
                <a:effectLst/>
              </a:rPr>
              <a:t>2017</a:t>
            </a:r>
            <a:r>
              <a:rPr lang="zh-CN" sz="900" dirty="0">
                <a:effectLst/>
              </a:rPr>
              <a:t>年收入</a:t>
            </a:r>
            <a:r>
              <a:rPr lang="zh-CN" sz="900" dirty="0" smtClean="0">
                <a:effectLst/>
              </a:rPr>
              <a:t>（</a:t>
            </a:r>
            <a:r>
              <a:rPr lang="zh-CN" altLang="en-US" sz="900" dirty="0" smtClean="0">
                <a:effectLst/>
              </a:rPr>
              <a:t>财富中文网</a:t>
            </a:r>
            <a:r>
              <a:rPr lang="zh-CN" sz="900" dirty="0" smtClean="0">
                <a:effectLst/>
              </a:rPr>
              <a:t>）</a:t>
            </a:r>
            <a:endParaRPr lang="zh-CN" sz="900" dirty="0">
              <a:effectLst/>
            </a:endParaRPr>
          </a:p>
        </c:rich>
      </c:tx>
      <c:layout/>
      <c:overlay val="0"/>
      <c:spPr>
        <a:noFill/>
        <a:ln>
          <a:noFill/>
        </a:ln>
        <a:effectLst/>
      </c:spPr>
      <c:txPr>
        <a:bodyPr rot="0" spcFirstLastPara="1" vertOverflow="ellipsis" vert="horz" wrap="square" anchor="ctr" anchorCtr="1"/>
        <a:lstStyle/>
        <a:p>
          <a:pPr>
            <a:defRPr sz="900" b="1" i="0" u="none" strike="noStrike" kern="1200" spc="100" baseline="0">
              <a:solidFill>
                <a:schemeClr val="lt1">
                  <a:lumMod val="95000"/>
                </a:schemeClr>
              </a:solidFill>
              <a:effectLst/>
              <a:latin typeface="+mn-lt"/>
              <a:ea typeface="+mn-ea"/>
              <a:cs typeface="+mn-cs"/>
            </a:defRPr>
          </a:pPr>
          <a:endParaRPr lang="zh-CN"/>
        </a:p>
      </c:txPr>
    </c:title>
    <c:autoTitleDeleted val="0"/>
    <c:plotArea>
      <c:layout/>
      <c:barChart>
        <c:barDir val="col"/>
        <c:grouping val="clustered"/>
        <c:varyColors val="0"/>
        <c:ser>
          <c:idx val="2"/>
          <c:order val="2"/>
          <c:tx>
            <c:strRef>
              <c:f>Sheet1!$E$3</c:f>
              <c:strCache>
                <c:ptCount val="1"/>
                <c:pt idx="0">
                  <c:v>利润率</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F00"/>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Sheet1!$B$4:$B$12</c:f>
              <c:strCache>
                <c:ptCount val="7"/>
                <c:pt idx="0">
                  <c:v>万喜</c:v>
                </c:pt>
                <c:pt idx="1">
                  <c:v>大和房建</c:v>
                </c:pt>
                <c:pt idx="2">
                  <c:v>SKANSKA</c:v>
                </c:pt>
                <c:pt idx="3">
                  <c:v>中铁工</c:v>
                </c:pt>
                <c:pt idx="4">
                  <c:v>中交</c:v>
                </c:pt>
                <c:pt idx="5">
                  <c:v>中建</c:v>
                </c:pt>
                <c:pt idx="6">
                  <c:v>中铁建</c:v>
                </c:pt>
              </c:strCache>
            </c:strRef>
          </c:cat>
          <c:val>
            <c:numRef>
              <c:f>Sheet1!$E$4:$E$12</c:f>
              <c:numCache>
                <c:formatCode>0.00%</c:formatCode>
                <c:ptCount val="7"/>
                <c:pt idx="0">
                  <c:v>6.7000000000000004E-2</c:v>
                </c:pt>
                <c:pt idx="1">
                  <c:v>6.2E-2</c:v>
                </c:pt>
                <c:pt idx="2">
                  <c:v>2.6800000000000001E-2</c:v>
                </c:pt>
                <c:pt idx="3">
                  <c:v>2.06E-2</c:v>
                </c:pt>
                <c:pt idx="4">
                  <c:v>1.9E-2</c:v>
                </c:pt>
                <c:pt idx="5">
                  <c:v>1.7000000000000001E-2</c:v>
                </c:pt>
                <c:pt idx="6">
                  <c:v>1.2999999999999999E-2</c:v>
                </c:pt>
              </c:numCache>
            </c:numRef>
          </c:val>
          <c:extLst>
            <c:ext xmlns:c16="http://schemas.microsoft.com/office/drawing/2014/chart" uri="{C3380CC4-5D6E-409C-BE32-E72D297353CC}">
              <c16:uniqueId val="{00000000-257A-41A3-AA54-6BA3BAB2C468}"/>
            </c:ext>
          </c:extLst>
        </c:ser>
        <c:dLbls>
          <c:showLegendKey val="0"/>
          <c:showVal val="0"/>
          <c:showCatName val="0"/>
          <c:showSerName val="0"/>
          <c:showPercent val="0"/>
          <c:showBubbleSize val="0"/>
        </c:dLbls>
        <c:gapWidth val="164"/>
        <c:overlap val="-22"/>
        <c:axId val="708301120"/>
        <c:axId val="708301680"/>
        <c:extLst>
          <c:ext xmlns:c15="http://schemas.microsoft.com/office/drawing/2012/chart" uri="{02D57815-91ED-43cb-92C2-25804820EDAC}">
            <c15:filteredBarSeries>
              <c15:ser>
                <c:idx val="1"/>
                <c:order val="1"/>
                <c:tx>
                  <c:strRef>
                    <c:extLst>
                      <c:ext uri="{02D57815-91ED-43cb-92C2-25804820EDAC}">
                        <c15:formulaRef>
                          <c15:sqref>Sheet1!$D$3</c15:sqref>
                        </c15:formulaRef>
                      </c:ext>
                    </c:extLst>
                    <c:strCache>
                      <c:ptCount val="1"/>
                      <c:pt idx="0">
                        <c:v>利润</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c:ext uri="{02D57815-91ED-43cb-92C2-25804820EDAC}">
                        <c15:formulaRef>
                          <c15:sqref>Sheet1!$B$4:$B$12</c15:sqref>
                        </c15:formulaRef>
                      </c:ext>
                    </c:extLst>
                    <c:strCache>
                      <c:ptCount val="7"/>
                      <c:pt idx="0">
                        <c:v>万喜</c:v>
                      </c:pt>
                      <c:pt idx="1">
                        <c:v>大和房建</c:v>
                      </c:pt>
                      <c:pt idx="2">
                        <c:v>SKANSKA</c:v>
                      </c:pt>
                      <c:pt idx="3">
                        <c:v>中铁工</c:v>
                      </c:pt>
                      <c:pt idx="4">
                        <c:v>中交</c:v>
                      </c:pt>
                      <c:pt idx="5">
                        <c:v>中建</c:v>
                      </c:pt>
                      <c:pt idx="6">
                        <c:v>中铁建</c:v>
                      </c:pt>
                    </c:strCache>
                  </c:strRef>
                </c:cat>
                <c:val>
                  <c:numRef>
                    <c:extLst>
                      <c:ext uri="{02D57815-91ED-43cb-92C2-25804820EDAC}">
                        <c15:formulaRef>
                          <c15:sqref>Sheet1!$D$4:$D$12</c15:sqref>
                        </c15:formulaRef>
                      </c:ext>
                    </c:extLst>
                    <c:numCache>
                      <c:formatCode>_(* #,##0.00_);_(* \(#,##0.00\);_(* "-"??_);_(@_)</c:formatCode>
                      <c:ptCount val="7"/>
                      <c:pt idx="0">
                        <c:v>0.31022340000000004</c:v>
                      </c:pt>
                      <c:pt idx="1">
                        <c:v>0.21242440000000001</c:v>
                      </c:pt>
                      <c:pt idx="2">
                        <c:v>4.9199440000000004E-2</c:v>
                      </c:pt>
                      <c:pt idx="3">
                        <c:v>0.21170001999999999</c:v>
                      </c:pt>
                      <c:pt idx="4">
                        <c:v>0.15089230000000001</c:v>
                      </c:pt>
                      <c:pt idx="5">
                        <c:v>0.26532070000000002</c:v>
                      </c:pt>
                      <c:pt idx="6">
                        <c:v>0.13111149999999999</c:v>
                      </c:pt>
                    </c:numCache>
                  </c:numRef>
                </c:val>
                <c:extLst>
                  <c:ext xmlns:c16="http://schemas.microsoft.com/office/drawing/2014/chart" uri="{C3380CC4-5D6E-409C-BE32-E72D297353CC}">
                    <c16:uniqueId val="{00000001-257A-41A3-AA54-6BA3BAB2C468}"/>
                  </c:ext>
                </c:extLst>
              </c15:ser>
            </c15:filteredBarSeries>
          </c:ext>
        </c:extLst>
      </c:barChart>
      <c:lineChart>
        <c:grouping val="standard"/>
        <c:varyColors val="0"/>
        <c:ser>
          <c:idx val="0"/>
          <c:order val="0"/>
          <c:tx>
            <c:strRef>
              <c:f>Sheet1!$C$3</c:f>
              <c:strCache>
                <c:ptCount val="1"/>
                <c:pt idx="0">
                  <c:v>收入</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lt1">
                        <a:lumMod val="8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Sheet1!$B$4:$B$12</c:f>
              <c:strCache>
                <c:ptCount val="7"/>
                <c:pt idx="0">
                  <c:v>万喜</c:v>
                </c:pt>
                <c:pt idx="1">
                  <c:v>大和房建</c:v>
                </c:pt>
                <c:pt idx="2">
                  <c:v>SKANSKA</c:v>
                </c:pt>
                <c:pt idx="3">
                  <c:v>中铁工</c:v>
                </c:pt>
                <c:pt idx="4">
                  <c:v>中交</c:v>
                </c:pt>
                <c:pt idx="5">
                  <c:v>中建</c:v>
                </c:pt>
                <c:pt idx="6">
                  <c:v>中铁建</c:v>
                </c:pt>
              </c:strCache>
            </c:strRef>
          </c:cat>
          <c:val>
            <c:numRef>
              <c:f>Sheet1!$C$4:$C$12</c:f>
              <c:numCache>
                <c:formatCode>#,##0</c:formatCode>
                <c:ptCount val="7"/>
                <c:pt idx="0">
                  <c:v>4.6302000000000003</c:v>
                </c:pt>
                <c:pt idx="1">
                  <c:v>3.4262000000000001</c:v>
                </c:pt>
                <c:pt idx="2">
                  <c:v>1.8358000000000001</c:v>
                </c:pt>
                <c:pt idx="3">
                  <c:v>10.2767</c:v>
                </c:pt>
                <c:pt idx="4">
                  <c:v>7.9417</c:v>
                </c:pt>
                <c:pt idx="5">
                  <c:v>15.607100000000001</c:v>
                </c:pt>
                <c:pt idx="6">
                  <c:v>10.0855</c:v>
                </c:pt>
              </c:numCache>
            </c:numRef>
          </c:val>
          <c:smooth val="0"/>
          <c:extLst>
            <c:ext xmlns:c16="http://schemas.microsoft.com/office/drawing/2014/chart" uri="{C3380CC4-5D6E-409C-BE32-E72D297353CC}">
              <c16:uniqueId val="{00000000-5B43-4B81-8352-CDC4DF2A144B}"/>
            </c:ext>
          </c:extLst>
        </c:ser>
        <c:dLbls>
          <c:showLegendKey val="0"/>
          <c:showVal val="0"/>
          <c:showCatName val="0"/>
          <c:showSerName val="0"/>
          <c:showPercent val="0"/>
          <c:showBubbleSize val="0"/>
        </c:dLbls>
        <c:marker val="1"/>
        <c:smooth val="0"/>
        <c:axId val="708302800"/>
        <c:axId val="708302240"/>
      </c:lineChart>
      <c:catAx>
        <c:axId val="7083011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zh-CN"/>
          </a:p>
        </c:txPr>
        <c:crossAx val="708301680"/>
        <c:crosses val="autoZero"/>
        <c:auto val="1"/>
        <c:lblAlgn val="ctr"/>
        <c:lblOffset val="100"/>
        <c:noMultiLvlLbl val="0"/>
      </c:catAx>
      <c:valAx>
        <c:axId val="70830168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000" b="0" i="0" u="none" strike="noStrike" kern="1200" cap="all" baseline="0">
                    <a:solidFill>
                      <a:srgbClr val="FFFF00"/>
                    </a:solidFill>
                    <a:latin typeface="微软雅黑" panose="020B0503020204020204" pitchFamily="34" charset="-122"/>
                    <a:ea typeface="微软雅黑" panose="020B0503020204020204" pitchFamily="34" charset="-122"/>
                    <a:cs typeface="+mn-cs"/>
                  </a:defRPr>
                </a:pPr>
                <a:r>
                  <a:rPr lang="zh-CN" altLang="en-US" sz="1000" b="0">
                    <a:solidFill>
                      <a:srgbClr val="FFFF00"/>
                    </a:solidFill>
                    <a:latin typeface="微软雅黑" panose="020B0503020204020204" pitchFamily="34" charset="-122"/>
                    <a:ea typeface="微软雅黑" panose="020B0503020204020204" pitchFamily="34" charset="-122"/>
                  </a:rPr>
                  <a:t>利润率</a:t>
                </a:r>
              </a:p>
            </c:rich>
          </c:tx>
          <c:layout/>
          <c:overlay val="0"/>
          <c:spPr>
            <a:noFill/>
            <a:ln>
              <a:noFill/>
            </a:ln>
            <a:effectLst/>
          </c:spPr>
          <c:txPr>
            <a:bodyPr rot="-5400000" spcFirstLastPara="1" vertOverflow="ellipsis" vert="horz" wrap="square" anchor="ctr" anchorCtr="1"/>
            <a:lstStyle/>
            <a:p>
              <a:pPr>
                <a:defRPr sz="1000" b="0" i="0" u="none" strike="noStrike" kern="1200" cap="all" baseline="0">
                  <a:solidFill>
                    <a:srgbClr val="FFFF00"/>
                  </a:solidFill>
                  <a:latin typeface="微软雅黑" panose="020B0503020204020204" pitchFamily="34" charset="-122"/>
                  <a:ea typeface="微软雅黑" panose="020B0503020204020204" pitchFamily="34" charset="-122"/>
                  <a:cs typeface="+mn-cs"/>
                </a:defRPr>
              </a:pPr>
              <a:endParaRPr lang="zh-CN"/>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zh-CN"/>
          </a:p>
        </c:txPr>
        <c:crossAx val="708301120"/>
        <c:crosses val="autoZero"/>
        <c:crossBetween val="between"/>
      </c:valAx>
      <c:valAx>
        <c:axId val="708302240"/>
        <c:scaling>
          <c:orientation val="minMax"/>
        </c:scaling>
        <c:delete val="0"/>
        <c:axPos val="r"/>
        <c:title>
          <c:tx>
            <c:rich>
              <a:bodyPr rot="-5400000" spcFirstLastPara="1" vertOverflow="ellipsis" vert="horz" wrap="square" anchor="ctr" anchorCtr="1"/>
              <a:lstStyle/>
              <a:p>
                <a:pPr>
                  <a:defRPr sz="1000" b="0" i="0" u="none" strike="noStrike" kern="1200" cap="all" baseline="0">
                    <a:solidFill>
                      <a:schemeClr val="accent1">
                        <a:lumMod val="75000"/>
                      </a:schemeClr>
                    </a:solidFill>
                    <a:latin typeface="微软雅黑" panose="020B0503020204020204" pitchFamily="34" charset="-122"/>
                    <a:ea typeface="微软雅黑" panose="020B0503020204020204" pitchFamily="34" charset="-122"/>
                    <a:cs typeface="+mn-cs"/>
                  </a:defRPr>
                </a:pPr>
                <a:r>
                  <a:rPr lang="zh-CN" altLang="en-US" sz="1000" b="0" dirty="0" smtClean="0">
                    <a:solidFill>
                      <a:schemeClr val="accent1">
                        <a:lumMod val="75000"/>
                      </a:schemeClr>
                    </a:solidFill>
                    <a:latin typeface="微软雅黑" panose="020B0503020204020204" pitchFamily="34" charset="-122"/>
                    <a:ea typeface="微软雅黑" panose="020B0503020204020204" pitchFamily="34" charset="-122"/>
                  </a:rPr>
                  <a:t>总收入（百亿美元）</a:t>
                </a:r>
                <a:endParaRPr lang="zh-CN" altLang="en-US" sz="1000" b="0" dirty="0">
                  <a:solidFill>
                    <a:schemeClr val="accent1">
                      <a:lumMod val="75000"/>
                    </a:schemeClr>
                  </a:solidFill>
                  <a:latin typeface="微软雅黑" panose="020B0503020204020204" pitchFamily="34" charset="-122"/>
                  <a:ea typeface="微软雅黑" panose="020B0503020204020204" pitchFamily="34" charset="-122"/>
                </a:endParaRPr>
              </a:p>
            </c:rich>
          </c:tx>
          <c:layout/>
          <c:overlay val="0"/>
          <c:spPr>
            <a:noFill/>
            <a:ln>
              <a:noFill/>
            </a:ln>
            <a:effectLst/>
          </c:spPr>
          <c:txPr>
            <a:bodyPr rot="-5400000" spcFirstLastPara="1" vertOverflow="ellipsis" vert="horz" wrap="square" anchor="ctr" anchorCtr="1"/>
            <a:lstStyle/>
            <a:p>
              <a:pPr>
                <a:defRPr sz="1000" b="0" i="0" u="none" strike="noStrike" kern="1200" cap="all" baseline="0">
                  <a:solidFill>
                    <a:schemeClr val="accent1">
                      <a:lumMod val="75000"/>
                    </a:schemeClr>
                  </a:solidFill>
                  <a:latin typeface="微软雅黑" panose="020B0503020204020204" pitchFamily="34" charset="-122"/>
                  <a:ea typeface="微软雅黑" panose="020B0503020204020204" pitchFamily="34" charset="-122"/>
                  <a:cs typeface="+mn-cs"/>
                </a:defRPr>
              </a:pPr>
              <a:endParaRPr lang="zh-CN"/>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75000"/>
                  </a:schemeClr>
                </a:solidFill>
                <a:latin typeface="微软雅黑" panose="020B0503020204020204" pitchFamily="34" charset="-122"/>
                <a:ea typeface="微软雅黑" panose="020B0503020204020204" pitchFamily="34" charset="-122"/>
                <a:cs typeface="+mn-cs"/>
              </a:defRPr>
            </a:pPr>
            <a:endParaRPr lang="zh-CN"/>
          </a:p>
        </c:txPr>
        <c:crossAx val="708302800"/>
        <c:crosses val="max"/>
        <c:crossBetween val="between"/>
      </c:valAx>
      <c:catAx>
        <c:axId val="708302800"/>
        <c:scaling>
          <c:orientation val="minMax"/>
        </c:scaling>
        <c:delete val="1"/>
        <c:axPos val="b"/>
        <c:numFmt formatCode="General" sourceLinked="1"/>
        <c:majorTickMark val="none"/>
        <c:minorTickMark val="none"/>
        <c:tickLblPos val="nextTo"/>
        <c:crossAx val="708302240"/>
        <c:crosses val="autoZero"/>
        <c:auto val="1"/>
        <c:lblAlgn val="ctr"/>
        <c:lblOffset val="100"/>
        <c:noMultiLvlLbl val="0"/>
      </c:cat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zh-CN"/>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BIM</a:t>
            </a:r>
            <a:r>
              <a:rPr lang="zh-CN"/>
              <a:t>应用趋势</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zh-CN"/>
        </a:p>
      </c:txPr>
    </c:title>
    <c:autoTitleDeleted val="0"/>
    <c:plotArea>
      <c:layout>
        <c:manualLayout>
          <c:layoutTarget val="inner"/>
          <c:xMode val="edge"/>
          <c:yMode val="edge"/>
          <c:x val="6.6802288385826775E-2"/>
          <c:y val="0.11074236523484464"/>
          <c:w val="0.93163521161417318"/>
          <c:h val="0.74366241734360128"/>
        </c:manualLayout>
      </c:layout>
      <c:lineChart>
        <c:grouping val="standard"/>
        <c:varyColors val="0"/>
        <c:ser>
          <c:idx val="0"/>
          <c:order val="0"/>
          <c:tx>
            <c:strRef>
              <c:f>Sheet1!$B$1</c:f>
              <c:strCache>
                <c:ptCount val="1"/>
                <c:pt idx="0">
                  <c:v>应用BIM项目数</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Sheet1!$A$2:$A$4</c:f>
              <c:strCache>
                <c:ptCount val="3"/>
                <c:pt idx="0">
                  <c:v>2017年</c:v>
                </c:pt>
                <c:pt idx="1">
                  <c:v>2018年</c:v>
                </c:pt>
                <c:pt idx="2">
                  <c:v>2019年</c:v>
                </c:pt>
              </c:strCache>
            </c:strRef>
          </c:cat>
          <c:val>
            <c:numRef>
              <c:f>Sheet1!$B$2:$B$4</c:f>
              <c:numCache>
                <c:formatCode>General</c:formatCode>
                <c:ptCount val="3"/>
                <c:pt idx="0">
                  <c:v>3500</c:v>
                </c:pt>
                <c:pt idx="1">
                  <c:v>5000</c:v>
                </c:pt>
                <c:pt idx="2">
                  <c:v>7500</c:v>
                </c:pt>
              </c:numCache>
            </c:numRef>
          </c:val>
          <c:smooth val="0"/>
          <c:extLst>
            <c:ext xmlns:c16="http://schemas.microsoft.com/office/drawing/2014/chart" uri="{C3380CC4-5D6E-409C-BE32-E72D297353CC}">
              <c16:uniqueId val="{00000000-05DE-4A99-9797-841E5AD5F507}"/>
            </c:ext>
          </c:extLst>
        </c:ser>
        <c:ser>
          <c:idx val="1"/>
          <c:order val="1"/>
          <c:tx>
            <c:strRef>
              <c:f>Sheet1!$C$1</c:f>
              <c:strCache>
                <c:ptCount val="1"/>
                <c:pt idx="0">
                  <c:v>应用BIM企业数</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Sheet1!$A$2:$A$4</c:f>
              <c:strCache>
                <c:ptCount val="3"/>
                <c:pt idx="0">
                  <c:v>2017年</c:v>
                </c:pt>
                <c:pt idx="1">
                  <c:v>2018年</c:v>
                </c:pt>
                <c:pt idx="2">
                  <c:v>2019年</c:v>
                </c:pt>
              </c:strCache>
            </c:strRef>
          </c:cat>
          <c:val>
            <c:numRef>
              <c:f>Sheet1!$C$2:$C$4</c:f>
              <c:numCache>
                <c:formatCode>General</c:formatCode>
                <c:ptCount val="3"/>
                <c:pt idx="0">
                  <c:v>379</c:v>
                </c:pt>
                <c:pt idx="1">
                  <c:v>704</c:v>
                </c:pt>
                <c:pt idx="2">
                  <c:v>1027</c:v>
                </c:pt>
              </c:numCache>
            </c:numRef>
          </c:val>
          <c:smooth val="0"/>
          <c:extLst>
            <c:ext xmlns:c16="http://schemas.microsoft.com/office/drawing/2014/chart" uri="{C3380CC4-5D6E-409C-BE32-E72D297353CC}">
              <c16:uniqueId val="{00000001-05DE-4A99-9797-841E5AD5F507}"/>
            </c:ext>
          </c:extLst>
        </c:ser>
        <c:ser>
          <c:idx val="2"/>
          <c:order val="2"/>
          <c:tx>
            <c:strRef>
              <c:f>Sheet1!$D$1</c:f>
              <c:strCache>
                <c:ptCount val="1"/>
                <c:pt idx="0">
                  <c:v>BIM大赛项目报名数</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f>Sheet1!$A$2:$A$4</c:f>
              <c:strCache>
                <c:ptCount val="3"/>
                <c:pt idx="0">
                  <c:v>2017年</c:v>
                </c:pt>
                <c:pt idx="1">
                  <c:v>2018年</c:v>
                </c:pt>
                <c:pt idx="2">
                  <c:v>2019年</c:v>
                </c:pt>
              </c:strCache>
            </c:strRef>
          </c:cat>
          <c:val>
            <c:numRef>
              <c:f>Sheet1!$D$2:$D$4</c:f>
              <c:numCache>
                <c:formatCode>General</c:formatCode>
                <c:ptCount val="3"/>
                <c:pt idx="0">
                  <c:v>800</c:v>
                </c:pt>
                <c:pt idx="1">
                  <c:v>1100</c:v>
                </c:pt>
                <c:pt idx="2">
                  <c:v>1844</c:v>
                </c:pt>
              </c:numCache>
            </c:numRef>
          </c:val>
          <c:smooth val="0"/>
          <c:extLst>
            <c:ext xmlns:c16="http://schemas.microsoft.com/office/drawing/2014/chart" uri="{C3380CC4-5D6E-409C-BE32-E72D297353CC}">
              <c16:uniqueId val="{00000002-05DE-4A99-9797-841E5AD5F507}"/>
            </c:ext>
          </c:extLst>
        </c:ser>
        <c:dLbls>
          <c:showLegendKey val="0"/>
          <c:showVal val="0"/>
          <c:showCatName val="0"/>
          <c:showSerName val="0"/>
          <c:showPercent val="0"/>
          <c:showBubbleSize val="0"/>
        </c:dLbls>
        <c:smooth val="0"/>
        <c:axId val="708305600"/>
        <c:axId val="708306160"/>
      </c:lineChart>
      <c:catAx>
        <c:axId val="7083056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zh-CN"/>
          </a:p>
        </c:txPr>
        <c:crossAx val="708306160"/>
        <c:crosses val="autoZero"/>
        <c:auto val="1"/>
        <c:lblAlgn val="ctr"/>
        <c:lblOffset val="100"/>
        <c:noMultiLvlLbl val="0"/>
      </c:catAx>
      <c:valAx>
        <c:axId val="70830616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zh-CN"/>
          </a:p>
        </c:txPr>
        <c:crossAx val="7083056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zh-CN"/>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BIM</a:t>
            </a:r>
            <a:r>
              <a:rPr lang="zh-CN"/>
              <a:t>技术应用规划制定情况</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zh-CN"/>
        </a:p>
      </c:txPr>
    </c:title>
    <c:autoTitleDeleted val="0"/>
    <c:plotArea>
      <c:layout/>
      <c:barChart>
        <c:barDir val="col"/>
        <c:grouping val="percentStacked"/>
        <c:varyColors val="0"/>
        <c:ser>
          <c:idx val="0"/>
          <c:order val="0"/>
          <c:tx>
            <c:strRef>
              <c:f>Sheet1!$B$1</c:f>
              <c:strCache>
                <c:ptCount val="1"/>
                <c:pt idx="0">
                  <c:v>已有清晰的BIM规划</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Sheet1!$A$2:$A$4</c:f>
              <c:strCache>
                <c:ptCount val="3"/>
                <c:pt idx="0">
                  <c:v>2017年</c:v>
                </c:pt>
                <c:pt idx="1">
                  <c:v>2018年</c:v>
                </c:pt>
                <c:pt idx="2">
                  <c:v>2019年</c:v>
                </c:pt>
              </c:strCache>
            </c:strRef>
          </c:cat>
          <c:val>
            <c:numRef>
              <c:f>Sheet1!$B$2:$B$4</c:f>
              <c:numCache>
                <c:formatCode>0.00%</c:formatCode>
                <c:ptCount val="3"/>
                <c:pt idx="0">
                  <c:v>0.32300000000000001</c:v>
                </c:pt>
                <c:pt idx="1">
                  <c:v>0.47439999999999999</c:v>
                </c:pt>
                <c:pt idx="2">
                  <c:v>0.60189999999999999</c:v>
                </c:pt>
              </c:numCache>
            </c:numRef>
          </c:val>
          <c:extLst>
            <c:ext xmlns:c16="http://schemas.microsoft.com/office/drawing/2014/chart" uri="{C3380CC4-5D6E-409C-BE32-E72D297353CC}">
              <c16:uniqueId val="{00000000-B6B5-4F63-B493-BD38D791DD23}"/>
            </c:ext>
          </c:extLst>
        </c:ser>
        <c:ser>
          <c:idx val="1"/>
          <c:order val="1"/>
          <c:tx>
            <c:strRef>
              <c:f>Sheet1!$C$1</c:f>
              <c:strCache>
                <c:ptCount val="1"/>
                <c:pt idx="0">
                  <c:v>正在做BIM规划</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Sheet1!$A$2:$A$4</c:f>
              <c:strCache>
                <c:ptCount val="3"/>
                <c:pt idx="0">
                  <c:v>2017年</c:v>
                </c:pt>
                <c:pt idx="1">
                  <c:v>2018年</c:v>
                </c:pt>
                <c:pt idx="2">
                  <c:v>2019年</c:v>
                </c:pt>
              </c:strCache>
            </c:strRef>
          </c:cat>
          <c:val>
            <c:numRef>
              <c:f>Sheet1!$C$2:$C$4</c:f>
              <c:numCache>
                <c:formatCode>0.00%</c:formatCode>
                <c:ptCount val="3"/>
                <c:pt idx="0">
                  <c:v>0.40300000000000002</c:v>
                </c:pt>
                <c:pt idx="1">
                  <c:v>0.31780000000000003</c:v>
                </c:pt>
                <c:pt idx="2">
                  <c:v>0.24790000000000001</c:v>
                </c:pt>
              </c:numCache>
            </c:numRef>
          </c:val>
          <c:extLst>
            <c:ext xmlns:c16="http://schemas.microsoft.com/office/drawing/2014/chart" uri="{C3380CC4-5D6E-409C-BE32-E72D297353CC}">
              <c16:uniqueId val="{00000001-B6B5-4F63-B493-BD38D791DD23}"/>
            </c:ext>
          </c:extLst>
        </c:ser>
        <c:ser>
          <c:idx val="2"/>
          <c:order val="2"/>
          <c:tx>
            <c:strRef>
              <c:f>Sheet1!$D$1</c:f>
              <c:strCache>
                <c:ptCount val="1"/>
                <c:pt idx="0">
                  <c:v>没有BIM规划</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Sheet1!$A$2:$A$4</c:f>
              <c:strCache>
                <c:ptCount val="3"/>
                <c:pt idx="0">
                  <c:v>2017年</c:v>
                </c:pt>
                <c:pt idx="1">
                  <c:v>2018年</c:v>
                </c:pt>
                <c:pt idx="2">
                  <c:v>2019年</c:v>
                </c:pt>
              </c:strCache>
            </c:strRef>
          </c:cat>
          <c:val>
            <c:numRef>
              <c:f>Sheet1!$D$2:$D$4</c:f>
              <c:numCache>
                <c:formatCode>0.00%</c:formatCode>
                <c:ptCount val="3"/>
                <c:pt idx="0">
                  <c:v>0.27400000000000002</c:v>
                </c:pt>
                <c:pt idx="1">
                  <c:v>0.20780000000000001</c:v>
                </c:pt>
                <c:pt idx="2">
                  <c:v>0.1502</c:v>
                </c:pt>
              </c:numCache>
            </c:numRef>
          </c:val>
          <c:extLst>
            <c:ext xmlns:c16="http://schemas.microsoft.com/office/drawing/2014/chart" uri="{C3380CC4-5D6E-409C-BE32-E72D297353CC}">
              <c16:uniqueId val="{00000002-B6B5-4F63-B493-BD38D791DD23}"/>
            </c:ext>
          </c:extLst>
        </c:ser>
        <c:dLbls>
          <c:showLegendKey val="0"/>
          <c:showVal val="0"/>
          <c:showCatName val="0"/>
          <c:showSerName val="0"/>
          <c:showPercent val="0"/>
          <c:showBubbleSize val="0"/>
        </c:dLbls>
        <c:gapWidth val="150"/>
        <c:overlap val="100"/>
        <c:axId val="708309520"/>
        <c:axId val="708310080"/>
      </c:barChart>
      <c:catAx>
        <c:axId val="70830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zh-CN"/>
          </a:p>
        </c:txPr>
        <c:crossAx val="708310080"/>
        <c:crosses val="autoZero"/>
        <c:auto val="1"/>
        <c:lblAlgn val="ctr"/>
        <c:lblOffset val="100"/>
        <c:noMultiLvlLbl val="0"/>
      </c:catAx>
      <c:valAx>
        <c:axId val="70831008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zh-CN"/>
          </a:p>
        </c:txPr>
        <c:crossAx val="708309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2FEB2-FE1B-4645-A5B5-AA0FA2C6DA3A}" type="doc">
      <dgm:prSet loTypeId="urn:microsoft.com/office/officeart/2005/8/layout/hChevron3" loCatId="process" qsTypeId="urn:microsoft.com/office/officeart/2005/8/quickstyle/simple3" qsCatId="simple" csTypeId="urn:microsoft.com/office/officeart/2005/8/colors/accent1_2" csCatId="accent1" phldr="1"/>
      <dgm:spPr/>
    </dgm:pt>
    <dgm:pt modelId="{E989C257-24B2-49C6-9EED-A96DC67B5363}">
      <dgm:prSet phldrT="[文本]" custT="1"/>
      <dgm:spPr/>
      <dgm:t>
        <a:bodyPr/>
        <a:lstStyle/>
        <a:p>
          <a:r>
            <a:rPr lang="zh-CN" altLang="en-US" sz="900" dirty="0" smtClean="0">
              <a:solidFill>
                <a:schemeClr val="bg1"/>
              </a:solidFill>
              <a:latin typeface="微软雅黑" panose="020B0503020204020204" pitchFamily="34" charset="-122"/>
              <a:ea typeface="微软雅黑" panose="020B0503020204020204" pitchFamily="34" charset="-122"/>
            </a:rPr>
            <a:t>立项选型</a:t>
          </a:r>
          <a:endParaRPr lang="zh-CN" altLang="en-US" sz="900" dirty="0">
            <a:solidFill>
              <a:schemeClr val="bg1"/>
            </a:solidFill>
            <a:latin typeface="微软雅黑" panose="020B0503020204020204" pitchFamily="34" charset="-122"/>
            <a:ea typeface="微软雅黑" panose="020B0503020204020204" pitchFamily="34" charset="-122"/>
          </a:endParaRPr>
        </a:p>
      </dgm:t>
    </dgm:pt>
    <dgm:pt modelId="{CCAEF1C7-05C3-4D5A-8148-EEB35178808E}" type="parTrans" cxnId="{568FD7A4-23B6-4ED0-AE34-0B54BA822AE8}">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45CAC279-5E80-45F0-B9F9-0E4183BC42E2}" type="sibTrans" cxnId="{568FD7A4-23B6-4ED0-AE34-0B54BA822AE8}">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D22BF47C-D88C-4041-AB9A-FCA76DE87A8A}">
      <dgm:prSet phldrT="[文本]" custT="1"/>
      <dgm:spPr/>
      <dgm:t>
        <a:bodyPr/>
        <a:lstStyle/>
        <a:p>
          <a:r>
            <a:rPr lang="zh-CN" altLang="en-US" sz="900" dirty="0" smtClean="0">
              <a:solidFill>
                <a:schemeClr val="bg1"/>
              </a:solidFill>
              <a:latin typeface="微软雅黑" panose="020B0503020204020204" pitchFamily="34" charset="-122"/>
              <a:ea typeface="微软雅黑" panose="020B0503020204020204" pitchFamily="34" charset="-122"/>
            </a:rPr>
            <a:t>项目融资</a:t>
          </a:r>
          <a:endParaRPr lang="zh-CN" altLang="en-US" sz="900" dirty="0">
            <a:solidFill>
              <a:schemeClr val="bg1"/>
            </a:solidFill>
            <a:latin typeface="微软雅黑" panose="020B0503020204020204" pitchFamily="34" charset="-122"/>
            <a:ea typeface="微软雅黑" panose="020B0503020204020204" pitchFamily="34" charset="-122"/>
          </a:endParaRPr>
        </a:p>
      </dgm:t>
    </dgm:pt>
    <dgm:pt modelId="{066DD141-BDBA-4702-BF6D-7DE0983B0E2D}" type="parTrans" cxnId="{BE6D9284-B5C7-40A1-BA4E-77893B5F5E14}">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2F126CF7-EAE3-48FC-8A0A-CC71D7424166}" type="sibTrans" cxnId="{BE6D9284-B5C7-40A1-BA4E-77893B5F5E14}">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892CD413-A42C-4B50-A811-669B472ED138}">
      <dgm:prSet phldrT="[文本]" custT="1"/>
      <dgm:spPr/>
      <dgm:t>
        <a:bodyPr/>
        <a:lstStyle/>
        <a:p>
          <a:r>
            <a:rPr lang="zh-CN" altLang="en-US" sz="900" dirty="0" smtClean="0">
              <a:solidFill>
                <a:schemeClr val="bg1"/>
              </a:solidFill>
              <a:latin typeface="微软雅黑" panose="020B0503020204020204" pitchFamily="34" charset="-122"/>
              <a:ea typeface="微软雅黑" panose="020B0503020204020204" pitchFamily="34" charset="-122"/>
            </a:rPr>
            <a:t>规划设计</a:t>
          </a:r>
          <a:endParaRPr lang="zh-CN" altLang="en-US" sz="900" dirty="0">
            <a:solidFill>
              <a:schemeClr val="bg1"/>
            </a:solidFill>
            <a:latin typeface="微软雅黑" panose="020B0503020204020204" pitchFamily="34" charset="-122"/>
            <a:ea typeface="微软雅黑" panose="020B0503020204020204" pitchFamily="34" charset="-122"/>
          </a:endParaRPr>
        </a:p>
      </dgm:t>
    </dgm:pt>
    <dgm:pt modelId="{3671BD59-524E-4519-A263-14C79623A009}" type="parTrans" cxnId="{B201AEAC-765D-41A4-8F93-C5E1DEF8FCB9}">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23CE55C5-A2DB-4A37-AA4C-F6AA32A0B23E}" type="sibTrans" cxnId="{B201AEAC-765D-41A4-8F93-C5E1DEF8FCB9}">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9730393C-AEAE-4D1E-AEE0-D0098F03E795}">
      <dgm:prSet phldrT="[文本]" custT="1"/>
      <dgm:spPr/>
      <dgm:t>
        <a:bodyPr/>
        <a:lstStyle/>
        <a:p>
          <a:r>
            <a:rPr lang="zh-CN" altLang="en-US" sz="900" dirty="0" smtClean="0">
              <a:solidFill>
                <a:schemeClr val="bg1"/>
              </a:solidFill>
              <a:latin typeface="微软雅黑" panose="020B0503020204020204" pitchFamily="34" charset="-122"/>
              <a:ea typeface="微软雅黑" panose="020B0503020204020204" pitchFamily="34" charset="-122"/>
            </a:rPr>
            <a:t>工程建设</a:t>
          </a:r>
          <a:endParaRPr lang="zh-CN" altLang="en-US" sz="900" dirty="0">
            <a:solidFill>
              <a:schemeClr val="bg1"/>
            </a:solidFill>
            <a:latin typeface="微软雅黑" panose="020B0503020204020204" pitchFamily="34" charset="-122"/>
            <a:ea typeface="微软雅黑" panose="020B0503020204020204" pitchFamily="34" charset="-122"/>
          </a:endParaRPr>
        </a:p>
      </dgm:t>
    </dgm:pt>
    <dgm:pt modelId="{66E04989-1096-41D0-947E-D198810E310E}" type="parTrans" cxnId="{4FD4A286-B9E8-4A79-9F01-CA90AECD6AE3}">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FDAA803D-47F2-4BA6-A8DE-E2327CA8DF1A}" type="sibTrans" cxnId="{4FD4A286-B9E8-4A79-9F01-CA90AECD6AE3}">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CF97F795-0C88-44D6-B885-7E94FEFE96BD}">
      <dgm:prSet phldrT="[文本]" custT="1"/>
      <dgm:spPr/>
      <dgm:t>
        <a:bodyPr/>
        <a:lstStyle/>
        <a:p>
          <a:r>
            <a:rPr lang="zh-CN" altLang="en-US" sz="900" dirty="0" smtClean="0">
              <a:solidFill>
                <a:schemeClr val="bg1"/>
              </a:solidFill>
              <a:latin typeface="微软雅黑" panose="020B0503020204020204" pitchFamily="34" charset="-122"/>
              <a:ea typeface="微软雅黑" panose="020B0503020204020204" pitchFamily="34" charset="-122"/>
            </a:rPr>
            <a:t>项目运营</a:t>
          </a:r>
          <a:endParaRPr lang="zh-CN" altLang="en-US" sz="900" dirty="0">
            <a:solidFill>
              <a:schemeClr val="bg1"/>
            </a:solidFill>
            <a:latin typeface="微软雅黑" panose="020B0503020204020204" pitchFamily="34" charset="-122"/>
            <a:ea typeface="微软雅黑" panose="020B0503020204020204" pitchFamily="34" charset="-122"/>
          </a:endParaRPr>
        </a:p>
      </dgm:t>
    </dgm:pt>
    <dgm:pt modelId="{CEC1D2F6-AA46-425A-AAD7-69729D693980}" type="parTrans" cxnId="{09581C93-BDA0-4D7B-914B-4DFBCA2BF1C6}">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79EE382A-ECE8-41A1-AF54-5245EEAD936C}" type="sibTrans" cxnId="{09581C93-BDA0-4D7B-914B-4DFBCA2BF1C6}">
      <dgm:prSet/>
      <dgm:spPr/>
      <dgm:t>
        <a:bodyPr/>
        <a:lstStyle/>
        <a:p>
          <a:endParaRPr lang="zh-CN" altLang="en-US" sz="900">
            <a:solidFill>
              <a:schemeClr val="bg1"/>
            </a:solidFill>
            <a:latin typeface="微软雅黑" panose="020B0503020204020204" pitchFamily="34" charset="-122"/>
            <a:ea typeface="微软雅黑" panose="020B0503020204020204" pitchFamily="34" charset="-122"/>
          </a:endParaRPr>
        </a:p>
      </dgm:t>
    </dgm:pt>
    <dgm:pt modelId="{508FCC6E-126E-4DE2-918C-BE7D3EC7DB22}" type="pres">
      <dgm:prSet presAssocID="{9692FEB2-FE1B-4645-A5B5-AA0FA2C6DA3A}" presName="Name0" presStyleCnt="0">
        <dgm:presLayoutVars>
          <dgm:dir/>
          <dgm:resizeHandles val="exact"/>
        </dgm:presLayoutVars>
      </dgm:prSet>
      <dgm:spPr/>
    </dgm:pt>
    <dgm:pt modelId="{490C3F68-1221-4B6F-A4E9-DD6998F8C748}" type="pres">
      <dgm:prSet presAssocID="{E989C257-24B2-49C6-9EED-A96DC67B5363}" presName="parTxOnly" presStyleLbl="node1" presStyleIdx="0" presStyleCnt="5">
        <dgm:presLayoutVars>
          <dgm:bulletEnabled val="1"/>
        </dgm:presLayoutVars>
      </dgm:prSet>
      <dgm:spPr/>
      <dgm:t>
        <a:bodyPr/>
        <a:lstStyle/>
        <a:p>
          <a:endParaRPr lang="zh-CN" altLang="en-US"/>
        </a:p>
      </dgm:t>
    </dgm:pt>
    <dgm:pt modelId="{32638471-A43C-4B0D-A73D-CA8BE7FB4F27}" type="pres">
      <dgm:prSet presAssocID="{45CAC279-5E80-45F0-B9F9-0E4183BC42E2}" presName="parSpace" presStyleCnt="0"/>
      <dgm:spPr/>
    </dgm:pt>
    <dgm:pt modelId="{C50D0BFF-A695-4BF0-AF85-3D6E47F38154}" type="pres">
      <dgm:prSet presAssocID="{D22BF47C-D88C-4041-AB9A-FCA76DE87A8A}" presName="parTxOnly" presStyleLbl="node1" presStyleIdx="1" presStyleCnt="5">
        <dgm:presLayoutVars>
          <dgm:bulletEnabled val="1"/>
        </dgm:presLayoutVars>
      </dgm:prSet>
      <dgm:spPr/>
      <dgm:t>
        <a:bodyPr/>
        <a:lstStyle/>
        <a:p>
          <a:endParaRPr lang="zh-CN" altLang="en-US"/>
        </a:p>
      </dgm:t>
    </dgm:pt>
    <dgm:pt modelId="{750EADD5-A8BA-46A5-84D1-72EBE358315A}" type="pres">
      <dgm:prSet presAssocID="{2F126CF7-EAE3-48FC-8A0A-CC71D7424166}" presName="parSpace" presStyleCnt="0"/>
      <dgm:spPr/>
    </dgm:pt>
    <dgm:pt modelId="{54EFCA8A-4FB7-46FA-87BD-B9B6FC10CE79}" type="pres">
      <dgm:prSet presAssocID="{892CD413-A42C-4B50-A811-669B472ED138}" presName="parTxOnly" presStyleLbl="node1" presStyleIdx="2" presStyleCnt="5">
        <dgm:presLayoutVars>
          <dgm:bulletEnabled val="1"/>
        </dgm:presLayoutVars>
      </dgm:prSet>
      <dgm:spPr/>
      <dgm:t>
        <a:bodyPr/>
        <a:lstStyle/>
        <a:p>
          <a:endParaRPr lang="zh-CN" altLang="en-US"/>
        </a:p>
      </dgm:t>
    </dgm:pt>
    <dgm:pt modelId="{57C5EDF5-FBA3-4724-B966-4E9A99E3681C}" type="pres">
      <dgm:prSet presAssocID="{23CE55C5-A2DB-4A37-AA4C-F6AA32A0B23E}" presName="parSpace" presStyleCnt="0"/>
      <dgm:spPr/>
    </dgm:pt>
    <dgm:pt modelId="{6F54D80F-34F1-4530-9BC5-D9B663780B9A}" type="pres">
      <dgm:prSet presAssocID="{9730393C-AEAE-4D1E-AEE0-D0098F03E795}" presName="parTxOnly" presStyleLbl="node1" presStyleIdx="3" presStyleCnt="5" custLinFactNeighborY="-18329">
        <dgm:presLayoutVars>
          <dgm:bulletEnabled val="1"/>
        </dgm:presLayoutVars>
      </dgm:prSet>
      <dgm:spPr/>
      <dgm:t>
        <a:bodyPr/>
        <a:lstStyle/>
        <a:p>
          <a:endParaRPr lang="zh-CN" altLang="en-US"/>
        </a:p>
      </dgm:t>
    </dgm:pt>
    <dgm:pt modelId="{79F04115-45E1-4262-8B9D-B102A10EE932}" type="pres">
      <dgm:prSet presAssocID="{FDAA803D-47F2-4BA6-A8DE-E2327CA8DF1A}" presName="parSpace" presStyleCnt="0"/>
      <dgm:spPr/>
    </dgm:pt>
    <dgm:pt modelId="{AFB86C86-4476-49A4-87A1-191893CA28FB}" type="pres">
      <dgm:prSet presAssocID="{CF97F795-0C88-44D6-B885-7E94FEFE96BD}" presName="parTxOnly" presStyleLbl="node1" presStyleIdx="4" presStyleCnt="5">
        <dgm:presLayoutVars>
          <dgm:bulletEnabled val="1"/>
        </dgm:presLayoutVars>
      </dgm:prSet>
      <dgm:spPr/>
      <dgm:t>
        <a:bodyPr/>
        <a:lstStyle/>
        <a:p>
          <a:endParaRPr lang="zh-CN" altLang="en-US"/>
        </a:p>
      </dgm:t>
    </dgm:pt>
  </dgm:ptLst>
  <dgm:cxnLst>
    <dgm:cxn modelId="{811742F9-FE1E-4952-8D39-1D5782A007E8}" type="presOf" srcId="{9692FEB2-FE1B-4645-A5B5-AA0FA2C6DA3A}" destId="{508FCC6E-126E-4DE2-918C-BE7D3EC7DB22}" srcOrd="0" destOrd="0" presId="urn:microsoft.com/office/officeart/2005/8/layout/hChevron3"/>
    <dgm:cxn modelId="{6E55B6B8-DD13-4FEF-B8E0-733781058DA3}" type="presOf" srcId="{E989C257-24B2-49C6-9EED-A96DC67B5363}" destId="{490C3F68-1221-4B6F-A4E9-DD6998F8C748}" srcOrd="0" destOrd="0" presId="urn:microsoft.com/office/officeart/2005/8/layout/hChevron3"/>
    <dgm:cxn modelId="{568FD7A4-23B6-4ED0-AE34-0B54BA822AE8}" srcId="{9692FEB2-FE1B-4645-A5B5-AA0FA2C6DA3A}" destId="{E989C257-24B2-49C6-9EED-A96DC67B5363}" srcOrd="0" destOrd="0" parTransId="{CCAEF1C7-05C3-4D5A-8148-EEB35178808E}" sibTransId="{45CAC279-5E80-45F0-B9F9-0E4183BC42E2}"/>
    <dgm:cxn modelId="{09581C93-BDA0-4D7B-914B-4DFBCA2BF1C6}" srcId="{9692FEB2-FE1B-4645-A5B5-AA0FA2C6DA3A}" destId="{CF97F795-0C88-44D6-B885-7E94FEFE96BD}" srcOrd="4" destOrd="0" parTransId="{CEC1D2F6-AA46-425A-AAD7-69729D693980}" sibTransId="{79EE382A-ECE8-41A1-AF54-5245EEAD936C}"/>
    <dgm:cxn modelId="{BE6D9284-B5C7-40A1-BA4E-77893B5F5E14}" srcId="{9692FEB2-FE1B-4645-A5B5-AA0FA2C6DA3A}" destId="{D22BF47C-D88C-4041-AB9A-FCA76DE87A8A}" srcOrd="1" destOrd="0" parTransId="{066DD141-BDBA-4702-BF6D-7DE0983B0E2D}" sibTransId="{2F126CF7-EAE3-48FC-8A0A-CC71D7424166}"/>
    <dgm:cxn modelId="{B201AEAC-765D-41A4-8F93-C5E1DEF8FCB9}" srcId="{9692FEB2-FE1B-4645-A5B5-AA0FA2C6DA3A}" destId="{892CD413-A42C-4B50-A811-669B472ED138}" srcOrd="2" destOrd="0" parTransId="{3671BD59-524E-4519-A263-14C79623A009}" sibTransId="{23CE55C5-A2DB-4A37-AA4C-F6AA32A0B23E}"/>
    <dgm:cxn modelId="{FE65BE5A-9C02-41D5-B854-AA0EABAC47D7}" type="presOf" srcId="{892CD413-A42C-4B50-A811-669B472ED138}" destId="{54EFCA8A-4FB7-46FA-87BD-B9B6FC10CE79}" srcOrd="0" destOrd="0" presId="urn:microsoft.com/office/officeart/2005/8/layout/hChevron3"/>
    <dgm:cxn modelId="{91D939D6-2B0C-4679-92C8-F029355F8E54}" type="presOf" srcId="{9730393C-AEAE-4D1E-AEE0-D0098F03E795}" destId="{6F54D80F-34F1-4530-9BC5-D9B663780B9A}" srcOrd="0" destOrd="0" presId="urn:microsoft.com/office/officeart/2005/8/layout/hChevron3"/>
    <dgm:cxn modelId="{9BF9C251-62F4-4A97-B840-2B4FDF2DAA82}" type="presOf" srcId="{CF97F795-0C88-44D6-B885-7E94FEFE96BD}" destId="{AFB86C86-4476-49A4-87A1-191893CA28FB}" srcOrd="0" destOrd="0" presId="urn:microsoft.com/office/officeart/2005/8/layout/hChevron3"/>
    <dgm:cxn modelId="{4FD4A286-B9E8-4A79-9F01-CA90AECD6AE3}" srcId="{9692FEB2-FE1B-4645-A5B5-AA0FA2C6DA3A}" destId="{9730393C-AEAE-4D1E-AEE0-D0098F03E795}" srcOrd="3" destOrd="0" parTransId="{66E04989-1096-41D0-947E-D198810E310E}" sibTransId="{FDAA803D-47F2-4BA6-A8DE-E2327CA8DF1A}"/>
    <dgm:cxn modelId="{1E3486A1-83F8-4170-B0A8-2D0E67041B82}" type="presOf" srcId="{D22BF47C-D88C-4041-AB9A-FCA76DE87A8A}" destId="{C50D0BFF-A695-4BF0-AF85-3D6E47F38154}" srcOrd="0" destOrd="0" presId="urn:microsoft.com/office/officeart/2005/8/layout/hChevron3"/>
    <dgm:cxn modelId="{523B4F7C-A665-480B-823F-4617F53E6EA0}" type="presParOf" srcId="{508FCC6E-126E-4DE2-918C-BE7D3EC7DB22}" destId="{490C3F68-1221-4B6F-A4E9-DD6998F8C748}" srcOrd="0" destOrd="0" presId="urn:microsoft.com/office/officeart/2005/8/layout/hChevron3"/>
    <dgm:cxn modelId="{27F9F271-F0EB-4F18-BCAE-38E3D5A61A22}" type="presParOf" srcId="{508FCC6E-126E-4DE2-918C-BE7D3EC7DB22}" destId="{32638471-A43C-4B0D-A73D-CA8BE7FB4F27}" srcOrd="1" destOrd="0" presId="urn:microsoft.com/office/officeart/2005/8/layout/hChevron3"/>
    <dgm:cxn modelId="{D67EDC66-0388-495C-819C-E415A0867C3B}" type="presParOf" srcId="{508FCC6E-126E-4DE2-918C-BE7D3EC7DB22}" destId="{C50D0BFF-A695-4BF0-AF85-3D6E47F38154}" srcOrd="2" destOrd="0" presId="urn:microsoft.com/office/officeart/2005/8/layout/hChevron3"/>
    <dgm:cxn modelId="{3825D9A7-E434-4C1C-BF29-841D2364D4ED}" type="presParOf" srcId="{508FCC6E-126E-4DE2-918C-BE7D3EC7DB22}" destId="{750EADD5-A8BA-46A5-84D1-72EBE358315A}" srcOrd="3" destOrd="0" presId="urn:microsoft.com/office/officeart/2005/8/layout/hChevron3"/>
    <dgm:cxn modelId="{A2FF3AC2-CC25-4D0C-9EA5-7FE7E40C16E0}" type="presParOf" srcId="{508FCC6E-126E-4DE2-918C-BE7D3EC7DB22}" destId="{54EFCA8A-4FB7-46FA-87BD-B9B6FC10CE79}" srcOrd="4" destOrd="0" presId="urn:microsoft.com/office/officeart/2005/8/layout/hChevron3"/>
    <dgm:cxn modelId="{A49CEFA7-13D5-4BF9-8E2A-436ABF2BEFD9}" type="presParOf" srcId="{508FCC6E-126E-4DE2-918C-BE7D3EC7DB22}" destId="{57C5EDF5-FBA3-4724-B966-4E9A99E3681C}" srcOrd="5" destOrd="0" presId="urn:microsoft.com/office/officeart/2005/8/layout/hChevron3"/>
    <dgm:cxn modelId="{1B904B32-E902-4050-8B38-59D4F1F516D1}" type="presParOf" srcId="{508FCC6E-126E-4DE2-918C-BE7D3EC7DB22}" destId="{6F54D80F-34F1-4530-9BC5-D9B663780B9A}" srcOrd="6" destOrd="0" presId="urn:microsoft.com/office/officeart/2005/8/layout/hChevron3"/>
    <dgm:cxn modelId="{547DFAD7-7975-4E14-A4E5-80FDF02DCF01}" type="presParOf" srcId="{508FCC6E-126E-4DE2-918C-BE7D3EC7DB22}" destId="{79F04115-45E1-4262-8B9D-B102A10EE932}" srcOrd="7" destOrd="0" presId="urn:microsoft.com/office/officeart/2005/8/layout/hChevron3"/>
    <dgm:cxn modelId="{DA07F759-CA7B-4568-AAFB-0C8EE66DA9EF}" type="presParOf" srcId="{508FCC6E-126E-4DE2-918C-BE7D3EC7DB22}" destId="{AFB86C86-4476-49A4-87A1-191893CA28FB}"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C3F68-1221-4B6F-A4E9-DD6998F8C748}">
      <dsp:nvSpPr>
        <dsp:cNvPr id="0" name=""/>
        <dsp:cNvSpPr/>
      </dsp:nvSpPr>
      <dsp:spPr>
        <a:xfrm>
          <a:off x="548" y="0"/>
          <a:ext cx="1069130" cy="254443"/>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lang="zh-CN" altLang="en-US" sz="900" kern="1200" dirty="0" smtClean="0">
              <a:solidFill>
                <a:schemeClr val="bg1"/>
              </a:solidFill>
              <a:latin typeface="微软雅黑" panose="020B0503020204020204" pitchFamily="34" charset="-122"/>
              <a:ea typeface="微软雅黑" panose="020B0503020204020204" pitchFamily="34" charset="-122"/>
            </a:rPr>
            <a:t>立项选型</a:t>
          </a:r>
          <a:endParaRPr lang="zh-CN" altLang="en-US" sz="900" kern="1200" dirty="0">
            <a:solidFill>
              <a:schemeClr val="bg1"/>
            </a:solidFill>
            <a:latin typeface="微软雅黑" panose="020B0503020204020204" pitchFamily="34" charset="-122"/>
            <a:ea typeface="微软雅黑" panose="020B0503020204020204" pitchFamily="34" charset="-122"/>
          </a:endParaRPr>
        </a:p>
      </dsp:txBody>
      <dsp:txXfrm>
        <a:off x="548" y="0"/>
        <a:ext cx="1005519" cy="254443"/>
      </dsp:txXfrm>
    </dsp:sp>
    <dsp:sp modelId="{C50D0BFF-A695-4BF0-AF85-3D6E47F38154}">
      <dsp:nvSpPr>
        <dsp:cNvPr id="0" name=""/>
        <dsp:cNvSpPr/>
      </dsp:nvSpPr>
      <dsp:spPr>
        <a:xfrm>
          <a:off x="855852" y="0"/>
          <a:ext cx="1069130" cy="254443"/>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zh-CN" altLang="en-US" sz="900" kern="1200" dirty="0" smtClean="0">
              <a:solidFill>
                <a:schemeClr val="bg1"/>
              </a:solidFill>
              <a:latin typeface="微软雅黑" panose="020B0503020204020204" pitchFamily="34" charset="-122"/>
              <a:ea typeface="微软雅黑" panose="020B0503020204020204" pitchFamily="34" charset="-122"/>
            </a:rPr>
            <a:t>项目融资</a:t>
          </a:r>
          <a:endParaRPr lang="zh-CN" altLang="en-US" sz="900" kern="1200" dirty="0">
            <a:solidFill>
              <a:schemeClr val="bg1"/>
            </a:solidFill>
            <a:latin typeface="微软雅黑" panose="020B0503020204020204" pitchFamily="34" charset="-122"/>
            <a:ea typeface="微软雅黑" panose="020B0503020204020204" pitchFamily="34" charset="-122"/>
          </a:endParaRPr>
        </a:p>
      </dsp:txBody>
      <dsp:txXfrm>
        <a:off x="983074" y="0"/>
        <a:ext cx="814687" cy="254443"/>
      </dsp:txXfrm>
    </dsp:sp>
    <dsp:sp modelId="{54EFCA8A-4FB7-46FA-87BD-B9B6FC10CE79}">
      <dsp:nvSpPr>
        <dsp:cNvPr id="0" name=""/>
        <dsp:cNvSpPr/>
      </dsp:nvSpPr>
      <dsp:spPr>
        <a:xfrm>
          <a:off x="1711156" y="0"/>
          <a:ext cx="1069130" cy="254443"/>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zh-CN" altLang="en-US" sz="900" kern="1200" dirty="0" smtClean="0">
              <a:solidFill>
                <a:schemeClr val="bg1"/>
              </a:solidFill>
              <a:latin typeface="微软雅黑" panose="020B0503020204020204" pitchFamily="34" charset="-122"/>
              <a:ea typeface="微软雅黑" panose="020B0503020204020204" pitchFamily="34" charset="-122"/>
            </a:rPr>
            <a:t>规划设计</a:t>
          </a:r>
          <a:endParaRPr lang="zh-CN" altLang="en-US" sz="900" kern="1200" dirty="0">
            <a:solidFill>
              <a:schemeClr val="bg1"/>
            </a:solidFill>
            <a:latin typeface="微软雅黑" panose="020B0503020204020204" pitchFamily="34" charset="-122"/>
            <a:ea typeface="微软雅黑" panose="020B0503020204020204" pitchFamily="34" charset="-122"/>
          </a:endParaRPr>
        </a:p>
      </dsp:txBody>
      <dsp:txXfrm>
        <a:off x="1838378" y="0"/>
        <a:ext cx="814687" cy="254443"/>
      </dsp:txXfrm>
    </dsp:sp>
    <dsp:sp modelId="{6F54D80F-34F1-4530-9BC5-D9B663780B9A}">
      <dsp:nvSpPr>
        <dsp:cNvPr id="0" name=""/>
        <dsp:cNvSpPr/>
      </dsp:nvSpPr>
      <dsp:spPr>
        <a:xfrm>
          <a:off x="2566460" y="0"/>
          <a:ext cx="1069130" cy="254443"/>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zh-CN" altLang="en-US" sz="900" kern="1200" dirty="0" smtClean="0">
              <a:solidFill>
                <a:schemeClr val="bg1"/>
              </a:solidFill>
              <a:latin typeface="微软雅黑" panose="020B0503020204020204" pitchFamily="34" charset="-122"/>
              <a:ea typeface="微软雅黑" panose="020B0503020204020204" pitchFamily="34" charset="-122"/>
            </a:rPr>
            <a:t>工程建设</a:t>
          </a:r>
          <a:endParaRPr lang="zh-CN" altLang="en-US" sz="900" kern="1200" dirty="0">
            <a:solidFill>
              <a:schemeClr val="bg1"/>
            </a:solidFill>
            <a:latin typeface="微软雅黑" panose="020B0503020204020204" pitchFamily="34" charset="-122"/>
            <a:ea typeface="微软雅黑" panose="020B0503020204020204" pitchFamily="34" charset="-122"/>
          </a:endParaRPr>
        </a:p>
      </dsp:txBody>
      <dsp:txXfrm>
        <a:off x="2693682" y="0"/>
        <a:ext cx="814687" cy="254443"/>
      </dsp:txXfrm>
    </dsp:sp>
    <dsp:sp modelId="{AFB86C86-4476-49A4-87A1-191893CA28FB}">
      <dsp:nvSpPr>
        <dsp:cNvPr id="0" name=""/>
        <dsp:cNvSpPr/>
      </dsp:nvSpPr>
      <dsp:spPr>
        <a:xfrm>
          <a:off x="3421764" y="0"/>
          <a:ext cx="1069130" cy="254443"/>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zh-CN" altLang="en-US" sz="900" kern="1200" dirty="0" smtClean="0">
              <a:solidFill>
                <a:schemeClr val="bg1"/>
              </a:solidFill>
              <a:latin typeface="微软雅黑" panose="020B0503020204020204" pitchFamily="34" charset="-122"/>
              <a:ea typeface="微软雅黑" panose="020B0503020204020204" pitchFamily="34" charset="-122"/>
            </a:rPr>
            <a:t>项目运营</a:t>
          </a:r>
          <a:endParaRPr lang="zh-CN" altLang="en-US" sz="900" kern="1200" dirty="0">
            <a:solidFill>
              <a:schemeClr val="bg1"/>
            </a:solidFill>
            <a:latin typeface="微软雅黑" panose="020B0503020204020204" pitchFamily="34" charset="-122"/>
            <a:ea typeface="微软雅黑" panose="020B0503020204020204" pitchFamily="34" charset="-122"/>
          </a:endParaRPr>
        </a:p>
      </dsp:txBody>
      <dsp:txXfrm>
        <a:off x="3548986" y="0"/>
        <a:ext cx="814687" cy="25444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0.81028</cdr:x>
      <cdr:y>0.18587</cdr:y>
    </cdr:from>
    <cdr:to>
      <cdr:x>1</cdr:x>
      <cdr:y>0.43028</cdr:y>
    </cdr:to>
    <cdr:sp macro="" textlink="">
      <cdr:nvSpPr>
        <cdr:cNvPr id="2" name="文本框 1">
          <a:extLst xmlns:a="http://schemas.openxmlformats.org/drawingml/2006/main">
            <a:ext uri="{FF2B5EF4-FFF2-40B4-BE49-F238E27FC236}">
              <a16:creationId xmlns:a16="http://schemas.microsoft.com/office/drawing/2014/main" id="{4EF8AD2B-A3A6-4FCA-A92B-D0D94CDA5E11}"/>
            </a:ext>
          </a:extLst>
        </cdr:cNvPr>
        <cdr:cNvSpPr txBox="1"/>
      </cdr:nvSpPr>
      <cdr:spPr>
        <a:xfrm xmlns:a="http://schemas.openxmlformats.org/drawingml/2006/main">
          <a:off x="4172565" y="6953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sz="1100" dirty="0"/>
        </a:p>
      </cdr:txBody>
    </cdr:sp>
  </cdr:relSizeAnchor>
  <cdr:relSizeAnchor xmlns:cdr="http://schemas.openxmlformats.org/drawingml/2006/chartDrawing">
    <cdr:from>
      <cdr:x>0.84311</cdr:x>
      <cdr:y>0.11331</cdr:y>
    </cdr:from>
    <cdr:to>
      <cdr:x>0.9471</cdr:x>
      <cdr:y>0.18615</cdr:y>
    </cdr:to>
    <cdr:sp macro="" textlink="">
      <cdr:nvSpPr>
        <cdr:cNvPr id="3" name="文本框 2">
          <a:extLst xmlns:a="http://schemas.openxmlformats.org/drawingml/2006/main">
            <a:ext uri="{FF2B5EF4-FFF2-40B4-BE49-F238E27FC236}">
              <a16:creationId xmlns:a16="http://schemas.microsoft.com/office/drawing/2014/main" id="{765AA911-8868-4EED-AC6A-B744F8934087}"/>
            </a:ext>
          </a:extLst>
        </cdr:cNvPr>
        <cdr:cNvSpPr txBox="1"/>
      </cdr:nvSpPr>
      <cdr:spPr>
        <a:xfrm xmlns:a="http://schemas.openxmlformats.org/drawingml/2006/main">
          <a:off x="4063487" y="423909"/>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7500</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0.5</cdr:x>
      <cdr:y>0.38901</cdr:y>
    </cdr:from>
    <cdr:to>
      <cdr:x>0.60399</cdr:x>
      <cdr:y>0.46186</cdr:y>
    </cdr:to>
    <cdr:sp macro="" textlink="">
      <cdr:nvSpPr>
        <cdr:cNvPr id="4" name="文本框 3">
          <a:extLst xmlns:a="http://schemas.openxmlformats.org/drawingml/2006/main">
            <a:ext uri="{FF2B5EF4-FFF2-40B4-BE49-F238E27FC236}">
              <a16:creationId xmlns:a16="http://schemas.microsoft.com/office/drawing/2014/main" id="{1162380E-2186-4AD3-A32B-DE45F15F91A7}"/>
            </a:ext>
          </a:extLst>
        </cdr:cNvPr>
        <cdr:cNvSpPr txBox="1"/>
      </cdr:nvSpPr>
      <cdr:spPr>
        <a:xfrm xmlns:a="http://schemas.openxmlformats.org/drawingml/2006/main">
          <a:off x="2409825" y="1455377"/>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5000</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0.13726</cdr:x>
      <cdr:y>0.5</cdr:y>
    </cdr:from>
    <cdr:to>
      <cdr:x>0.24125</cdr:x>
      <cdr:y>0.57285</cdr:y>
    </cdr:to>
    <cdr:sp macro="" textlink="">
      <cdr:nvSpPr>
        <cdr:cNvPr id="5" name="文本框 4">
          <a:extLst xmlns:a="http://schemas.openxmlformats.org/drawingml/2006/main">
            <a:ext uri="{FF2B5EF4-FFF2-40B4-BE49-F238E27FC236}">
              <a16:creationId xmlns:a16="http://schemas.microsoft.com/office/drawing/2014/main" id="{1E9F03E6-E6E0-447D-8571-D788FDA37811}"/>
            </a:ext>
          </a:extLst>
        </cdr:cNvPr>
        <cdr:cNvSpPr txBox="1"/>
      </cdr:nvSpPr>
      <cdr:spPr>
        <a:xfrm xmlns:a="http://schemas.openxmlformats.org/drawingml/2006/main">
          <a:off x="661526" y="1870604"/>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3500</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0.5</cdr:x>
      <cdr:y>0.66402</cdr:y>
    </cdr:from>
    <cdr:to>
      <cdr:x>0.60399</cdr:x>
      <cdr:y>0.73687</cdr:y>
    </cdr:to>
    <cdr:sp macro="" textlink="">
      <cdr:nvSpPr>
        <cdr:cNvPr id="6" name="文本框 5">
          <a:extLst xmlns:a="http://schemas.openxmlformats.org/drawingml/2006/main">
            <a:ext uri="{FF2B5EF4-FFF2-40B4-BE49-F238E27FC236}">
              <a16:creationId xmlns:a16="http://schemas.microsoft.com/office/drawing/2014/main" id="{65537C6D-BFD2-4FA3-94B5-CAA4243145EF}"/>
            </a:ext>
          </a:extLst>
        </cdr:cNvPr>
        <cdr:cNvSpPr txBox="1"/>
      </cdr:nvSpPr>
      <cdr:spPr>
        <a:xfrm xmlns:a="http://schemas.openxmlformats.org/drawingml/2006/main">
          <a:off x="2409825" y="2484233"/>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1100</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0.5</cdr:x>
      <cdr:y>0.77965</cdr:y>
    </cdr:from>
    <cdr:to>
      <cdr:x>0.60399</cdr:x>
      <cdr:y>0.8525</cdr:y>
    </cdr:to>
    <cdr:sp macro="" textlink="">
      <cdr:nvSpPr>
        <cdr:cNvPr id="7" name="文本框 6">
          <a:extLst xmlns:a="http://schemas.openxmlformats.org/drawingml/2006/main">
            <a:ext uri="{FF2B5EF4-FFF2-40B4-BE49-F238E27FC236}">
              <a16:creationId xmlns:a16="http://schemas.microsoft.com/office/drawing/2014/main" id="{25F525E2-44E2-4FCC-ACBF-4B834737786C}"/>
            </a:ext>
          </a:extLst>
        </cdr:cNvPr>
        <cdr:cNvSpPr txBox="1"/>
      </cdr:nvSpPr>
      <cdr:spPr>
        <a:xfrm xmlns:a="http://schemas.openxmlformats.org/drawingml/2006/main">
          <a:off x="2409825" y="2916852"/>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704</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0.84311</cdr:x>
      <cdr:y>0.63905</cdr:y>
    </cdr:from>
    <cdr:to>
      <cdr:x>0.9471</cdr:x>
      <cdr:y>0.7119</cdr:y>
    </cdr:to>
    <cdr:sp macro="" textlink="">
      <cdr:nvSpPr>
        <cdr:cNvPr id="8" name="文本框 7">
          <a:extLst xmlns:a="http://schemas.openxmlformats.org/drawingml/2006/main">
            <a:ext uri="{FF2B5EF4-FFF2-40B4-BE49-F238E27FC236}">
              <a16:creationId xmlns:a16="http://schemas.microsoft.com/office/drawing/2014/main" id="{D4789481-F672-47B5-AA89-D485AFE37428}"/>
            </a:ext>
          </a:extLst>
        </cdr:cNvPr>
        <cdr:cNvSpPr txBox="1"/>
      </cdr:nvSpPr>
      <cdr:spPr>
        <a:xfrm xmlns:a="http://schemas.openxmlformats.org/drawingml/2006/main">
          <a:off x="4063487" y="2390827"/>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1844</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0.84311</cdr:x>
      <cdr:y>0.72578</cdr:y>
    </cdr:from>
    <cdr:to>
      <cdr:x>0.9471</cdr:x>
      <cdr:y>0.79863</cdr:y>
    </cdr:to>
    <cdr:sp macro="" textlink="">
      <cdr:nvSpPr>
        <cdr:cNvPr id="9" name="文本框 8">
          <a:extLst xmlns:a="http://schemas.openxmlformats.org/drawingml/2006/main">
            <a:ext uri="{FF2B5EF4-FFF2-40B4-BE49-F238E27FC236}">
              <a16:creationId xmlns:a16="http://schemas.microsoft.com/office/drawing/2014/main" id="{10CF8886-C8D6-4178-A235-726A560B304F}"/>
            </a:ext>
          </a:extLst>
        </cdr:cNvPr>
        <cdr:cNvSpPr txBox="1"/>
      </cdr:nvSpPr>
      <cdr:spPr>
        <a:xfrm xmlns:a="http://schemas.openxmlformats.org/drawingml/2006/main">
          <a:off x="4063487" y="2715291"/>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1027</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0.13828</cdr:x>
      <cdr:y>0.73629</cdr:y>
    </cdr:from>
    <cdr:to>
      <cdr:x>0.24227</cdr:x>
      <cdr:y>0.80914</cdr:y>
    </cdr:to>
    <cdr:sp macro="" textlink="">
      <cdr:nvSpPr>
        <cdr:cNvPr id="10" name="文本框 9">
          <a:extLst xmlns:a="http://schemas.openxmlformats.org/drawingml/2006/main">
            <a:ext uri="{FF2B5EF4-FFF2-40B4-BE49-F238E27FC236}">
              <a16:creationId xmlns:a16="http://schemas.microsoft.com/office/drawing/2014/main" id="{AA77BF60-7ADB-4298-A314-C571560E28E3}"/>
            </a:ext>
          </a:extLst>
        </cdr:cNvPr>
        <cdr:cNvSpPr txBox="1"/>
      </cdr:nvSpPr>
      <cdr:spPr>
        <a:xfrm xmlns:a="http://schemas.openxmlformats.org/drawingml/2006/main">
          <a:off x="666442" y="2754620"/>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800</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dr:relSizeAnchor xmlns:cdr="http://schemas.openxmlformats.org/drawingml/2006/chartDrawing">
    <cdr:from>
      <cdr:x>0.13828</cdr:x>
      <cdr:y>0.78623</cdr:y>
    </cdr:from>
    <cdr:to>
      <cdr:x>0.24227</cdr:x>
      <cdr:y>0.85907</cdr:y>
    </cdr:to>
    <cdr:sp macro="" textlink="">
      <cdr:nvSpPr>
        <cdr:cNvPr id="11" name="文本框 10">
          <a:extLst xmlns:a="http://schemas.openxmlformats.org/drawingml/2006/main">
            <a:ext uri="{FF2B5EF4-FFF2-40B4-BE49-F238E27FC236}">
              <a16:creationId xmlns:a16="http://schemas.microsoft.com/office/drawing/2014/main" id="{DB5C0CC9-7DB2-4810-BE8C-51478885157E}"/>
            </a:ext>
          </a:extLst>
        </cdr:cNvPr>
        <cdr:cNvSpPr txBox="1"/>
      </cdr:nvSpPr>
      <cdr:spPr>
        <a:xfrm xmlns:a="http://schemas.openxmlformats.org/drawingml/2006/main">
          <a:off x="666442" y="2941433"/>
          <a:ext cx="501207" cy="272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200" b="1" dirty="0">
              <a:solidFill>
                <a:schemeClr val="bg1"/>
              </a:solidFill>
              <a:latin typeface="微软雅黑" panose="020B0503020204020204" pitchFamily="34" charset="-122"/>
              <a:ea typeface="微软雅黑" panose="020B0503020204020204" pitchFamily="34" charset="-122"/>
            </a:rPr>
            <a:t>379</a:t>
          </a:r>
          <a:endParaRPr lang="zh-CN" altLang="en-US" sz="1200" b="1" dirty="0">
            <a:solidFill>
              <a:schemeClr val="bg1"/>
            </a:solidFill>
            <a:latin typeface="微软雅黑" panose="020B0503020204020204" pitchFamily="34" charset="-122"/>
            <a:ea typeface="微软雅黑" panose="020B0503020204020204" pitchFamily="34" charset="-122"/>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C72AE-8211-48B5-B67B-225CB9F32DA7}" type="datetimeFigureOut">
              <a:rPr lang="zh-CN" altLang="en-US" smtClean="0"/>
              <a:t>2020/11/26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8CDDD-D5A7-4AC6-BCA5-B89A332A7D06}" type="slidenum">
              <a:rPr lang="zh-CN" altLang="en-US" smtClean="0"/>
              <a:t>‹#›</a:t>
            </a:fld>
            <a:endParaRPr lang="zh-CN" altLang="en-US"/>
          </a:p>
        </p:txBody>
      </p:sp>
    </p:spTree>
    <p:extLst>
      <p:ext uri="{BB962C8B-B14F-4D97-AF65-F5344CB8AC3E}">
        <p14:creationId xmlns:p14="http://schemas.microsoft.com/office/powerpoint/2010/main" val="73181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建筑行业在整个产业链处于低价值区，整体行业收入和利润水平一直在低位徘徊，导致行业吸引力很低，管理人员和工人严重缺失，相应的成本不断攀升；</a:t>
            </a:r>
            <a:endParaRPr lang="en-US" altLang="zh-CN" dirty="0" smtClean="0"/>
          </a:p>
          <a:p>
            <a:r>
              <a:rPr lang="zh-CN" altLang="en-US" dirty="0" smtClean="0"/>
              <a:t>同时，随着项目日趋复杂、体量不断加大、节奏加快，导致项目履约过程中会出现不同程度的工期、成本、质量纠纷；</a:t>
            </a:r>
            <a:endParaRPr lang="en-US" altLang="zh-CN" dirty="0" smtClean="0"/>
          </a:p>
          <a:p>
            <a:r>
              <a:rPr lang="zh-CN" altLang="en-US" dirty="0" smtClean="0"/>
              <a:t>所以的企业都在探索增加收入和提升利润的手段；数字化提供了这种可能性</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6</a:t>
            </a:fld>
            <a:endParaRPr lang="zh-CN" altLang="en-US"/>
          </a:p>
        </p:txBody>
      </p:sp>
    </p:spTree>
    <p:extLst>
      <p:ext uri="{BB962C8B-B14F-4D97-AF65-F5344CB8AC3E}">
        <p14:creationId xmlns:p14="http://schemas.microsoft.com/office/powerpoint/2010/main" val="9743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2ECD841-F808-4617-88E1-72B4D1B6C590}" type="slidenum">
              <a:rPr lang="zh-CN" altLang="en-US" smtClean="0"/>
              <a:t>19</a:t>
            </a:fld>
            <a:endParaRPr lang="zh-CN" altLang="en-US"/>
          </a:p>
        </p:txBody>
      </p:sp>
    </p:spTree>
    <p:extLst>
      <p:ext uri="{BB962C8B-B14F-4D97-AF65-F5344CB8AC3E}">
        <p14:creationId xmlns:p14="http://schemas.microsoft.com/office/powerpoint/2010/main" val="225687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23</a:t>
            </a:fld>
            <a:endParaRPr lang="zh-CN" altLang="en-US"/>
          </a:p>
        </p:txBody>
      </p:sp>
    </p:spTree>
    <p:extLst>
      <p:ext uri="{BB962C8B-B14F-4D97-AF65-F5344CB8AC3E}">
        <p14:creationId xmlns:p14="http://schemas.microsoft.com/office/powerpoint/2010/main" val="2826616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5G</a:t>
            </a:r>
            <a:r>
              <a:rPr lang="zh-CN" altLang="en-US" sz="1200" b="0" i="0" u="none" strike="noStrike" kern="1200" baseline="0" dirty="0" smtClean="0">
                <a:solidFill>
                  <a:schemeClr val="tx1"/>
                </a:solidFill>
                <a:latin typeface="+mn-lt"/>
                <a:ea typeface="+mn-ea"/>
                <a:cs typeface="+mn-cs"/>
              </a:rPr>
              <a:t>也完全有能力在传输领域和互联网领域承载即将到来的工业互联网的诸多应用，能够直接或间接地影响工业互联网，甚至催生出全新的生产、生活思维方式，使之成为支撑工业互联网的网络基础。 </a:t>
            </a:r>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26</a:t>
            </a:fld>
            <a:endParaRPr lang="zh-CN" altLang="en-US"/>
          </a:p>
        </p:txBody>
      </p:sp>
    </p:spTree>
    <p:extLst>
      <p:ext uri="{BB962C8B-B14F-4D97-AF65-F5344CB8AC3E}">
        <p14:creationId xmlns:p14="http://schemas.microsoft.com/office/powerpoint/2010/main" val="329504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baseline="0" dirty="0" smtClean="0">
                <a:solidFill>
                  <a:schemeClr val="tx1"/>
                </a:solidFill>
                <a:latin typeface="+mn-lt"/>
                <a:ea typeface="+mn-ea"/>
                <a:cs typeface="+mn-cs"/>
              </a:rPr>
              <a:t>通过数字建筑平台，将建筑实体、工地现场、管理活动数字化。平台以</a:t>
            </a:r>
            <a:r>
              <a:rPr lang="en-US" altLang="zh-CN" sz="1200" b="0" i="0" u="none" strike="noStrike" kern="1200" baseline="0" dirty="0" smtClean="0">
                <a:solidFill>
                  <a:schemeClr val="tx1"/>
                </a:solidFill>
                <a:latin typeface="+mn-lt"/>
                <a:ea typeface="+mn-ea"/>
                <a:cs typeface="+mn-cs"/>
              </a:rPr>
              <a:t>BIM</a:t>
            </a:r>
            <a:r>
              <a:rPr lang="zh-CN" altLang="en-US" sz="1200" b="0" i="0" u="none" strike="noStrike" kern="1200" baseline="0" dirty="0" smtClean="0">
                <a:solidFill>
                  <a:schemeClr val="tx1"/>
                </a:solidFill>
                <a:latin typeface="+mn-lt"/>
                <a:ea typeface="+mn-ea"/>
                <a:cs typeface="+mn-cs"/>
              </a:rPr>
              <a:t>技术将建筑物以及建造过程数字化，采用</a:t>
            </a:r>
            <a:r>
              <a:rPr lang="en-US" altLang="zh-CN" sz="1200" b="0" i="0" u="none" strike="noStrike" kern="1200" baseline="0" dirty="0" err="1" smtClean="0">
                <a:solidFill>
                  <a:schemeClr val="tx1"/>
                </a:solidFill>
                <a:latin typeface="+mn-lt"/>
                <a:ea typeface="+mn-ea"/>
                <a:cs typeface="+mn-cs"/>
              </a:rPr>
              <a:t>IoT</a:t>
            </a:r>
            <a:r>
              <a:rPr lang="zh-CN" altLang="en-US" sz="1200" b="0" i="0" u="none" strike="noStrike" kern="1200" baseline="0" dirty="0" smtClean="0">
                <a:solidFill>
                  <a:schemeClr val="tx1"/>
                </a:solidFill>
                <a:latin typeface="+mn-lt"/>
                <a:ea typeface="+mn-ea"/>
                <a:cs typeface="+mn-cs"/>
              </a:rPr>
              <a:t>技术将施工现场人、机、料、法、环等数字化，以移动互联网、云计算等技术手段实现施工进度、质量、安全、成本等管理活动的数字化。通过项目数据的实时传递、汇总与挖掘，在数字建筑平台形成数据中心、管理中心、决策中心。 </a:t>
            </a:r>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28</a:t>
            </a:fld>
            <a:endParaRPr lang="zh-CN" altLang="en-US"/>
          </a:p>
        </p:txBody>
      </p:sp>
    </p:spTree>
    <p:extLst>
      <p:ext uri="{BB962C8B-B14F-4D97-AF65-F5344CB8AC3E}">
        <p14:creationId xmlns:p14="http://schemas.microsoft.com/office/powerpoint/2010/main" val="141487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a:t>
            </a:r>
            <a:r>
              <a:rPr lang="zh-CN" altLang="en-US" dirty="0" smtClean="0"/>
              <a:t>针对于现场的硬件监测，广联达已经提供了</a:t>
            </a:r>
            <a:r>
              <a:rPr lang="en-US" altLang="zh-CN" dirty="0" smtClean="0"/>
              <a:t>50+</a:t>
            </a:r>
            <a:r>
              <a:rPr lang="zh-CN" altLang="en-US" dirty="0" smtClean="0"/>
              <a:t>种，并且也在逐步进行扩展。</a:t>
            </a:r>
            <a:endParaRPr lang="en-US" altLang="zh-CN" dirty="0" smtClean="0"/>
          </a:p>
          <a:p>
            <a:r>
              <a:rPr lang="en-US" altLang="zh-CN" dirty="0" smtClean="0"/>
              <a:t>2.</a:t>
            </a:r>
            <a:r>
              <a:rPr lang="zh-CN" altLang="en-US" dirty="0" smtClean="0"/>
              <a:t>我们将</a:t>
            </a:r>
            <a:r>
              <a:rPr lang="en-US" altLang="zh-CN" dirty="0" smtClean="0"/>
              <a:t>50+</a:t>
            </a:r>
            <a:r>
              <a:rPr lang="zh-CN" altLang="en-US" dirty="0" smtClean="0"/>
              <a:t>种硬件进行了简单的归类，包括：</a:t>
            </a:r>
            <a:endParaRPr lang="en-US" altLang="zh-CN" dirty="0" smtClean="0"/>
          </a:p>
          <a:p>
            <a:r>
              <a:rPr lang="zh-CN" altLang="en-US" dirty="0" smtClean="0"/>
              <a:t>①安全文明施工类，针对一些大型机械，重大危险源进行实时监测，比如塔吊、高支模、深基坑等；</a:t>
            </a:r>
            <a:endParaRPr lang="en-US" altLang="zh-CN" dirty="0" smtClean="0"/>
          </a:p>
          <a:p>
            <a:r>
              <a:rPr lang="zh-CN" altLang="en-US" dirty="0" smtClean="0"/>
              <a:t>②绿色文明施工类，针对各地政府环保部门关注的绿色施工，通过实时监测，自动治理，保障现场绿色环境，比如环境监测，自动喷淋，智能水电表等；</a:t>
            </a:r>
            <a:endParaRPr lang="en-US" altLang="zh-CN" dirty="0" smtClean="0"/>
          </a:p>
          <a:p>
            <a:r>
              <a:rPr lang="zh-CN" altLang="en-US" dirty="0" smtClean="0"/>
              <a:t>③现场智能监测类，通过智能硬件的使用，使现场更科学，更智能，比如</a:t>
            </a:r>
            <a:r>
              <a:rPr lang="en-US" altLang="zh-CN" dirty="0" err="1" smtClean="0"/>
              <a:t>wifi</a:t>
            </a:r>
            <a:r>
              <a:rPr lang="zh-CN" altLang="en-US" dirty="0" smtClean="0"/>
              <a:t>教育，全息投影等；</a:t>
            </a:r>
            <a:endParaRPr lang="en-US" altLang="zh-CN" dirty="0" smtClean="0"/>
          </a:p>
          <a:p>
            <a:r>
              <a:rPr lang="zh-CN" altLang="en-US" dirty="0" smtClean="0"/>
              <a:t>④基建类，针对基建工程的特殊性，提供专门的硬件监测设备，比如龙门吊安全监测，盾构机安全监测，工程车辆智慧管理等；</a:t>
            </a:r>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31</a:t>
            </a:fld>
            <a:endParaRPr lang="zh-CN" altLang="en-US"/>
          </a:p>
        </p:txBody>
      </p:sp>
    </p:spTree>
    <p:extLst>
      <p:ext uri="{BB962C8B-B14F-4D97-AF65-F5344CB8AC3E}">
        <p14:creationId xmlns:p14="http://schemas.microsoft.com/office/powerpoint/2010/main" val="353201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baseline="0" dirty="0" smtClean="0">
                <a:solidFill>
                  <a:schemeClr val="tx1"/>
                </a:solidFill>
                <a:latin typeface="+mn-lt"/>
                <a:ea typeface="+mn-ea"/>
                <a:cs typeface="+mn-cs"/>
              </a:rPr>
              <a:t>建筑施工行业是高危行业，一线作业人员安全意识薄弱，基本操作技能较差，加之建筑行业本身条件复杂，易受周围环境影响，行业竞争激烈。通过智慧工地技术，在安全管理上发挥实质性的作用，通过物联网技术、可视化技术、智能安全帽技术等，精准预测安全隐患并消除隐患，最大程度降低安全风险，从管理源头处实现安全可控。</a:t>
            </a:r>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33</a:t>
            </a:fld>
            <a:endParaRPr lang="zh-CN" altLang="en-US"/>
          </a:p>
        </p:txBody>
      </p:sp>
    </p:spTree>
    <p:extLst>
      <p:ext uri="{BB962C8B-B14F-4D97-AF65-F5344CB8AC3E}">
        <p14:creationId xmlns:p14="http://schemas.microsoft.com/office/powerpoint/2010/main" val="44997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kern="1200" dirty="0" smtClean="0">
                <a:solidFill>
                  <a:schemeClr val="tx1"/>
                </a:solidFill>
                <a:effectLst/>
                <a:latin typeface="+mn-lt"/>
                <a:ea typeface="+mn-ea"/>
                <a:cs typeface="+mn-cs"/>
              </a:rPr>
              <a:t>分析近年来塔吊事故发生的原因，总结了以下五点，一二三四五</a:t>
            </a:r>
            <a:r>
              <a:rPr lang="en-US" altLang="zh-CN" sz="1200" b="0" kern="1200" dirty="0" smtClean="0">
                <a:solidFill>
                  <a:schemeClr val="tx1"/>
                </a:solidFill>
                <a:effectLst/>
                <a:latin typeface="+mn-lt"/>
                <a:ea typeface="+mn-ea"/>
                <a:cs typeface="+mn-cs"/>
              </a:rPr>
              <a:t>…..</a:t>
            </a:r>
          </a:p>
          <a:p>
            <a:r>
              <a:rPr lang="zh-CN" altLang="en-US" sz="1200" b="0" kern="1200" dirty="0" smtClean="0">
                <a:solidFill>
                  <a:schemeClr val="tx1"/>
                </a:solidFill>
                <a:effectLst/>
                <a:latin typeface="+mn-lt"/>
                <a:ea typeface="+mn-ea"/>
                <a:cs typeface="+mn-cs"/>
              </a:rPr>
              <a:t>那么怎么通过技术的手段尽可能解决这些问题呢，我们通过给塔机加装各类传感器，为塔机提供安全运行的保障，传感器具体有哪些呢？</a:t>
            </a:r>
            <a:endParaRPr lang="en-US" altLang="zh-CN" sz="1200" b="0" kern="1200" dirty="0" smtClean="0">
              <a:solidFill>
                <a:schemeClr val="tx1"/>
              </a:solidFill>
              <a:effectLst/>
              <a:latin typeface="+mn-lt"/>
              <a:ea typeface="+mn-ea"/>
              <a:cs typeface="+mn-cs"/>
            </a:endParaRPr>
          </a:p>
          <a:p>
            <a:r>
              <a:rPr lang="en-US" altLang="zh-CN" sz="1200" b="0" kern="1200" dirty="0" smtClean="0">
                <a:solidFill>
                  <a:schemeClr val="tx1"/>
                </a:solidFill>
                <a:effectLst/>
                <a:latin typeface="+mn-lt"/>
                <a:ea typeface="+mn-ea"/>
                <a:cs typeface="+mn-cs"/>
              </a:rPr>
              <a:t>1.</a:t>
            </a:r>
            <a:r>
              <a:rPr lang="zh-CN" altLang="zh-CN" sz="1200" b="0" kern="1200" dirty="0" smtClean="0">
                <a:solidFill>
                  <a:schemeClr val="tx1"/>
                </a:solidFill>
                <a:effectLst/>
                <a:latin typeface="+mn-lt"/>
                <a:ea typeface="+mn-ea"/>
                <a:cs typeface="+mn-cs"/>
              </a:rPr>
              <a:t>司机身份识别认证</a:t>
            </a:r>
            <a:r>
              <a:rPr lang="zh-CN" altLang="en-US" sz="1200" b="0" kern="1200" dirty="0" smtClean="0">
                <a:solidFill>
                  <a:schemeClr val="tx1"/>
                </a:solidFill>
                <a:effectLst/>
                <a:latin typeface="+mn-lt"/>
                <a:ea typeface="+mn-ea"/>
                <a:cs typeface="+mn-cs"/>
              </a:rPr>
              <a:t>：</a:t>
            </a:r>
            <a:r>
              <a:rPr lang="zh-CN" altLang="zh-CN" sz="1200" b="0" kern="1200" dirty="0" smtClean="0">
                <a:solidFill>
                  <a:schemeClr val="tx1"/>
                </a:solidFill>
                <a:effectLst/>
                <a:latin typeface="+mn-lt"/>
                <a:ea typeface="+mn-ea"/>
                <a:cs typeface="+mn-cs"/>
              </a:rPr>
              <a:t>只有司机在监控设备进行刷卡、指纹、人脸、虹膜验证身份后才能进行设备的作业操作。</a:t>
            </a:r>
          </a:p>
          <a:p>
            <a:r>
              <a:rPr lang="en-US" altLang="zh-CN" sz="1200" b="0" kern="1200" dirty="0" smtClean="0">
                <a:solidFill>
                  <a:schemeClr val="tx1"/>
                </a:solidFill>
                <a:effectLst/>
                <a:latin typeface="+mn-lt"/>
                <a:ea typeface="+mn-ea"/>
                <a:cs typeface="+mn-cs"/>
              </a:rPr>
              <a:t>2.</a:t>
            </a:r>
            <a:r>
              <a:rPr lang="zh-CN" altLang="en-US" sz="1200" b="0" kern="1200" dirty="0" smtClean="0">
                <a:solidFill>
                  <a:schemeClr val="tx1"/>
                </a:solidFill>
                <a:effectLst/>
                <a:latin typeface="+mn-lt"/>
                <a:ea typeface="+mn-ea"/>
                <a:cs typeface="+mn-cs"/>
              </a:rPr>
              <a:t>载重监测和预警：通过重量传感器实时监测现场的塔机吊重，一旦超过我们设定的临界值，塔机就进行报警。除了重量监测，</a:t>
            </a:r>
            <a:r>
              <a:rPr lang="zh-CN" altLang="zh-CN" sz="1200" b="0" kern="1200" dirty="0" smtClean="0">
                <a:solidFill>
                  <a:schemeClr val="tx1"/>
                </a:solidFill>
                <a:effectLst/>
                <a:latin typeface="+mn-lt"/>
                <a:ea typeface="+mn-ea"/>
                <a:cs typeface="+mn-cs"/>
              </a:rPr>
              <a:t>力矩、高度、幅度、回转角度、风速</a:t>
            </a:r>
            <a:r>
              <a:rPr lang="zh-CN" altLang="en-US" sz="1200" b="0" kern="1200" dirty="0" smtClean="0">
                <a:solidFill>
                  <a:schemeClr val="tx1"/>
                </a:solidFill>
                <a:effectLst/>
                <a:latin typeface="+mn-lt"/>
                <a:ea typeface="+mn-ea"/>
                <a:cs typeface="+mn-cs"/>
              </a:rPr>
              <a:t>等数据都可以实时监测</a:t>
            </a:r>
            <a:r>
              <a:rPr lang="zh-CN" altLang="zh-CN" sz="1200" b="0" kern="1200" dirty="0" smtClean="0">
                <a:solidFill>
                  <a:schemeClr val="tx1"/>
                </a:solidFill>
                <a:effectLst/>
                <a:latin typeface="+mn-lt"/>
                <a:ea typeface="+mn-ea"/>
                <a:cs typeface="+mn-cs"/>
              </a:rPr>
              <a:t>。</a:t>
            </a:r>
            <a:endParaRPr lang="en-US" altLang="zh-CN" sz="1200" b="0" kern="1200" dirty="0" smtClean="0">
              <a:solidFill>
                <a:schemeClr val="tx1"/>
              </a:solidFill>
              <a:effectLst/>
              <a:latin typeface="+mn-lt"/>
              <a:ea typeface="+mn-ea"/>
              <a:cs typeface="+mn-cs"/>
            </a:endParaRPr>
          </a:p>
          <a:p>
            <a:r>
              <a:rPr lang="en-US" altLang="zh-CN" sz="1200" b="0" kern="1200" dirty="0" smtClean="0">
                <a:solidFill>
                  <a:schemeClr val="tx1"/>
                </a:solidFill>
                <a:effectLst/>
                <a:latin typeface="+mn-lt"/>
                <a:ea typeface="+mn-ea"/>
                <a:cs typeface="+mn-cs"/>
              </a:rPr>
              <a:t>3.</a:t>
            </a:r>
            <a:r>
              <a:rPr lang="zh-CN" altLang="en-US" sz="1200" b="0" kern="1200" dirty="0" smtClean="0">
                <a:solidFill>
                  <a:schemeClr val="tx1"/>
                </a:solidFill>
                <a:effectLst/>
                <a:latin typeface="+mn-lt"/>
                <a:ea typeface="+mn-ea"/>
                <a:cs typeface="+mn-cs"/>
              </a:rPr>
              <a:t>群塔防碰撞：通过对每台塔吊运行数据监测，系统自动划定群塔作业碰撞区间，一旦发生风险，自动预警，</a:t>
            </a:r>
            <a:r>
              <a:rPr lang="zh-CN" altLang="zh-CN" sz="1200" b="0" kern="1200" dirty="0" smtClean="0">
                <a:solidFill>
                  <a:schemeClr val="tx1"/>
                </a:solidFill>
                <a:effectLst/>
                <a:latin typeface="+mn-lt"/>
                <a:ea typeface="+mn-ea"/>
                <a:cs typeface="+mn-cs"/>
              </a:rPr>
              <a:t>提醒司机注意操作，安全驾驶。</a:t>
            </a:r>
            <a:endParaRPr lang="en-US" altLang="zh-CN"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n-lt"/>
                <a:ea typeface="+mn-ea"/>
                <a:cs typeface="+mn-cs"/>
              </a:rPr>
              <a:t>4.</a:t>
            </a:r>
            <a:r>
              <a:rPr lang="zh-CN" altLang="en-US" sz="1200" b="0" kern="1200" dirty="0" smtClean="0">
                <a:solidFill>
                  <a:schemeClr val="tx1"/>
                </a:solidFill>
                <a:effectLst/>
                <a:latin typeface="+mn-lt"/>
                <a:ea typeface="+mn-ea"/>
                <a:cs typeface="+mn-cs"/>
              </a:rPr>
              <a:t>吊钩可视化：</a:t>
            </a:r>
            <a:r>
              <a:rPr lang="zh-CN" altLang="zh-CN" sz="1200" b="0" kern="1200" dirty="0" smtClean="0">
                <a:solidFill>
                  <a:schemeClr val="tx1"/>
                </a:solidFill>
                <a:effectLst/>
                <a:latin typeface="+mn-lt"/>
                <a:ea typeface="+mn-ea"/>
                <a:cs typeface="+mn-cs"/>
              </a:rPr>
              <a:t>安装在塔机上的摄像头能实时跟踪吊钩下方吊物的情况，并能根据吊钩的位置自动调整摄像头的倍率，保障驾驶员可以清晰的看到吊钩吊载运行的情况</a:t>
            </a:r>
            <a:r>
              <a:rPr lang="zh-CN" altLang="en-US" sz="1200" b="0" kern="1200" dirty="0" smtClean="0">
                <a:solidFill>
                  <a:schemeClr val="tx1"/>
                </a:solidFill>
                <a:effectLst/>
                <a:latin typeface="+mn-lt"/>
                <a:ea typeface="+mn-ea"/>
                <a:cs typeface="+mn-cs"/>
              </a:rPr>
              <a:t>。</a:t>
            </a:r>
            <a:endParaRPr lang="en-US" altLang="zh-CN"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n-lt"/>
                <a:ea typeface="+mn-ea"/>
                <a:cs typeface="+mn-cs"/>
              </a:rPr>
              <a:t>5.</a:t>
            </a:r>
            <a:r>
              <a:rPr lang="zh-CN" altLang="zh-CN" sz="1200" b="0" kern="1200" dirty="0" smtClean="0">
                <a:solidFill>
                  <a:schemeClr val="tx1"/>
                </a:solidFill>
                <a:effectLst/>
                <a:latin typeface="+mn-lt"/>
                <a:ea typeface="+mn-ea"/>
                <a:cs typeface="+mn-cs"/>
              </a:rPr>
              <a:t>数据远传功能</a:t>
            </a:r>
            <a:r>
              <a:rPr lang="zh-CN" altLang="en-US" sz="1200" b="0" kern="1200" dirty="0" smtClean="0">
                <a:solidFill>
                  <a:schemeClr val="tx1"/>
                </a:solidFill>
                <a:effectLst/>
                <a:latin typeface="+mn-lt"/>
                <a:ea typeface="+mn-ea"/>
                <a:cs typeface="+mn-cs"/>
              </a:rPr>
              <a:t>：</a:t>
            </a:r>
            <a:r>
              <a:rPr lang="zh-CN" altLang="zh-CN" sz="1200" b="0" kern="1200" dirty="0" smtClean="0">
                <a:solidFill>
                  <a:schemeClr val="tx1"/>
                </a:solidFill>
                <a:effectLst/>
                <a:latin typeface="+mn-lt"/>
                <a:ea typeface="+mn-ea"/>
                <a:cs typeface="+mn-cs"/>
              </a:rPr>
              <a:t>系统能与监控平台无缝对接，通过监控平台可以对塔机运行情况进行远程实时监控，设备运行记录、历史数据和违规操作报警信息能够在监控平台完整显示。</a:t>
            </a:r>
            <a:endParaRPr lang="zh-CN" altLang="en-US" b="0"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35</a:t>
            </a:fld>
            <a:endParaRPr lang="zh-CN" altLang="en-US"/>
          </a:p>
        </p:txBody>
      </p:sp>
    </p:spTree>
    <p:extLst>
      <p:ext uri="{BB962C8B-B14F-4D97-AF65-F5344CB8AC3E}">
        <p14:creationId xmlns:p14="http://schemas.microsoft.com/office/powerpoint/2010/main" val="3444835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altLang="zh-CN" sz="1200" b="0" dirty="0" smtClean="0">
                <a:solidFill>
                  <a:prstClr val="white"/>
                </a:solidFill>
                <a:latin typeface="微软雅黑" panose="020B0503020204020204" pitchFamily="34" charset="-122"/>
                <a:ea typeface="微软雅黑" panose="020B0503020204020204" pitchFamily="34" charset="-122"/>
              </a:rPr>
              <a:t>1.</a:t>
            </a:r>
            <a:r>
              <a:rPr lang="zh-CN" altLang="en-US" sz="1200" b="0" dirty="0" smtClean="0">
                <a:solidFill>
                  <a:prstClr val="white"/>
                </a:solidFill>
                <a:latin typeface="微软雅黑" panose="020B0503020204020204" pitchFamily="34" charset="-122"/>
                <a:ea typeface="微软雅黑" panose="020B0503020204020204" pitchFamily="34" charset="-122"/>
              </a:rPr>
              <a:t>在</a:t>
            </a:r>
            <a:r>
              <a:rPr lang="en-US" altLang="zh-CN" dirty="0" smtClean="0"/>
              <a:t>BIM5D+</a:t>
            </a:r>
            <a:r>
              <a:rPr lang="zh-CN" altLang="en-US" dirty="0" smtClean="0"/>
              <a:t>智慧工地平台上，</a:t>
            </a:r>
            <a:r>
              <a:rPr lang="zh-CN" altLang="en-US" sz="1200" b="0" dirty="0" smtClean="0">
                <a:solidFill>
                  <a:prstClr val="white"/>
                </a:solidFill>
                <a:latin typeface="微软雅黑" panose="020B0503020204020204" pitchFamily="34" charset="-122"/>
                <a:ea typeface="微软雅黑" panose="020B0503020204020204" pitchFamily="34" charset="-122"/>
              </a:rPr>
              <a:t>结合塔机模型，实时显示多维度的监测数据，并可实时查看吊钩监控画面，实现塔吊运行状态的多方位监控；</a:t>
            </a:r>
            <a:r>
              <a:rPr lang="zh-CN" altLang="en-US" dirty="0" smtClean="0"/>
              <a:t>一旦现场发现隐患，一方面在现场语音告警，提示设备操作人员规避风险，另一方面告警信息通过手机</a:t>
            </a:r>
            <a:r>
              <a:rPr lang="en-US" altLang="zh-CN" dirty="0" smtClean="0"/>
              <a:t>app</a:t>
            </a:r>
            <a:r>
              <a:rPr lang="zh-CN" altLang="en-US" dirty="0" smtClean="0"/>
              <a:t>自动推送给项目管理人员，管理人员根据预警信息督促现场施工人员进行整改，避免发生安全事故。</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n-lt"/>
                <a:ea typeface="+mn-ea"/>
                <a:cs typeface="+mn-cs"/>
              </a:rPr>
              <a:t>2.</a:t>
            </a:r>
            <a:r>
              <a:rPr lang="zh-CN" altLang="en-US" sz="1200" b="0" kern="1200" dirty="0" smtClean="0">
                <a:solidFill>
                  <a:schemeClr val="tx1"/>
                </a:solidFill>
                <a:effectLst/>
                <a:latin typeface="+mn-lt"/>
                <a:ea typeface="+mn-ea"/>
                <a:cs typeface="+mn-cs"/>
              </a:rPr>
              <a:t>监测的运行数据主要有</a:t>
            </a:r>
            <a:r>
              <a:rPr lang="zh-CN" altLang="zh-CN" sz="1200" b="0" kern="1200" dirty="0" smtClean="0">
                <a:solidFill>
                  <a:schemeClr val="tx1"/>
                </a:solidFill>
                <a:effectLst/>
                <a:latin typeface="+mn-lt"/>
                <a:ea typeface="+mn-ea"/>
                <a:cs typeface="+mn-cs"/>
              </a:rPr>
              <a:t>：限位、超重、风速、倾斜、障碍物、传感器故障等多</a:t>
            </a:r>
            <a:r>
              <a:rPr lang="zh-CN" altLang="en-US" sz="1200" b="0" kern="1200" dirty="0" smtClean="0">
                <a:solidFill>
                  <a:schemeClr val="tx1"/>
                </a:solidFill>
                <a:effectLst/>
                <a:latin typeface="+mn-lt"/>
                <a:ea typeface="+mn-ea"/>
                <a:cs typeface="+mn-cs"/>
              </a:rPr>
              <a:t>项</a:t>
            </a:r>
            <a:r>
              <a:rPr lang="zh-CN" altLang="zh-CN" sz="1200" b="0" kern="1200" dirty="0" smtClean="0">
                <a:solidFill>
                  <a:schemeClr val="tx1"/>
                </a:solidFill>
                <a:effectLst/>
                <a:latin typeface="+mn-lt"/>
                <a:ea typeface="+mn-ea"/>
                <a:cs typeface="+mn-cs"/>
              </a:rPr>
              <a:t>，</a:t>
            </a:r>
            <a:r>
              <a:rPr lang="zh-CN" altLang="en-US" sz="1200" b="0" kern="1200" dirty="0" smtClean="0">
                <a:solidFill>
                  <a:schemeClr val="tx1"/>
                </a:solidFill>
                <a:effectLst/>
                <a:latin typeface="+mn-lt"/>
                <a:ea typeface="+mn-ea"/>
                <a:cs typeface="+mn-cs"/>
              </a:rPr>
              <a:t>一旦检测到风险，自动</a:t>
            </a:r>
            <a:r>
              <a:rPr lang="zh-CN" altLang="zh-CN" sz="1200" b="0" kern="1200" dirty="0" smtClean="0">
                <a:solidFill>
                  <a:schemeClr val="tx1"/>
                </a:solidFill>
                <a:effectLst/>
                <a:latin typeface="+mn-lt"/>
                <a:ea typeface="+mn-ea"/>
                <a:cs typeface="+mn-cs"/>
              </a:rPr>
              <a:t>形成预警记录</a:t>
            </a:r>
            <a:r>
              <a:rPr lang="zh-CN" altLang="en-US" sz="1200" b="0" kern="1200" dirty="0" smtClean="0">
                <a:solidFill>
                  <a:schemeClr val="tx1"/>
                </a:solidFill>
                <a:effectLst/>
                <a:latin typeface="+mn-lt"/>
                <a:ea typeface="+mn-ea"/>
                <a:cs typeface="+mn-cs"/>
              </a:rPr>
              <a:t>，以便及时</a:t>
            </a:r>
            <a:r>
              <a:rPr lang="zh-CN" altLang="zh-CN" sz="1200" b="0" kern="1200" dirty="0" smtClean="0">
                <a:solidFill>
                  <a:schemeClr val="tx1"/>
                </a:solidFill>
                <a:effectLst/>
                <a:latin typeface="+mn-lt"/>
                <a:ea typeface="+mn-ea"/>
                <a:cs typeface="+mn-cs"/>
              </a:rPr>
              <a:t>消除安全隐患</a:t>
            </a:r>
            <a:r>
              <a:rPr lang="zh-CN" altLang="en-US" sz="1200" b="0" kern="1200" dirty="0" smtClean="0">
                <a:solidFill>
                  <a:schemeClr val="tx1"/>
                </a:solidFill>
                <a:effectLst/>
                <a:latin typeface="+mn-lt"/>
                <a:ea typeface="+mn-ea"/>
                <a:cs typeface="+mn-cs"/>
              </a:rPr>
              <a:t>；通过对多台塔吊的监测，实现群塔防</a:t>
            </a:r>
            <a:r>
              <a:rPr lang="zh-CN" altLang="zh-CN" sz="1200" b="0" kern="1200" dirty="0" smtClean="0">
                <a:solidFill>
                  <a:schemeClr val="tx1"/>
                </a:solidFill>
                <a:effectLst/>
                <a:latin typeface="+mn-lt"/>
                <a:ea typeface="+mn-ea"/>
                <a:cs typeface="+mn-cs"/>
              </a:rPr>
              <a:t>碰撞检查</a:t>
            </a:r>
            <a:r>
              <a:rPr lang="zh-CN" altLang="en-US" sz="1200" b="0" kern="1200" dirty="0" smtClean="0">
                <a:solidFill>
                  <a:schemeClr val="tx1"/>
                </a:solidFill>
                <a:effectLst/>
                <a:latin typeface="+mn-lt"/>
                <a:ea typeface="+mn-ea"/>
                <a:cs typeface="+mn-cs"/>
              </a:rPr>
              <a:t>，</a:t>
            </a:r>
            <a:r>
              <a:rPr lang="zh-CN" altLang="zh-CN" sz="1200" b="0" kern="1200" dirty="0" smtClean="0">
                <a:solidFill>
                  <a:schemeClr val="tx1"/>
                </a:solidFill>
                <a:effectLst/>
                <a:latin typeface="+mn-lt"/>
                <a:ea typeface="+mn-ea"/>
                <a:cs typeface="+mn-cs"/>
              </a:rPr>
              <a:t>保证运行安全。</a:t>
            </a:r>
            <a:endParaRPr lang="en-US" altLang="zh-CN"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3.</a:t>
            </a:r>
            <a:r>
              <a:rPr lang="zh-CN" altLang="en-US" dirty="0" smtClean="0"/>
              <a:t>同时，所有的设备运行数据都会存储在系统后台，并支持导出</a:t>
            </a:r>
            <a:r>
              <a:rPr lang="en-US" altLang="zh-CN" dirty="0" smtClean="0"/>
              <a:t>excel</a:t>
            </a:r>
            <a:r>
              <a:rPr lang="zh-CN" altLang="en-US" dirty="0" smtClean="0"/>
              <a:t>，便于积累企业数据指标，同时可导出预警记录进行现场人员安全教育。</a:t>
            </a:r>
            <a:r>
              <a:rPr lang="zh-CN" altLang="en-US" sz="1200" b="0" dirty="0" smtClean="0">
                <a:solidFill>
                  <a:prstClr val="white"/>
                </a:solidFill>
                <a:latin typeface="微软雅黑" panose="020B0503020204020204" pitchFamily="34" charset="-122"/>
                <a:ea typeface="微软雅黑" panose="020B0503020204020204" pitchFamily="34" charset="-122"/>
              </a:rPr>
              <a:t>更能对塔吊工作效率进行分析，深度发掘数据价值，提升管理水平，通过趋势做预判，做到未雨绸缪防范于未然。</a:t>
            </a:r>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36</a:t>
            </a:fld>
            <a:endParaRPr lang="zh-CN" altLang="en-US"/>
          </a:p>
        </p:txBody>
      </p:sp>
    </p:spTree>
    <p:extLst>
      <p:ext uri="{BB962C8B-B14F-4D97-AF65-F5344CB8AC3E}">
        <p14:creationId xmlns:p14="http://schemas.microsoft.com/office/powerpoint/2010/main" val="736389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chemeClr val="dk1"/>
                </a:solidFill>
                <a:latin typeface="微软雅黑" panose="020B0503020204020204" pitchFamily="34" charset="-122"/>
                <a:ea typeface="微软雅黑" panose="020B0503020204020204" pitchFamily="34" charset="-122"/>
              </a:rPr>
              <a:t>1.</a:t>
            </a:r>
            <a:r>
              <a:rPr lang="zh-CN" altLang="en-US" sz="1200" dirty="0" smtClean="0">
                <a:solidFill>
                  <a:schemeClr val="dk1"/>
                </a:solidFill>
                <a:latin typeface="微软雅黑" panose="020B0503020204020204" pitchFamily="34" charset="-122"/>
                <a:ea typeface="微软雅黑" panose="020B0503020204020204" pitchFamily="34" charset="-122"/>
              </a:rPr>
              <a:t>通过工效分析页面，直观查看塔机今日违章数量及监测状态，对当日现场塔机的整体运行情况进行体现，协助项目管理人员掌握塔吊日常运行状况。</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微软雅黑" panose="020B0503020204020204" pitchFamily="34" charset="-122"/>
                <a:ea typeface="微软雅黑" panose="020B0503020204020204" pitchFamily="34" charset="-122"/>
              </a:rPr>
              <a:t>2.</a:t>
            </a:r>
            <a:r>
              <a:rPr lang="zh-CN" altLang="en-US" sz="1200" dirty="0" smtClean="0">
                <a:latin typeface="微软雅黑" panose="020B0503020204020204" pitchFamily="34" charset="-122"/>
                <a:ea typeface="微软雅黑" panose="020B0503020204020204" pitchFamily="34" charset="-122"/>
              </a:rPr>
              <a:t>直观查看选定期间塔司的吊装数量，工作结果透明化，以</a:t>
            </a:r>
            <a:r>
              <a:rPr lang="zh-CN" altLang="en-US" sz="1200" b="0" dirty="0" smtClean="0">
                <a:solidFill>
                  <a:srgbClr val="FF0000"/>
                </a:solidFill>
                <a:latin typeface="微软雅黑" panose="020B0503020204020204" pitchFamily="34" charset="-122"/>
                <a:ea typeface="微软雅黑" panose="020B0503020204020204" pitchFamily="34" charset="-122"/>
              </a:rPr>
              <a:t>数据为支撑对塔司工作状况进行客观评价</a:t>
            </a:r>
            <a:r>
              <a:rPr lang="zh-CN" altLang="en-US" sz="1200" dirty="0" smtClean="0">
                <a:latin typeface="微软雅黑" panose="020B0503020204020204" pitchFamily="34" charset="-122"/>
                <a:ea typeface="微软雅黑" panose="020B0503020204020204" pitchFamily="34" charset="-122"/>
              </a:rPr>
              <a:t>，督促提升本项目塔司的整体工作效率。</a:t>
            </a:r>
            <a:endParaRPr lang="en-US" altLang="zh-CN" sz="1200" dirty="0" smtClean="0">
              <a:solidFill>
                <a:schemeClr val="dk1"/>
              </a:solidFill>
              <a:latin typeface="微软雅黑" panose="020B0503020204020204" pitchFamily="34" charset="-122"/>
              <a:ea typeface="微软雅黑" panose="020B0503020204020204" pitchFamily="34" charset="-122"/>
            </a:endParaRPr>
          </a:p>
          <a:p>
            <a:pPr>
              <a:lnSpc>
                <a:spcPct val="150000"/>
              </a:lnSpc>
            </a:pPr>
            <a:r>
              <a:rPr lang="en-US" altLang="zh-CN" sz="1200" dirty="0" smtClean="0">
                <a:latin typeface="微软雅黑" panose="020B0503020204020204" pitchFamily="34" charset="-122"/>
                <a:ea typeface="微软雅黑" panose="020B0503020204020204" pitchFamily="34" charset="-122"/>
              </a:rPr>
              <a:t>3.</a:t>
            </a:r>
            <a:r>
              <a:rPr lang="zh-CN" altLang="en-US" sz="1200" dirty="0" smtClean="0">
                <a:latin typeface="微软雅黑" panose="020B0503020204020204" pitchFamily="34" charset="-122"/>
                <a:ea typeface="微软雅黑" panose="020B0503020204020204" pitchFamily="34" charset="-122"/>
              </a:rPr>
              <a:t>通过对本月项目上每台塔吊的吊装循环次数统计，</a:t>
            </a:r>
            <a:r>
              <a:rPr lang="zh-CN" altLang="en-US" sz="1200" b="0" dirty="0" smtClean="0">
                <a:solidFill>
                  <a:srgbClr val="FF0000"/>
                </a:solidFill>
                <a:latin typeface="微软雅黑" panose="020B0503020204020204" pitchFamily="34" charset="-122"/>
                <a:ea typeface="微软雅黑" panose="020B0503020204020204" pitchFamily="34" charset="-122"/>
              </a:rPr>
              <a:t>体现各台塔吊的使用频次及工作饱和度</a:t>
            </a:r>
            <a:r>
              <a:rPr lang="zh-CN" altLang="en-US" sz="1200" b="0" dirty="0" smtClean="0">
                <a:solidFill>
                  <a:schemeClr val="tx1"/>
                </a:solidFill>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协助项目管理人员对于当前生产任务安排是否合理、物料堆放地点选择是否正确等问题进行分析判断，保证现场生产效率。</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37</a:t>
            </a:fld>
            <a:endParaRPr lang="zh-CN" altLang="en-US"/>
          </a:p>
        </p:txBody>
      </p:sp>
    </p:spTree>
    <p:extLst>
      <p:ext uri="{BB962C8B-B14F-4D97-AF65-F5344CB8AC3E}">
        <p14:creationId xmlns:p14="http://schemas.microsoft.com/office/powerpoint/2010/main" val="912442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生产指挥调度，主要包含三方面内容</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1.</a:t>
            </a:r>
            <a:r>
              <a:rPr lang="zh-CN" altLang="en-US" dirty="0" smtClean="0"/>
              <a:t>视频会议系统：</a:t>
            </a:r>
            <a:r>
              <a:rPr lang="zh-CN" altLang="en-US" sz="1200" dirty="0" smtClean="0">
                <a:latin typeface="微软雅黑" panose="020B0503020204020204" pitchFamily="34" charset="-122"/>
                <a:ea typeface="微软雅黑" panose="020B0503020204020204" pitchFamily="34" charset="-122"/>
              </a:rPr>
              <a:t>集团与各项目多层级视频会议，实时交流、沟通，便于</a:t>
            </a:r>
            <a:r>
              <a:rPr lang="zh-CN" altLang="en-US" sz="1200" b="0" dirty="0" smtClean="0">
                <a:solidFill>
                  <a:srgbClr val="FF0000"/>
                </a:solidFill>
                <a:latin typeface="微软雅黑" panose="020B0503020204020204" pitchFamily="34" charset="-122"/>
                <a:ea typeface="微软雅黑" panose="020B0503020204020204" pitchFamily="34" charset="-122"/>
              </a:rPr>
              <a:t>远程指挥调度</a:t>
            </a:r>
            <a:r>
              <a:rPr lang="zh-CN" altLang="en-US" sz="1200" b="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200" b="0" dirty="0" smtClean="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smtClean="0"/>
              <a:t>2.</a:t>
            </a:r>
            <a:r>
              <a:rPr lang="zh-CN" altLang="en-US" sz="1200" b="0" dirty="0" smtClean="0">
                <a:latin typeface="微软雅黑" panose="020B0503020204020204" pitchFamily="34" charset="-122"/>
                <a:ea typeface="微软雅黑" panose="020B0503020204020204" pitchFamily="34" charset="-122"/>
              </a:rPr>
              <a:t>综合数据看板：</a:t>
            </a:r>
            <a:r>
              <a:rPr lang="zh-CN" altLang="en-US" sz="1200" dirty="0" smtClean="0">
                <a:latin typeface="微软雅黑" panose="020B0503020204020204" pitchFamily="34" charset="-122"/>
                <a:ea typeface="微软雅黑" panose="020B0503020204020204" pitchFamily="34" charset="-122"/>
              </a:rPr>
              <a:t>全面呈现现场生产、质安、技术等实时数据，</a:t>
            </a:r>
            <a:r>
              <a:rPr lang="zh-CN" altLang="en-US" sz="1200" b="0" dirty="0" smtClean="0">
                <a:solidFill>
                  <a:srgbClr val="FF0000"/>
                </a:solidFill>
                <a:latin typeface="微软雅黑" panose="020B0503020204020204" pitchFamily="34" charset="-122"/>
                <a:ea typeface="微软雅黑" panose="020B0503020204020204" pitchFamily="34" charset="-122"/>
              </a:rPr>
              <a:t>聚焦现场实际问题</a:t>
            </a:r>
            <a:r>
              <a:rPr lang="zh-CN" altLang="en-US" sz="1200" b="0" dirty="0" smtClean="0">
                <a:latin typeface="微软雅黑" panose="020B0503020204020204" pitchFamily="34" charset="-122"/>
                <a:ea typeface="微软雅黑" panose="020B0503020204020204" pitchFamily="34" charset="-122"/>
              </a:rPr>
              <a:t>。</a:t>
            </a:r>
            <a:endParaRPr lang="en-US" altLang="zh-CN" sz="1200" b="0" dirty="0" smtClean="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smtClean="0">
                <a:latin typeface="微软雅黑" panose="020B0503020204020204" pitchFamily="34" charset="-122"/>
                <a:ea typeface="微软雅黑" panose="020B0503020204020204" pitchFamily="34" charset="-122"/>
              </a:rPr>
              <a:t>3.</a:t>
            </a:r>
            <a:r>
              <a:rPr lang="zh-CN" altLang="en-US" sz="1200" b="0" dirty="0" smtClean="0">
                <a:latin typeface="微软雅黑" panose="020B0503020204020204" pitchFamily="34" charset="-122"/>
                <a:ea typeface="微软雅黑" panose="020B0503020204020204" pitchFamily="34" charset="-122"/>
              </a:rPr>
              <a:t>现场视频接入：</a:t>
            </a:r>
            <a:r>
              <a:rPr lang="zh-CN" altLang="en-US" sz="1200" dirty="0" smtClean="0">
                <a:latin typeface="微软雅黑" panose="020B0503020204020204" pitchFamily="34" charset="-122"/>
                <a:ea typeface="微软雅黑" panose="020B0503020204020204" pitchFamily="34" charset="-122"/>
              </a:rPr>
              <a:t>通过无人机，摄像头，单兵设备等，接入现场实际影像，</a:t>
            </a:r>
            <a:r>
              <a:rPr lang="zh-CN" altLang="en-US" sz="1200" b="0" dirty="0" smtClean="0">
                <a:solidFill>
                  <a:srgbClr val="FF0000"/>
                </a:solidFill>
                <a:latin typeface="微软雅黑" panose="020B0503020204020204" pitchFamily="34" charset="-122"/>
                <a:ea typeface="微软雅黑" panose="020B0503020204020204" pitchFamily="34" charset="-122"/>
              </a:rPr>
              <a:t>无时延了解现场情况</a:t>
            </a:r>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53</a:t>
            </a:fld>
            <a:endParaRPr lang="zh-CN" altLang="en-US"/>
          </a:p>
        </p:txBody>
      </p:sp>
    </p:spTree>
    <p:extLst>
      <p:ext uri="{BB962C8B-B14F-4D97-AF65-F5344CB8AC3E}">
        <p14:creationId xmlns:p14="http://schemas.microsoft.com/office/powerpoint/2010/main" val="94864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建筑行业在整个产业链处于低价值区，整体行业收入和利润水平一直在低位徘徊，导致行业吸引力很低，管理人员和工人严重缺失，相应的成本不断攀升；</a:t>
            </a:r>
            <a:endParaRPr lang="en-US" altLang="zh-CN" dirty="0" smtClean="0"/>
          </a:p>
          <a:p>
            <a:r>
              <a:rPr lang="zh-CN" altLang="en-US" dirty="0" smtClean="0"/>
              <a:t>同时，随着项目日趋复杂、体量不断加大、节奏加快，导致项目履约过程中会出现不同程度的工期、成本、质量纠纷；</a:t>
            </a:r>
            <a:endParaRPr lang="en-US" altLang="zh-CN" dirty="0" smtClean="0"/>
          </a:p>
          <a:p>
            <a:r>
              <a:rPr lang="zh-CN" altLang="en-US" dirty="0" smtClean="0"/>
              <a:t>所以的企业都在探索增加收入和提升利润的手段；数字化提供了这种可能性</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7</a:t>
            </a:fld>
            <a:endParaRPr lang="zh-CN" altLang="en-US"/>
          </a:p>
        </p:txBody>
      </p:sp>
    </p:spTree>
    <p:extLst>
      <p:ext uri="{BB962C8B-B14F-4D97-AF65-F5344CB8AC3E}">
        <p14:creationId xmlns:p14="http://schemas.microsoft.com/office/powerpoint/2010/main" val="112814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1.</a:t>
            </a:r>
            <a:r>
              <a:rPr lang="zh-CN" altLang="en-US" sz="1200" kern="1200" dirty="0" smtClean="0">
                <a:solidFill>
                  <a:schemeClr val="tx1"/>
                </a:solidFill>
                <a:effectLst/>
                <a:latin typeface="+mn-lt"/>
                <a:ea typeface="+mn-ea"/>
                <a:cs typeface="+mn-cs"/>
              </a:rPr>
              <a:t>通过无人机，可远程对现场下发作业任务和控制指令，实现远程操控无人机，比如我在北京，可以通过软件来控制上海的无人机进行巡视</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2.</a:t>
            </a:r>
            <a:r>
              <a:rPr lang="zh-CN" altLang="en-US" sz="1200" kern="1200" dirty="0" smtClean="0">
                <a:solidFill>
                  <a:schemeClr val="tx1"/>
                </a:solidFill>
                <a:effectLst/>
                <a:latin typeface="+mn-lt"/>
                <a:ea typeface="+mn-ea"/>
                <a:cs typeface="+mn-cs"/>
              </a:rPr>
              <a:t>无人机拍到的画面实时回传，毫秒级的延时让使用更加流畅，帮助管理人员更加直观、全面的了解现场进度情况。</a:t>
            </a:r>
            <a:endParaRPr lang="zh-CN" altLang="en-US" dirty="0" smtClean="0"/>
          </a:p>
          <a:p>
            <a:r>
              <a:rPr lang="zh-CN" altLang="en-US" dirty="0" smtClean="0"/>
              <a:t>一边开会一边看现场实际影像</a:t>
            </a:r>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55</a:t>
            </a:fld>
            <a:endParaRPr lang="zh-CN" altLang="en-US"/>
          </a:p>
        </p:txBody>
      </p:sp>
    </p:spTree>
    <p:extLst>
      <p:ext uri="{BB962C8B-B14F-4D97-AF65-F5344CB8AC3E}">
        <p14:creationId xmlns:p14="http://schemas.microsoft.com/office/powerpoint/2010/main" val="389631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回顾施工企业数字的整个历程中，每七年会经历一个大的变化。</a:t>
            </a:r>
            <a:r>
              <a:rPr lang="en-US" altLang="zh-CN" dirty="0" smtClean="0"/>
              <a:t>12</a:t>
            </a:r>
            <a:r>
              <a:rPr lang="zh-CN" altLang="en-US" dirty="0" smtClean="0"/>
              <a:t>年之前的大约十年中，</a:t>
            </a:r>
            <a:r>
              <a:rPr lang="en-US" altLang="zh-CN" dirty="0" smtClean="0"/>
              <a:t>3G</a:t>
            </a:r>
            <a:r>
              <a:rPr lang="zh-CN" altLang="en-US" dirty="0" smtClean="0"/>
              <a:t>主导年代，桌面互联网，实现企业流程标准化和信息化；刚刚过去的</a:t>
            </a:r>
            <a:r>
              <a:rPr lang="en-US" altLang="zh-CN" dirty="0" smtClean="0"/>
              <a:t>12</a:t>
            </a:r>
            <a:r>
              <a:rPr lang="zh-CN" altLang="en-US" dirty="0" smtClean="0"/>
              <a:t>到</a:t>
            </a:r>
            <a:r>
              <a:rPr lang="en-US" altLang="zh-CN" dirty="0" smtClean="0"/>
              <a:t>19</a:t>
            </a:r>
            <a:r>
              <a:rPr lang="zh-CN" altLang="en-US" dirty="0" smtClean="0"/>
              <a:t>七年中，信息化发生巨大变化，数字化重心放在项目上，包括办公室里面的</a:t>
            </a:r>
            <a:r>
              <a:rPr lang="en-US" altLang="zh-CN" dirty="0" smtClean="0"/>
              <a:t>BIM</a:t>
            </a:r>
            <a:r>
              <a:rPr lang="zh-CN" altLang="en-US" dirty="0" smtClean="0"/>
              <a:t>，以及现场的智慧工地；新到来的新基建，解决了上一阶段的两大问题：</a:t>
            </a:r>
            <a:r>
              <a:rPr lang="en-US" altLang="zh-CN" dirty="0" smtClean="0"/>
              <a:t>1</a:t>
            </a:r>
            <a:r>
              <a:rPr lang="zh-CN" altLang="en-US" dirty="0" smtClean="0"/>
              <a:t>更密集</a:t>
            </a:r>
            <a:r>
              <a:rPr lang="en-US" altLang="zh-CN" dirty="0" smtClean="0"/>
              <a:t>5G</a:t>
            </a:r>
            <a:r>
              <a:rPr lang="zh-CN" altLang="en-US" dirty="0" smtClean="0"/>
              <a:t>通讯基站，解决了物联网通讯问题；其次，大数据和</a:t>
            </a:r>
            <a:r>
              <a:rPr lang="en-US" altLang="zh-CN" dirty="0" smtClean="0"/>
              <a:t>AI</a:t>
            </a:r>
            <a:r>
              <a:rPr lang="zh-CN" altLang="en-US" dirty="0" smtClean="0"/>
              <a:t>解决上一阶段的数据如何应用问题。我们预测，未来七年会分阶段解决生产、质量、安全等单业务部门工作数字化问题，从而到多业务部门数字化</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58</a:t>
            </a:fld>
            <a:endParaRPr lang="zh-CN" altLang="en-US"/>
          </a:p>
        </p:txBody>
      </p:sp>
    </p:spTree>
    <p:extLst>
      <p:ext uri="{BB962C8B-B14F-4D97-AF65-F5344CB8AC3E}">
        <p14:creationId xmlns:p14="http://schemas.microsoft.com/office/powerpoint/2010/main" val="3059099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BIM</a:t>
            </a:r>
            <a:r>
              <a:rPr lang="zh-CN" altLang="en-US" dirty="0" smtClean="0"/>
              <a:t>家数：</a:t>
            </a:r>
            <a:r>
              <a:rPr lang="en-US" altLang="zh-CN" dirty="0" smtClean="0"/>
              <a:t>1400</a:t>
            </a:r>
            <a:r>
              <a:rPr lang="zh-CN" altLang="en-US" dirty="0" smtClean="0"/>
              <a:t>家，</a:t>
            </a:r>
            <a:r>
              <a:rPr lang="en-US" altLang="zh-CN" dirty="0" smtClean="0"/>
              <a:t>3</a:t>
            </a:r>
            <a:r>
              <a:rPr lang="zh-CN" altLang="en-US" dirty="0" smtClean="0"/>
              <a:t>年应用：</a:t>
            </a:r>
            <a:r>
              <a:rPr lang="en-US" altLang="zh-CN" dirty="0" smtClean="0"/>
              <a:t>700</a:t>
            </a:r>
            <a:r>
              <a:rPr lang="zh-CN" altLang="en-US" dirty="0" smtClean="0"/>
              <a:t>家，广联达</a:t>
            </a:r>
            <a:r>
              <a:rPr lang="en-US" altLang="zh-CN" dirty="0" smtClean="0"/>
              <a:t>3</a:t>
            </a:r>
            <a:r>
              <a:rPr lang="zh-CN" altLang="en-US" dirty="0" smtClean="0"/>
              <a:t>年应用：</a:t>
            </a:r>
            <a:r>
              <a:rPr lang="en-US" altLang="zh-CN" dirty="0" smtClean="0"/>
              <a:t>350</a:t>
            </a:r>
            <a:r>
              <a:rPr lang="zh-CN" altLang="en-US" dirty="0" smtClean="0"/>
              <a:t>家</a:t>
            </a:r>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59</a:t>
            </a:fld>
            <a:endParaRPr lang="zh-CN" altLang="en-US"/>
          </a:p>
        </p:txBody>
      </p:sp>
    </p:spTree>
    <p:extLst>
      <p:ext uri="{BB962C8B-B14F-4D97-AF65-F5344CB8AC3E}">
        <p14:creationId xmlns:p14="http://schemas.microsoft.com/office/powerpoint/2010/main" val="84077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8</a:t>
            </a:fld>
            <a:endParaRPr lang="zh-CN" altLang="en-US"/>
          </a:p>
        </p:txBody>
      </p:sp>
    </p:spTree>
    <p:extLst>
      <p:ext uri="{BB962C8B-B14F-4D97-AF65-F5344CB8AC3E}">
        <p14:creationId xmlns:p14="http://schemas.microsoft.com/office/powerpoint/2010/main" val="406748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在这个过程中，生产维度，也就是项目的数字化是最基础、也是最核心的内容。工程项目的信息，占整个施工企业数字化的</a:t>
            </a:r>
            <a:r>
              <a:rPr lang="en-US" altLang="zh-CN" dirty="0" smtClean="0"/>
              <a:t>80%</a:t>
            </a:r>
            <a:r>
              <a:rPr lang="zh-CN" altLang="en-US" dirty="0" smtClean="0"/>
              <a:t>。一个工程项目的数字化，包含三个方面，第一是</a:t>
            </a:r>
            <a:r>
              <a:rPr lang="en-US" altLang="zh-CN" dirty="0" smtClean="0"/>
              <a:t>BIM</a:t>
            </a:r>
            <a:r>
              <a:rPr lang="zh-CN" altLang="en-US" dirty="0" smtClean="0"/>
              <a:t>，也就是建筑实体和措施的数字化；第二方面是生产要素数字化，第三个方面是管理过程的数字化。可以说过去的</a:t>
            </a:r>
            <a:r>
              <a:rPr lang="en-US" altLang="zh-CN" dirty="0" smtClean="0"/>
              <a:t>BIM</a:t>
            </a:r>
            <a:r>
              <a:rPr lang="zh-CN" altLang="en-US" dirty="0" smtClean="0"/>
              <a:t>和智慧工地，分别代表项目数字化的一个方面。</a:t>
            </a:r>
          </a:p>
          <a:p>
            <a:endParaRPr lang="zh-CN" altLang="en-US" dirty="0"/>
          </a:p>
        </p:txBody>
      </p:sp>
      <p:sp>
        <p:nvSpPr>
          <p:cNvPr id="4" name="灯片编号占位符 3"/>
          <p:cNvSpPr>
            <a:spLocks noGrp="1"/>
          </p:cNvSpPr>
          <p:nvPr>
            <p:ph type="sldNum" sz="quarter" idx="10"/>
          </p:nvPr>
        </p:nvSpPr>
        <p:spPr/>
        <p:txBody>
          <a:bodyPr/>
          <a:lstStyle/>
          <a:p>
            <a:fld id="{E338CDDD-D5A7-4AC6-BCA5-B89A332A7D06}" type="slidenum">
              <a:rPr lang="zh-CN" altLang="en-US" smtClean="0"/>
              <a:t>12</a:t>
            </a:fld>
            <a:endParaRPr lang="zh-CN" altLang="en-US"/>
          </a:p>
        </p:txBody>
      </p:sp>
    </p:spTree>
    <p:extLst>
      <p:ext uri="{BB962C8B-B14F-4D97-AF65-F5344CB8AC3E}">
        <p14:creationId xmlns:p14="http://schemas.microsoft.com/office/powerpoint/2010/main" val="240833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不同于以往的智慧工地标准</a:t>
            </a:r>
            <a:endParaRPr lang="en-US" altLang="zh-CN" dirty="0" smtClean="0"/>
          </a:p>
          <a:p>
            <a:r>
              <a:rPr lang="en-US" altLang="zh-CN" dirty="0" smtClean="0"/>
              <a:t>20</a:t>
            </a:r>
            <a:r>
              <a:rPr lang="zh-CN" altLang="en-US" dirty="0" smtClean="0"/>
              <a:t>年各地纷纷开始编制智慧工地评价标准，针对什么是一星级工地，什么是二星级工地，什么是三星级工地进行了区分，以及哪些项目应该满足三星级工地进行了明确规定。</a:t>
            </a:r>
            <a:endParaRPr lang="en-US" altLang="zh-CN" dirty="0" smtClean="0"/>
          </a:p>
          <a:p>
            <a:pPr defTabSz="914377" fontAlgn="ctr">
              <a:lnSpc>
                <a:spcPct val="150000"/>
              </a:lnSpc>
              <a:defRPr/>
            </a:pPr>
            <a:r>
              <a:rPr lang="zh-CN" altLang="en-US" dirty="0" smtClean="0"/>
              <a:t>同时各地愈发重视对于各种大型起重机械的安全监控，包括河北、辽宁、安徽等地纷纷出台政策。</a:t>
            </a:r>
            <a:endParaRPr lang="en-US" altLang="zh-CN" dirty="0" smtClean="0"/>
          </a:p>
          <a:p>
            <a:pPr defTabSz="914377" fontAlgn="ctr">
              <a:lnSpc>
                <a:spcPct val="150000"/>
              </a:lnSpc>
              <a:defRPr/>
            </a:pPr>
            <a:r>
              <a:rPr lang="en-US" altLang="zh-CN" b="1" dirty="0" smtClean="0">
                <a:solidFill>
                  <a:schemeClr val="bg1"/>
                </a:solidFill>
                <a:cs typeface="+mn-ea"/>
                <a:sym typeface="+mn-lt"/>
              </a:rPr>
              <a:t>1</a:t>
            </a:r>
            <a:r>
              <a:rPr lang="zh-CN" altLang="en-US" b="1" dirty="0" smtClean="0">
                <a:solidFill>
                  <a:schemeClr val="bg1"/>
                </a:solidFill>
                <a:cs typeface="+mn-ea"/>
                <a:sym typeface="+mn-lt"/>
              </a:rPr>
              <a:t>、分支产品经理每月进行政策扫描，不完全统计，</a:t>
            </a:r>
            <a:r>
              <a:rPr lang="en-US" altLang="zh-CN" b="1" dirty="0" smtClean="0">
                <a:solidFill>
                  <a:schemeClr val="bg1"/>
                </a:solidFill>
                <a:cs typeface="+mn-ea"/>
                <a:sym typeface="+mn-lt"/>
              </a:rPr>
              <a:t>4-9</a:t>
            </a:r>
            <a:r>
              <a:rPr lang="zh-CN" altLang="en-US" b="1" dirty="0" smtClean="0">
                <a:solidFill>
                  <a:schemeClr val="bg1"/>
                </a:solidFill>
                <a:cs typeface="+mn-ea"/>
                <a:sym typeface="+mn-lt"/>
              </a:rPr>
              <a:t>月扫描到</a:t>
            </a:r>
            <a:r>
              <a:rPr lang="en-US" altLang="zh-CN" b="1" dirty="0" smtClean="0">
                <a:solidFill>
                  <a:srgbClr val="FFFF00"/>
                </a:solidFill>
                <a:cs typeface="+mn-ea"/>
                <a:sym typeface="+mn-lt"/>
              </a:rPr>
              <a:t>353</a:t>
            </a:r>
            <a:r>
              <a:rPr lang="zh-CN" altLang="en-US" b="1" dirty="0" smtClean="0">
                <a:solidFill>
                  <a:srgbClr val="FFFF00"/>
                </a:solidFill>
                <a:cs typeface="+mn-ea"/>
                <a:sym typeface="+mn-lt"/>
              </a:rPr>
              <a:t>条</a:t>
            </a:r>
            <a:r>
              <a:rPr lang="zh-CN" altLang="en-US" b="1" dirty="0" smtClean="0">
                <a:solidFill>
                  <a:schemeClr val="bg1"/>
                </a:solidFill>
                <a:cs typeface="+mn-ea"/>
                <a:sym typeface="+mn-lt"/>
              </a:rPr>
              <a:t>政策；</a:t>
            </a:r>
            <a:endParaRPr lang="en-US" altLang="zh-CN" b="1" dirty="0" smtClean="0">
              <a:solidFill>
                <a:schemeClr val="bg1"/>
              </a:solidFill>
              <a:cs typeface="+mn-ea"/>
              <a:sym typeface="+mn-lt"/>
            </a:endParaRPr>
          </a:p>
          <a:p>
            <a:pPr defTabSz="914377" fontAlgn="ctr">
              <a:lnSpc>
                <a:spcPct val="150000"/>
              </a:lnSpc>
              <a:defRPr/>
            </a:pPr>
            <a:r>
              <a:rPr lang="en-US" altLang="zh-CN" b="1" dirty="0" smtClean="0">
                <a:solidFill>
                  <a:schemeClr val="bg1"/>
                </a:solidFill>
                <a:cs typeface="+mn-ea"/>
                <a:sym typeface="+mn-lt"/>
              </a:rPr>
              <a:t>2</a:t>
            </a:r>
            <a:r>
              <a:rPr lang="zh-CN" altLang="en-US" b="1" dirty="0" smtClean="0">
                <a:solidFill>
                  <a:schemeClr val="bg1"/>
                </a:solidFill>
                <a:cs typeface="+mn-ea"/>
                <a:sym typeface="+mn-lt"/>
              </a:rPr>
              <a:t>、各地纷纷成立智慧工地</a:t>
            </a:r>
            <a:r>
              <a:rPr lang="zh-CN" altLang="en-US" b="1" dirty="0" smtClean="0">
                <a:solidFill>
                  <a:srgbClr val="FFFF00"/>
                </a:solidFill>
                <a:cs typeface="+mn-ea"/>
                <a:sym typeface="+mn-lt"/>
              </a:rPr>
              <a:t>组织</a:t>
            </a:r>
            <a:r>
              <a:rPr lang="zh-CN" altLang="en-US" b="1" dirty="0" smtClean="0">
                <a:solidFill>
                  <a:schemeClr val="bg1"/>
                </a:solidFill>
                <a:cs typeface="+mn-ea"/>
                <a:sym typeface="+mn-lt"/>
              </a:rPr>
              <a:t>，举办各类</a:t>
            </a:r>
            <a:r>
              <a:rPr lang="zh-CN" altLang="en-US" b="1" dirty="0" smtClean="0">
                <a:solidFill>
                  <a:srgbClr val="FFFF00"/>
                </a:solidFill>
                <a:cs typeface="+mn-ea"/>
                <a:sym typeface="+mn-lt"/>
              </a:rPr>
              <a:t>大会</a:t>
            </a:r>
            <a:r>
              <a:rPr lang="zh-CN" altLang="en-US" b="1" dirty="0" smtClean="0">
                <a:solidFill>
                  <a:schemeClr val="bg1"/>
                </a:solidFill>
                <a:cs typeface="+mn-ea"/>
                <a:sym typeface="+mn-lt"/>
              </a:rPr>
              <a:t>，发布技术</a:t>
            </a:r>
            <a:r>
              <a:rPr lang="zh-CN" altLang="en-US" b="1" dirty="0" smtClean="0">
                <a:solidFill>
                  <a:srgbClr val="FFFF00"/>
                </a:solidFill>
                <a:cs typeface="+mn-ea"/>
                <a:sym typeface="+mn-lt"/>
              </a:rPr>
              <a:t>标准</a:t>
            </a:r>
            <a:r>
              <a:rPr lang="zh-CN" altLang="en-US" b="1" dirty="0" smtClean="0">
                <a:solidFill>
                  <a:schemeClr val="bg1"/>
                </a:solidFill>
                <a:cs typeface="+mn-ea"/>
                <a:sym typeface="+mn-lt"/>
              </a:rPr>
              <a:t>、评价标准，出台</a:t>
            </a:r>
            <a:r>
              <a:rPr lang="zh-CN" altLang="en-US" b="1" dirty="0" smtClean="0">
                <a:solidFill>
                  <a:srgbClr val="FFFF00"/>
                </a:solidFill>
                <a:cs typeface="+mn-ea"/>
                <a:sym typeface="+mn-lt"/>
              </a:rPr>
              <a:t>利好</a:t>
            </a:r>
            <a:r>
              <a:rPr lang="zh-CN" altLang="en-US" b="1" dirty="0" smtClean="0">
                <a:solidFill>
                  <a:schemeClr val="bg1"/>
                </a:solidFill>
                <a:cs typeface="+mn-ea"/>
                <a:sym typeface="+mn-lt"/>
              </a:rPr>
              <a:t>政策</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12ECD841-F808-4617-88E1-72B4D1B6C590}" type="slidenum">
              <a:rPr lang="zh-CN" altLang="en-US" smtClean="0"/>
              <a:t>14</a:t>
            </a:fld>
            <a:endParaRPr lang="zh-CN" altLang="en-US"/>
          </a:p>
        </p:txBody>
      </p:sp>
    </p:spTree>
    <p:extLst>
      <p:ext uri="{BB962C8B-B14F-4D97-AF65-F5344CB8AC3E}">
        <p14:creationId xmlns:p14="http://schemas.microsoft.com/office/powerpoint/2010/main" val="272858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baseline="0" dirty="0" smtClean="0">
                <a:solidFill>
                  <a:schemeClr val="tx1"/>
                </a:solidFill>
                <a:latin typeface="+mn-lt"/>
                <a:ea typeface="+mn-ea"/>
                <a:cs typeface="+mn-cs"/>
              </a:rPr>
              <a:t>随着信息技术的不断发展和建筑施工行业对信息化建设的探索不断深入，运用科技手段促进建筑产业发展已是大势所趋。 </a:t>
            </a:r>
          </a:p>
          <a:p>
            <a:r>
              <a:rPr lang="zh-CN" altLang="en-US" sz="1200" b="0" i="0" u="none" strike="noStrike" kern="1200" baseline="0" dirty="0" smtClean="0">
                <a:solidFill>
                  <a:schemeClr val="tx1"/>
                </a:solidFill>
                <a:latin typeface="+mn-lt"/>
                <a:ea typeface="+mn-ea"/>
                <a:cs typeface="+mn-cs"/>
              </a:rPr>
              <a:t>智慧工地作为智慧城市建造的重要一环，受到了国家的重点关注。国家不断地推出智慧城市发展的优惠政策，并且现在各地政府也是纷纷出台工地管理办法，以强制与非强制的要求加强“智慧工地”的建设。 </a:t>
            </a:r>
            <a:endParaRPr lang="zh-CN" altLang="en-US" dirty="0"/>
          </a:p>
        </p:txBody>
      </p:sp>
      <p:sp>
        <p:nvSpPr>
          <p:cNvPr id="4" name="灯片编号占位符 3"/>
          <p:cNvSpPr>
            <a:spLocks noGrp="1"/>
          </p:cNvSpPr>
          <p:nvPr>
            <p:ph type="sldNum" sz="quarter" idx="10"/>
          </p:nvPr>
        </p:nvSpPr>
        <p:spPr/>
        <p:txBody>
          <a:bodyPr/>
          <a:lstStyle/>
          <a:p>
            <a:fld id="{12ECD841-F808-4617-88E1-72B4D1B6C590}" type="slidenum">
              <a:rPr lang="zh-CN" altLang="en-US" smtClean="0"/>
              <a:t>15</a:t>
            </a:fld>
            <a:endParaRPr lang="zh-CN" altLang="en-US"/>
          </a:p>
        </p:txBody>
      </p:sp>
    </p:spTree>
    <p:extLst>
      <p:ext uri="{BB962C8B-B14F-4D97-AF65-F5344CB8AC3E}">
        <p14:creationId xmlns:p14="http://schemas.microsoft.com/office/powerpoint/2010/main" val="67854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2ECD841-F808-4617-88E1-72B4D1B6C590}" type="slidenum">
              <a:rPr lang="zh-CN" altLang="en-US" smtClean="0"/>
              <a:t>16</a:t>
            </a:fld>
            <a:endParaRPr lang="zh-CN" altLang="en-US"/>
          </a:p>
        </p:txBody>
      </p:sp>
    </p:spTree>
    <p:extLst>
      <p:ext uri="{BB962C8B-B14F-4D97-AF65-F5344CB8AC3E}">
        <p14:creationId xmlns:p14="http://schemas.microsoft.com/office/powerpoint/2010/main" val="416838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2ECD841-F808-4617-88E1-72B4D1B6C590}" type="slidenum">
              <a:rPr lang="zh-CN" altLang="en-US" smtClean="0"/>
              <a:t>17</a:t>
            </a:fld>
            <a:endParaRPr lang="zh-CN" altLang="en-US"/>
          </a:p>
        </p:txBody>
      </p:sp>
    </p:spTree>
    <p:extLst>
      <p:ext uri="{BB962C8B-B14F-4D97-AF65-F5344CB8AC3E}">
        <p14:creationId xmlns:p14="http://schemas.microsoft.com/office/powerpoint/2010/main" val="2917211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2ECD841-F808-4617-88E1-72B4D1B6C590}" type="slidenum">
              <a:rPr lang="zh-CN" altLang="en-US" smtClean="0"/>
              <a:t>18</a:t>
            </a:fld>
            <a:endParaRPr lang="zh-CN" altLang="en-US"/>
          </a:p>
        </p:txBody>
      </p:sp>
    </p:spTree>
    <p:extLst>
      <p:ext uri="{BB962C8B-B14F-4D97-AF65-F5344CB8AC3E}">
        <p14:creationId xmlns:p14="http://schemas.microsoft.com/office/powerpoint/2010/main" val="1625650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10" Type="http://schemas.openxmlformats.org/officeDocument/2006/relationships/image" Target="NUL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D3D33EC-6111-41BD-B4B4-4989416CC1E1}" type="datetimeFigureOut">
              <a:rPr lang="zh-CN" altLang="en-US" smtClean="0"/>
              <a:t>2020/11/26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A76397E-D4B1-4933-A428-7B6B0A5CBC6E}" type="slidenum">
              <a:rPr lang="zh-CN" altLang="en-US" smtClean="0"/>
              <a:t>‹#›</a:t>
            </a:fld>
            <a:endParaRPr lang="zh-CN" altLang="en-US"/>
          </a:p>
        </p:txBody>
      </p:sp>
      <p:pic>
        <p:nvPicPr>
          <p:cNvPr id="7" name="图片 6" descr="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0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784066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广联达标志白色"/>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23463" y="447675"/>
            <a:ext cx="17383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988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7" descr="未标题-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9" descr="未标题-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4405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userDrawn="1"/>
        </p:nvSpPr>
        <p:spPr>
          <a:xfrm>
            <a:off x="1347788" y="6400800"/>
            <a:ext cx="1366837" cy="206375"/>
          </a:xfrm>
          <a:prstGeom prst="rect">
            <a:avLst/>
          </a:prstGeom>
          <a:noFill/>
        </p:spPr>
        <p:txBody>
          <a:bodyPr wrap="none">
            <a:spAutoFit/>
          </a:bodyPr>
          <a:lstStyle/>
          <a:p>
            <a:pPr eaLnBrk="1" fontAlgn="auto" hangingPunct="1">
              <a:defRPr/>
            </a:pPr>
            <a:r>
              <a:rPr lang="zh-CN" altLang="en-US" sz="750" i="1" noProof="1">
                <a:solidFill>
                  <a:schemeClr val="bg1"/>
                </a:solidFill>
                <a:latin typeface="方正悠黑简体 510M" panose="02000000000000000000" charset="-122"/>
                <a:ea typeface="方正悠黑简体 510M" panose="02000000000000000000" charset="-122"/>
                <a:cs typeface="方正悠黑简体 510M" panose="02000000000000000000" charset="-122"/>
              </a:rPr>
              <a:t>数字建造  建设美好生活环境</a:t>
            </a:r>
          </a:p>
        </p:txBody>
      </p:sp>
      <p:cxnSp>
        <p:nvCxnSpPr>
          <p:cNvPr id="10" name="直接连接符 9"/>
          <p:cNvCxnSpPr/>
          <p:nvPr userDrawn="1"/>
        </p:nvCxnSpPr>
        <p:spPr>
          <a:xfrm flipH="1">
            <a:off x="1052513" y="6497638"/>
            <a:ext cx="33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flipH="1">
            <a:off x="2741613" y="6497638"/>
            <a:ext cx="3286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6858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分隔页">
    <p:spTree>
      <p:nvGrpSpPr>
        <p:cNvPr id="1" name=""/>
        <p:cNvGrpSpPr/>
        <p:nvPr/>
      </p:nvGrpSpPr>
      <p:grpSpPr>
        <a:xfrm>
          <a:off x="0" y="0"/>
          <a:ext cx="0" cy="0"/>
          <a:chOff x="0" y="0"/>
          <a:chExt cx="0" cy="0"/>
        </a:xfrm>
      </p:grpSpPr>
      <p:pic>
        <p:nvPicPr>
          <p:cNvPr id="7" name="图片 3" descr="0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G线稿图.png">
            <a:extLst>
              <a:ext uri="{FF2B5EF4-FFF2-40B4-BE49-F238E27FC236}">
                <a16:creationId xmlns:a16="http://schemas.microsoft.com/office/drawing/2014/main" id="{FFE78EEE-5EEF-4435-A940-E2D21210434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610"/>
          <a:stretch/>
        </p:blipFill>
        <p:spPr>
          <a:xfrm>
            <a:off x="2660132" y="0"/>
            <a:ext cx="5518668" cy="3909355"/>
          </a:xfrm>
          <a:prstGeom prst="rect">
            <a:avLst/>
          </a:prstGeom>
        </p:spPr>
      </p:pic>
    </p:spTree>
    <p:extLst>
      <p:ext uri="{BB962C8B-B14F-4D97-AF65-F5344CB8AC3E}">
        <p14:creationId xmlns:p14="http://schemas.microsoft.com/office/powerpoint/2010/main" val="291347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图形 28">
            <a:extLst>
              <a:ext uri="{FF2B5EF4-FFF2-40B4-BE49-F238E27FC236}">
                <a16:creationId xmlns:a16="http://schemas.microsoft.com/office/drawing/2014/main" id="{2BCEF605-0094-4B73-BCB5-57482EE9F902}"/>
              </a:ext>
            </a:extLst>
          </p:cNvPr>
          <p:cNvPicPr>
            <a:picLocks noChangeAspect="1"/>
          </p:cNvPicPr>
          <p:nvPr userDrawn="1"/>
        </p:nvPicPr>
        <p:blipFill rotWithShape="1">
          <a:blip r:embed="rId2">
            <a:extLst>
              <a:ext uri="{96DAC541-7B7A-43D3-8B79-37D633B846F1}">
                <asvg:svgBlip xmlns="" xmlns:a16="http://schemas.microsoft.com/office/drawing/2014/main" xmlns:p14="http://schemas.microsoft.com/office/powerpoint/2010/main" xmlns:asvg="http://schemas.microsoft.com/office/drawing/2016/SVG/main" r:embed="rId5"/>
              </a:ext>
            </a:extLst>
          </a:blip>
          <a:srcRect l="33364" t="-42465" b="-1"/>
          <a:stretch/>
        </p:blipFill>
        <p:spPr>
          <a:xfrm>
            <a:off x="9882555" y="136491"/>
            <a:ext cx="2075496" cy="284968"/>
          </a:xfrm>
          <a:prstGeom prst="rect">
            <a:avLst/>
          </a:prstGeom>
        </p:spPr>
      </p:pic>
    </p:spTree>
    <p:extLst>
      <p:ext uri="{BB962C8B-B14F-4D97-AF65-F5344CB8AC3E}">
        <p14:creationId xmlns:p14="http://schemas.microsoft.com/office/powerpoint/2010/main" val="219221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307" cy="6858000"/>
          </a:xfrm>
          <a:prstGeom prst="rect">
            <a:avLst/>
          </a:prstGeom>
        </p:spPr>
      </p:pic>
    </p:spTree>
    <p:extLst>
      <p:ext uri="{BB962C8B-B14F-4D97-AF65-F5344CB8AC3E}">
        <p14:creationId xmlns:p14="http://schemas.microsoft.com/office/powerpoint/2010/main" val="138130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a:xfrm>
            <a:off x="377666" y="427735"/>
            <a:ext cx="6797992" cy="1710943"/>
          </a:xfrm>
        </p:spPr>
        <p:txBody>
          <a:bodyPr/>
          <a:lstStyle/>
          <a:p>
            <a:r>
              <a:rPr lang="en-US" noProof="0"/>
              <a:t>Title</a:t>
            </a:r>
          </a:p>
        </p:txBody>
      </p:sp>
      <p:sp>
        <p:nvSpPr>
          <p:cNvPr id="3" name="Text 2"/>
          <p:cNvSpPr>
            <a:spLocks noGrp="1"/>
          </p:cNvSpPr>
          <p:nvPr>
            <p:ph type="body" idx="1"/>
          </p:nvPr>
        </p:nvSpPr>
        <p:spPr>
          <a:xfrm>
            <a:off x="377666" y="2459482"/>
            <a:ext cx="6797992" cy="7057644"/>
          </a:xfrm>
        </p:spPr>
        <p:txBody>
          <a:bodyPr/>
          <a:lstStyle/>
          <a:p>
            <a:pPr lvl="0"/>
            <a:r>
              <a:rPr lang="en-US" noProof="0"/>
              <a:t>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Holder 4"/>
          <p:cNvSpPr>
            <a:spLocks noGrp="1" noChangeArrowheads="1"/>
          </p:cNvSpPr>
          <p:nvPr>
            <p:ph type="ftr" sz="quarter" idx="10"/>
          </p:nvPr>
        </p:nvSpPr>
        <p:spPr>
          <a:ln/>
        </p:spPr>
        <p:txBody>
          <a:bodyPr/>
          <a:lstStyle>
            <a:lvl1pPr>
              <a:defRPr/>
            </a:lvl1pPr>
          </a:lstStyle>
          <a:p>
            <a:endParaRPr lang="zh-CN" altLang="zh-CN"/>
          </a:p>
        </p:txBody>
      </p:sp>
      <p:sp>
        <p:nvSpPr>
          <p:cNvPr id="5" name="Holder 5"/>
          <p:cNvSpPr>
            <a:spLocks noGrp="1" noChangeArrowheads="1"/>
          </p:cNvSpPr>
          <p:nvPr>
            <p:ph type="dt" sz="half" idx="11"/>
          </p:nvPr>
        </p:nvSpPr>
        <p:spPr>
          <a:ln/>
        </p:spPr>
        <p:txBody>
          <a:bodyPr/>
          <a:lstStyle>
            <a:lvl1pPr>
              <a:defRPr/>
            </a:lvl1pPr>
          </a:lstStyle>
          <a:p>
            <a:fld id="{8A21850E-E604-4F6C-BBF2-C1DB8E03B450}" type="datetime1">
              <a:rPr lang="en-US" altLang="zh-CN"/>
              <a:pPr/>
              <a:t>11/26/2020</a:t>
            </a:fld>
            <a:endParaRPr lang="en-US" altLang="zh-CN"/>
          </a:p>
        </p:txBody>
      </p:sp>
      <p:sp>
        <p:nvSpPr>
          <p:cNvPr id="6" name="Holder 6"/>
          <p:cNvSpPr>
            <a:spLocks noGrp="1"/>
          </p:cNvSpPr>
          <p:nvPr>
            <p:ph type="sldNum" sz="quarter" idx="12"/>
          </p:nvPr>
        </p:nvSpPr>
        <p:spPr/>
        <p:txBody>
          <a:bodyPr/>
          <a:lstStyle>
            <a:lvl1pPr>
              <a:defRPr/>
            </a:lvl1pPr>
          </a:lstStyle>
          <a:p>
            <a:fld id="{64C7F9EC-CBDD-4B21-8F0A-56B954AF3745}" type="slidenum">
              <a:rPr/>
              <a:pPr/>
              <a:t>‹#›</a:t>
            </a:fld>
            <a:endParaRPr/>
          </a:p>
        </p:txBody>
      </p:sp>
    </p:spTree>
    <p:extLst>
      <p:ext uri="{BB962C8B-B14F-4D97-AF65-F5344CB8AC3E}">
        <p14:creationId xmlns:p14="http://schemas.microsoft.com/office/powerpoint/2010/main" val="2937925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内页">
    <p:spTree>
      <p:nvGrpSpPr>
        <p:cNvPr id="1" name=""/>
        <p:cNvGrpSpPr/>
        <p:nvPr/>
      </p:nvGrpSpPr>
      <p:grpSpPr>
        <a:xfrm>
          <a:off x="0" y="0"/>
          <a:ext cx="0" cy="0"/>
          <a:chOff x="0" y="0"/>
          <a:chExt cx="0" cy="0"/>
        </a:xfrm>
      </p:grpSpPr>
      <p:pic>
        <p:nvPicPr>
          <p:cNvPr id="16" name="图形 28">
            <a:extLst>
              <a:ext uri="{FF2B5EF4-FFF2-40B4-BE49-F238E27FC236}">
                <a16:creationId xmlns:a16="http://schemas.microsoft.com/office/drawing/2014/main" id="{2BCEF605-0094-4B73-BCB5-57482EE9F902}"/>
              </a:ext>
            </a:extLst>
          </p:cNvPr>
          <p:cNvPicPr>
            <a:picLocks noChangeAspect="1"/>
          </p:cNvPicPr>
          <p:nvPr userDrawn="1"/>
        </p:nvPicPr>
        <p:blipFill rotWithShape="1">
          <a:blip r:embed="rId2">
            <a:extLst>
              <a:ext uri="{96DAC541-7B7A-43D3-8B79-37D633B846F1}">
                <asvg:svgBlip xmlns="" xmlns:a16="http://schemas.microsoft.com/office/drawing/2014/main" xmlns:p14="http://schemas.microsoft.com/office/powerpoint/2010/main" xmlns:asvg="http://schemas.microsoft.com/office/drawing/2016/SVG/main" r:embed="rId10"/>
              </a:ext>
            </a:extLst>
          </a:blip>
          <a:srcRect l="33364" t="-42465" b="-1"/>
          <a:stretch/>
        </p:blipFill>
        <p:spPr>
          <a:xfrm>
            <a:off x="9882554" y="136491"/>
            <a:ext cx="2075496" cy="284968"/>
          </a:xfrm>
          <a:prstGeom prst="rect">
            <a:avLst/>
          </a:prstGeom>
        </p:spPr>
      </p:pic>
      <p:sp>
        <p:nvSpPr>
          <p:cNvPr id="4" name="标题 3"/>
          <p:cNvSpPr>
            <a:spLocks noGrp="1"/>
          </p:cNvSpPr>
          <p:nvPr>
            <p:ph type="title"/>
          </p:nvPr>
        </p:nvSpPr>
        <p:spPr>
          <a:xfrm>
            <a:off x="646952" y="157849"/>
            <a:ext cx="10515600" cy="293899"/>
          </a:xfrm>
        </p:spPr>
        <p:txBody>
          <a:bodyPr>
            <a:noAutofit/>
          </a:bodyPr>
          <a:lstStyle>
            <a:lvl1pPr>
              <a:defRPr sz="18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9775333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77" Type="http://schemas.openxmlformats.org/officeDocument/2006/relationships/image" Target="../media/image1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172193"/>
            <a:ext cx="10515600" cy="748145"/>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587375" y="1267866"/>
            <a:ext cx="11077429" cy="4909097"/>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pic>
        <p:nvPicPr>
          <p:cNvPr id="8" name="图片 4" descr="横条01"/>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87375" y="439738"/>
            <a:ext cx="210185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descr="横条0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561366" y="439738"/>
            <a:ext cx="2103438"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421453"/>
            <a:ext cx="12192000" cy="236326"/>
          </a:xfrm>
          <a:prstGeom prst="rect">
            <a:avLst/>
          </a:prstGeom>
        </p:spPr>
      </p:pic>
      <p:pic>
        <p:nvPicPr>
          <p:cNvPr id="7" name="图形 28">
            <a:extLst>
              <a:ext uri="{FF2B5EF4-FFF2-40B4-BE49-F238E27FC236}">
                <a16:creationId xmlns:a16="http://schemas.microsoft.com/office/drawing/2014/main" id="{2BCEF605-0094-4B73-BCB5-57482EE9F902}"/>
              </a:ext>
            </a:extLst>
          </p:cNvPr>
          <p:cNvPicPr>
            <a:picLocks noChangeAspect="1"/>
          </p:cNvPicPr>
          <p:nvPr userDrawn="1"/>
        </p:nvPicPr>
        <p:blipFill rotWithShape="1">
          <a:blip r:embed="rId12">
            <a:extLst>
              <a:ext uri="{96DAC541-7B7A-43D3-8B79-37D633B846F1}">
                <asvg:svgBlip xmlns="" xmlns:a14="http://schemas.microsoft.com/office/drawing/2010/main" xmlns:a16="http://schemas.microsoft.com/office/drawing/2014/main" xmlns:p14="http://schemas.microsoft.com/office/powerpoint/2010/main" xmlns:p15="http://schemas.microsoft.com/office/powerpoint/2012/main" xmlns:asvg="http://schemas.microsoft.com/office/drawing/2016/SVG/main" r:embed="rId77"/>
              </a:ext>
            </a:extLst>
          </a:blip>
          <a:srcRect l="33364" t="-42465" b="-1"/>
          <a:stretch/>
        </p:blipFill>
        <p:spPr>
          <a:xfrm>
            <a:off x="9882555" y="136491"/>
            <a:ext cx="2075496" cy="284968"/>
          </a:xfrm>
          <a:prstGeom prst="rect">
            <a:avLst/>
          </a:prstGeom>
        </p:spPr>
      </p:pic>
    </p:spTree>
    <p:extLst>
      <p:ext uri="{BB962C8B-B14F-4D97-AF65-F5344CB8AC3E}">
        <p14:creationId xmlns:p14="http://schemas.microsoft.com/office/powerpoint/2010/main" val="3389714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68" r:id="rId5"/>
    <p:sldLayoutId id="2147483749" r:id="rId6"/>
    <p:sldLayoutId id="2147483750" r:id="rId7"/>
  </p:sldLayoutIdLst>
  <p:txStyles>
    <p:titleStyle>
      <a:lvl1pPr algn="ctr" defTabSz="914400" rtl="0" eaLnBrk="1" latinLnBrk="0" hangingPunct="1">
        <a:lnSpc>
          <a:spcPct val="90000"/>
        </a:lnSpc>
        <a:spcBef>
          <a:spcPct val="0"/>
        </a:spcBef>
        <a:buNone/>
        <a:defRPr sz="2800" b="1" kern="1200">
          <a:solidFill>
            <a:srgbClr val="00B0F0"/>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24.jpeg"/><Relationship Id="rId5" Type="http://schemas.openxmlformats.org/officeDocument/2006/relationships/slideLayout" Target="../slideLayouts/slideLayout6.xml"/><Relationship Id="rId4" Type="http://schemas.openxmlformats.org/officeDocument/2006/relationships/tags" Target="../tags/tag91.xml"/></Relationships>
</file>

<file path=ppt/slides/_rels/slide11.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image" Target="../media/image25.jpeg"/><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tags" Target="../tags/tag116.xml"/><Relationship Id="rId2" Type="http://schemas.openxmlformats.org/officeDocument/2006/relationships/tags" Target="../tags/tag106.xml"/><Relationship Id="rId16" Type="http://schemas.openxmlformats.org/officeDocument/2006/relationships/image" Target="../media/image26.jpe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notesSlide" Target="../notesSlides/notesSlide4.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14.jpeg"/><Relationship Id="rId5" Type="http://schemas.openxmlformats.org/officeDocument/2006/relationships/slideLayout" Target="../slideLayouts/slideLayout6.xml"/><Relationship Id="rId4" Type="http://schemas.openxmlformats.org/officeDocument/2006/relationships/tags" Target="../tags/tag121.xml"/></Relationships>
</file>

<file path=ppt/slides/_rels/slide14.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tags" Target="../tags/tag134.xml"/><Relationship Id="rId18" Type="http://schemas.openxmlformats.org/officeDocument/2006/relationships/tags" Target="../tags/tag139.xml"/><Relationship Id="rId26" Type="http://schemas.openxmlformats.org/officeDocument/2006/relationships/tags" Target="../tags/tag147.xml"/><Relationship Id="rId3" Type="http://schemas.openxmlformats.org/officeDocument/2006/relationships/tags" Target="../tags/tag124.xml"/><Relationship Id="rId21" Type="http://schemas.openxmlformats.org/officeDocument/2006/relationships/tags" Target="../tags/tag142.xml"/><Relationship Id="rId34" Type="http://schemas.openxmlformats.org/officeDocument/2006/relationships/notesSlide" Target="../notesSlides/notesSlide5.xml"/><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tags" Target="../tags/tag138.xml"/><Relationship Id="rId25" Type="http://schemas.openxmlformats.org/officeDocument/2006/relationships/tags" Target="../tags/tag146.xml"/><Relationship Id="rId33" Type="http://schemas.openxmlformats.org/officeDocument/2006/relationships/slideLayout" Target="../slideLayouts/slideLayout7.xml"/><Relationship Id="rId2" Type="http://schemas.openxmlformats.org/officeDocument/2006/relationships/tags" Target="../tags/tag123.xml"/><Relationship Id="rId16" Type="http://schemas.openxmlformats.org/officeDocument/2006/relationships/tags" Target="../tags/tag137.xml"/><Relationship Id="rId20" Type="http://schemas.openxmlformats.org/officeDocument/2006/relationships/tags" Target="../tags/tag141.xml"/><Relationship Id="rId29" Type="http://schemas.openxmlformats.org/officeDocument/2006/relationships/tags" Target="../tags/tag150.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24" Type="http://schemas.openxmlformats.org/officeDocument/2006/relationships/tags" Target="../tags/tag145.xml"/><Relationship Id="rId32" Type="http://schemas.openxmlformats.org/officeDocument/2006/relationships/tags" Target="../tags/tag153.xml"/><Relationship Id="rId5" Type="http://schemas.openxmlformats.org/officeDocument/2006/relationships/tags" Target="../tags/tag126.xml"/><Relationship Id="rId15" Type="http://schemas.openxmlformats.org/officeDocument/2006/relationships/tags" Target="../tags/tag136.xml"/><Relationship Id="rId23" Type="http://schemas.openxmlformats.org/officeDocument/2006/relationships/tags" Target="../tags/tag144.xml"/><Relationship Id="rId28" Type="http://schemas.openxmlformats.org/officeDocument/2006/relationships/tags" Target="../tags/tag149.xml"/><Relationship Id="rId10" Type="http://schemas.openxmlformats.org/officeDocument/2006/relationships/tags" Target="../tags/tag131.xml"/><Relationship Id="rId19" Type="http://schemas.openxmlformats.org/officeDocument/2006/relationships/tags" Target="../tags/tag140.xml"/><Relationship Id="rId31" Type="http://schemas.openxmlformats.org/officeDocument/2006/relationships/tags" Target="../tags/tag152.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tags" Target="../tags/tag135.xml"/><Relationship Id="rId22" Type="http://schemas.openxmlformats.org/officeDocument/2006/relationships/tags" Target="../tags/tag143.xml"/><Relationship Id="rId27" Type="http://schemas.openxmlformats.org/officeDocument/2006/relationships/tags" Target="../tags/tag148.xml"/><Relationship Id="rId30" Type="http://schemas.openxmlformats.org/officeDocument/2006/relationships/tags" Target="../tags/tag15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14.jpeg"/><Relationship Id="rId5" Type="http://schemas.openxmlformats.org/officeDocument/2006/relationships/slideLayout" Target="../slideLayouts/slideLayout6.xml"/><Relationship Id="rId4" Type="http://schemas.openxmlformats.org/officeDocument/2006/relationships/tags" Target="../tags/tag157.xml"/></Relationships>
</file>

<file path=ppt/slides/_rels/slide21.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tags" Target="../tags/tag170.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tags" Target="../tags/tag169.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5" Type="http://schemas.openxmlformats.org/officeDocument/2006/relationships/image" Target="../media/image40.jpeg"/><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2.xml"/><Relationship Id="rId1" Type="http://schemas.openxmlformats.org/officeDocument/2006/relationships/tags" Target="../tags/tag171.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9" Type="http://schemas.openxmlformats.org/officeDocument/2006/relationships/tags" Target="../tags/tag211.xml"/><Relationship Id="rId21" Type="http://schemas.openxmlformats.org/officeDocument/2006/relationships/tags" Target="../tags/tag193.xml"/><Relationship Id="rId34" Type="http://schemas.openxmlformats.org/officeDocument/2006/relationships/tags" Target="../tags/tag206.xml"/><Relationship Id="rId42" Type="http://schemas.openxmlformats.org/officeDocument/2006/relationships/tags" Target="../tags/tag214.xml"/><Relationship Id="rId47" Type="http://schemas.openxmlformats.org/officeDocument/2006/relationships/tags" Target="../tags/tag219.xml"/><Relationship Id="rId50" Type="http://schemas.openxmlformats.org/officeDocument/2006/relationships/tags" Target="../tags/tag222.xml"/><Relationship Id="rId55" Type="http://schemas.openxmlformats.org/officeDocument/2006/relationships/tags" Target="../tags/tag227.xml"/><Relationship Id="rId63" Type="http://schemas.openxmlformats.org/officeDocument/2006/relationships/tags" Target="../tags/tag235.xml"/><Relationship Id="rId68" Type="http://schemas.openxmlformats.org/officeDocument/2006/relationships/tags" Target="../tags/tag240.xml"/><Relationship Id="rId76" Type="http://schemas.openxmlformats.org/officeDocument/2006/relationships/slideLayout" Target="../slideLayouts/slideLayout6.xml"/><Relationship Id="rId7" Type="http://schemas.openxmlformats.org/officeDocument/2006/relationships/tags" Target="../tags/tag179.xml"/><Relationship Id="rId71" Type="http://schemas.openxmlformats.org/officeDocument/2006/relationships/tags" Target="../tags/tag243.xml"/><Relationship Id="rId2" Type="http://schemas.openxmlformats.org/officeDocument/2006/relationships/tags" Target="../tags/tag174.xml"/><Relationship Id="rId16" Type="http://schemas.openxmlformats.org/officeDocument/2006/relationships/tags" Target="../tags/tag188.xml"/><Relationship Id="rId29" Type="http://schemas.openxmlformats.org/officeDocument/2006/relationships/tags" Target="../tags/tag201.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37" Type="http://schemas.openxmlformats.org/officeDocument/2006/relationships/tags" Target="../tags/tag209.xml"/><Relationship Id="rId40" Type="http://schemas.openxmlformats.org/officeDocument/2006/relationships/tags" Target="../tags/tag212.xml"/><Relationship Id="rId45" Type="http://schemas.openxmlformats.org/officeDocument/2006/relationships/tags" Target="../tags/tag217.xml"/><Relationship Id="rId53" Type="http://schemas.openxmlformats.org/officeDocument/2006/relationships/tags" Target="../tags/tag225.xml"/><Relationship Id="rId58" Type="http://schemas.openxmlformats.org/officeDocument/2006/relationships/tags" Target="../tags/tag230.xml"/><Relationship Id="rId66" Type="http://schemas.openxmlformats.org/officeDocument/2006/relationships/tags" Target="../tags/tag238.xml"/><Relationship Id="rId74" Type="http://schemas.openxmlformats.org/officeDocument/2006/relationships/tags" Target="../tags/tag246.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36" Type="http://schemas.openxmlformats.org/officeDocument/2006/relationships/tags" Target="../tags/tag208.xml"/><Relationship Id="rId49" Type="http://schemas.openxmlformats.org/officeDocument/2006/relationships/tags" Target="../tags/tag221.xml"/><Relationship Id="rId57" Type="http://schemas.openxmlformats.org/officeDocument/2006/relationships/tags" Target="../tags/tag229.xml"/><Relationship Id="rId61" Type="http://schemas.openxmlformats.org/officeDocument/2006/relationships/tags" Target="../tags/tag233.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tags" Target="../tags/tag203.xml"/><Relationship Id="rId44" Type="http://schemas.openxmlformats.org/officeDocument/2006/relationships/tags" Target="../tags/tag216.xml"/><Relationship Id="rId52" Type="http://schemas.openxmlformats.org/officeDocument/2006/relationships/tags" Target="../tags/tag224.xml"/><Relationship Id="rId60" Type="http://schemas.openxmlformats.org/officeDocument/2006/relationships/tags" Target="../tags/tag232.xml"/><Relationship Id="rId65" Type="http://schemas.openxmlformats.org/officeDocument/2006/relationships/tags" Target="../tags/tag237.xml"/><Relationship Id="rId73" Type="http://schemas.openxmlformats.org/officeDocument/2006/relationships/tags" Target="../tags/tag245.xml"/><Relationship Id="rId78" Type="http://schemas.openxmlformats.org/officeDocument/2006/relationships/image" Target="../media/image42.jpeg"/><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tags" Target="../tags/tag207.xml"/><Relationship Id="rId43" Type="http://schemas.openxmlformats.org/officeDocument/2006/relationships/tags" Target="../tags/tag215.xml"/><Relationship Id="rId48" Type="http://schemas.openxmlformats.org/officeDocument/2006/relationships/tags" Target="../tags/tag220.xml"/><Relationship Id="rId56" Type="http://schemas.openxmlformats.org/officeDocument/2006/relationships/tags" Target="../tags/tag228.xml"/><Relationship Id="rId64" Type="http://schemas.openxmlformats.org/officeDocument/2006/relationships/tags" Target="../tags/tag236.xml"/><Relationship Id="rId69" Type="http://schemas.openxmlformats.org/officeDocument/2006/relationships/tags" Target="../tags/tag241.xml"/><Relationship Id="rId77" Type="http://schemas.openxmlformats.org/officeDocument/2006/relationships/notesSlide" Target="../notesSlides/notesSlide11.xml"/><Relationship Id="rId8" Type="http://schemas.openxmlformats.org/officeDocument/2006/relationships/tags" Target="../tags/tag180.xml"/><Relationship Id="rId51" Type="http://schemas.openxmlformats.org/officeDocument/2006/relationships/tags" Target="../tags/tag223.xml"/><Relationship Id="rId72" Type="http://schemas.openxmlformats.org/officeDocument/2006/relationships/tags" Target="../tags/tag244.xml"/><Relationship Id="rId3" Type="http://schemas.openxmlformats.org/officeDocument/2006/relationships/tags" Target="../tags/tag175.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38" Type="http://schemas.openxmlformats.org/officeDocument/2006/relationships/tags" Target="../tags/tag210.xml"/><Relationship Id="rId46" Type="http://schemas.openxmlformats.org/officeDocument/2006/relationships/tags" Target="../tags/tag218.xml"/><Relationship Id="rId59" Type="http://schemas.openxmlformats.org/officeDocument/2006/relationships/tags" Target="../tags/tag231.xml"/><Relationship Id="rId67" Type="http://schemas.openxmlformats.org/officeDocument/2006/relationships/tags" Target="../tags/tag239.xml"/><Relationship Id="rId20" Type="http://schemas.openxmlformats.org/officeDocument/2006/relationships/tags" Target="../tags/tag192.xml"/><Relationship Id="rId41" Type="http://schemas.openxmlformats.org/officeDocument/2006/relationships/tags" Target="../tags/tag213.xml"/><Relationship Id="rId54" Type="http://schemas.openxmlformats.org/officeDocument/2006/relationships/tags" Target="../tags/tag226.xml"/><Relationship Id="rId62" Type="http://schemas.openxmlformats.org/officeDocument/2006/relationships/tags" Target="../tags/tag234.xml"/><Relationship Id="rId70" Type="http://schemas.openxmlformats.org/officeDocument/2006/relationships/tags" Target="../tags/tag242.xml"/><Relationship Id="rId75" Type="http://schemas.openxmlformats.org/officeDocument/2006/relationships/tags" Target="../tags/tag247.xml"/><Relationship Id="rId1" Type="http://schemas.openxmlformats.org/officeDocument/2006/relationships/tags" Target="../tags/tag173.xml"/><Relationship Id="rId6" Type="http://schemas.openxmlformats.org/officeDocument/2006/relationships/tags" Target="../tags/tag178.xml"/></Relationships>
</file>

<file path=ppt/slides/_rels/slide24.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tags" Target="../tags/tag260.xml"/><Relationship Id="rId3" Type="http://schemas.openxmlformats.org/officeDocument/2006/relationships/tags" Target="../tags/tag250.xml"/><Relationship Id="rId7" Type="http://schemas.openxmlformats.org/officeDocument/2006/relationships/tags" Target="../tags/tag254.xml"/><Relationship Id="rId12" Type="http://schemas.openxmlformats.org/officeDocument/2006/relationships/tags" Target="../tags/tag259.xml"/><Relationship Id="rId2" Type="http://schemas.openxmlformats.org/officeDocument/2006/relationships/tags" Target="../tags/tag249.xml"/><Relationship Id="rId16" Type="http://schemas.openxmlformats.org/officeDocument/2006/relationships/hyperlink" Target="https://deep.glodon.com/" TargetMode="External"/><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tags" Target="../tags/tag258.xml"/><Relationship Id="rId5" Type="http://schemas.openxmlformats.org/officeDocument/2006/relationships/tags" Target="../tags/tag252.xml"/><Relationship Id="rId15" Type="http://schemas.openxmlformats.org/officeDocument/2006/relationships/image" Target="../media/image43.jpeg"/><Relationship Id="rId10" Type="http://schemas.openxmlformats.org/officeDocument/2006/relationships/tags" Target="../tags/tag257.xml"/><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tags" Target="../tags/tag273.xml"/><Relationship Id="rId18" Type="http://schemas.openxmlformats.org/officeDocument/2006/relationships/tags" Target="../tags/tag278.xml"/><Relationship Id="rId3" Type="http://schemas.openxmlformats.org/officeDocument/2006/relationships/tags" Target="../tags/tag263.xml"/><Relationship Id="rId21" Type="http://schemas.openxmlformats.org/officeDocument/2006/relationships/tags" Target="../tags/tag281.xml"/><Relationship Id="rId7" Type="http://schemas.openxmlformats.org/officeDocument/2006/relationships/tags" Target="../tags/tag267.xml"/><Relationship Id="rId12" Type="http://schemas.openxmlformats.org/officeDocument/2006/relationships/tags" Target="../tags/tag272.xml"/><Relationship Id="rId17" Type="http://schemas.openxmlformats.org/officeDocument/2006/relationships/tags" Target="../tags/tag277.xml"/><Relationship Id="rId25" Type="http://schemas.openxmlformats.org/officeDocument/2006/relationships/image" Target="../media/image44.jpeg"/><Relationship Id="rId2" Type="http://schemas.openxmlformats.org/officeDocument/2006/relationships/tags" Target="../tags/tag262.xml"/><Relationship Id="rId16" Type="http://schemas.openxmlformats.org/officeDocument/2006/relationships/tags" Target="../tags/tag276.xml"/><Relationship Id="rId20" Type="http://schemas.openxmlformats.org/officeDocument/2006/relationships/tags" Target="../tags/tag280.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24" Type="http://schemas.openxmlformats.org/officeDocument/2006/relationships/slideLayout" Target="../slideLayouts/slideLayout6.xml"/><Relationship Id="rId5" Type="http://schemas.openxmlformats.org/officeDocument/2006/relationships/tags" Target="../tags/tag265.xml"/><Relationship Id="rId15" Type="http://schemas.openxmlformats.org/officeDocument/2006/relationships/tags" Target="../tags/tag275.xml"/><Relationship Id="rId23" Type="http://schemas.openxmlformats.org/officeDocument/2006/relationships/tags" Target="../tags/tag283.xml"/><Relationship Id="rId10" Type="http://schemas.openxmlformats.org/officeDocument/2006/relationships/tags" Target="../tags/tag270.xml"/><Relationship Id="rId19" Type="http://schemas.openxmlformats.org/officeDocument/2006/relationships/tags" Target="../tags/tag279.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 Id="rId22" Type="http://schemas.openxmlformats.org/officeDocument/2006/relationships/tags" Target="../tags/tag282.xml"/></Relationships>
</file>

<file path=ppt/slides/_rels/slide26.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notesSlide" Target="../notesSlides/notesSlide12.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slideLayout" Target="../slideLayouts/slideLayout6.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tags" Target="../tags/tag294.xml"/><Relationship Id="rId5" Type="http://schemas.openxmlformats.org/officeDocument/2006/relationships/tags" Target="../tags/tag288.xml"/><Relationship Id="rId10" Type="http://schemas.openxmlformats.org/officeDocument/2006/relationships/tags" Target="../tags/tag293.xml"/><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14.jpeg"/><Relationship Id="rId5" Type="http://schemas.openxmlformats.org/officeDocument/2006/relationships/slideLayout" Target="../slideLayouts/slideLayout6.xml"/><Relationship Id="rId4" Type="http://schemas.openxmlformats.org/officeDocument/2006/relationships/tags" Target="../tags/tag298.xml"/></Relationships>
</file>

<file path=ppt/slides/_rels/slide28.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image" Target="../media/image46.jpeg"/><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notesSlide" Target="../notesSlides/notesSlide13.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slideLayout" Target="../slideLayouts/slideLayout6.xml"/><Relationship Id="rId5" Type="http://schemas.openxmlformats.org/officeDocument/2006/relationships/tags" Target="../tags/tag303.xml"/><Relationship Id="rId10" Type="http://schemas.openxmlformats.org/officeDocument/2006/relationships/tags" Target="../tags/tag308.xml"/><Relationship Id="rId4" Type="http://schemas.openxmlformats.org/officeDocument/2006/relationships/tags" Target="../tags/tag302.xml"/><Relationship Id="rId9" Type="http://schemas.openxmlformats.org/officeDocument/2006/relationships/tags" Target="../tags/tag307.xml"/></Relationships>
</file>

<file path=ppt/slides/_rels/slide29.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tags" Target="../tags/tag321.xml"/><Relationship Id="rId18" Type="http://schemas.openxmlformats.org/officeDocument/2006/relationships/tags" Target="../tags/tag326.xml"/><Relationship Id="rId26" Type="http://schemas.openxmlformats.org/officeDocument/2006/relationships/tags" Target="../tags/tag334.xml"/><Relationship Id="rId39" Type="http://schemas.openxmlformats.org/officeDocument/2006/relationships/tags" Target="../tags/tag347.xml"/><Relationship Id="rId3" Type="http://schemas.openxmlformats.org/officeDocument/2006/relationships/tags" Target="../tags/tag311.xml"/><Relationship Id="rId21" Type="http://schemas.openxmlformats.org/officeDocument/2006/relationships/tags" Target="../tags/tag329.xml"/><Relationship Id="rId34" Type="http://schemas.openxmlformats.org/officeDocument/2006/relationships/tags" Target="../tags/tag342.xml"/><Relationship Id="rId42" Type="http://schemas.openxmlformats.org/officeDocument/2006/relationships/image" Target="../media/image47.jpeg"/><Relationship Id="rId7" Type="http://schemas.openxmlformats.org/officeDocument/2006/relationships/tags" Target="../tags/tag315.xml"/><Relationship Id="rId12" Type="http://schemas.openxmlformats.org/officeDocument/2006/relationships/tags" Target="../tags/tag320.xml"/><Relationship Id="rId17" Type="http://schemas.openxmlformats.org/officeDocument/2006/relationships/tags" Target="../tags/tag325.xml"/><Relationship Id="rId25" Type="http://schemas.openxmlformats.org/officeDocument/2006/relationships/tags" Target="../tags/tag333.xml"/><Relationship Id="rId33" Type="http://schemas.openxmlformats.org/officeDocument/2006/relationships/tags" Target="../tags/tag341.xml"/><Relationship Id="rId38" Type="http://schemas.openxmlformats.org/officeDocument/2006/relationships/tags" Target="../tags/tag346.xml"/><Relationship Id="rId2" Type="http://schemas.openxmlformats.org/officeDocument/2006/relationships/tags" Target="../tags/tag310.xml"/><Relationship Id="rId16" Type="http://schemas.openxmlformats.org/officeDocument/2006/relationships/tags" Target="../tags/tag324.xml"/><Relationship Id="rId20" Type="http://schemas.openxmlformats.org/officeDocument/2006/relationships/tags" Target="../tags/tag328.xml"/><Relationship Id="rId29" Type="http://schemas.openxmlformats.org/officeDocument/2006/relationships/tags" Target="../tags/tag337.xml"/><Relationship Id="rId41" Type="http://schemas.openxmlformats.org/officeDocument/2006/relationships/slideLayout" Target="../slideLayouts/slideLayout6.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tags" Target="../tags/tag319.xml"/><Relationship Id="rId24" Type="http://schemas.openxmlformats.org/officeDocument/2006/relationships/tags" Target="../tags/tag332.xml"/><Relationship Id="rId32" Type="http://schemas.openxmlformats.org/officeDocument/2006/relationships/tags" Target="../tags/tag340.xml"/><Relationship Id="rId37" Type="http://schemas.openxmlformats.org/officeDocument/2006/relationships/tags" Target="../tags/tag345.xml"/><Relationship Id="rId40" Type="http://schemas.openxmlformats.org/officeDocument/2006/relationships/tags" Target="../tags/tag348.xml"/><Relationship Id="rId5" Type="http://schemas.openxmlformats.org/officeDocument/2006/relationships/tags" Target="../tags/tag313.xml"/><Relationship Id="rId15" Type="http://schemas.openxmlformats.org/officeDocument/2006/relationships/tags" Target="../tags/tag323.xml"/><Relationship Id="rId23" Type="http://schemas.openxmlformats.org/officeDocument/2006/relationships/tags" Target="../tags/tag331.xml"/><Relationship Id="rId28" Type="http://schemas.openxmlformats.org/officeDocument/2006/relationships/tags" Target="../tags/tag336.xml"/><Relationship Id="rId36" Type="http://schemas.openxmlformats.org/officeDocument/2006/relationships/tags" Target="../tags/tag344.xml"/><Relationship Id="rId10" Type="http://schemas.openxmlformats.org/officeDocument/2006/relationships/tags" Target="../tags/tag318.xml"/><Relationship Id="rId19" Type="http://schemas.openxmlformats.org/officeDocument/2006/relationships/tags" Target="../tags/tag327.xml"/><Relationship Id="rId31" Type="http://schemas.openxmlformats.org/officeDocument/2006/relationships/tags" Target="../tags/tag339.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tags" Target="../tags/tag322.xml"/><Relationship Id="rId22" Type="http://schemas.openxmlformats.org/officeDocument/2006/relationships/tags" Target="../tags/tag330.xml"/><Relationship Id="rId27" Type="http://schemas.openxmlformats.org/officeDocument/2006/relationships/tags" Target="../tags/tag335.xml"/><Relationship Id="rId30" Type="http://schemas.openxmlformats.org/officeDocument/2006/relationships/tags" Target="../tags/tag338.xml"/><Relationship Id="rId35" Type="http://schemas.openxmlformats.org/officeDocument/2006/relationships/tags" Target="../tags/tag343.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slideLayout" Target="../slideLayouts/slideLayout6.xml"/><Relationship Id="rId4"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5" Type="http://schemas.openxmlformats.org/officeDocument/2006/relationships/image" Target="../media/image48.jpeg"/><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tags" Target="../tags/tag359.xml"/><Relationship Id="rId13" Type="http://schemas.openxmlformats.org/officeDocument/2006/relationships/tags" Target="../tags/tag364.xml"/><Relationship Id="rId18" Type="http://schemas.openxmlformats.org/officeDocument/2006/relationships/tags" Target="../tags/tag369.xml"/><Relationship Id="rId26" Type="http://schemas.openxmlformats.org/officeDocument/2006/relationships/tags" Target="../tags/tag377.xml"/><Relationship Id="rId3" Type="http://schemas.openxmlformats.org/officeDocument/2006/relationships/tags" Target="../tags/tag354.xml"/><Relationship Id="rId21" Type="http://schemas.openxmlformats.org/officeDocument/2006/relationships/tags" Target="../tags/tag372.xml"/><Relationship Id="rId34" Type="http://schemas.openxmlformats.org/officeDocument/2006/relationships/notesSlide" Target="../notesSlides/notesSlide14.xml"/><Relationship Id="rId7" Type="http://schemas.openxmlformats.org/officeDocument/2006/relationships/tags" Target="../tags/tag358.xml"/><Relationship Id="rId12" Type="http://schemas.openxmlformats.org/officeDocument/2006/relationships/tags" Target="../tags/tag363.xml"/><Relationship Id="rId17" Type="http://schemas.openxmlformats.org/officeDocument/2006/relationships/tags" Target="../tags/tag368.xml"/><Relationship Id="rId25" Type="http://schemas.openxmlformats.org/officeDocument/2006/relationships/tags" Target="../tags/tag376.xml"/><Relationship Id="rId33" Type="http://schemas.openxmlformats.org/officeDocument/2006/relationships/slideLayout" Target="../slideLayouts/slideLayout6.xml"/><Relationship Id="rId2" Type="http://schemas.openxmlformats.org/officeDocument/2006/relationships/tags" Target="../tags/tag353.xml"/><Relationship Id="rId16" Type="http://schemas.openxmlformats.org/officeDocument/2006/relationships/tags" Target="../tags/tag367.xml"/><Relationship Id="rId20" Type="http://schemas.openxmlformats.org/officeDocument/2006/relationships/tags" Target="../tags/tag371.xml"/><Relationship Id="rId29" Type="http://schemas.openxmlformats.org/officeDocument/2006/relationships/tags" Target="../tags/tag380.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tags" Target="../tags/tag362.xml"/><Relationship Id="rId24" Type="http://schemas.openxmlformats.org/officeDocument/2006/relationships/tags" Target="../tags/tag375.xml"/><Relationship Id="rId32" Type="http://schemas.openxmlformats.org/officeDocument/2006/relationships/tags" Target="../tags/tag383.xml"/><Relationship Id="rId5" Type="http://schemas.openxmlformats.org/officeDocument/2006/relationships/tags" Target="../tags/tag356.xml"/><Relationship Id="rId15" Type="http://schemas.openxmlformats.org/officeDocument/2006/relationships/tags" Target="../tags/tag366.xml"/><Relationship Id="rId23" Type="http://schemas.openxmlformats.org/officeDocument/2006/relationships/tags" Target="../tags/tag374.xml"/><Relationship Id="rId28" Type="http://schemas.openxmlformats.org/officeDocument/2006/relationships/tags" Target="../tags/tag379.xml"/><Relationship Id="rId10" Type="http://schemas.openxmlformats.org/officeDocument/2006/relationships/tags" Target="../tags/tag361.xml"/><Relationship Id="rId19" Type="http://schemas.openxmlformats.org/officeDocument/2006/relationships/tags" Target="../tags/tag370.xml"/><Relationship Id="rId31" Type="http://schemas.openxmlformats.org/officeDocument/2006/relationships/tags" Target="../tags/tag382.xml"/><Relationship Id="rId4" Type="http://schemas.openxmlformats.org/officeDocument/2006/relationships/tags" Target="../tags/tag355.xml"/><Relationship Id="rId9" Type="http://schemas.openxmlformats.org/officeDocument/2006/relationships/tags" Target="../tags/tag360.xml"/><Relationship Id="rId14" Type="http://schemas.openxmlformats.org/officeDocument/2006/relationships/tags" Target="../tags/tag365.xml"/><Relationship Id="rId22" Type="http://schemas.openxmlformats.org/officeDocument/2006/relationships/tags" Target="../tags/tag373.xml"/><Relationship Id="rId27" Type="http://schemas.openxmlformats.org/officeDocument/2006/relationships/tags" Target="../tags/tag378.xml"/><Relationship Id="rId30" Type="http://schemas.openxmlformats.org/officeDocument/2006/relationships/tags" Target="../tags/tag381.xml"/><Relationship Id="rId35"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5" Type="http://schemas.openxmlformats.org/officeDocument/2006/relationships/image" Target="../media/image50.jpeg"/><Relationship Id="rId4"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image" Target="../media/image51.jpeg"/><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notesSlide" Target="../notesSlides/notesSlide15.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slideLayout" Target="../slideLayouts/slideLayout6.xml"/><Relationship Id="rId5" Type="http://schemas.openxmlformats.org/officeDocument/2006/relationships/tags" Target="../tags/tag391.xml"/><Relationship Id="rId10" Type="http://schemas.openxmlformats.org/officeDocument/2006/relationships/tags" Target="../tags/tag396.xml"/><Relationship Id="rId4" Type="http://schemas.openxmlformats.org/officeDocument/2006/relationships/tags" Target="../tags/tag390.xml"/><Relationship Id="rId9" Type="http://schemas.openxmlformats.org/officeDocument/2006/relationships/tags" Target="../tags/tag395.xml"/></Relationships>
</file>

<file path=ppt/slides/_rels/slide34.xml.rels><?xml version="1.0" encoding="UTF-8" standalone="yes"?>
<Relationships xmlns="http://schemas.openxmlformats.org/package/2006/relationships"><Relationship Id="rId8" Type="http://schemas.openxmlformats.org/officeDocument/2006/relationships/tags" Target="../tags/tag404.xml"/><Relationship Id="rId13" Type="http://schemas.openxmlformats.org/officeDocument/2006/relationships/tags" Target="../tags/tag409.xml"/><Relationship Id="rId3" Type="http://schemas.openxmlformats.org/officeDocument/2006/relationships/tags" Target="../tags/tag399.xml"/><Relationship Id="rId7" Type="http://schemas.openxmlformats.org/officeDocument/2006/relationships/tags" Target="../tags/tag403.xml"/><Relationship Id="rId12" Type="http://schemas.openxmlformats.org/officeDocument/2006/relationships/tags" Target="../tags/tag408.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11" Type="http://schemas.openxmlformats.org/officeDocument/2006/relationships/tags" Target="../tags/tag407.xml"/><Relationship Id="rId5" Type="http://schemas.openxmlformats.org/officeDocument/2006/relationships/tags" Target="../tags/tag401.xml"/><Relationship Id="rId15" Type="http://schemas.openxmlformats.org/officeDocument/2006/relationships/image" Target="../media/image52.jpeg"/><Relationship Id="rId10" Type="http://schemas.openxmlformats.org/officeDocument/2006/relationships/tags" Target="../tags/tag406.xml"/><Relationship Id="rId4" Type="http://schemas.openxmlformats.org/officeDocument/2006/relationships/tags" Target="../tags/tag400.xml"/><Relationship Id="rId9" Type="http://schemas.openxmlformats.org/officeDocument/2006/relationships/tags" Target="../tags/tag405.xml"/><Relationship Id="rId14"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tags" Target="../tags/tag417.xml"/><Relationship Id="rId13" Type="http://schemas.openxmlformats.org/officeDocument/2006/relationships/tags" Target="../tags/tag422.xml"/><Relationship Id="rId18" Type="http://schemas.openxmlformats.org/officeDocument/2006/relationships/tags" Target="../tags/tag427.xml"/><Relationship Id="rId26" Type="http://schemas.openxmlformats.org/officeDocument/2006/relationships/notesSlide" Target="../notesSlides/notesSlide16.xml"/><Relationship Id="rId3" Type="http://schemas.openxmlformats.org/officeDocument/2006/relationships/tags" Target="../tags/tag412.xml"/><Relationship Id="rId21" Type="http://schemas.openxmlformats.org/officeDocument/2006/relationships/tags" Target="../tags/tag430.xml"/><Relationship Id="rId7" Type="http://schemas.openxmlformats.org/officeDocument/2006/relationships/tags" Target="../tags/tag416.xml"/><Relationship Id="rId12" Type="http://schemas.openxmlformats.org/officeDocument/2006/relationships/tags" Target="../tags/tag421.xml"/><Relationship Id="rId17" Type="http://schemas.openxmlformats.org/officeDocument/2006/relationships/tags" Target="../tags/tag426.xml"/><Relationship Id="rId25" Type="http://schemas.openxmlformats.org/officeDocument/2006/relationships/slideLayout" Target="../slideLayouts/slideLayout6.xml"/><Relationship Id="rId2" Type="http://schemas.openxmlformats.org/officeDocument/2006/relationships/tags" Target="../tags/tag411.xml"/><Relationship Id="rId16" Type="http://schemas.openxmlformats.org/officeDocument/2006/relationships/tags" Target="../tags/tag425.xml"/><Relationship Id="rId20" Type="http://schemas.openxmlformats.org/officeDocument/2006/relationships/tags" Target="../tags/tag429.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tags" Target="../tags/tag420.xml"/><Relationship Id="rId24" Type="http://schemas.openxmlformats.org/officeDocument/2006/relationships/tags" Target="../tags/tag433.xml"/><Relationship Id="rId5" Type="http://schemas.openxmlformats.org/officeDocument/2006/relationships/tags" Target="../tags/tag414.xml"/><Relationship Id="rId15" Type="http://schemas.openxmlformats.org/officeDocument/2006/relationships/tags" Target="../tags/tag424.xml"/><Relationship Id="rId23" Type="http://schemas.openxmlformats.org/officeDocument/2006/relationships/tags" Target="../tags/tag432.xml"/><Relationship Id="rId10" Type="http://schemas.openxmlformats.org/officeDocument/2006/relationships/tags" Target="../tags/tag419.xml"/><Relationship Id="rId19" Type="http://schemas.openxmlformats.org/officeDocument/2006/relationships/tags" Target="../tags/tag428.xm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tags" Target="../tags/tag423.xml"/><Relationship Id="rId22" Type="http://schemas.openxmlformats.org/officeDocument/2006/relationships/tags" Target="../tags/tag431.xml"/><Relationship Id="rId27"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434.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35.xml"/><Relationship Id="rId6" Type="http://schemas.openxmlformats.org/officeDocument/2006/relationships/image" Target="../media/image56.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tags" Target="../tags/tag443.xml"/><Relationship Id="rId13" Type="http://schemas.openxmlformats.org/officeDocument/2006/relationships/tags" Target="../tags/tag448.xml"/><Relationship Id="rId18" Type="http://schemas.openxmlformats.org/officeDocument/2006/relationships/image" Target="../media/image57.jpeg"/><Relationship Id="rId3" Type="http://schemas.openxmlformats.org/officeDocument/2006/relationships/tags" Target="../tags/tag438.xml"/><Relationship Id="rId7" Type="http://schemas.openxmlformats.org/officeDocument/2006/relationships/tags" Target="../tags/tag442.xml"/><Relationship Id="rId12" Type="http://schemas.openxmlformats.org/officeDocument/2006/relationships/tags" Target="../tags/tag447.xml"/><Relationship Id="rId17" Type="http://schemas.openxmlformats.org/officeDocument/2006/relationships/slideLayout" Target="../slideLayouts/slideLayout6.xml"/><Relationship Id="rId2" Type="http://schemas.openxmlformats.org/officeDocument/2006/relationships/tags" Target="../tags/tag437.xml"/><Relationship Id="rId16" Type="http://schemas.openxmlformats.org/officeDocument/2006/relationships/tags" Target="../tags/tag451.xml"/><Relationship Id="rId1" Type="http://schemas.openxmlformats.org/officeDocument/2006/relationships/tags" Target="../tags/tag436.xml"/><Relationship Id="rId6" Type="http://schemas.openxmlformats.org/officeDocument/2006/relationships/tags" Target="../tags/tag441.xml"/><Relationship Id="rId11" Type="http://schemas.openxmlformats.org/officeDocument/2006/relationships/tags" Target="../tags/tag446.xml"/><Relationship Id="rId5" Type="http://schemas.openxmlformats.org/officeDocument/2006/relationships/tags" Target="../tags/tag440.xml"/><Relationship Id="rId15" Type="http://schemas.openxmlformats.org/officeDocument/2006/relationships/tags" Target="../tags/tag450.xml"/><Relationship Id="rId10" Type="http://schemas.openxmlformats.org/officeDocument/2006/relationships/tags" Target="../tags/tag445.xml"/><Relationship Id="rId4" Type="http://schemas.openxmlformats.org/officeDocument/2006/relationships/tags" Target="../tags/tag439.xml"/><Relationship Id="rId9" Type="http://schemas.openxmlformats.org/officeDocument/2006/relationships/tags" Target="../tags/tag444.xml"/><Relationship Id="rId14" Type="http://schemas.openxmlformats.org/officeDocument/2006/relationships/tags" Target="../tags/tag449.xml"/></Relationships>
</file>

<file path=ppt/slides/_rels/slide39.xml.rels><?xml version="1.0" encoding="UTF-8" standalone="yes"?>
<Relationships xmlns="http://schemas.openxmlformats.org/package/2006/relationships"><Relationship Id="rId8" Type="http://schemas.openxmlformats.org/officeDocument/2006/relationships/tags" Target="../tags/tag459.xml"/><Relationship Id="rId13" Type="http://schemas.openxmlformats.org/officeDocument/2006/relationships/tags" Target="../tags/tag464.xml"/><Relationship Id="rId18" Type="http://schemas.openxmlformats.org/officeDocument/2006/relationships/image" Target="../media/image58.jpeg"/><Relationship Id="rId3" Type="http://schemas.openxmlformats.org/officeDocument/2006/relationships/tags" Target="../tags/tag454.xml"/><Relationship Id="rId7" Type="http://schemas.openxmlformats.org/officeDocument/2006/relationships/tags" Target="../tags/tag458.xml"/><Relationship Id="rId12" Type="http://schemas.openxmlformats.org/officeDocument/2006/relationships/tags" Target="../tags/tag463.xml"/><Relationship Id="rId17" Type="http://schemas.openxmlformats.org/officeDocument/2006/relationships/slideLayout" Target="../slideLayouts/slideLayout6.xml"/><Relationship Id="rId2" Type="http://schemas.openxmlformats.org/officeDocument/2006/relationships/tags" Target="../tags/tag453.xml"/><Relationship Id="rId16" Type="http://schemas.openxmlformats.org/officeDocument/2006/relationships/tags" Target="../tags/tag467.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tags" Target="../tags/tag462.xml"/><Relationship Id="rId5" Type="http://schemas.openxmlformats.org/officeDocument/2006/relationships/tags" Target="../tags/tag456.xml"/><Relationship Id="rId15" Type="http://schemas.openxmlformats.org/officeDocument/2006/relationships/tags" Target="../tags/tag466.xml"/><Relationship Id="rId10" Type="http://schemas.openxmlformats.org/officeDocument/2006/relationships/tags" Target="../tags/tag461.xml"/><Relationship Id="rId4" Type="http://schemas.openxmlformats.org/officeDocument/2006/relationships/tags" Target="../tags/tag455.xml"/><Relationship Id="rId9" Type="http://schemas.openxmlformats.org/officeDocument/2006/relationships/tags" Target="../tags/tag460.xml"/><Relationship Id="rId14" Type="http://schemas.openxmlformats.org/officeDocument/2006/relationships/tags" Target="../tags/tag465.xml"/></Relationships>
</file>

<file path=ppt/slides/_rels/slide4.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15.jpeg"/><Relationship Id="rId4" Type="http://schemas.openxmlformats.org/officeDocument/2006/relationships/tags" Target="../tags/tag12.xml"/><Relationship Id="rId9"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tags" Target="../tags/tag475.xml"/><Relationship Id="rId13" Type="http://schemas.openxmlformats.org/officeDocument/2006/relationships/tags" Target="../tags/tag480.xml"/><Relationship Id="rId18" Type="http://schemas.openxmlformats.org/officeDocument/2006/relationships/image" Target="../media/image59.jpeg"/><Relationship Id="rId3" Type="http://schemas.openxmlformats.org/officeDocument/2006/relationships/tags" Target="../tags/tag470.xml"/><Relationship Id="rId7" Type="http://schemas.openxmlformats.org/officeDocument/2006/relationships/tags" Target="../tags/tag474.xml"/><Relationship Id="rId12" Type="http://schemas.openxmlformats.org/officeDocument/2006/relationships/tags" Target="../tags/tag479.xml"/><Relationship Id="rId17" Type="http://schemas.openxmlformats.org/officeDocument/2006/relationships/slideLayout" Target="../slideLayouts/slideLayout6.xml"/><Relationship Id="rId2" Type="http://schemas.openxmlformats.org/officeDocument/2006/relationships/tags" Target="../tags/tag469.xml"/><Relationship Id="rId16" Type="http://schemas.openxmlformats.org/officeDocument/2006/relationships/tags" Target="../tags/tag483.xml"/><Relationship Id="rId1" Type="http://schemas.openxmlformats.org/officeDocument/2006/relationships/tags" Target="../tags/tag468.xml"/><Relationship Id="rId6" Type="http://schemas.openxmlformats.org/officeDocument/2006/relationships/tags" Target="../tags/tag473.xml"/><Relationship Id="rId11" Type="http://schemas.openxmlformats.org/officeDocument/2006/relationships/tags" Target="../tags/tag478.xml"/><Relationship Id="rId5" Type="http://schemas.openxmlformats.org/officeDocument/2006/relationships/tags" Target="../tags/tag472.xml"/><Relationship Id="rId15" Type="http://schemas.openxmlformats.org/officeDocument/2006/relationships/tags" Target="../tags/tag482.xml"/><Relationship Id="rId10" Type="http://schemas.openxmlformats.org/officeDocument/2006/relationships/tags" Target="../tags/tag477.xml"/><Relationship Id="rId4" Type="http://schemas.openxmlformats.org/officeDocument/2006/relationships/tags" Target="../tags/tag471.xml"/><Relationship Id="rId9" Type="http://schemas.openxmlformats.org/officeDocument/2006/relationships/tags" Target="../tags/tag476.xml"/><Relationship Id="rId14" Type="http://schemas.openxmlformats.org/officeDocument/2006/relationships/tags" Target="../tags/tag481.xml"/></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486.xml"/><Relationship Id="rId7" Type="http://schemas.openxmlformats.org/officeDocument/2006/relationships/slideLayout" Target="../slideLayouts/slideLayout6.xml"/><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tags" Target="../tags/tag489.xml"/><Relationship Id="rId5" Type="http://schemas.openxmlformats.org/officeDocument/2006/relationships/tags" Target="../tags/tag488.xml"/><Relationship Id="rId4" Type="http://schemas.openxmlformats.org/officeDocument/2006/relationships/tags" Target="../tags/tag487.xml"/></Relationships>
</file>

<file path=ppt/slides/_rels/slide42.xml.rels><?xml version="1.0" encoding="UTF-8" standalone="yes"?>
<Relationships xmlns="http://schemas.openxmlformats.org/package/2006/relationships"><Relationship Id="rId8" Type="http://schemas.openxmlformats.org/officeDocument/2006/relationships/tags" Target="../tags/tag497.xml"/><Relationship Id="rId3" Type="http://schemas.openxmlformats.org/officeDocument/2006/relationships/tags" Target="../tags/tag492.xml"/><Relationship Id="rId7" Type="http://schemas.openxmlformats.org/officeDocument/2006/relationships/tags" Target="../tags/tag496.xml"/><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tags" Target="../tags/tag495.xml"/><Relationship Id="rId11" Type="http://schemas.openxmlformats.org/officeDocument/2006/relationships/image" Target="../media/image61.jpeg"/><Relationship Id="rId5" Type="http://schemas.openxmlformats.org/officeDocument/2006/relationships/tags" Target="../tags/tag494.xml"/><Relationship Id="rId10" Type="http://schemas.openxmlformats.org/officeDocument/2006/relationships/slideLayout" Target="../slideLayouts/slideLayout6.xml"/><Relationship Id="rId4" Type="http://schemas.openxmlformats.org/officeDocument/2006/relationships/tags" Target="../tags/tag493.xml"/><Relationship Id="rId9" Type="http://schemas.openxmlformats.org/officeDocument/2006/relationships/tags" Target="../tags/tag498.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501.xml"/><Relationship Id="rId7" Type="http://schemas.openxmlformats.org/officeDocument/2006/relationships/tags" Target="../tags/tag505.xml"/><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9"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tags" Target="../tags/tag508.xml"/><Relationship Id="rId2" Type="http://schemas.openxmlformats.org/officeDocument/2006/relationships/tags" Target="../tags/tag507.xml"/><Relationship Id="rId1" Type="http://schemas.openxmlformats.org/officeDocument/2006/relationships/tags" Target="../tags/tag506.xml"/><Relationship Id="rId6" Type="http://schemas.openxmlformats.org/officeDocument/2006/relationships/image" Target="../media/image63.jpeg"/><Relationship Id="rId5" Type="http://schemas.openxmlformats.org/officeDocument/2006/relationships/slideLayout" Target="../slideLayouts/slideLayout6.xml"/><Relationship Id="rId4" Type="http://schemas.openxmlformats.org/officeDocument/2006/relationships/tags" Target="../tags/tag509.xml"/></Relationships>
</file>

<file path=ppt/slides/_rels/slide45.xml.rels><?xml version="1.0" encoding="UTF-8" standalone="yes"?>
<Relationships xmlns="http://schemas.openxmlformats.org/package/2006/relationships"><Relationship Id="rId8" Type="http://schemas.openxmlformats.org/officeDocument/2006/relationships/tags" Target="../tags/tag517.xml"/><Relationship Id="rId3" Type="http://schemas.openxmlformats.org/officeDocument/2006/relationships/tags" Target="../tags/tag512.xml"/><Relationship Id="rId7" Type="http://schemas.openxmlformats.org/officeDocument/2006/relationships/tags" Target="../tags/tag516.xml"/><Relationship Id="rId2" Type="http://schemas.openxmlformats.org/officeDocument/2006/relationships/tags" Target="../tags/tag511.xml"/><Relationship Id="rId1" Type="http://schemas.openxmlformats.org/officeDocument/2006/relationships/tags" Target="../tags/tag510.xml"/><Relationship Id="rId6" Type="http://schemas.openxmlformats.org/officeDocument/2006/relationships/tags" Target="../tags/tag515.xml"/><Relationship Id="rId11" Type="http://schemas.openxmlformats.org/officeDocument/2006/relationships/image" Target="../media/image64.jpeg"/><Relationship Id="rId5" Type="http://schemas.openxmlformats.org/officeDocument/2006/relationships/tags" Target="../tags/tag514.xml"/><Relationship Id="rId10" Type="http://schemas.openxmlformats.org/officeDocument/2006/relationships/slideLayout" Target="../slideLayouts/slideLayout6.xml"/><Relationship Id="rId4" Type="http://schemas.openxmlformats.org/officeDocument/2006/relationships/tags" Target="../tags/tag513.xml"/><Relationship Id="rId9" Type="http://schemas.openxmlformats.org/officeDocument/2006/relationships/tags" Target="../tags/tag518.xml"/></Relationships>
</file>

<file path=ppt/slides/_rels/slide46.xml.rels><?xml version="1.0" encoding="UTF-8" standalone="yes"?>
<Relationships xmlns="http://schemas.openxmlformats.org/package/2006/relationships"><Relationship Id="rId8" Type="http://schemas.openxmlformats.org/officeDocument/2006/relationships/tags" Target="../tags/tag526.xml"/><Relationship Id="rId13" Type="http://schemas.openxmlformats.org/officeDocument/2006/relationships/tags" Target="../tags/tag531.xml"/><Relationship Id="rId18" Type="http://schemas.openxmlformats.org/officeDocument/2006/relationships/tags" Target="../tags/tag536.xml"/><Relationship Id="rId3" Type="http://schemas.openxmlformats.org/officeDocument/2006/relationships/tags" Target="../tags/tag521.xml"/><Relationship Id="rId21" Type="http://schemas.openxmlformats.org/officeDocument/2006/relationships/tags" Target="../tags/tag539.xml"/><Relationship Id="rId7" Type="http://schemas.openxmlformats.org/officeDocument/2006/relationships/tags" Target="../tags/tag525.xml"/><Relationship Id="rId12" Type="http://schemas.openxmlformats.org/officeDocument/2006/relationships/tags" Target="../tags/tag530.xml"/><Relationship Id="rId17" Type="http://schemas.openxmlformats.org/officeDocument/2006/relationships/tags" Target="../tags/tag535.xml"/><Relationship Id="rId2" Type="http://schemas.openxmlformats.org/officeDocument/2006/relationships/tags" Target="../tags/tag520.xml"/><Relationship Id="rId16" Type="http://schemas.openxmlformats.org/officeDocument/2006/relationships/tags" Target="../tags/tag534.xml"/><Relationship Id="rId20" Type="http://schemas.openxmlformats.org/officeDocument/2006/relationships/tags" Target="../tags/tag538.xml"/><Relationship Id="rId1" Type="http://schemas.openxmlformats.org/officeDocument/2006/relationships/tags" Target="../tags/tag519.xml"/><Relationship Id="rId6" Type="http://schemas.openxmlformats.org/officeDocument/2006/relationships/tags" Target="../tags/tag524.xml"/><Relationship Id="rId11" Type="http://schemas.openxmlformats.org/officeDocument/2006/relationships/tags" Target="../tags/tag529.xml"/><Relationship Id="rId5" Type="http://schemas.openxmlformats.org/officeDocument/2006/relationships/tags" Target="../tags/tag523.xml"/><Relationship Id="rId15" Type="http://schemas.openxmlformats.org/officeDocument/2006/relationships/tags" Target="../tags/tag533.xml"/><Relationship Id="rId23" Type="http://schemas.openxmlformats.org/officeDocument/2006/relationships/image" Target="../media/image65.jpeg"/><Relationship Id="rId10" Type="http://schemas.openxmlformats.org/officeDocument/2006/relationships/tags" Target="../tags/tag528.xml"/><Relationship Id="rId19" Type="http://schemas.openxmlformats.org/officeDocument/2006/relationships/tags" Target="../tags/tag537.xml"/><Relationship Id="rId4" Type="http://schemas.openxmlformats.org/officeDocument/2006/relationships/tags" Target="../tags/tag522.xml"/><Relationship Id="rId9" Type="http://schemas.openxmlformats.org/officeDocument/2006/relationships/tags" Target="../tags/tag527.xml"/><Relationship Id="rId14" Type="http://schemas.openxmlformats.org/officeDocument/2006/relationships/tags" Target="../tags/tag532.xml"/><Relationship Id="rId2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tags" Target="../tags/tag542.xml"/><Relationship Id="rId2" Type="http://schemas.openxmlformats.org/officeDocument/2006/relationships/tags" Target="../tags/tag541.xml"/><Relationship Id="rId1" Type="http://schemas.openxmlformats.org/officeDocument/2006/relationships/tags" Target="../tags/tag540.xml"/><Relationship Id="rId5" Type="http://schemas.openxmlformats.org/officeDocument/2006/relationships/image" Target="../media/image50.jpeg"/><Relationship Id="rId4"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tags" Target="../tags/tag545.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image" Target="../media/image66.jpeg"/><Relationship Id="rId5" Type="http://schemas.openxmlformats.org/officeDocument/2006/relationships/slideLayout" Target="../slideLayouts/slideLayout6.xml"/><Relationship Id="rId4" Type="http://schemas.openxmlformats.org/officeDocument/2006/relationships/tags" Target="../tags/tag546.xml"/></Relationships>
</file>

<file path=ppt/slides/_rels/slide49.xml.rels><?xml version="1.0" encoding="UTF-8" standalone="yes"?>
<Relationships xmlns="http://schemas.openxmlformats.org/package/2006/relationships"><Relationship Id="rId8" Type="http://schemas.openxmlformats.org/officeDocument/2006/relationships/tags" Target="../tags/tag554.xml"/><Relationship Id="rId13" Type="http://schemas.openxmlformats.org/officeDocument/2006/relationships/tags" Target="../tags/tag559.xml"/><Relationship Id="rId18" Type="http://schemas.openxmlformats.org/officeDocument/2006/relationships/tags" Target="../tags/tag564.xml"/><Relationship Id="rId3" Type="http://schemas.openxmlformats.org/officeDocument/2006/relationships/tags" Target="../tags/tag549.xml"/><Relationship Id="rId21" Type="http://schemas.openxmlformats.org/officeDocument/2006/relationships/slideLayout" Target="../slideLayouts/slideLayout6.xml"/><Relationship Id="rId7" Type="http://schemas.openxmlformats.org/officeDocument/2006/relationships/tags" Target="../tags/tag553.xml"/><Relationship Id="rId12" Type="http://schemas.openxmlformats.org/officeDocument/2006/relationships/tags" Target="../tags/tag558.xml"/><Relationship Id="rId17" Type="http://schemas.openxmlformats.org/officeDocument/2006/relationships/tags" Target="../tags/tag563.xml"/><Relationship Id="rId2" Type="http://schemas.openxmlformats.org/officeDocument/2006/relationships/tags" Target="../tags/tag548.xml"/><Relationship Id="rId16" Type="http://schemas.openxmlformats.org/officeDocument/2006/relationships/tags" Target="../tags/tag562.xml"/><Relationship Id="rId20" Type="http://schemas.openxmlformats.org/officeDocument/2006/relationships/tags" Target="../tags/tag566.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tags" Target="../tags/tag557.xml"/><Relationship Id="rId5" Type="http://schemas.openxmlformats.org/officeDocument/2006/relationships/tags" Target="../tags/tag551.xml"/><Relationship Id="rId15" Type="http://schemas.openxmlformats.org/officeDocument/2006/relationships/tags" Target="../tags/tag561.xml"/><Relationship Id="rId10" Type="http://schemas.openxmlformats.org/officeDocument/2006/relationships/tags" Target="../tags/tag556.xml"/><Relationship Id="rId19" Type="http://schemas.openxmlformats.org/officeDocument/2006/relationships/tags" Target="../tags/tag565.xml"/><Relationship Id="rId4" Type="http://schemas.openxmlformats.org/officeDocument/2006/relationships/tags" Target="../tags/tag550.xml"/><Relationship Id="rId9" Type="http://schemas.openxmlformats.org/officeDocument/2006/relationships/tags" Target="../tags/tag555.xml"/><Relationship Id="rId14" Type="http://schemas.openxmlformats.org/officeDocument/2006/relationships/tags" Target="../tags/tag560.xml"/><Relationship Id="rId22" Type="http://schemas.openxmlformats.org/officeDocument/2006/relationships/image" Target="../media/image67.jpeg"/></Relationships>
</file>

<file path=ppt/slides/_rels/slide5.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2" Type="http://schemas.openxmlformats.org/officeDocument/2006/relationships/tags" Target="../tags/tag18.xml"/><Relationship Id="rId16" Type="http://schemas.openxmlformats.org/officeDocument/2006/relationships/image" Target="../media/image16.jpe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slideLayout" Target="../slideLayouts/slideLayout6.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50.xml.rels><?xml version="1.0" encoding="UTF-8" standalone="yes"?>
<Relationships xmlns="http://schemas.openxmlformats.org/package/2006/relationships"><Relationship Id="rId3" Type="http://schemas.openxmlformats.org/officeDocument/2006/relationships/tags" Target="../tags/tag569.xml"/><Relationship Id="rId7" Type="http://schemas.openxmlformats.org/officeDocument/2006/relationships/image" Target="../media/image68.jpeg"/><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slideLayout" Target="../slideLayouts/slideLayout6.xml"/><Relationship Id="rId5" Type="http://schemas.openxmlformats.org/officeDocument/2006/relationships/tags" Target="../tags/tag571.xml"/><Relationship Id="rId4" Type="http://schemas.openxmlformats.org/officeDocument/2006/relationships/tags" Target="../tags/tag570.xml"/></Relationships>
</file>

<file path=ppt/slides/_rels/slide51.xml.rels><?xml version="1.0" encoding="UTF-8" standalone="yes"?>
<Relationships xmlns="http://schemas.openxmlformats.org/package/2006/relationships"><Relationship Id="rId3" Type="http://schemas.openxmlformats.org/officeDocument/2006/relationships/tags" Target="../tags/tag574.xml"/><Relationship Id="rId2" Type="http://schemas.openxmlformats.org/officeDocument/2006/relationships/tags" Target="../tags/tag573.xml"/><Relationship Id="rId1" Type="http://schemas.openxmlformats.org/officeDocument/2006/relationships/tags" Target="../tags/tag572.xml"/><Relationship Id="rId5" Type="http://schemas.openxmlformats.org/officeDocument/2006/relationships/image" Target="../media/image69.jpeg"/><Relationship Id="rId4"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tags" Target="../tags/tag577.xml"/><Relationship Id="rId2" Type="http://schemas.openxmlformats.org/officeDocument/2006/relationships/tags" Target="../tags/tag576.xml"/><Relationship Id="rId1" Type="http://schemas.openxmlformats.org/officeDocument/2006/relationships/tags" Target="../tags/tag575.xml"/><Relationship Id="rId5" Type="http://schemas.openxmlformats.org/officeDocument/2006/relationships/image" Target="../media/image50.jpeg"/><Relationship Id="rId4"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tags" Target="../tags/tag585.xml"/><Relationship Id="rId13" Type="http://schemas.openxmlformats.org/officeDocument/2006/relationships/notesSlide" Target="../notesSlides/notesSlide19.xml"/><Relationship Id="rId3" Type="http://schemas.openxmlformats.org/officeDocument/2006/relationships/tags" Target="../tags/tag580.xml"/><Relationship Id="rId7" Type="http://schemas.openxmlformats.org/officeDocument/2006/relationships/tags" Target="../tags/tag584.xml"/><Relationship Id="rId12" Type="http://schemas.openxmlformats.org/officeDocument/2006/relationships/slideLayout" Target="../slideLayouts/slideLayout6.xml"/><Relationship Id="rId2" Type="http://schemas.openxmlformats.org/officeDocument/2006/relationships/tags" Target="../tags/tag579.xml"/><Relationship Id="rId1" Type="http://schemas.openxmlformats.org/officeDocument/2006/relationships/tags" Target="../tags/tag578.xml"/><Relationship Id="rId6" Type="http://schemas.openxmlformats.org/officeDocument/2006/relationships/tags" Target="../tags/tag583.xml"/><Relationship Id="rId11" Type="http://schemas.openxmlformats.org/officeDocument/2006/relationships/tags" Target="../tags/tag588.xml"/><Relationship Id="rId5" Type="http://schemas.openxmlformats.org/officeDocument/2006/relationships/tags" Target="../tags/tag582.xml"/><Relationship Id="rId10" Type="http://schemas.openxmlformats.org/officeDocument/2006/relationships/tags" Target="../tags/tag587.xml"/><Relationship Id="rId4" Type="http://schemas.openxmlformats.org/officeDocument/2006/relationships/tags" Target="../tags/tag581.xml"/><Relationship Id="rId9" Type="http://schemas.openxmlformats.org/officeDocument/2006/relationships/tags" Target="../tags/tag586.xml"/><Relationship Id="rId1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tags" Target="../tags/tag591.xml"/><Relationship Id="rId2" Type="http://schemas.openxmlformats.org/officeDocument/2006/relationships/tags" Target="../tags/tag590.xml"/><Relationship Id="rId1" Type="http://schemas.openxmlformats.org/officeDocument/2006/relationships/tags" Target="../tags/tag589.xml"/><Relationship Id="rId6" Type="http://schemas.openxmlformats.org/officeDocument/2006/relationships/image" Target="../media/image71.jpeg"/><Relationship Id="rId5" Type="http://schemas.openxmlformats.org/officeDocument/2006/relationships/slideLayout" Target="../slideLayouts/slideLayout6.xml"/><Relationship Id="rId4" Type="http://schemas.openxmlformats.org/officeDocument/2006/relationships/tags" Target="../tags/tag592.xml"/></Relationships>
</file>

<file path=ppt/slides/_rels/slide55.xml.rels><?xml version="1.0" encoding="UTF-8" standalone="yes"?>
<Relationships xmlns="http://schemas.openxmlformats.org/package/2006/relationships"><Relationship Id="rId8" Type="http://schemas.openxmlformats.org/officeDocument/2006/relationships/tags" Target="../tags/tag600.xml"/><Relationship Id="rId13" Type="http://schemas.openxmlformats.org/officeDocument/2006/relationships/tags" Target="../tags/tag605.xml"/><Relationship Id="rId18" Type="http://schemas.openxmlformats.org/officeDocument/2006/relationships/image" Target="../media/image72.jpeg"/><Relationship Id="rId3" Type="http://schemas.openxmlformats.org/officeDocument/2006/relationships/tags" Target="../tags/tag595.xml"/><Relationship Id="rId7" Type="http://schemas.openxmlformats.org/officeDocument/2006/relationships/tags" Target="../tags/tag599.xml"/><Relationship Id="rId12" Type="http://schemas.openxmlformats.org/officeDocument/2006/relationships/tags" Target="../tags/tag604.xml"/><Relationship Id="rId17" Type="http://schemas.openxmlformats.org/officeDocument/2006/relationships/notesSlide" Target="../notesSlides/notesSlide20.xml"/><Relationship Id="rId2" Type="http://schemas.openxmlformats.org/officeDocument/2006/relationships/tags" Target="../tags/tag594.xml"/><Relationship Id="rId16" Type="http://schemas.openxmlformats.org/officeDocument/2006/relationships/slideLayout" Target="../slideLayouts/slideLayout6.xml"/><Relationship Id="rId1" Type="http://schemas.openxmlformats.org/officeDocument/2006/relationships/tags" Target="../tags/tag593.xml"/><Relationship Id="rId6" Type="http://schemas.openxmlformats.org/officeDocument/2006/relationships/tags" Target="../tags/tag598.xml"/><Relationship Id="rId11" Type="http://schemas.openxmlformats.org/officeDocument/2006/relationships/tags" Target="../tags/tag603.xml"/><Relationship Id="rId5" Type="http://schemas.openxmlformats.org/officeDocument/2006/relationships/tags" Target="../tags/tag597.xml"/><Relationship Id="rId15" Type="http://schemas.openxmlformats.org/officeDocument/2006/relationships/tags" Target="../tags/tag607.xml"/><Relationship Id="rId10" Type="http://schemas.openxmlformats.org/officeDocument/2006/relationships/tags" Target="../tags/tag602.xml"/><Relationship Id="rId4" Type="http://schemas.openxmlformats.org/officeDocument/2006/relationships/tags" Target="../tags/tag596.xml"/><Relationship Id="rId9" Type="http://schemas.openxmlformats.org/officeDocument/2006/relationships/tags" Target="../tags/tag601.xml"/><Relationship Id="rId14" Type="http://schemas.openxmlformats.org/officeDocument/2006/relationships/tags" Target="../tags/tag606.xml"/></Relationships>
</file>

<file path=ppt/slides/_rels/slide56.xml.rels><?xml version="1.0" encoding="UTF-8" standalone="yes"?>
<Relationships xmlns="http://schemas.openxmlformats.org/package/2006/relationships"><Relationship Id="rId3" Type="http://schemas.openxmlformats.org/officeDocument/2006/relationships/tags" Target="../tags/tag610.xml"/><Relationship Id="rId7" Type="http://schemas.openxmlformats.org/officeDocument/2006/relationships/image" Target="../media/image73.jpeg"/><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slideLayout" Target="../slideLayouts/slideLayout6.xml"/><Relationship Id="rId5" Type="http://schemas.openxmlformats.org/officeDocument/2006/relationships/tags" Target="../tags/tag612.xml"/><Relationship Id="rId4" Type="http://schemas.openxmlformats.org/officeDocument/2006/relationships/tags" Target="../tags/tag611.xml"/></Relationships>
</file>

<file path=ppt/slides/_rels/slide57.xml.rels><?xml version="1.0" encoding="UTF-8" standalone="yes"?>
<Relationships xmlns="http://schemas.openxmlformats.org/package/2006/relationships"><Relationship Id="rId3" Type="http://schemas.openxmlformats.org/officeDocument/2006/relationships/tags" Target="../tags/tag615.xml"/><Relationship Id="rId2" Type="http://schemas.openxmlformats.org/officeDocument/2006/relationships/tags" Target="../tags/tag614.xml"/><Relationship Id="rId1" Type="http://schemas.openxmlformats.org/officeDocument/2006/relationships/tags" Target="../tags/tag613.xml"/><Relationship Id="rId6" Type="http://schemas.openxmlformats.org/officeDocument/2006/relationships/image" Target="../media/image14.jpeg"/><Relationship Id="rId5" Type="http://schemas.openxmlformats.org/officeDocument/2006/relationships/slideLayout" Target="../slideLayouts/slideLayout6.xml"/><Relationship Id="rId4" Type="http://schemas.openxmlformats.org/officeDocument/2006/relationships/tags" Target="../tags/tag61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61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18.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chart" Target="../charts/chart1.xml"/><Relationship Id="rId3" Type="http://schemas.openxmlformats.org/officeDocument/2006/relationships/notesSlide" Target="../notesSlides/notesSlide1.xml"/><Relationship Id="rId7" Type="http://schemas.openxmlformats.org/officeDocument/2006/relationships/diagramColors" Target="../diagrams/colors1.xml"/><Relationship Id="rId12"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diagramQuickStyle" Target="../diagrams/quickStyle1.xml"/><Relationship Id="rId11" Type="http://schemas.openxmlformats.org/officeDocument/2006/relationships/image" Target="../media/image19.png"/><Relationship Id="rId5" Type="http://schemas.openxmlformats.org/officeDocument/2006/relationships/diagramLayout" Target="../diagrams/layout1.xml"/><Relationship Id="rId10" Type="http://schemas.openxmlformats.org/officeDocument/2006/relationships/image" Target="../media/image18.png"/><Relationship Id="rId4" Type="http://schemas.openxmlformats.org/officeDocument/2006/relationships/diagramData" Target="../diagrams/data1.xml"/><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tags" Target="../tags/tag626.xml"/><Relationship Id="rId13" Type="http://schemas.openxmlformats.org/officeDocument/2006/relationships/tags" Target="../tags/tag631.xml"/><Relationship Id="rId18" Type="http://schemas.openxmlformats.org/officeDocument/2006/relationships/tags" Target="../tags/tag636.xml"/><Relationship Id="rId26" Type="http://schemas.openxmlformats.org/officeDocument/2006/relationships/tags" Target="../tags/tag644.xml"/><Relationship Id="rId39" Type="http://schemas.openxmlformats.org/officeDocument/2006/relationships/tags" Target="../tags/tag657.xml"/><Relationship Id="rId3" Type="http://schemas.openxmlformats.org/officeDocument/2006/relationships/tags" Target="../tags/tag621.xml"/><Relationship Id="rId21" Type="http://schemas.openxmlformats.org/officeDocument/2006/relationships/tags" Target="../tags/tag639.xml"/><Relationship Id="rId34" Type="http://schemas.openxmlformats.org/officeDocument/2006/relationships/tags" Target="../tags/tag652.xml"/><Relationship Id="rId42" Type="http://schemas.openxmlformats.org/officeDocument/2006/relationships/tags" Target="../tags/tag660.xml"/><Relationship Id="rId7" Type="http://schemas.openxmlformats.org/officeDocument/2006/relationships/tags" Target="../tags/tag625.xml"/><Relationship Id="rId12" Type="http://schemas.openxmlformats.org/officeDocument/2006/relationships/tags" Target="../tags/tag630.xml"/><Relationship Id="rId17" Type="http://schemas.openxmlformats.org/officeDocument/2006/relationships/tags" Target="../tags/tag635.xml"/><Relationship Id="rId25" Type="http://schemas.openxmlformats.org/officeDocument/2006/relationships/tags" Target="../tags/tag643.xml"/><Relationship Id="rId33" Type="http://schemas.openxmlformats.org/officeDocument/2006/relationships/tags" Target="../tags/tag651.xml"/><Relationship Id="rId38" Type="http://schemas.openxmlformats.org/officeDocument/2006/relationships/tags" Target="../tags/tag656.xml"/><Relationship Id="rId2" Type="http://schemas.openxmlformats.org/officeDocument/2006/relationships/tags" Target="../tags/tag620.xml"/><Relationship Id="rId16" Type="http://schemas.openxmlformats.org/officeDocument/2006/relationships/tags" Target="../tags/tag634.xml"/><Relationship Id="rId20" Type="http://schemas.openxmlformats.org/officeDocument/2006/relationships/tags" Target="../tags/tag638.xml"/><Relationship Id="rId29" Type="http://schemas.openxmlformats.org/officeDocument/2006/relationships/tags" Target="../tags/tag647.xml"/><Relationship Id="rId41" Type="http://schemas.openxmlformats.org/officeDocument/2006/relationships/tags" Target="../tags/tag659.xml"/><Relationship Id="rId1" Type="http://schemas.openxmlformats.org/officeDocument/2006/relationships/tags" Target="../tags/tag619.xml"/><Relationship Id="rId6" Type="http://schemas.openxmlformats.org/officeDocument/2006/relationships/tags" Target="../tags/tag624.xml"/><Relationship Id="rId11" Type="http://schemas.openxmlformats.org/officeDocument/2006/relationships/tags" Target="../tags/tag629.xml"/><Relationship Id="rId24" Type="http://schemas.openxmlformats.org/officeDocument/2006/relationships/tags" Target="../tags/tag642.xml"/><Relationship Id="rId32" Type="http://schemas.openxmlformats.org/officeDocument/2006/relationships/tags" Target="../tags/tag650.xml"/><Relationship Id="rId37" Type="http://schemas.openxmlformats.org/officeDocument/2006/relationships/tags" Target="../tags/tag655.xml"/><Relationship Id="rId40" Type="http://schemas.openxmlformats.org/officeDocument/2006/relationships/tags" Target="../tags/tag658.xml"/><Relationship Id="rId45" Type="http://schemas.openxmlformats.org/officeDocument/2006/relationships/image" Target="../media/image74.jpeg"/><Relationship Id="rId5" Type="http://schemas.openxmlformats.org/officeDocument/2006/relationships/tags" Target="../tags/tag623.xml"/><Relationship Id="rId15" Type="http://schemas.openxmlformats.org/officeDocument/2006/relationships/tags" Target="../tags/tag633.xml"/><Relationship Id="rId23" Type="http://schemas.openxmlformats.org/officeDocument/2006/relationships/tags" Target="../tags/tag641.xml"/><Relationship Id="rId28" Type="http://schemas.openxmlformats.org/officeDocument/2006/relationships/tags" Target="../tags/tag646.xml"/><Relationship Id="rId36" Type="http://schemas.openxmlformats.org/officeDocument/2006/relationships/tags" Target="../tags/tag654.xml"/><Relationship Id="rId10" Type="http://schemas.openxmlformats.org/officeDocument/2006/relationships/tags" Target="../tags/tag628.xml"/><Relationship Id="rId19" Type="http://schemas.openxmlformats.org/officeDocument/2006/relationships/tags" Target="../tags/tag637.xml"/><Relationship Id="rId31" Type="http://schemas.openxmlformats.org/officeDocument/2006/relationships/tags" Target="../tags/tag649.xml"/><Relationship Id="rId44" Type="http://schemas.openxmlformats.org/officeDocument/2006/relationships/slideLayout" Target="../slideLayouts/slideLayout6.xml"/><Relationship Id="rId4" Type="http://schemas.openxmlformats.org/officeDocument/2006/relationships/tags" Target="../tags/tag622.xml"/><Relationship Id="rId9" Type="http://schemas.openxmlformats.org/officeDocument/2006/relationships/tags" Target="../tags/tag627.xml"/><Relationship Id="rId14" Type="http://schemas.openxmlformats.org/officeDocument/2006/relationships/tags" Target="../tags/tag632.xml"/><Relationship Id="rId22" Type="http://schemas.openxmlformats.org/officeDocument/2006/relationships/tags" Target="../tags/tag640.xml"/><Relationship Id="rId27" Type="http://schemas.openxmlformats.org/officeDocument/2006/relationships/tags" Target="../tags/tag645.xml"/><Relationship Id="rId30" Type="http://schemas.openxmlformats.org/officeDocument/2006/relationships/tags" Target="../tags/tag648.xml"/><Relationship Id="rId35" Type="http://schemas.openxmlformats.org/officeDocument/2006/relationships/tags" Target="../tags/tag653.xml"/><Relationship Id="rId43" Type="http://schemas.openxmlformats.org/officeDocument/2006/relationships/tags" Target="../tags/tag66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63.xml"/><Relationship Id="rId1" Type="http://schemas.openxmlformats.org/officeDocument/2006/relationships/tags" Target="../tags/tag662.xml"/><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6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66.xml"/><Relationship Id="rId1" Type="http://schemas.openxmlformats.org/officeDocument/2006/relationships/tags" Target="../tags/tag665.xml"/><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notesSlide" Target="../notesSlides/notesSlide2.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slideLayout" Target="../slideLayouts/slideLayou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45.xml"/><Relationship Id="rId7" Type="http://schemas.openxmlformats.org/officeDocument/2006/relationships/slideLayout" Target="../slideLayouts/slideLayout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tags" Target="../tags/tag66.xml"/><Relationship Id="rId26" Type="http://schemas.openxmlformats.org/officeDocument/2006/relationships/tags" Target="../tags/tag74.xml"/><Relationship Id="rId39" Type="http://schemas.openxmlformats.org/officeDocument/2006/relationships/tags" Target="../tags/tag87.xml"/><Relationship Id="rId3" Type="http://schemas.openxmlformats.org/officeDocument/2006/relationships/tags" Target="../tags/tag51.xml"/><Relationship Id="rId21" Type="http://schemas.openxmlformats.org/officeDocument/2006/relationships/tags" Target="../tags/tag69.xml"/><Relationship Id="rId34" Type="http://schemas.openxmlformats.org/officeDocument/2006/relationships/tags" Target="../tags/tag82.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tags" Target="../tags/tag73.xml"/><Relationship Id="rId33" Type="http://schemas.openxmlformats.org/officeDocument/2006/relationships/tags" Target="../tags/tag81.xml"/><Relationship Id="rId38" Type="http://schemas.openxmlformats.org/officeDocument/2006/relationships/tags" Target="../tags/tag86.xm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tags" Target="../tags/tag68.xml"/><Relationship Id="rId29" Type="http://schemas.openxmlformats.org/officeDocument/2006/relationships/tags" Target="../tags/tag77.xml"/><Relationship Id="rId41" Type="http://schemas.openxmlformats.org/officeDocument/2006/relationships/image" Target="../media/image23.jpe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tags" Target="../tags/tag72.xml"/><Relationship Id="rId32" Type="http://schemas.openxmlformats.org/officeDocument/2006/relationships/tags" Target="../tags/tag80.xml"/><Relationship Id="rId37" Type="http://schemas.openxmlformats.org/officeDocument/2006/relationships/tags" Target="../tags/tag85.xml"/><Relationship Id="rId40" Type="http://schemas.openxmlformats.org/officeDocument/2006/relationships/slideLayout" Target="../slideLayouts/slideLayout6.xml"/><Relationship Id="rId5" Type="http://schemas.openxmlformats.org/officeDocument/2006/relationships/tags" Target="../tags/tag53.xml"/><Relationship Id="rId15" Type="http://schemas.openxmlformats.org/officeDocument/2006/relationships/tags" Target="../tags/tag63.xml"/><Relationship Id="rId23" Type="http://schemas.openxmlformats.org/officeDocument/2006/relationships/tags" Target="../tags/tag71.xml"/><Relationship Id="rId28" Type="http://schemas.openxmlformats.org/officeDocument/2006/relationships/tags" Target="../tags/tag76.xml"/><Relationship Id="rId36" Type="http://schemas.openxmlformats.org/officeDocument/2006/relationships/tags" Target="../tags/tag84.xml"/><Relationship Id="rId10" Type="http://schemas.openxmlformats.org/officeDocument/2006/relationships/tags" Target="../tags/tag58.xml"/><Relationship Id="rId19" Type="http://schemas.openxmlformats.org/officeDocument/2006/relationships/tags" Target="../tags/tag67.xml"/><Relationship Id="rId31" Type="http://schemas.openxmlformats.org/officeDocument/2006/relationships/tags" Target="../tags/tag79.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tags" Target="../tags/tag70.xml"/><Relationship Id="rId27" Type="http://schemas.openxmlformats.org/officeDocument/2006/relationships/tags" Target="../tags/tag75.xml"/><Relationship Id="rId30" Type="http://schemas.openxmlformats.org/officeDocument/2006/relationships/tags" Target="../tags/tag78.xml"/><Relationship Id="rId35"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txBox="1">
            <a:spLocks/>
          </p:cNvSpPr>
          <p:nvPr>
            <p:custDataLst>
              <p:tags r:id="rId1"/>
            </p:custDataLst>
          </p:nvPr>
        </p:nvSpPr>
        <p:spPr>
          <a:xfrm>
            <a:off x="977900" y="1433910"/>
            <a:ext cx="5937697" cy="1822450"/>
          </a:xfrm>
          <a:prstGeom prst="rect">
            <a:avLst/>
          </a:prstGeom>
        </p:spPr>
        <p:txBody>
          <a:bodyPr/>
          <a:lstStyle>
            <a:lvl1pPr algn="ctr" defTabSz="914400" rtl="0" eaLnBrk="1" latinLnBrk="0" hangingPunct="1">
              <a:lnSpc>
                <a:spcPct val="90000"/>
              </a:lnSpc>
              <a:spcBef>
                <a:spcPct val="0"/>
              </a:spcBef>
              <a:buNone/>
              <a:defRPr sz="2800" b="1" kern="1200">
                <a:solidFill>
                  <a:srgbClr val="00B0F0"/>
                </a:solidFill>
                <a:latin typeface="微软雅黑" panose="020B0503020204020204" pitchFamily="34" charset="-122"/>
                <a:ea typeface="微软雅黑" panose="020B0503020204020204" pitchFamily="34" charset="-122"/>
                <a:cs typeface="+mj-cs"/>
              </a:defRPr>
            </a:lvl1pPr>
          </a:lstStyle>
          <a:p>
            <a:pPr algn="l">
              <a:lnSpc>
                <a:spcPct val="110000"/>
              </a:lnSpc>
              <a:defRPr/>
            </a:pPr>
            <a:r>
              <a:rPr lang="en-US" altLang="zh-CN" sz="5200" dirty="0" smtClean="0">
                <a:solidFill>
                  <a:schemeClr val="bg1"/>
                </a:solidFill>
                <a:effectLst>
                  <a:outerShdw blurRad="38100" dist="38100" dir="2700000" algn="tl">
                    <a:srgbClr val="000000">
                      <a:alpha val="43137"/>
                    </a:srgbClr>
                  </a:outerShdw>
                </a:effectLst>
              </a:rPr>
              <a:t>BIM+</a:t>
            </a:r>
            <a:r>
              <a:rPr lang="zh-CN" altLang="en-US" sz="5200" dirty="0" smtClean="0">
                <a:solidFill>
                  <a:schemeClr val="bg1"/>
                </a:solidFill>
                <a:effectLst>
                  <a:outerShdw blurRad="38100" dist="38100" dir="2700000" algn="tl">
                    <a:srgbClr val="000000">
                      <a:alpha val="43137"/>
                    </a:srgbClr>
                  </a:outerShdw>
                </a:effectLst>
              </a:rPr>
              <a:t>智慧工地</a:t>
            </a:r>
            <a:br>
              <a:rPr lang="zh-CN" altLang="en-US" sz="5200" dirty="0" smtClean="0">
                <a:solidFill>
                  <a:schemeClr val="bg1"/>
                </a:solidFill>
                <a:effectLst>
                  <a:outerShdw blurRad="38100" dist="38100" dir="2700000" algn="tl">
                    <a:srgbClr val="000000">
                      <a:alpha val="43137"/>
                    </a:srgbClr>
                  </a:outerShdw>
                </a:effectLst>
              </a:rPr>
            </a:br>
            <a:r>
              <a:rPr lang="zh-CN" altLang="en-US" sz="5200" dirty="0" smtClean="0">
                <a:solidFill>
                  <a:schemeClr val="bg1"/>
                </a:solidFill>
                <a:effectLst>
                  <a:outerShdw blurRad="38100" dist="38100" dir="2700000" algn="tl">
                    <a:srgbClr val="000000">
                      <a:alpha val="43137"/>
                    </a:srgbClr>
                  </a:outerShdw>
                </a:effectLst>
              </a:rPr>
              <a:t>现状分析报告</a:t>
            </a:r>
            <a:endParaRPr lang="zh-CN" altLang="en-US" sz="5200" dirty="0">
              <a:solidFill>
                <a:schemeClr val="bg1"/>
              </a:solidFill>
              <a:effectLst>
                <a:outerShdw blurRad="38100" dist="38100" dir="2700000" algn="tl">
                  <a:srgbClr val="000000">
                    <a:alpha val="43137"/>
                  </a:srgbClr>
                </a:outerShdw>
              </a:effectLst>
            </a:endParaRPr>
          </a:p>
        </p:txBody>
      </p:sp>
      <p:sp>
        <p:nvSpPr>
          <p:cNvPr id="7" name="副标题 6"/>
          <p:cNvSpPr txBox="1">
            <a:spLocks/>
          </p:cNvSpPr>
          <p:nvPr>
            <p:custDataLst>
              <p:tags r:id="rId2"/>
            </p:custDataLst>
          </p:nvPr>
        </p:nvSpPr>
        <p:spPr>
          <a:xfrm>
            <a:off x="990332" y="3405386"/>
            <a:ext cx="4972050" cy="427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000" b="1" dirty="0" smtClean="0">
                <a:solidFill>
                  <a:schemeClr val="bg1"/>
                </a:solidFill>
                <a:effectLst>
                  <a:outerShdw blurRad="38100" dist="38100" dir="2700000" algn="tl">
                    <a:srgbClr val="000000">
                      <a:alpha val="43137"/>
                    </a:srgbClr>
                  </a:outerShdw>
                </a:effectLst>
              </a:rPr>
              <a:t>广联达科技股份有限公司</a:t>
            </a:r>
            <a:endParaRPr lang="zh-CN" altLang="en-US" sz="2000" b="1" dirty="0">
              <a:solidFill>
                <a:schemeClr val="bg1"/>
              </a:solidFill>
              <a:effectLst>
                <a:outerShdw blurRad="38100" dist="38100" dir="2700000" algn="tl">
                  <a:srgbClr val="000000">
                    <a:alpha val="43137"/>
                  </a:srgbClr>
                </a:outerShdw>
              </a:effectLst>
            </a:endParaRPr>
          </a:p>
        </p:txBody>
      </p:sp>
      <p:sp>
        <p:nvSpPr>
          <p:cNvPr id="8" name="副标题 2"/>
          <p:cNvSpPr>
            <a:spLocks noGrp="1" noChangeArrowheads="1"/>
          </p:cNvSpPr>
          <p:nvPr>
            <p:custDataLst>
              <p:tags r:id="rId3"/>
            </p:custDataLst>
          </p:nvPr>
        </p:nvSpPr>
        <p:spPr bwMode="auto">
          <a:xfrm>
            <a:off x="977900" y="5004594"/>
            <a:ext cx="5152444" cy="34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spcAft>
                <a:spcPts val="1000"/>
              </a:spcAft>
            </a:pPr>
            <a:r>
              <a:rPr lang="zh-CN" altLang="en-US" sz="1400" b="1" dirty="0" smtClean="0">
                <a:solidFill>
                  <a:schemeClr val="bg1"/>
                </a:solidFill>
                <a:sym typeface="微软雅黑" panose="020B0503020204020204" pitchFamily="34" charset="-122"/>
              </a:rPr>
              <a:t>田瑾</a:t>
            </a:r>
            <a:endParaRPr lang="zh-CN" altLang="zh-CN" sz="1400" b="1" dirty="0">
              <a:solidFill>
                <a:schemeClr val="bg1"/>
              </a:solidFill>
              <a:sym typeface="微软雅黑" panose="020B0503020204020204" pitchFamily="34" charset="-122"/>
            </a:endParaRPr>
          </a:p>
        </p:txBody>
      </p:sp>
      <p:sp>
        <p:nvSpPr>
          <p:cNvPr id="9" name="椭圆 8"/>
          <p:cNvSpPr/>
          <p:nvPr/>
        </p:nvSpPr>
        <p:spPr>
          <a:xfrm>
            <a:off x="1074738" y="4408488"/>
            <a:ext cx="144462" cy="144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椭圆 9"/>
          <p:cNvSpPr/>
          <p:nvPr/>
        </p:nvSpPr>
        <p:spPr>
          <a:xfrm>
            <a:off x="1311275" y="4408488"/>
            <a:ext cx="144463" cy="144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椭圆 10"/>
          <p:cNvSpPr/>
          <p:nvPr/>
        </p:nvSpPr>
        <p:spPr>
          <a:xfrm>
            <a:off x="1547813" y="4408488"/>
            <a:ext cx="144462" cy="144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pic>
        <p:nvPicPr>
          <p:cNvPr id="12" name="图片 11" descr="广联达标志白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3463" y="447675"/>
            <a:ext cx="17383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702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0243" name="object 3"/>
          <p:cNvSpPr>
            <a:spLocks noChangeArrowheads="1"/>
          </p:cNvSpPr>
          <p:nvPr>
            <p:custDataLst>
              <p:tags r:id="rId2"/>
            </p:custDataLst>
          </p:nvPr>
        </p:nvSpPr>
        <p:spPr bwMode="auto">
          <a:xfrm>
            <a:off x="676275" y="123825"/>
            <a:ext cx="4557713"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C55A11"/>
                </a:solidFill>
                <a:latin typeface="WNAGRA+å¾®è½¯é�»,Bold" charset="-122"/>
                <a:ea typeface="WNAGRA+å¾®è½¯é�»,Bold" charset="-122"/>
              </a:rPr>
              <a:t>近三年产业工人年龄分布数据</a:t>
            </a:r>
          </a:p>
        </p:txBody>
      </p:sp>
      <p:sp>
        <p:nvSpPr>
          <p:cNvPr id="4" name="object 4"/>
          <p:cNvSpPr txBox="1"/>
          <p:nvPr>
            <p:custDataLst>
              <p:tags r:id="rId3"/>
            </p:custDataLst>
          </p:nvPr>
        </p:nvSpPr>
        <p:spPr>
          <a:xfrm>
            <a:off x="5430838" y="1447800"/>
            <a:ext cx="7654925" cy="6350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004"/>
              </a:lnSpc>
              <a:buSzTx/>
              <a:buFontTx/>
              <a:buNone/>
            </a:pPr>
            <a:r>
              <a:rPr sz="2000" spc="16">
                <a:ln w="9525" cap="flat" cmpd="sng" algn="ctr">
                  <a:noFill/>
                  <a:prstDash val="solid"/>
                  <a:round/>
                  <a:headEnd type="none" w="med" len="med"/>
                  <a:tailEnd type="none" w="med" len="med"/>
                </a:ln>
                <a:solidFill>
                  <a:srgbClr val="000000"/>
                </a:solidFill>
                <a:latin typeface="VBTDDL+å®ä½"/>
                <a:cs typeface="VBTDDL+å®ä½"/>
                <a:sym typeface="Wingdings"/>
              </a:rPr>
              <a:t>可能有人冒着风险去工作，但没有人愿意用生命去换取报酬</a:t>
            </a:r>
          </a:p>
        </p:txBody>
      </p:sp>
      <p:sp>
        <p:nvSpPr>
          <p:cNvPr id="10245" name="object 5"/>
          <p:cNvSpPr>
            <a:spLocks noChangeArrowheads="1"/>
          </p:cNvSpPr>
          <p:nvPr>
            <p:custDataLst>
              <p:tags r:id="rId4"/>
            </p:custDataLst>
          </p:nvPr>
        </p:nvSpPr>
        <p:spPr bwMode="auto">
          <a:xfrm>
            <a:off x="4972050" y="6465888"/>
            <a:ext cx="2016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zh-CN" altLang="ru-RU" sz="1200" b="1">
                <a:solidFill>
                  <a:srgbClr val="00B0F0"/>
                </a:solidFill>
                <a:latin typeface="HRWLBE+ç­çº¿,Bold" charset="-122"/>
                <a:ea typeface="HRWLBE+ç­çº¿,Bold" charset="-122"/>
              </a:rPr>
              <a:t>大数据</a:t>
            </a:r>
            <a:r>
              <a:rPr lang="ru-RU" altLang="zh-CN" sz="1200" b="1">
                <a:solidFill>
                  <a:srgbClr val="00B0F0"/>
                </a:solidFill>
                <a:latin typeface="GGBCIK+ç­çº¿,Bold" charset="-122"/>
                <a:ea typeface="GGBCIK+ç­çº¿,Bold" charset="-122"/>
              </a:rPr>
              <a:t>-</a:t>
            </a:r>
            <a:r>
              <a:rPr lang="zh-CN" altLang="ru-RU" sz="1200" b="1">
                <a:solidFill>
                  <a:srgbClr val="00B0F0"/>
                </a:solidFill>
                <a:latin typeface="HRWLBE+ç­çº¿,Bold" charset="-122"/>
                <a:ea typeface="HRWLBE+ç­çº¿,Bold" charset="-122"/>
              </a:rPr>
              <a:t>行业破局关键之一</a:t>
            </a:r>
          </a:p>
        </p:txBody>
      </p:sp>
    </p:spTree>
    <p:extLst>
      <p:ext uri="{BB962C8B-B14F-4D97-AF65-F5344CB8AC3E}">
        <p14:creationId xmlns:p14="http://schemas.microsoft.com/office/powerpoint/2010/main" val="24521315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ject 1"/>
          <p:cNvSpPr>
            <a:spLocks noChangeArrowheads="1"/>
          </p:cNvSpPr>
          <p:nvPr>
            <p:custDataLst>
              <p:tags r:id="rId1"/>
            </p:custDataLst>
          </p:nvPr>
        </p:nvSpPr>
        <p:spPr bwMode="auto">
          <a:xfrm>
            <a:off x="0" y="0"/>
            <a:ext cx="12192000" cy="6858000"/>
          </a:xfrm>
          <a:prstGeom prst="rect">
            <a:avLst/>
          </a:prstGeom>
          <a:blipFill dpi="0" rotWithShape="0">
            <a:blip r:embed="rId1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2291" name="object 3"/>
          <p:cNvSpPr>
            <a:spLocks noChangeArrowheads="1"/>
          </p:cNvSpPr>
          <p:nvPr>
            <p:custDataLst>
              <p:tags r:id="rId2"/>
            </p:custDataLst>
          </p:nvPr>
        </p:nvSpPr>
        <p:spPr bwMode="auto">
          <a:xfrm>
            <a:off x="3725863" y="206375"/>
            <a:ext cx="5313362"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建筑行业数字化转型核心诉求</a:t>
            </a:r>
          </a:p>
        </p:txBody>
      </p:sp>
      <p:sp>
        <p:nvSpPr>
          <p:cNvPr id="12292" name="object 4"/>
          <p:cNvSpPr>
            <a:spLocks noChangeArrowheads="1"/>
          </p:cNvSpPr>
          <p:nvPr>
            <p:custDataLst>
              <p:tags r:id="rId3"/>
            </p:custDataLst>
          </p:nvPr>
        </p:nvSpPr>
        <p:spPr bwMode="auto">
          <a:xfrm>
            <a:off x="3914775" y="1265238"/>
            <a:ext cx="47323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管理提升和数据积累是数字化的核心诉求</a:t>
            </a:r>
          </a:p>
        </p:txBody>
      </p:sp>
      <p:sp>
        <p:nvSpPr>
          <p:cNvPr id="12293" name="object 5"/>
          <p:cNvSpPr>
            <a:spLocks noChangeArrowheads="1"/>
          </p:cNvSpPr>
          <p:nvPr>
            <p:custDataLst>
              <p:tags r:id="rId4"/>
            </p:custDataLst>
          </p:nvPr>
        </p:nvSpPr>
        <p:spPr bwMode="auto">
          <a:xfrm>
            <a:off x="7785100" y="2322513"/>
            <a:ext cx="9128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数字化</a:t>
            </a:r>
          </a:p>
        </p:txBody>
      </p:sp>
      <p:sp>
        <p:nvSpPr>
          <p:cNvPr id="12294" name="object 6"/>
          <p:cNvSpPr>
            <a:spLocks noChangeArrowheads="1"/>
          </p:cNvSpPr>
          <p:nvPr>
            <p:custDataLst>
              <p:tags r:id="rId5"/>
            </p:custDataLst>
          </p:nvPr>
        </p:nvSpPr>
        <p:spPr bwMode="auto">
          <a:xfrm>
            <a:off x="3455988" y="2344738"/>
            <a:ext cx="9128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树品牌</a:t>
            </a:r>
          </a:p>
        </p:txBody>
      </p:sp>
      <p:sp>
        <p:nvSpPr>
          <p:cNvPr id="12295" name="object 7"/>
          <p:cNvSpPr>
            <a:spLocks noChangeArrowheads="1"/>
          </p:cNvSpPr>
          <p:nvPr>
            <p:custDataLst>
              <p:tags r:id="rId6"/>
            </p:custDataLst>
          </p:nvPr>
        </p:nvSpPr>
        <p:spPr bwMode="auto">
          <a:xfrm>
            <a:off x="6480175" y="3524250"/>
            <a:ext cx="10668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FFFFFF"/>
                </a:solidFill>
                <a:latin typeface="WNAGRA+å¾®è½¯é�»,Bold" charset="-122"/>
                <a:ea typeface="WNAGRA+å¾®è½¯é�»,Bold" charset="-122"/>
              </a:rPr>
              <a:t>数据</a:t>
            </a:r>
          </a:p>
          <a:p>
            <a:pPr>
              <a:lnSpc>
                <a:spcPts val="2875"/>
              </a:lnSpc>
            </a:pPr>
            <a:r>
              <a:rPr lang="zh-CN" altLang="ru-RU" sz="2400" b="1">
                <a:solidFill>
                  <a:srgbClr val="FFFFFF"/>
                </a:solidFill>
                <a:latin typeface="WNAGRA+å¾®è½¯é�»,Bold" charset="-122"/>
                <a:ea typeface="WNAGRA+å¾®è½¯é�»,Bold" charset="-122"/>
              </a:rPr>
              <a:t>诉求</a:t>
            </a:r>
          </a:p>
        </p:txBody>
      </p:sp>
      <p:sp>
        <p:nvSpPr>
          <p:cNvPr id="12296" name="object 8"/>
          <p:cNvSpPr>
            <a:spLocks noChangeArrowheads="1"/>
          </p:cNvSpPr>
          <p:nvPr>
            <p:custDataLst>
              <p:tags r:id="rId7"/>
            </p:custDataLst>
          </p:nvPr>
        </p:nvSpPr>
        <p:spPr bwMode="auto">
          <a:xfrm>
            <a:off x="3592513" y="3627438"/>
            <a:ext cx="7112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目标</a:t>
            </a:r>
          </a:p>
          <a:p>
            <a:pPr>
              <a:lnSpc>
                <a:spcPts val="1725"/>
              </a:lnSpc>
            </a:pPr>
            <a:r>
              <a:rPr lang="zh-CN" altLang="ru-RU" sz="1600" b="1">
                <a:solidFill>
                  <a:srgbClr val="FFFFFF"/>
                </a:solidFill>
                <a:latin typeface="WNAGRA+å¾®è½¯é�»,Bold" charset="-122"/>
                <a:ea typeface="WNAGRA+å¾®è½¯é�»,Bold" charset="-122"/>
              </a:rPr>
              <a:t>监控</a:t>
            </a:r>
          </a:p>
        </p:txBody>
      </p:sp>
      <p:sp>
        <p:nvSpPr>
          <p:cNvPr id="12297" name="object 9"/>
          <p:cNvSpPr>
            <a:spLocks noChangeArrowheads="1"/>
          </p:cNvSpPr>
          <p:nvPr>
            <p:custDataLst>
              <p:tags r:id="rId8"/>
            </p:custDataLst>
          </p:nvPr>
        </p:nvSpPr>
        <p:spPr bwMode="auto">
          <a:xfrm>
            <a:off x="4867275" y="3519488"/>
            <a:ext cx="10668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FFFFFF"/>
                </a:solidFill>
                <a:latin typeface="WNAGRA+å¾®è½¯é�»,Bold" charset="-122"/>
                <a:ea typeface="WNAGRA+å¾®è½¯é�»,Bold" charset="-122"/>
              </a:rPr>
              <a:t>管理</a:t>
            </a:r>
          </a:p>
          <a:p>
            <a:pPr>
              <a:lnSpc>
                <a:spcPts val="2875"/>
              </a:lnSpc>
            </a:pPr>
            <a:r>
              <a:rPr lang="zh-CN" altLang="ru-RU" sz="2400" b="1">
                <a:solidFill>
                  <a:srgbClr val="FFFFFF"/>
                </a:solidFill>
                <a:latin typeface="WNAGRA+å¾®è½¯é�»,Bold" charset="-122"/>
                <a:ea typeface="WNAGRA+å¾®è½¯é�»,Bold" charset="-122"/>
              </a:rPr>
              <a:t>诉求</a:t>
            </a:r>
          </a:p>
        </p:txBody>
      </p:sp>
      <p:sp>
        <p:nvSpPr>
          <p:cNvPr id="12298" name="object 10"/>
          <p:cNvSpPr>
            <a:spLocks noChangeArrowheads="1"/>
          </p:cNvSpPr>
          <p:nvPr>
            <p:custDataLst>
              <p:tags r:id="rId9"/>
            </p:custDataLst>
          </p:nvPr>
        </p:nvSpPr>
        <p:spPr bwMode="auto">
          <a:xfrm>
            <a:off x="7908925" y="3616325"/>
            <a:ext cx="7096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数据</a:t>
            </a:r>
          </a:p>
          <a:p>
            <a:pPr>
              <a:lnSpc>
                <a:spcPts val="1725"/>
              </a:lnSpc>
            </a:pPr>
            <a:r>
              <a:rPr lang="zh-CN" altLang="ru-RU" sz="1600" b="1">
                <a:solidFill>
                  <a:srgbClr val="FFFFFF"/>
                </a:solidFill>
                <a:latin typeface="WNAGRA+å¾®è½¯é�»,Bold" charset="-122"/>
                <a:ea typeface="WNAGRA+å¾®è½¯é�»,Bold" charset="-122"/>
              </a:rPr>
              <a:t>平台</a:t>
            </a:r>
          </a:p>
        </p:txBody>
      </p:sp>
      <p:sp>
        <p:nvSpPr>
          <p:cNvPr id="12299" name="object 11"/>
          <p:cNvSpPr>
            <a:spLocks noChangeArrowheads="1"/>
          </p:cNvSpPr>
          <p:nvPr>
            <p:custDataLst>
              <p:tags r:id="rId10"/>
            </p:custDataLst>
          </p:nvPr>
        </p:nvSpPr>
        <p:spPr bwMode="auto">
          <a:xfrm>
            <a:off x="9361488" y="3781425"/>
            <a:ext cx="91281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在线化</a:t>
            </a:r>
          </a:p>
        </p:txBody>
      </p:sp>
      <p:sp>
        <p:nvSpPr>
          <p:cNvPr id="12300" name="object 12"/>
          <p:cNvSpPr>
            <a:spLocks noChangeArrowheads="1"/>
          </p:cNvSpPr>
          <p:nvPr>
            <p:custDataLst>
              <p:tags r:id="rId11"/>
            </p:custDataLst>
          </p:nvPr>
        </p:nvSpPr>
        <p:spPr bwMode="auto">
          <a:xfrm>
            <a:off x="2078038" y="3802063"/>
            <a:ext cx="9144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强管理</a:t>
            </a:r>
          </a:p>
        </p:txBody>
      </p:sp>
      <p:sp>
        <p:nvSpPr>
          <p:cNvPr id="12301" name="object 13"/>
          <p:cNvSpPr>
            <a:spLocks noChangeArrowheads="1"/>
          </p:cNvSpPr>
          <p:nvPr>
            <p:custDataLst>
              <p:tags r:id="rId12"/>
            </p:custDataLst>
          </p:nvPr>
        </p:nvSpPr>
        <p:spPr bwMode="auto">
          <a:xfrm>
            <a:off x="7842250" y="5105400"/>
            <a:ext cx="91281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智能化</a:t>
            </a:r>
          </a:p>
        </p:txBody>
      </p:sp>
      <p:sp>
        <p:nvSpPr>
          <p:cNvPr id="12302" name="object 14"/>
          <p:cNvSpPr>
            <a:spLocks noChangeArrowheads="1"/>
          </p:cNvSpPr>
          <p:nvPr>
            <p:custDataLst>
              <p:tags r:id="rId13"/>
            </p:custDataLst>
          </p:nvPr>
        </p:nvSpPr>
        <p:spPr bwMode="auto">
          <a:xfrm>
            <a:off x="3505200" y="5126038"/>
            <a:ext cx="9128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提效能</a:t>
            </a:r>
          </a:p>
        </p:txBody>
      </p:sp>
    </p:spTree>
    <p:extLst>
      <p:ext uri="{BB962C8B-B14F-4D97-AF65-F5344CB8AC3E}">
        <p14:creationId xmlns:p14="http://schemas.microsoft.com/office/powerpoint/2010/main" val="398028648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bject 1"/>
          <p:cNvSpPr>
            <a:spLocks noChangeArrowheads="1"/>
          </p:cNvSpPr>
          <p:nvPr>
            <p:custDataLst>
              <p:tags r:id="rId1"/>
            </p:custDataLst>
          </p:nvPr>
        </p:nvSpPr>
        <p:spPr bwMode="auto">
          <a:xfrm>
            <a:off x="0" y="0"/>
            <a:ext cx="12192000" cy="6858000"/>
          </a:xfrm>
          <a:prstGeom prst="rect">
            <a:avLst/>
          </a:prstGeom>
          <a:blipFill dpi="0" rotWithShape="0">
            <a:blip r:embed="rId1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3315" name="object 3"/>
          <p:cNvSpPr>
            <a:spLocks noChangeArrowheads="1"/>
          </p:cNvSpPr>
          <p:nvPr>
            <p:custDataLst>
              <p:tags r:id="rId2"/>
            </p:custDataLst>
          </p:nvPr>
        </p:nvSpPr>
        <p:spPr bwMode="auto">
          <a:xfrm>
            <a:off x="3951288" y="228600"/>
            <a:ext cx="4903787"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数字化转型路径与核心内容</a:t>
            </a:r>
          </a:p>
        </p:txBody>
      </p:sp>
      <p:sp>
        <p:nvSpPr>
          <p:cNvPr id="13316" name="object 4"/>
          <p:cNvSpPr>
            <a:spLocks noChangeArrowheads="1"/>
          </p:cNvSpPr>
          <p:nvPr>
            <p:custDataLst>
              <p:tags r:id="rId3"/>
            </p:custDataLst>
          </p:nvPr>
        </p:nvSpPr>
        <p:spPr bwMode="auto">
          <a:xfrm>
            <a:off x="1631950" y="1130300"/>
            <a:ext cx="259238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0070C0"/>
                </a:solidFill>
                <a:latin typeface="WNAGRA+å¾®è½¯é�»,Bold" charset="-122"/>
                <a:ea typeface="WNAGRA+å¾®è½¯é�»,Bold" charset="-122"/>
              </a:rPr>
              <a:t>数字化转型路径</a:t>
            </a:r>
          </a:p>
        </p:txBody>
      </p:sp>
      <p:sp>
        <p:nvSpPr>
          <p:cNvPr id="13317" name="object 5"/>
          <p:cNvSpPr>
            <a:spLocks noChangeArrowheads="1"/>
          </p:cNvSpPr>
          <p:nvPr>
            <p:custDataLst>
              <p:tags r:id="rId4"/>
            </p:custDataLst>
          </p:nvPr>
        </p:nvSpPr>
        <p:spPr bwMode="auto">
          <a:xfrm>
            <a:off x="7183438" y="1127125"/>
            <a:ext cx="32004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0070C0"/>
                </a:solidFill>
                <a:latin typeface="WNAGRA+å¾®è½¯é�»,Bold" charset="-122"/>
                <a:ea typeface="WNAGRA+å¾®è½¯é�»,Bold" charset="-122"/>
              </a:rPr>
              <a:t>项目数字化核心内容</a:t>
            </a:r>
          </a:p>
        </p:txBody>
      </p:sp>
      <p:sp>
        <p:nvSpPr>
          <p:cNvPr id="13318" name="object 6"/>
          <p:cNvSpPr>
            <a:spLocks noChangeArrowheads="1"/>
          </p:cNvSpPr>
          <p:nvPr>
            <p:custDataLst>
              <p:tags r:id="rId5"/>
            </p:custDataLst>
          </p:nvPr>
        </p:nvSpPr>
        <p:spPr bwMode="auto">
          <a:xfrm>
            <a:off x="7515225" y="2165350"/>
            <a:ext cx="24034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70C0"/>
                </a:solidFill>
                <a:latin typeface="SWEWCI+å¾®è½¯é�»" charset="-122"/>
                <a:ea typeface="SWEWCI+å¾®è½¯é�»" charset="-122"/>
              </a:rPr>
              <a:t>人、机、料、法、环</a:t>
            </a:r>
          </a:p>
        </p:txBody>
      </p:sp>
      <p:sp>
        <p:nvSpPr>
          <p:cNvPr id="13319" name="object 7"/>
          <p:cNvSpPr>
            <a:spLocks noChangeArrowheads="1"/>
          </p:cNvSpPr>
          <p:nvPr>
            <p:custDataLst>
              <p:tags r:id="rId6"/>
            </p:custDataLst>
          </p:nvPr>
        </p:nvSpPr>
        <p:spPr bwMode="auto">
          <a:xfrm>
            <a:off x="8326438" y="2860675"/>
            <a:ext cx="8001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333F50"/>
                </a:solidFill>
                <a:latin typeface="WNAGRA+å¾®è½¯é�»,Bold" charset="-122"/>
                <a:ea typeface="WNAGRA+å¾®è½¯é�»,Bold" charset="-122"/>
              </a:rPr>
              <a:t>生产</a:t>
            </a:r>
          </a:p>
          <a:p>
            <a:pPr>
              <a:lnSpc>
                <a:spcPts val="2150"/>
              </a:lnSpc>
            </a:pPr>
            <a:r>
              <a:rPr lang="zh-CN" altLang="ru-RU" b="1">
                <a:solidFill>
                  <a:srgbClr val="333F50"/>
                </a:solidFill>
                <a:latin typeface="WNAGRA+å¾®è½¯é�»,Bold" charset="-122"/>
                <a:ea typeface="WNAGRA+å¾®è½¯é�»,Bold" charset="-122"/>
              </a:rPr>
              <a:t>要素</a:t>
            </a:r>
          </a:p>
        </p:txBody>
      </p:sp>
      <p:sp>
        <p:nvSpPr>
          <p:cNvPr id="13320" name="object 8"/>
          <p:cNvSpPr>
            <a:spLocks noChangeArrowheads="1"/>
          </p:cNvSpPr>
          <p:nvPr>
            <p:custDataLst>
              <p:tags r:id="rId7"/>
            </p:custDataLst>
          </p:nvPr>
        </p:nvSpPr>
        <p:spPr bwMode="auto">
          <a:xfrm>
            <a:off x="3638550" y="3106738"/>
            <a:ext cx="1544638"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700"/>
              </a:lnSpc>
            </a:pPr>
            <a:r>
              <a:rPr lang="zh-CN" altLang="ru-RU" sz="2700">
                <a:solidFill>
                  <a:srgbClr val="0070C0"/>
                </a:solidFill>
                <a:latin typeface="ONWVGG+é»ä½" charset="-122"/>
                <a:ea typeface="ONWVGG+é»ä½" charset="-122"/>
              </a:rPr>
              <a:t>数字化</a:t>
            </a:r>
          </a:p>
          <a:p>
            <a:pPr>
              <a:lnSpc>
                <a:spcPts val="2700"/>
              </a:lnSpc>
              <a:spcBef>
                <a:spcPts val="450"/>
              </a:spcBef>
            </a:pPr>
            <a:r>
              <a:rPr lang="zh-CN" altLang="ru-RU" sz="2700">
                <a:solidFill>
                  <a:srgbClr val="0070C0"/>
                </a:solidFill>
                <a:latin typeface="ONWVGG+é»ä½" charset="-122"/>
                <a:ea typeface="ONWVGG+é»ä½" charset="-122"/>
              </a:rPr>
              <a:t>企业</a:t>
            </a:r>
          </a:p>
        </p:txBody>
      </p:sp>
      <p:sp>
        <p:nvSpPr>
          <p:cNvPr id="13321" name="object 9"/>
          <p:cNvSpPr>
            <a:spLocks noChangeArrowheads="1"/>
          </p:cNvSpPr>
          <p:nvPr>
            <p:custDataLst>
              <p:tags r:id="rId8"/>
            </p:custDataLst>
          </p:nvPr>
        </p:nvSpPr>
        <p:spPr bwMode="auto">
          <a:xfrm>
            <a:off x="5775325" y="3733800"/>
            <a:ext cx="8001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70C0"/>
                </a:solidFill>
                <a:latin typeface="SWEWCI+å¾®è½¯é�»" charset="-122"/>
                <a:ea typeface="SWEWCI+å¾®è½¯é�»" charset="-122"/>
              </a:rPr>
              <a:t>建筑</a:t>
            </a:r>
          </a:p>
          <a:p>
            <a:pPr>
              <a:lnSpc>
                <a:spcPts val="2375"/>
              </a:lnSpc>
              <a:spcBef>
                <a:spcPts val="813"/>
              </a:spcBef>
            </a:pPr>
            <a:r>
              <a:rPr lang="zh-CN" altLang="ru-RU">
                <a:solidFill>
                  <a:srgbClr val="0070C0"/>
                </a:solidFill>
                <a:latin typeface="SWEWCI+å¾®è½¯é�»" charset="-122"/>
                <a:ea typeface="SWEWCI+å¾®è½¯é�»" charset="-122"/>
              </a:rPr>
              <a:t>结构</a:t>
            </a:r>
          </a:p>
          <a:p>
            <a:pPr>
              <a:lnSpc>
                <a:spcPts val="2375"/>
              </a:lnSpc>
              <a:spcBef>
                <a:spcPts val="863"/>
              </a:spcBef>
            </a:pPr>
            <a:r>
              <a:rPr lang="zh-CN" altLang="ru-RU">
                <a:solidFill>
                  <a:srgbClr val="0070C0"/>
                </a:solidFill>
                <a:latin typeface="SWEWCI+å¾®è½¯é�»" charset="-122"/>
                <a:ea typeface="SWEWCI+å¾®è½¯é�»" charset="-122"/>
              </a:rPr>
              <a:t>机电</a:t>
            </a:r>
          </a:p>
          <a:p>
            <a:pPr>
              <a:lnSpc>
                <a:spcPts val="2375"/>
              </a:lnSpc>
              <a:spcBef>
                <a:spcPts val="813"/>
              </a:spcBef>
            </a:pPr>
            <a:r>
              <a:rPr lang="zh-CN" altLang="ru-RU">
                <a:solidFill>
                  <a:srgbClr val="0070C0"/>
                </a:solidFill>
                <a:latin typeface="SWEWCI+å¾®è½¯é�»" charset="-122"/>
                <a:ea typeface="SWEWCI+å¾®è½¯é�»" charset="-122"/>
              </a:rPr>
              <a:t>场地</a:t>
            </a:r>
          </a:p>
          <a:p>
            <a:pPr>
              <a:lnSpc>
                <a:spcPts val="2375"/>
              </a:lnSpc>
              <a:spcBef>
                <a:spcPts val="800"/>
              </a:spcBef>
            </a:pPr>
            <a:r>
              <a:rPr lang="zh-CN" altLang="ru-RU">
                <a:solidFill>
                  <a:srgbClr val="0070C0"/>
                </a:solidFill>
                <a:latin typeface="SWEWCI+å¾®è½¯é�»" charset="-122"/>
                <a:ea typeface="SWEWCI+å¾®è½¯é�»" charset="-122"/>
              </a:rPr>
              <a:t>措施</a:t>
            </a:r>
          </a:p>
        </p:txBody>
      </p:sp>
      <p:sp>
        <p:nvSpPr>
          <p:cNvPr id="13322" name="object 10"/>
          <p:cNvSpPr>
            <a:spLocks noChangeArrowheads="1"/>
          </p:cNvSpPr>
          <p:nvPr>
            <p:custDataLst>
              <p:tags r:id="rId9"/>
            </p:custDataLst>
          </p:nvPr>
        </p:nvSpPr>
        <p:spPr bwMode="auto">
          <a:xfrm>
            <a:off x="10977563" y="3808413"/>
            <a:ext cx="1258887"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70C0"/>
                </a:solidFill>
                <a:latin typeface="SWEWCI+å¾®è½¯é�»" charset="-122"/>
                <a:ea typeface="SWEWCI+å¾®è½¯é�»" charset="-122"/>
              </a:rPr>
              <a:t>技术管理</a:t>
            </a:r>
          </a:p>
          <a:p>
            <a:pPr>
              <a:lnSpc>
                <a:spcPts val="2375"/>
              </a:lnSpc>
              <a:spcBef>
                <a:spcPts val="813"/>
              </a:spcBef>
            </a:pPr>
            <a:r>
              <a:rPr lang="zh-CN" altLang="ru-RU">
                <a:solidFill>
                  <a:srgbClr val="0070C0"/>
                </a:solidFill>
                <a:latin typeface="SWEWCI+å¾®è½¯é�»" charset="-122"/>
                <a:ea typeface="SWEWCI+å¾®è½¯é�»" charset="-122"/>
              </a:rPr>
              <a:t>进度管理</a:t>
            </a:r>
          </a:p>
          <a:p>
            <a:pPr>
              <a:lnSpc>
                <a:spcPts val="2375"/>
              </a:lnSpc>
              <a:spcBef>
                <a:spcPts val="863"/>
              </a:spcBef>
            </a:pPr>
            <a:r>
              <a:rPr lang="zh-CN" altLang="ru-RU">
                <a:solidFill>
                  <a:srgbClr val="0070C0"/>
                </a:solidFill>
                <a:latin typeface="SWEWCI+å¾®è½¯é�»" charset="-122"/>
                <a:ea typeface="SWEWCI+å¾®è½¯é�»" charset="-122"/>
              </a:rPr>
              <a:t>质量管理</a:t>
            </a:r>
          </a:p>
          <a:p>
            <a:pPr>
              <a:lnSpc>
                <a:spcPts val="2375"/>
              </a:lnSpc>
              <a:spcBef>
                <a:spcPts val="813"/>
              </a:spcBef>
            </a:pPr>
            <a:r>
              <a:rPr lang="zh-CN" altLang="ru-RU">
                <a:solidFill>
                  <a:srgbClr val="0070C0"/>
                </a:solidFill>
                <a:latin typeface="SWEWCI+å¾®è½¯é�»" charset="-122"/>
                <a:ea typeface="SWEWCI+å¾®è½¯é�»" charset="-122"/>
              </a:rPr>
              <a:t>安全管理</a:t>
            </a:r>
          </a:p>
          <a:p>
            <a:pPr>
              <a:lnSpc>
                <a:spcPts val="2375"/>
              </a:lnSpc>
              <a:spcBef>
                <a:spcPts val="800"/>
              </a:spcBef>
            </a:pPr>
            <a:r>
              <a:rPr lang="zh-CN" altLang="ru-RU">
                <a:solidFill>
                  <a:srgbClr val="0070C0"/>
                </a:solidFill>
                <a:latin typeface="SWEWCI+å¾®è½¯é�»" charset="-122"/>
                <a:ea typeface="SWEWCI+å¾®è½¯é�»" charset="-122"/>
              </a:rPr>
              <a:t>成本管理</a:t>
            </a:r>
          </a:p>
        </p:txBody>
      </p:sp>
      <p:sp>
        <p:nvSpPr>
          <p:cNvPr id="13323" name="object 11"/>
          <p:cNvSpPr>
            <a:spLocks noChangeArrowheads="1"/>
          </p:cNvSpPr>
          <p:nvPr>
            <p:custDataLst>
              <p:tags r:id="rId10"/>
            </p:custDataLst>
          </p:nvPr>
        </p:nvSpPr>
        <p:spPr bwMode="auto">
          <a:xfrm>
            <a:off x="588963" y="3862388"/>
            <a:ext cx="15430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700"/>
              </a:lnSpc>
            </a:pPr>
            <a:r>
              <a:rPr lang="zh-CN" altLang="ru-RU" sz="2700">
                <a:solidFill>
                  <a:srgbClr val="0070C0"/>
                </a:solidFill>
                <a:latin typeface="ONWVGG+é»ä½" charset="-122"/>
                <a:ea typeface="ONWVGG+é»ä½" charset="-122"/>
              </a:rPr>
              <a:t>数字化</a:t>
            </a:r>
          </a:p>
          <a:p>
            <a:pPr>
              <a:lnSpc>
                <a:spcPts val="2700"/>
              </a:lnSpc>
              <a:spcBef>
                <a:spcPts val="450"/>
              </a:spcBef>
            </a:pPr>
            <a:r>
              <a:rPr lang="zh-CN" altLang="ru-RU" sz="2700">
                <a:solidFill>
                  <a:srgbClr val="0070C0"/>
                </a:solidFill>
                <a:latin typeface="ONWVGG+é»ä½" charset="-122"/>
                <a:ea typeface="ONWVGG+é»ä½" charset="-122"/>
              </a:rPr>
              <a:t>岗位</a:t>
            </a:r>
          </a:p>
        </p:txBody>
      </p:sp>
      <p:sp>
        <p:nvSpPr>
          <p:cNvPr id="13324" name="object 12"/>
          <p:cNvSpPr>
            <a:spLocks noChangeArrowheads="1"/>
          </p:cNvSpPr>
          <p:nvPr>
            <p:custDataLst>
              <p:tags r:id="rId11"/>
            </p:custDataLst>
          </p:nvPr>
        </p:nvSpPr>
        <p:spPr bwMode="auto">
          <a:xfrm>
            <a:off x="6780213" y="4408488"/>
            <a:ext cx="8001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333F50"/>
                </a:solidFill>
                <a:latin typeface="WNAGRA+å¾®è½¯é�»,Bold" charset="-122"/>
                <a:ea typeface="WNAGRA+å¾®è½¯é�»,Bold" charset="-122"/>
              </a:rPr>
              <a:t>建筑</a:t>
            </a:r>
          </a:p>
          <a:p>
            <a:pPr>
              <a:lnSpc>
                <a:spcPts val="2150"/>
              </a:lnSpc>
            </a:pPr>
            <a:r>
              <a:rPr lang="zh-CN" altLang="ru-RU" b="1">
                <a:solidFill>
                  <a:srgbClr val="333F50"/>
                </a:solidFill>
                <a:latin typeface="WNAGRA+å¾®è½¯é�»,Bold" charset="-122"/>
                <a:ea typeface="WNAGRA+å¾®è½¯é�»,Bold" charset="-122"/>
              </a:rPr>
              <a:t>实体</a:t>
            </a:r>
          </a:p>
        </p:txBody>
      </p:sp>
      <p:sp>
        <p:nvSpPr>
          <p:cNvPr id="13325" name="object 13"/>
          <p:cNvSpPr>
            <a:spLocks noChangeArrowheads="1"/>
          </p:cNvSpPr>
          <p:nvPr>
            <p:custDataLst>
              <p:tags r:id="rId12"/>
            </p:custDataLst>
          </p:nvPr>
        </p:nvSpPr>
        <p:spPr bwMode="auto">
          <a:xfrm>
            <a:off x="9874250" y="4408488"/>
            <a:ext cx="8001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333F50"/>
                </a:solidFill>
                <a:latin typeface="WNAGRA+å¾®è½¯é�»,Bold" charset="-122"/>
                <a:ea typeface="WNAGRA+å¾®è½¯é�»,Bold" charset="-122"/>
              </a:rPr>
              <a:t>管理</a:t>
            </a:r>
          </a:p>
          <a:p>
            <a:pPr>
              <a:lnSpc>
                <a:spcPts val="2150"/>
              </a:lnSpc>
            </a:pPr>
            <a:r>
              <a:rPr lang="zh-CN" altLang="ru-RU" b="1">
                <a:solidFill>
                  <a:srgbClr val="333F50"/>
                </a:solidFill>
                <a:latin typeface="WNAGRA+å¾®è½¯é�»,Bold" charset="-122"/>
                <a:ea typeface="WNAGRA+å¾®è½¯é�»,Bold" charset="-122"/>
              </a:rPr>
              <a:t>过程</a:t>
            </a:r>
          </a:p>
        </p:txBody>
      </p:sp>
      <p:sp>
        <p:nvSpPr>
          <p:cNvPr id="13326" name="object 14"/>
          <p:cNvSpPr>
            <a:spLocks noChangeArrowheads="1"/>
          </p:cNvSpPr>
          <p:nvPr>
            <p:custDataLst>
              <p:tags r:id="rId13"/>
            </p:custDataLst>
          </p:nvPr>
        </p:nvSpPr>
        <p:spPr bwMode="auto">
          <a:xfrm>
            <a:off x="1538288" y="5159375"/>
            <a:ext cx="26289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127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70C0"/>
                </a:solidFill>
                <a:latin typeface="SWEWCI+å¾®è½¯é�»" charset="-122"/>
                <a:ea typeface="SWEWCI+å¾®è½¯é�»" charset="-122"/>
              </a:rPr>
              <a:t>岗位数字化已逐步完成</a:t>
            </a:r>
          </a:p>
          <a:p>
            <a:pPr>
              <a:lnSpc>
                <a:spcPts val="2150"/>
              </a:lnSpc>
            </a:pPr>
            <a:r>
              <a:rPr lang="zh-CN" altLang="ru-RU">
                <a:solidFill>
                  <a:srgbClr val="0070C0"/>
                </a:solidFill>
                <a:latin typeface="SWEWCI+å¾®è½¯é�»" charset="-122"/>
                <a:ea typeface="SWEWCI+å¾®è½¯é�»" charset="-122"/>
              </a:rPr>
              <a:t>项目数字化成为关键</a:t>
            </a:r>
          </a:p>
        </p:txBody>
      </p:sp>
    </p:spTree>
    <p:extLst>
      <p:ext uri="{BB962C8B-B14F-4D97-AF65-F5344CB8AC3E}">
        <p14:creationId xmlns:p14="http://schemas.microsoft.com/office/powerpoint/2010/main" val="91594244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4099" name="object 3"/>
          <p:cNvSpPr>
            <a:spLocks noChangeArrowheads="1"/>
          </p:cNvSpPr>
          <p:nvPr>
            <p:custDataLst>
              <p:tags r:id="rId2"/>
            </p:custDataLst>
          </p:nvPr>
        </p:nvSpPr>
        <p:spPr bwMode="auto">
          <a:xfrm>
            <a:off x="847725" y="2743200"/>
            <a:ext cx="20891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8938"/>
              </a:lnSpc>
            </a:pPr>
            <a:r>
              <a:rPr lang="en-US" altLang="zh-CN" sz="8000" dirty="0">
                <a:solidFill>
                  <a:srgbClr val="FFFFFF"/>
                </a:solidFill>
                <a:latin typeface="Arial" panose="020B0604020202020204" pitchFamily="34" charset="0"/>
              </a:rPr>
              <a:t>2</a:t>
            </a:r>
            <a:endParaRPr lang="ru-RU" altLang="zh-CN" sz="8000" dirty="0">
              <a:solidFill>
                <a:srgbClr val="FFFFFF"/>
              </a:solidFill>
              <a:latin typeface="Arial" panose="020B0604020202020204" pitchFamily="34" charset="0"/>
            </a:endParaRPr>
          </a:p>
        </p:txBody>
      </p:sp>
      <p:sp>
        <p:nvSpPr>
          <p:cNvPr id="4100" name="object 4"/>
          <p:cNvSpPr>
            <a:spLocks noChangeArrowheads="1"/>
          </p:cNvSpPr>
          <p:nvPr>
            <p:custDataLst>
              <p:tags r:id="rId3"/>
            </p:custDataLst>
          </p:nvPr>
        </p:nvSpPr>
        <p:spPr bwMode="auto">
          <a:xfrm>
            <a:off x="1852613" y="2760663"/>
            <a:ext cx="15748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4013"/>
              </a:lnSpc>
            </a:pPr>
            <a:r>
              <a:rPr lang="ru-RU" altLang="zh-CN" sz="3600" b="1" dirty="0">
                <a:solidFill>
                  <a:srgbClr val="FFFFFF"/>
                </a:solidFill>
                <a:latin typeface="Arial" panose="020B0604020202020204" pitchFamily="34" charset="0"/>
              </a:rPr>
              <a:t>Part</a:t>
            </a:r>
          </a:p>
          <a:p>
            <a:pPr>
              <a:lnSpc>
                <a:spcPts val="4013"/>
              </a:lnSpc>
              <a:spcBef>
                <a:spcPts val="288"/>
              </a:spcBef>
            </a:pPr>
            <a:r>
              <a:rPr lang="en-US" altLang="zh-CN" sz="3600" b="1" dirty="0" smtClean="0">
                <a:solidFill>
                  <a:srgbClr val="FFFFFF"/>
                </a:solidFill>
                <a:latin typeface="Arial" panose="020B0604020202020204" pitchFamily="34" charset="0"/>
              </a:rPr>
              <a:t>Two</a:t>
            </a:r>
            <a:endParaRPr lang="ru-RU" altLang="zh-CN" sz="3600" b="1" dirty="0">
              <a:solidFill>
                <a:srgbClr val="FFFFFF"/>
              </a:solidFill>
              <a:latin typeface="Arial" panose="020B0604020202020204" pitchFamily="34" charset="0"/>
            </a:endParaRPr>
          </a:p>
        </p:txBody>
      </p:sp>
      <p:sp>
        <p:nvSpPr>
          <p:cNvPr id="5" name="object 5"/>
          <p:cNvSpPr txBox="1"/>
          <p:nvPr>
            <p:custDataLst>
              <p:tags r:id="rId4"/>
            </p:custDataLst>
          </p:nvPr>
        </p:nvSpPr>
        <p:spPr>
          <a:xfrm>
            <a:off x="1065213" y="3941763"/>
            <a:ext cx="3467100" cy="70981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6335"/>
              </a:lnSpc>
              <a:buSzTx/>
              <a:buFontTx/>
              <a:buNone/>
            </a:pPr>
            <a:r>
              <a:rPr lang="zh-CN" altLang="en-US" sz="4800" b="1" spc="302" dirty="0" smtClean="0">
                <a:ln w="9525" cap="flat" cmpd="sng" algn="ctr">
                  <a:noFill/>
                  <a:prstDash val="solid"/>
                  <a:round/>
                  <a:headEnd type="none" w="med" len="med"/>
                  <a:tailEnd type="none" w="med" len="med"/>
                </a:ln>
                <a:solidFill>
                  <a:srgbClr val="FFFFFF"/>
                </a:solidFill>
                <a:latin typeface="WNAGRA+å¾®è½¯é�»,Bold"/>
                <a:cs typeface="WNAGRA+å¾®è½¯é�»,Bold"/>
                <a:sym typeface="Wingdings"/>
              </a:rPr>
              <a:t>政策支持</a:t>
            </a:r>
            <a:endParaRPr sz="4800" b="1" spc="302"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Tree>
    <p:extLst>
      <p:ext uri="{BB962C8B-B14F-4D97-AF65-F5344CB8AC3E}">
        <p14:creationId xmlns:p14="http://schemas.microsoft.com/office/powerpoint/2010/main" val="38791144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352480"/>
            <a:ext cx="5441863" cy="4000889"/>
            <a:chOff x="1079501" y="925414"/>
            <a:chExt cx="4424364" cy="3656011"/>
          </a:xfrm>
        </p:grpSpPr>
        <p:sp>
          <p:nvSpPr>
            <p:cNvPr id="9" name="MH_Other_2">
              <a:extLst>
                <a:ext uri="{FF2B5EF4-FFF2-40B4-BE49-F238E27FC236}">
                  <a16:creationId xmlns:a16="http://schemas.microsoft.com/office/drawing/2014/main" id="{D40AEE0D-1CAB-465D-B245-7F66CD03CB9B}"/>
                </a:ext>
              </a:extLst>
            </p:cNvPr>
            <p:cNvSpPr>
              <a:spLocks/>
            </p:cNvSpPr>
            <p:nvPr>
              <p:custDataLst>
                <p:tags r:id="rId1"/>
              </p:custDataLst>
            </p:nvPr>
          </p:nvSpPr>
          <p:spPr bwMode="auto">
            <a:xfrm>
              <a:off x="2936877" y="966689"/>
              <a:ext cx="1939925" cy="1654175"/>
            </a:xfrm>
            <a:custGeom>
              <a:avLst/>
              <a:gdLst>
                <a:gd name="T0" fmla="*/ 1322 w 1428"/>
                <a:gd name="T1" fmla="*/ 106 h 1218"/>
                <a:gd name="T2" fmla="*/ 1262 w 1428"/>
                <a:gd name="T3" fmla="*/ 116 h 1218"/>
                <a:gd name="T4" fmla="*/ 1216 w 1428"/>
                <a:gd name="T5" fmla="*/ 60 h 1218"/>
                <a:gd name="T6" fmla="*/ 1168 w 1428"/>
                <a:gd name="T7" fmla="*/ 58 h 1218"/>
                <a:gd name="T8" fmla="*/ 1136 w 1428"/>
                <a:gd name="T9" fmla="*/ 8 h 1218"/>
                <a:gd name="T10" fmla="*/ 1142 w 1428"/>
                <a:gd name="T11" fmla="*/ 44 h 1218"/>
                <a:gd name="T12" fmla="*/ 1118 w 1428"/>
                <a:gd name="T13" fmla="*/ 154 h 1218"/>
                <a:gd name="T14" fmla="*/ 1106 w 1428"/>
                <a:gd name="T15" fmla="*/ 244 h 1218"/>
                <a:gd name="T16" fmla="*/ 1014 w 1428"/>
                <a:gd name="T17" fmla="*/ 280 h 1218"/>
                <a:gd name="T18" fmla="*/ 974 w 1428"/>
                <a:gd name="T19" fmla="*/ 430 h 1218"/>
                <a:gd name="T20" fmla="*/ 1106 w 1428"/>
                <a:gd name="T21" fmla="*/ 400 h 1218"/>
                <a:gd name="T22" fmla="*/ 1192 w 1428"/>
                <a:gd name="T23" fmla="*/ 480 h 1218"/>
                <a:gd name="T24" fmla="*/ 1084 w 1428"/>
                <a:gd name="T25" fmla="*/ 512 h 1218"/>
                <a:gd name="T26" fmla="*/ 996 w 1428"/>
                <a:gd name="T27" fmla="*/ 606 h 1218"/>
                <a:gd name="T28" fmla="*/ 910 w 1428"/>
                <a:gd name="T29" fmla="*/ 664 h 1218"/>
                <a:gd name="T30" fmla="*/ 790 w 1428"/>
                <a:gd name="T31" fmla="*/ 662 h 1218"/>
                <a:gd name="T32" fmla="*/ 794 w 1428"/>
                <a:gd name="T33" fmla="*/ 748 h 1218"/>
                <a:gd name="T34" fmla="*/ 750 w 1428"/>
                <a:gd name="T35" fmla="*/ 786 h 1218"/>
                <a:gd name="T36" fmla="*/ 688 w 1428"/>
                <a:gd name="T37" fmla="*/ 864 h 1218"/>
                <a:gd name="T38" fmla="*/ 450 w 1428"/>
                <a:gd name="T39" fmla="*/ 914 h 1218"/>
                <a:gd name="T40" fmla="*/ 350 w 1428"/>
                <a:gd name="T41" fmla="*/ 922 h 1218"/>
                <a:gd name="T42" fmla="*/ 214 w 1428"/>
                <a:gd name="T43" fmla="*/ 856 h 1218"/>
                <a:gd name="T44" fmla="*/ 0 w 1428"/>
                <a:gd name="T45" fmla="*/ 844 h 1218"/>
                <a:gd name="T46" fmla="*/ 24 w 1428"/>
                <a:gd name="T47" fmla="*/ 908 h 1218"/>
                <a:gd name="T48" fmla="*/ 54 w 1428"/>
                <a:gd name="T49" fmla="*/ 994 h 1218"/>
                <a:gd name="T50" fmla="*/ 150 w 1428"/>
                <a:gd name="T51" fmla="*/ 984 h 1218"/>
                <a:gd name="T52" fmla="*/ 148 w 1428"/>
                <a:gd name="T53" fmla="*/ 1052 h 1218"/>
                <a:gd name="T54" fmla="*/ 192 w 1428"/>
                <a:gd name="T55" fmla="*/ 1092 h 1218"/>
                <a:gd name="T56" fmla="*/ 250 w 1428"/>
                <a:gd name="T57" fmla="*/ 1124 h 1218"/>
                <a:gd name="T58" fmla="*/ 334 w 1428"/>
                <a:gd name="T59" fmla="*/ 1080 h 1218"/>
                <a:gd name="T60" fmla="*/ 378 w 1428"/>
                <a:gd name="T61" fmla="*/ 1084 h 1218"/>
                <a:gd name="T62" fmla="*/ 366 w 1428"/>
                <a:gd name="T63" fmla="*/ 1142 h 1218"/>
                <a:gd name="T64" fmla="*/ 418 w 1428"/>
                <a:gd name="T65" fmla="*/ 1210 h 1218"/>
                <a:gd name="T66" fmla="*/ 458 w 1428"/>
                <a:gd name="T67" fmla="*/ 1148 h 1218"/>
                <a:gd name="T68" fmla="*/ 536 w 1428"/>
                <a:gd name="T69" fmla="*/ 1102 h 1218"/>
                <a:gd name="T70" fmla="*/ 552 w 1428"/>
                <a:gd name="T71" fmla="*/ 1180 h 1218"/>
                <a:gd name="T72" fmla="*/ 638 w 1428"/>
                <a:gd name="T73" fmla="*/ 1204 h 1218"/>
                <a:gd name="T74" fmla="*/ 712 w 1428"/>
                <a:gd name="T75" fmla="*/ 1098 h 1218"/>
                <a:gd name="T76" fmla="*/ 754 w 1428"/>
                <a:gd name="T77" fmla="*/ 1066 h 1218"/>
                <a:gd name="T78" fmla="*/ 826 w 1428"/>
                <a:gd name="T79" fmla="*/ 1016 h 1218"/>
                <a:gd name="T80" fmla="*/ 876 w 1428"/>
                <a:gd name="T81" fmla="*/ 986 h 1218"/>
                <a:gd name="T82" fmla="*/ 914 w 1428"/>
                <a:gd name="T83" fmla="*/ 940 h 1218"/>
                <a:gd name="T84" fmla="*/ 958 w 1428"/>
                <a:gd name="T85" fmla="*/ 840 h 1218"/>
                <a:gd name="T86" fmla="*/ 990 w 1428"/>
                <a:gd name="T87" fmla="*/ 896 h 1218"/>
                <a:gd name="T88" fmla="*/ 1068 w 1428"/>
                <a:gd name="T89" fmla="*/ 848 h 1218"/>
                <a:gd name="T90" fmla="*/ 1124 w 1428"/>
                <a:gd name="T91" fmla="*/ 796 h 1218"/>
                <a:gd name="T92" fmla="*/ 1162 w 1428"/>
                <a:gd name="T93" fmla="*/ 834 h 1218"/>
                <a:gd name="T94" fmla="*/ 1208 w 1428"/>
                <a:gd name="T95" fmla="*/ 892 h 1218"/>
                <a:gd name="T96" fmla="*/ 1266 w 1428"/>
                <a:gd name="T97" fmla="*/ 832 h 1218"/>
                <a:gd name="T98" fmla="*/ 1356 w 1428"/>
                <a:gd name="T99" fmla="*/ 756 h 1218"/>
                <a:gd name="T100" fmla="*/ 1396 w 1428"/>
                <a:gd name="T101" fmla="*/ 700 h 1218"/>
                <a:gd name="T102" fmla="*/ 1362 w 1428"/>
                <a:gd name="T103" fmla="*/ 636 h 1218"/>
                <a:gd name="T104" fmla="*/ 1314 w 1428"/>
                <a:gd name="T105" fmla="*/ 588 h 1218"/>
                <a:gd name="T106" fmla="*/ 1290 w 1428"/>
                <a:gd name="T107" fmla="*/ 508 h 1218"/>
                <a:gd name="T108" fmla="*/ 1344 w 1428"/>
                <a:gd name="T109" fmla="*/ 464 h 1218"/>
                <a:gd name="T110" fmla="*/ 1314 w 1428"/>
                <a:gd name="T111" fmla="*/ 378 h 1218"/>
                <a:gd name="T112" fmla="*/ 1358 w 1428"/>
                <a:gd name="T113" fmla="*/ 320 h 1218"/>
                <a:gd name="T114" fmla="*/ 1388 w 1428"/>
                <a:gd name="T115" fmla="*/ 260 h 1218"/>
                <a:gd name="T116" fmla="*/ 1402 w 1428"/>
                <a:gd name="T117" fmla="*/ 16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6" y="102"/>
                  </a:lnTo>
                  <a:lnTo>
                    <a:pt x="1344" y="102"/>
                  </a:lnTo>
                  <a:lnTo>
                    <a:pt x="1322" y="106"/>
                  </a:lnTo>
                  <a:lnTo>
                    <a:pt x="1322" y="106"/>
                  </a:lnTo>
                  <a:lnTo>
                    <a:pt x="1318" y="108"/>
                  </a:lnTo>
                  <a:lnTo>
                    <a:pt x="1316" y="112"/>
                  </a:lnTo>
                  <a:lnTo>
                    <a:pt x="1310" y="116"/>
                  </a:lnTo>
                  <a:lnTo>
                    <a:pt x="1298" y="126"/>
                  </a:lnTo>
                  <a:lnTo>
                    <a:pt x="1296" y="128"/>
                  </a:lnTo>
                  <a:lnTo>
                    <a:pt x="1286" y="130"/>
                  </a:lnTo>
                  <a:lnTo>
                    <a:pt x="1286" y="130"/>
                  </a:lnTo>
                  <a:lnTo>
                    <a:pt x="1276" y="126"/>
                  </a:lnTo>
                  <a:lnTo>
                    <a:pt x="1264" y="118"/>
                  </a:lnTo>
                  <a:lnTo>
                    <a:pt x="1262" y="116"/>
                  </a:lnTo>
                  <a:lnTo>
                    <a:pt x="1262" y="116"/>
                  </a:lnTo>
                  <a:lnTo>
                    <a:pt x="1244" y="96"/>
                  </a:lnTo>
                  <a:lnTo>
                    <a:pt x="1240" y="90"/>
                  </a:lnTo>
                  <a:lnTo>
                    <a:pt x="1238" y="84"/>
                  </a:lnTo>
                  <a:lnTo>
                    <a:pt x="1238" y="62"/>
                  </a:lnTo>
                  <a:lnTo>
                    <a:pt x="1238" y="62"/>
                  </a:lnTo>
                  <a:lnTo>
                    <a:pt x="1238" y="60"/>
                  </a:lnTo>
                  <a:lnTo>
                    <a:pt x="1242" y="56"/>
                  </a:lnTo>
                  <a:lnTo>
                    <a:pt x="1218" y="48"/>
                  </a:lnTo>
                  <a:lnTo>
                    <a:pt x="1218" y="56"/>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8" y="58"/>
                  </a:lnTo>
                  <a:lnTo>
                    <a:pt x="1168" y="58"/>
                  </a:lnTo>
                  <a:lnTo>
                    <a:pt x="1164" y="46"/>
                  </a:lnTo>
                  <a:lnTo>
                    <a:pt x="1162" y="32"/>
                  </a:lnTo>
                  <a:lnTo>
                    <a:pt x="1162" y="32"/>
                  </a:lnTo>
                  <a:lnTo>
                    <a:pt x="1164" y="22"/>
                  </a:lnTo>
                  <a:lnTo>
                    <a:pt x="1166" y="16"/>
                  </a:lnTo>
                  <a:lnTo>
                    <a:pt x="1172" y="6"/>
                  </a:lnTo>
                  <a:lnTo>
                    <a:pt x="1170" y="0"/>
                  </a:lnTo>
                  <a:lnTo>
                    <a:pt x="1150" y="2"/>
                  </a:lnTo>
                  <a:lnTo>
                    <a:pt x="1150" y="2"/>
                  </a:lnTo>
                  <a:lnTo>
                    <a:pt x="1142" y="4"/>
                  </a:lnTo>
                  <a:lnTo>
                    <a:pt x="1136" y="8"/>
                  </a:lnTo>
                  <a:lnTo>
                    <a:pt x="1132" y="14"/>
                  </a:lnTo>
                  <a:lnTo>
                    <a:pt x="1128" y="22"/>
                  </a:lnTo>
                  <a:lnTo>
                    <a:pt x="1128" y="22"/>
                  </a:lnTo>
                  <a:lnTo>
                    <a:pt x="1128" y="22"/>
                  </a:lnTo>
                  <a:lnTo>
                    <a:pt x="1116" y="40"/>
                  </a:lnTo>
                  <a:lnTo>
                    <a:pt x="1128" y="40"/>
                  </a:lnTo>
                  <a:lnTo>
                    <a:pt x="1128" y="40"/>
                  </a:lnTo>
                  <a:lnTo>
                    <a:pt x="1130" y="40"/>
                  </a:lnTo>
                  <a:lnTo>
                    <a:pt x="1130" y="40"/>
                  </a:lnTo>
                  <a:lnTo>
                    <a:pt x="1140" y="44"/>
                  </a:lnTo>
                  <a:lnTo>
                    <a:pt x="1142" y="44"/>
                  </a:lnTo>
                  <a:lnTo>
                    <a:pt x="1142" y="46"/>
                  </a:lnTo>
                  <a:lnTo>
                    <a:pt x="1142" y="48"/>
                  </a:lnTo>
                  <a:lnTo>
                    <a:pt x="1144" y="64"/>
                  </a:lnTo>
                  <a:lnTo>
                    <a:pt x="1150" y="80"/>
                  </a:lnTo>
                  <a:lnTo>
                    <a:pt x="1150" y="82"/>
                  </a:lnTo>
                  <a:lnTo>
                    <a:pt x="1150" y="82"/>
                  </a:lnTo>
                  <a:lnTo>
                    <a:pt x="1150" y="84"/>
                  </a:lnTo>
                  <a:lnTo>
                    <a:pt x="1122" y="136"/>
                  </a:lnTo>
                  <a:lnTo>
                    <a:pt x="1122" y="136"/>
                  </a:lnTo>
                  <a:lnTo>
                    <a:pt x="1120" y="142"/>
                  </a:lnTo>
                  <a:lnTo>
                    <a:pt x="1118" y="154"/>
                  </a:lnTo>
                  <a:lnTo>
                    <a:pt x="1114" y="190"/>
                  </a:lnTo>
                  <a:lnTo>
                    <a:pt x="1114" y="192"/>
                  </a:lnTo>
                  <a:lnTo>
                    <a:pt x="1104" y="212"/>
                  </a:lnTo>
                  <a:lnTo>
                    <a:pt x="1110" y="220"/>
                  </a:lnTo>
                  <a:lnTo>
                    <a:pt x="1110" y="222"/>
                  </a:lnTo>
                  <a:lnTo>
                    <a:pt x="1110" y="222"/>
                  </a:lnTo>
                  <a:lnTo>
                    <a:pt x="1110" y="236"/>
                  </a:lnTo>
                  <a:lnTo>
                    <a:pt x="1110" y="242"/>
                  </a:lnTo>
                  <a:lnTo>
                    <a:pt x="1108" y="244"/>
                  </a:lnTo>
                  <a:lnTo>
                    <a:pt x="1106" y="244"/>
                  </a:lnTo>
                  <a:lnTo>
                    <a:pt x="1106" y="244"/>
                  </a:lnTo>
                  <a:lnTo>
                    <a:pt x="1098" y="250"/>
                  </a:lnTo>
                  <a:lnTo>
                    <a:pt x="1088" y="262"/>
                  </a:lnTo>
                  <a:lnTo>
                    <a:pt x="1052" y="302"/>
                  </a:lnTo>
                  <a:lnTo>
                    <a:pt x="1050" y="304"/>
                  </a:lnTo>
                  <a:lnTo>
                    <a:pt x="1048" y="304"/>
                  </a:lnTo>
                  <a:lnTo>
                    <a:pt x="1046" y="302"/>
                  </a:lnTo>
                  <a:lnTo>
                    <a:pt x="1046" y="302"/>
                  </a:lnTo>
                  <a:lnTo>
                    <a:pt x="1030" y="292"/>
                  </a:lnTo>
                  <a:lnTo>
                    <a:pt x="1020" y="282"/>
                  </a:lnTo>
                  <a:lnTo>
                    <a:pt x="1020" y="282"/>
                  </a:lnTo>
                  <a:lnTo>
                    <a:pt x="1014" y="280"/>
                  </a:lnTo>
                  <a:lnTo>
                    <a:pt x="1008" y="278"/>
                  </a:lnTo>
                  <a:lnTo>
                    <a:pt x="982" y="276"/>
                  </a:lnTo>
                  <a:lnTo>
                    <a:pt x="982" y="314"/>
                  </a:lnTo>
                  <a:lnTo>
                    <a:pt x="982" y="314"/>
                  </a:lnTo>
                  <a:lnTo>
                    <a:pt x="966" y="384"/>
                  </a:lnTo>
                  <a:lnTo>
                    <a:pt x="966" y="384"/>
                  </a:lnTo>
                  <a:lnTo>
                    <a:pt x="964" y="392"/>
                  </a:lnTo>
                  <a:lnTo>
                    <a:pt x="964" y="402"/>
                  </a:lnTo>
                  <a:lnTo>
                    <a:pt x="962" y="432"/>
                  </a:lnTo>
                  <a:lnTo>
                    <a:pt x="968" y="440"/>
                  </a:lnTo>
                  <a:lnTo>
                    <a:pt x="974" y="430"/>
                  </a:lnTo>
                  <a:lnTo>
                    <a:pt x="974" y="430"/>
                  </a:lnTo>
                  <a:lnTo>
                    <a:pt x="974" y="428"/>
                  </a:lnTo>
                  <a:lnTo>
                    <a:pt x="994" y="420"/>
                  </a:lnTo>
                  <a:lnTo>
                    <a:pt x="1044" y="428"/>
                  </a:lnTo>
                  <a:lnTo>
                    <a:pt x="1050" y="420"/>
                  </a:lnTo>
                  <a:lnTo>
                    <a:pt x="1058" y="408"/>
                  </a:lnTo>
                  <a:lnTo>
                    <a:pt x="1058" y="408"/>
                  </a:lnTo>
                  <a:lnTo>
                    <a:pt x="1058" y="408"/>
                  </a:lnTo>
                  <a:lnTo>
                    <a:pt x="1060" y="406"/>
                  </a:lnTo>
                  <a:lnTo>
                    <a:pt x="1080" y="402"/>
                  </a:lnTo>
                  <a:lnTo>
                    <a:pt x="1106" y="400"/>
                  </a:lnTo>
                  <a:lnTo>
                    <a:pt x="1106" y="400"/>
                  </a:lnTo>
                  <a:lnTo>
                    <a:pt x="1112" y="404"/>
                  </a:lnTo>
                  <a:lnTo>
                    <a:pt x="1120" y="410"/>
                  </a:lnTo>
                  <a:lnTo>
                    <a:pt x="1136" y="428"/>
                  </a:lnTo>
                  <a:lnTo>
                    <a:pt x="1136" y="428"/>
                  </a:lnTo>
                  <a:lnTo>
                    <a:pt x="1158" y="440"/>
                  </a:lnTo>
                  <a:lnTo>
                    <a:pt x="1174" y="452"/>
                  </a:lnTo>
                  <a:lnTo>
                    <a:pt x="1184" y="462"/>
                  </a:lnTo>
                  <a:lnTo>
                    <a:pt x="1190" y="472"/>
                  </a:lnTo>
                  <a:lnTo>
                    <a:pt x="1190" y="472"/>
                  </a:lnTo>
                  <a:lnTo>
                    <a:pt x="1192" y="480"/>
                  </a:lnTo>
                  <a:lnTo>
                    <a:pt x="1190" y="488"/>
                  </a:lnTo>
                  <a:lnTo>
                    <a:pt x="1190" y="488"/>
                  </a:lnTo>
                  <a:lnTo>
                    <a:pt x="1186" y="492"/>
                  </a:lnTo>
                  <a:lnTo>
                    <a:pt x="1184" y="496"/>
                  </a:lnTo>
                  <a:lnTo>
                    <a:pt x="1174" y="498"/>
                  </a:lnTo>
                  <a:lnTo>
                    <a:pt x="1172" y="498"/>
                  </a:lnTo>
                  <a:lnTo>
                    <a:pt x="1172" y="498"/>
                  </a:lnTo>
                  <a:lnTo>
                    <a:pt x="1126" y="498"/>
                  </a:lnTo>
                  <a:lnTo>
                    <a:pt x="1112" y="498"/>
                  </a:lnTo>
                  <a:lnTo>
                    <a:pt x="1102" y="500"/>
                  </a:lnTo>
                  <a:lnTo>
                    <a:pt x="1084" y="512"/>
                  </a:lnTo>
                  <a:lnTo>
                    <a:pt x="1084" y="512"/>
                  </a:lnTo>
                  <a:lnTo>
                    <a:pt x="1054" y="532"/>
                  </a:lnTo>
                  <a:lnTo>
                    <a:pt x="1042" y="536"/>
                  </a:lnTo>
                  <a:lnTo>
                    <a:pt x="1034" y="538"/>
                  </a:lnTo>
                  <a:lnTo>
                    <a:pt x="1018" y="540"/>
                  </a:lnTo>
                  <a:lnTo>
                    <a:pt x="1010" y="580"/>
                  </a:lnTo>
                  <a:lnTo>
                    <a:pt x="1010" y="580"/>
                  </a:lnTo>
                  <a:lnTo>
                    <a:pt x="1004" y="596"/>
                  </a:lnTo>
                  <a:lnTo>
                    <a:pt x="1000" y="602"/>
                  </a:lnTo>
                  <a:lnTo>
                    <a:pt x="996" y="606"/>
                  </a:lnTo>
                  <a:lnTo>
                    <a:pt x="996" y="606"/>
                  </a:lnTo>
                  <a:lnTo>
                    <a:pt x="990" y="610"/>
                  </a:lnTo>
                  <a:lnTo>
                    <a:pt x="984" y="614"/>
                  </a:lnTo>
                  <a:lnTo>
                    <a:pt x="966" y="620"/>
                  </a:lnTo>
                  <a:lnTo>
                    <a:pt x="966" y="620"/>
                  </a:lnTo>
                  <a:lnTo>
                    <a:pt x="956" y="622"/>
                  </a:lnTo>
                  <a:lnTo>
                    <a:pt x="946" y="626"/>
                  </a:lnTo>
                  <a:lnTo>
                    <a:pt x="926" y="634"/>
                  </a:lnTo>
                  <a:lnTo>
                    <a:pt x="914" y="664"/>
                  </a:lnTo>
                  <a:lnTo>
                    <a:pt x="912" y="664"/>
                  </a:lnTo>
                  <a:lnTo>
                    <a:pt x="912" y="664"/>
                  </a:lnTo>
                  <a:lnTo>
                    <a:pt x="910" y="664"/>
                  </a:lnTo>
                  <a:lnTo>
                    <a:pt x="874" y="680"/>
                  </a:lnTo>
                  <a:lnTo>
                    <a:pt x="872" y="680"/>
                  </a:lnTo>
                  <a:lnTo>
                    <a:pt x="854" y="676"/>
                  </a:lnTo>
                  <a:lnTo>
                    <a:pt x="854" y="676"/>
                  </a:lnTo>
                  <a:lnTo>
                    <a:pt x="834" y="670"/>
                  </a:lnTo>
                  <a:lnTo>
                    <a:pt x="820" y="664"/>
                  </a:lnTo>
                  <a:lnTo>
                    <a:pt x="820" y="664"/>
                  </a:lnTo>
                  <a:lnTo>
                    <a:pt x="814" y="662"/>
                  </a:lnTo>
                  <a:lnTo>
                    <a:pt x="806" y="660"/>
                  </a:lnTo>
                  <a:lnTo>
                    <a:pt x="798" y="660"/>
                  </a:lnTo>
                  <a:lnTo>
                    <a:pt x="790" y="662"/>
                  </a:lnTo>
                  <a:lnTo>
                    <a:pt x="790" y="662"/>
                  </a:lnTo>
                  <a:lnTo>
                    <a:pt x="784" y="672"/>
                  </a:lnTo>
                  <a:lnTo>
                    <a:pt x="778" y="684"/>
                  </a:lnTo>
                  <a:lnTo>
                    <a:pt x="776" y="698"/>
                  </a:lnTo>
                  <a:lnTo>
                    <a:pt x="776" y="710"/>
                  </a:lnTo>
                  <a:lnTo>
                    <a:pt x="776" y="710"/>
                  </a:lnTo>
                  <a:lnTo>
                    <a:pt x="778" y="722"/>
                  </a:lnTo>
                  <a:lnTo>
                    <a:pt x="782" y="728"/>
                  </a:lnTo>
                  <a:lnTo>
                    <a:pt x="786" y="728"/>
                  </a:lnTo>
                  <a:lnTo>
                    <a:pt x="794" y="724"/>
                  </a:lnTo>
                  <a:lnTo>
                    <a:pt x="794" y="748"/>
                  </a:lnTo>
                  <a:lnTo>
                    <a:pt x="794" y="748"/>
                  </a:lnTo>
                  <a:lnTo>
                    <a:pt x="794" y="756"/>
                  </a:lnTo>
                  <a:lnTo>
                    <a:pt x="792" y="760"/>
                  </a:lnTo>
                  <a:lnTo>
                    <a:pt x="790" y="764"/>
                  </a:lnTo>
                  <a:lnTo>
                    <a:pt x="786" y="768"/>
                  </a:lnTo>
                  <a:lnTo>
                    <a:pt x="786" y="768"/>
                  </a:lnTo>
                  <a:lnTo>
                    <a:pt x="776" y="774"/>
                  </a:lnTo>
                  <a:lnTo>
                    <a:pt x="764" y="778"/>
                  </a:lnTo>
                  <a:lnTo>
                    <a:pt x="758" y="780"/>
                  </a:lnTo>
                  <a:lnTo>
                    <a:pt x="758" y="780"/>
                  </a:lnTo>
                  <a:lnTo>
                    <a:pt x="750" y="786"/>
                  </a:lnTo>
                  <a:lnTo>
                    <a:pt x="738" y="798"/>
                  </a:lnTo>
                  <a:lnTo>
                    <a:pt x="724" y="818"/>
                  </a:lnTo>
                  <a:lnTo>
                    <a:pt x="708" y="844"/>
                  </a:lnTo>
                  <a:lnTo>
                    <a:pt x="708" y="844"/>
                  </a:lnTo>
                  <a:lnTo>
                    <a:pt x="706" y="844"/>
                  </a:lnTo>
                  <a:lnTo>
                    <a:pt x="682" y="860"/>
                  </a:lnTo>
                  <a:lnTo>
                    <a:pt x="682" y="860"/>
                  </a:lnTo>
                  <a:lnTo>
                    <a:pt x="688" y="860"/>
                  </a:lnTo>
                  <a:lnTo>
                    <a:pt x="688" y="862"/>
                  </a:lnTo>
                  <a:lnTo>
                    <a:pt x="688" y="864"/>
                  </a:lnTo>
                  <a:lnTo>
                    <a:pt x="688" y="864"/>
                  </a:lnTo>
                  <a:lnTo>
                    <a:pt x="686" y="868"/>
                  </a:lnTo>
                  <a:lnTo>
                    <a:pt x="678" y="868"/>
                  </a:lnTo>
                  <a:lnTo>
                    <a:pt x="610"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30" y="930"/>
                  </a:lnTo>
                  <a:lnTo>
                    <a:pt x="402" y="934"/>
                  </a:lnTo>
                  <a:lnTo>
                    <a:pt x="400" y="934"/>
                  </a:lnTo>
                  <a:lnTo>
                    <a:pt x="398" y="934"/>
                  </a:lnTo>
                  <a:lnTo>
                    <a:pt x="390" y="916"/>
                  </a:lnTo>
                  <a:lnTo>
                    <a:pt x="362" y="922"/>
                  </a:lnTo>
                  <a:lnTo>
                    <a:pt x="362" y="922"/>
                  </a:lnTo>
                  <a:lnTo>
                    <a:pt x="350" y="922"/>
                  </a:lnTo>
                  <a:lnTo>
                    <a:pt x="336" y="920"/>
                  </a:lnTo>
                  <a:lnTo>
                    <a:pt x="320" y="916"/>
                  </a:lnTo>
                  <a:lnTo>
                    <a:pt x="304" y="908"/>
                  </a:lnTo>
                  <a:lnTo>
                    <a:pt x="304" y="908"/>
                  </a:lnTo>
                  <a:lnTo>
                    <a:pt x="290" y="900"/>
                  </a:lnTo>
                  <a:lnTo>
                    <a:pt x="274" y="892"/>
                  </a:lnTo>
                  <a:lnTo>
                    <a:pt x="246" y="872"/>
                  </a:lnTo>
                  <a:lnTo>
                    <a:pt x="246" y="872"/>
                  </a:lnTo>
                  <a:lnTo>
                    <a:pt x="238" y="866"/>
                  </a:lnTo>
                  <a:lnTo>
                    <a:pt x="226" y="860"/>
                  </a:lnTo>
                  <a:lnTo>
                    <a:pt x="214" y="856"/>
                  </a:lnTo>
                  <a:lnTo>
                    <a:pt x="202" y="854"/>
                  </a:lnTo>
                  <a:lnTo>
                    <a:pt x="176" y="852"/>
                  </a:lnTo>
                  <a:lnTo>
                    <a:pt x="148" y="856"/>
                  </a:lnTo>
                  <a:lnTo>
                    <a:pt x="148" y="856"/>
                  </a:lnTo>
                  <a:lnTo>
                    <a:pt x="116" y="858"/>
                  </a:lnTo>
                  <a:lnTo>
                    <a:pt x="86" y="856"/>
                  </a:lnTo>
                  <a:lnTo>
                    <a:pt x="86" y="856"/>
                  </a:lnTo>
                  <a:lnTo>
                    <a:pt x="68" y="854"/>
                  </a:lnTo>
                  <a:lnTo>
                    <a:pt x="48" y="852"/>
                  </a:lnTo>
                  <a:lnTo>
                    <a:pt x="2" y="838"/>
                  </a:lnTo>
                  <a:lnTo>
                    <a:pt x="0" y="844"/>
                  </a:lnTo>
                  <a:lnTo>
                    <a:pt x="0" y="844"/>
                  </a:lnTo>
                  <a:lnTo>
                    <a:pt x="2" y="844"/>
                  </a:lnTo>
                  <a:lnTo>
                    <a:pt x="2" y="844"/>
                  </a:lnTo>
                  <a:lnTo>
                    <a:pt x="2" y="844"/>
                  </a:lnTo>
                  <a:lnTo>
                    <a:pt x="2" y="852"/>
                  </a:lnTo>
                  <a:lnTo>
                    <a:pt x="10" y="868"/>
                  </a:lnTo>
                  <a:lnTo>
                    <a:pt x="26" y="888"/>
                  </a:lnTo>
                  <a:lnTo>
                    <a:pt x="28" y="892"/>
                  </a:lnTo>
                  <a:lnTo>
                    <a:pt x="24" y="906"/>
                  </a:lnTo>
                  <a:lnTo>
                    <a:pt x="24" y="908"/>
                  </a:lnTo>
                  <a:lnTo>
                    <a:pt x="24" y="908"/>
                  </a:lnTo>
                  <a:lnTo>
                    <a:pt x="14" y="920"/>
                  </a:lnTo>
                  <a:lnTo>
                    <a:pt x="24" y="93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0" y="990"/>
                  </a:lnTo>
                  <a:lnTo>
                    <a:pt x="64" y="982"/>
                  </a:lnTo>
                  <a:lnTo>
                    <a:pt x="72" y="980"/>
                  </a:lnTo>
                  <a:lnTo>
                    <a:pt x="78" y="976"/>
                  </a:lnTo>
                  <a:lnTo>
                    <a:pt x="120" y="972"/>
                  </a:lnTo>
                  <a:lnTo>
                    <a:pt x="138" y="966"/>
                  </a:lnTo>
                  <a:lnTo>
                    <a:pt x="138" y="966"/>
                  </a:lnTo>
                  <a:lnTo>
                    <a:pt x="142" y="964"/>
                  </a:lnTo>
                  <a:lnTo>
                    <a:pt x="150" y="984"/>
                  </a:lnTo>
                  <a:lnTo>
                    <a:pt x="150" y="984"/>
                  </a:lnTo>
                  <a:lnTo>
                    <a:pt x="150" y="984"/>
                  </a:lnTo>
                  <a:lnTo>
                    <a:pt x="150" y="984"/>
                  </a:lnTo>
                  <a:lnTo>
                    <a:pt x="150" y="990"/>
                  </a:lnTo>
                  <a:lnTo>
                    <a:pt x="148" y="996"/>
                  </a:lnTo>
                  <a:lnTo>
                    <a:pt x="126" y="1028"/>
                  </a:lnTo>
                  <a:lnTo>
                    <a:pt x="126" y="1034"/>
                  </a:lnTo>
                  <a:lnTo>
                    <a:pt x="138" y="1044"/>
                  </a:lnTo>
                  <a:lnTo>
                    <a:pt x="148" y="1052"/>
                  </a:lnTo>
                  <a:lnTo>
                    <a:pt x="148" y="1052"/>
                  </a:lnTo>
                  <a:lnTo>
                    <a:pt x="148" y="1052"/>
                  </a:lnTo>
                  <a:lnTo>
                    <a:pt x="156" y="1060"/>
                  </a:lnTo>
                  <a:lnTo>
                    <a:pt x="162" y="1064"/>
                  </a:lnTo>
                  <a:lnTo>
                    <a:pt x="162" y="1064"/>
                  </a:lnTo>
                  <a:lnTo>
                    <a:pt x="170" y="1068"/>
                  </a:lnTo>
                  <a:lnTo>
                    <a:pt x="178" y="1076"/>
                  </a:lnTo>
                  <a:lnTo>
                    <a:pt x="178" y="1078"/>
                  </a:lnTo>
                  <a:lnTo>
                    <a:pt x="186" y="1082"/>
                  </a:lnTo>
                  <a:lnTo>
                    <a:pt x="190" y="1082"/>
                  </a:lnTo>
                  <a:lnTo>
                    <a:pt x="190" y="1082"/>
                  </a:lnTo>
                  <a:lnTo>
                    <a:pt x="192" y="1092"/>
                  </a:lnTo>
                  <a:lnTo>
                    <a:pt x="192" y="1092"/>
                  </a:lnTo>
                  <a:lnTo>
                    <a:pt x="194" y="1100"/>
                  </a:lnTo>
                  <a:lnTo>
                    <a:pt x="196" y="1112"/>
                  </a:lnTo>
                  <a:lnTo>
                    <a:pt x="216" y="1116"/>
                  </a:lnTo>
                  <a:lnTo>
                    <a:pt x="218" y="1116"/>
                  </a:lnTo>
                  <a:lnTo>
                    <a:pt x="218" y="1116"/>
                  </a:lnTo>
                  <a:lnTo>
                    <a:pt x="218" y="1118"/>
                  </a:lnTo>
                  <a:lnTo>
                    <a:pt x="220" y="1120"/>
                  </a:lnTo>
                  <a:lnTo>
                    <a:pt x="226" y="1130"/>
                  </a:lnTo>
                  <a:lnTo>
                    <a:pt x="242" y="1136"/>
                  </a:lnTo>
                  <a:lnTo>
                    <a:pt x="252" y="1130"/>
                  </a:lnTo>
                  <a:lnTo>
                    <a:pt x="250" y="1124"/>
                  </a:lnTo>
                  <a:lnTo>
                    <a:pt x="240" y="1114"/>
                  </a:lnTo>
                  <a:lnTo>
                    <a:pt x="242" y="1112"/>
                  </a:lnTo>
                  <a:lnTo>
                    <a:pt x="242" y="1112"/>
                  </a:lnTo>
                  <a:lnTo>
                    <a:pt x="250" y="1094"/>
                  </a:lnTo>
                  <a:lnTo>
                    <a:pt x="270" y="1094"/>
                  </a:lnTo>
                  <a:lnTo>
                    <a:pt x="270" y="1096"/>
                  </a:lnTo>
                  <a:lnTo>
                    <a:pt x="298" y="1104"/>
                  </a:lnTo>
                  <a:lnTo>
                    <a:pt x="314" y="1102"/>
                  </a:lnTo>
                  <a:lnTo>
                    <a:pt x="326" y="1092"/>
                  </a:lnTo>
                  <a:lnTo>
                    <a:pt x="326" y="1092"/>
                  </a:lnTo>
                  <a:lnTo>
                    <a:pt x="334" y="1080"/>
                  </a:lnTo>
                  <a:lnTo>
                    <a:pt x="342" y="1074"/>
                  </a:lnTo>
                  <a:lnTo>
                    <a:pt x="348" y="1070"/>
                  </a:lnTo>
                  <a:lnTo>
                    <a:pt x="354" y="1072"/>
                  </a:lnTo>
                  <a:lnTo>
                    <a:pt x="360" y="1070"/>
                  </a:lnTo>
                  <a:lnTo>
                    <a:pt x="360" y="1070"/>
                  </a:lnTo>
                  <a:lnTo>
                    <a:pt x="368" y="1072"/>
                  </a:lnTo>
                  <a:lnTo>
                    <a:pt x="374" y="1072"/>
                  </a:lnTo>
                  <a:lnTo>
                    <a:pt x="374" y="1072"/>
                  </a:lnTo>
                  <a:lnTo>
                    <a:pt x="374" y="1076"/>
                  </a:lnTo>
                  <a:lnTo>
                    <a:pt x="374" y="1076"/>
                  </a:lnTo>
                  <a:lnTo>
                    <a:pt x="378" y="1084"/>
                  </a:lnTo>
                  <a:lnTo>
                    <a:pt x="382" y="1096"/>
                  </a:lnTo>
                  <a:lnTo>
                    <a:pt x="382" y="1096"/>
                  </a:lnTo>
                  <a:lnTo>
                    <a:pt x="382" y="1096"/>
                  </a:lnTo>
                  <a:lnTo>
                    <a:pt x="386" y="1108"/>
                  </a:lnTo>
                  <a:lnTo>
                    <a:pt x="386" y="1110"/>
                  </a:lnTo>
                  <a:lnTo>
                    <a:pt x="382" y="1124"/>
                  </a:lnTo>
                  <a:lnTo>
                    <a:pt x="382" y="1124"/>
                  </a:lnTo>
                  <a:lnTo>
                    <a:pt x="382" y="1124"/>
                  </a:lnTo>
                  <a:lnTo>
                    <a:pt x="382" y="1124"/>
                  </a:lnTo>
                  <a:lnTo>
                    <a:pt x="368" y="1140"/>
                  </a:lnTo>
                  <a:lnTo>
                    <a:pt x="366" y="1142"/>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18" y="1210"/>
                  </a:lnTo>
                  <a:lnTo>
                    <a:pt x="424" y="1204"/>
                  </a:lnTo>
                  <a:lnTo>
                    <a:pt x="428" y="1204"/>
                  </a:lnTo>
                  <a:lnTo>
                    <a:pt x="448" y="1206"/>
                  </a:lnTo>
                  <a:lnTo>
                    <a:pt x="450" y="1204"/>
                  </a:lnTo>
                  <a:lnTo>
                    <a:pt x="450" y="1204"/>
                  </a:lnTo>
                  <a:lnTo>
                    <a:pt x="448" y="1196"/>
                  </a:lnTo>
                  <a:lnTo>
                    <a:pt x="450" y="1188"/>
                  </a:lnTo>
                  <a:lnTo>
                    <a:pt x="458" y="1174"/>
                  </a:lnTo>
                  <a:lnTo>
                    <a:pt x="458" y="1148"/>
                  </a:lnTo>
                  <a:lnTo>
                    <a:pt x="458" y="1148"/>
                  </a:lnTo>
                  <a:lnTo>
                    <a:pt x="474" y="1106"/>
                  </a:lnTo>
                  <a:lnTo>
                    <a:pt x="474" y="1106"/>
                  </a:lnTo>
                  <a:lnTo>
                    <a:pt x="474" y="1104"/>
                  </a:lnTo>
                  <a:lnTo>
                    <a:pt x="474" y="1104"/>
                  </a:lnTo>
                  <a:lnTo>
                    <a:pt x="474" y="1104"/>
                  </a:lnTo>
                  <a:lnTo>
                    <a:pt x="500" y="1084"/>
                  </a:lnTo>
                  <a:lnTo>
                    <a:pt x="502" y="1082"/>
                  </a:lnTo>
                  <a:lnTo>
                    <a:pt x="522" y="1092"/>
                  </a:lnTo>
                  <a:lnTo>
                    <a:pt x="522" y="109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2" y="1180"/>
                  </a:lnTo>
                  <a:lnTo>
                    <a:pt x="556" y="1182"/>
                  </a:lnTo>
                  <a:lnTo>
                    <a:pt x="560" y="1186"/>
                  </a:lnTo>
                  <a:lnTo>
                    <a:pt x="566" y="1196"/>
                  </a:lnTo>
                  <a:lnTo>
                    <a:pt x="572" y="1200"/>
                  </a:lnTo>
                  <a:lnTo>
                    <a:pt x="574" y="1200"/>
                  </a:lnTo>
                  <a:lnTo>
                    <a:pt x="574" y="1200"/>
                  </a:lnTo>
                  <a:lnTo>
                    <a:pt x="574" y="1200"/>
                  </a:lnTo>
                  <a:lnTo>
                    <a:pt x="602" y="1212"/>
                  </a:lnTo>
                  <a:lnTo>
                    <a:pt x="614" y="1216"/>
                  </a:lnTo>
                  <a:lnTo>
                    <a:pt x="630" y="1214"/>
                  </a:lnTo>
                  <a:lnTo>
                    <a:pt x="638" y="1204"/>
                  </a:lnTo>
                  <a:lnTo>
                    <a:pt x="646" y="1164"/>
                  </a:lnTo>
                  <a:lnTo>
                    <a:pt x="648" y="1144"/>
                  </a:lnTo>
                  <a:lnTo>
                    <a:pt x="648" y="1142"/>
                  </a:lnTo>
                  <a:lnTo>
                    <a:pt x="650" y="1140"/>
                  </a:lnTo>
                  <a:lnTo>
                    <a:pt x="650" y="1140"/>
                  </a:lnTo>
                  <a:lnTo>
                    <a:pt x="666" y="1128"/>
                  </a:lnTo>
                  <a:lnTo>
                    <a:pt x="674" y="1116"/>
                  </a:lnTo>
                  <a:lnTo>
                    <a:pt x="674" y="1116"/>
                  </a:lnTo>
                  <a:lnTo>
                    <a:pt x="690" y="1108"/>
                  </a:lnTo>
                  <a:lnTo>
                    <a:pt x="700" y="1102"/>
                  </a:lnTo>
                  <a:lnTo>
                    <a:pt x="712" y="1098"/>
                  </a:lnTo>
                  <a:lnTo>
                    <a:pt x="706" y="1074"/>
                  </a:lnTo>
                  <a:lnTo>
                    <a:pt x="734" y="1076"/>
                  </a:lnTo>
                  <a:lnTo>
                    <a:pt x="734" y="1076"/>
                  </a:lnTo>
                  <a:lnTo>
                    <a:pt x="734" y="1078"/>
                  </a:lnTo>
                  <a:lnTo>
                    <a:pt x="734" y="1078"/>
                  </a:lnTo>
                  <a:lnTo>
                    <a:pt x="748" y="1084"/>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6" y="1016"/>
                  </a:lnTo>
                  <a:lnTo>
                    <a:pt x="828" y="1010"/>
                  </a:lnTo>
                  <a:lnTo>
                    <a:pt x="834" y="1004"/>
                  </a:lnTo>
                  <a:lnTo>
                    <a:pt x="834" y="1004"/>
                  </a:lnTo>
                  <a:lnTo>
                    <a:pt x="834" y="1004"/>
                  </a:lnTo>
                  <a:lnTo>
                    <a:pt x="836" y="1004"/>
                  </a:lnTo>
                  <a:lnTo>
                    <a:pt x="850" y="1006"/>
                  </a:lnTo>
                  <a:lnTo>
                    <a:pt x="858" y="1002"/>
                  </a:lnTo>
                  <a:lnTo>
                    <a:pt x="860" y="992"/>
                  </a:lnTo>
                  <a:lnTo>
                    <a:pt x="876" y="986"/>
                  </a:lnTo>
                  <a:lnTo>
                    <a:pt x="876" y="986"/>
                  </a:lnTo>
                  <a:lnTo>
                    <a:pt x="878" y="986"/>
                  </a:lnTo>
                  <a:lnTo>
                    <a:pt x="878" y="986"/>
                  </a:lnTo>
                  <a:lnTo>
                    <a:pt x="898" y="988"/>
                  </a:lnTo>
                  <a:lnTo>
                    <a:pt x="914" y="984"/>
                  </a:lnTo>
                  <a:lnTo>
                    <a:pt x="922" y="976"/>
                  </a:lnTo>
                  <a:lnTo>
                    <a:pt x="930" y="962"/>
                  </a:lnTo>
                  <a:lnTo>
                    <a:pt x="918" y="950"/>
                  </a:lnTo>
                  <a:lnTo>
                    <a:pt x="918" y="948"/>
                  </a:lnTo>
                  <a:lnTo>
                    <a:pt x="918" y="948"/>
                  </a:lnTo>
                  <a:lnTo>
                    <a:pt x="914" y="940"/>
                  </a:lnTo>
                  <a:lnTo>
                    <a:pt x="914" y="940"/>
                  </a:lnTo>
                  <a:lnTo>
                    <a:pt x="912" y="924"/>
                  </a:lnTo>
                  <a:lnTo>
                    <a:pt x="912" y="924"/>
                  </a:lnTo>
                  <a:lnTo>
                    <a:pt x="918" y="912"/>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4" y="874"/>
                  </a:lnTo>
                  <a:lnTo>
                    <a:pt x="976" y="890"/>
                  </a:lnTo>
                  <a:lnTo>
                    <a:pt x="986" y="896"/>
                  </a:lnTo>
                  <a:lnTo>
                    <a:pt x="988" y="896"/>
                  </a:lnTo>
                  <a:lnTo>
                    <a:pt x="988" y="896"/>
                  </a:lnTo>
                  <a:lnTo>
                    <a:pt x="988" y="896"/>
                  </a:lnTo>
                  <a:lnTo>
                    <a:pt x="990" y="896"/>
                  </a:lnTo>
                  <a:lnTo>
                    <a:pt x="992" y="896"/>
                  </a:lnTo>
                  <a:lnTo>
                    <a:pt x="1002" y="880"/>
                  </a:lnTo>
                  <a:lnTo>
                    <a:pt x="1006" y="864"/>
                  </a:lnTo>
                  <a:lnTo>
                    <a:pt x="1010" y="864"/>
                  </a:lnTo>
                  <a:lnTo>
                    <a:pt x="1012" y="864"/>
                  </a:lnTo>
                  <a:lnTo>
                    <a:pt x="1034" y="872"/>
                  </a:lnTo>
                  <a:lnTo>
                    <a:pt x="1046" y="864"/>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4" y="796"/>
                  </a:lnTo>
                  <a:lnTo>
                    <a:pt x="1126" y="796"/>
                  </a:lnTo>
                  <a:lnTo>
                    <a:pt x="1134" y="808"/>
                  </a:lnTo>
                  <a:lnTo>
                    <a:pt x="1134" y="808"/>
                  </a:lnTo>
                  <a:lnTo>
                    <a:pt x="1134" y="810"/>
                  </a:lnTo>
                  <a:lnTo>
                    <a:pt x="1134" y="812"/>
                  </a:lnTo>
                  <a:lnTo>
                    <a:pt x="1136" y="828"/>
                  </a:lnTo>
                  <a:lnTo>
                    <a:pt x="1144" y="834"/>
                  </a:lnTo>
                  <a:lnTo>
                    <a:pt x="1154" y="824"/>
                  </a:lnTo>
                  <a:lnTo>
                    <a:pt x="1158" y="828"/>
                  </a:lnTo>
                  <a:lnTo>
                    <a:pt x="1158" y="828"/>
                  </a:lnTo>
                  <a:lnTo>
                    <a:pt x="1162" y="834"/>
                  </a:lnTo>
                  <a:lnTo>
                    <a:pt x="1162" y="840"/>
                  </a:lnTo>
                  <a:lnTo>
                    <a:pt x="1162" y="854"/>
                  </a:lnTo>
                  <a:lnTo>
                    <a:pt x="1158" y="868"/>
                  </a:lnTo>
                  <a:lnTo>
                    <a:pt x="1162" y="876"/>
                  </a:lnTo>
                  <a:lnTo>
                    <a:pt x="1170" y="884"/>
                  </a:lnTo>
                  <a:lnTo>
                    <a:pt x="1202" y="888"/>
                  </a:lnTo>
                  <a:lnTo>
                    <a:pt x="1204" y="890"/>
                  </a:lnTo>
                  <a:lnTo>
                    <a:pt x="1204" y="890"/>
                  </a:lnTo>
                  <a:lnTo>
                    <a:pt x="1206" y="890"/>
                  </a:lnTo>
                  <a:lnTo>
                    <a:pt x="1206" y="890"/>
                  </a:lnTo>
                  <a:lnTo>
                    <a:pt x="1208" y="892"/>
                  </a:lnTo>
                  <a:lnTo>
                    <a:pt x="1218" y="880"/>
                  </a:lnTo>
                  <a:lnTo>
                    <a:pt x="1218" y="880"/>
                  </a:lnTo>
                  <a:lnTo>
                    <a:pt x="1226" y="872"/>
                  </a:lnTo>
                  <a:lnTo>
                    <a:pt x="1222" y="860"/>
                  </a:lnTo>
                  <a:lnTo>
                    <a:pt x="1214" y="808"/>
                  </a:lnTo>
                  <a:lnTo>
                    <a:pt x="1238" y="820"/>
                  </a:lnTo>
                  <a:lnTo>
                    <a:pt x="1238" y="820"/>
                  </a:lnTo>
                  <a:lnTo>
                    <a:pt x="1238" y="820"/>
                  </a:lnTo>
                  <a:lnTo>
                    <a:pt x="1250" y="832"/>
                  </a:lnTo>
                  <a:lnTo>
                    <a:pt x="1256" y="838"/>
                  </a:lnTo>
                  <a:lnTo>
                    <a:pt x="1266" y="832"/>
                  </a:lnTo>
                  <a:lnTo>
                    <a:pt x="1298" y="796"/>
                  </a:lnTo>
                  <a:lnTo>
                    <a:pt x="1298" y="796"/>
                  </a:lnTo>
                  <a:lnTo>
                    <a:pt x="1300" y="796"/>
                  </a:lnTo>
                  <a:lnTo>
                    <a:pt x="1312" y="786"/>
                  </a:lnTo>
                  <a:lnTo>
                    <a:pt x="1326" y="768"/>
                  </a:lnTo>
                  <a:lnTo>
                    <a:pt x="1326" y="766"/>
                  </a:lnTo>
                  <a:lnTo>
                    <a:pt x="1344" y="770"/>
                  </a:lnTo>
                  <a:lnTo>
                    <a:pt x="135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8" y="606"/>
                  </a:lnTo>
                  <a:lnTo>
                    <a:pt x="1314" y="590"/>
                  </a:lnTo>
                  <a:lnTo>
                    <a:pt x="1314" y="588"/>
                  </a:lnTo>
                  <a:lnTo>
                    <a:pt x="1314" y="588"/>
                  </a:lnTo>
                  <a:lnTo>
                    <a:pt x="1314" y="564"/>
                  </a:lnTo>
                  <a:lnTo>
                    <a:pt x="1312" y="550"/>
                  </a:lnTo>
                  <a:lnTo>
                    <a:pt x="1300" y="546"/>
                  </a:lnTo>
                  <a:lnTo>
                    <a:pt x="1300" y="546"/>
                  </a:lnTo>
                  <a:lnTo>
                    <a:pt x="1300" y="546"/>
                  </a:lnTo>
                  <a:lnTo>
                    <a:pt x="1274" y="526"/>
                  </a:lnTo>
                  <a:lnTo>
                    <a:pt x="1276" y="524"/>
                  </a:lnTo>
                  <a:lnTo>
                    <a:pt x="1288" y="510"/>
                  </a:lnTo>
                  <a:lnTo>
                    <a:pt x="1288" y="510"/>
                  </a:lnTo>
                  <a:lnTo>
                    <a:pt x="1288" y="508"/>
                  </a:lnTo>
                  <a:lnTo>
                    <a:pt x="1290" y="508"/>
                  </a:lnTo>
                  <a:lnTo>
                    <a:pt x="1290" y="508"/>
                  </a:lnTo>
                  <a:lnTo>
                    <a:pt x="1302" y="508"/>
                  </a:lnTo>
                  <a:lnTo>
                    <a:pt x="1304"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298" y="402"/>
                  </a:lnTo>
                  <a:lnTo>
                    <a:pt x="1314" y="380"/>
                  </a:lnTo>
                  <a:lnTo>
                    <a:pt x="1314" y="378"/>
                  </a:lnTo>
                  <a:lnTo>
                    <a:pt x="1316" y="378"/>
                  </a:lnTo>
                  <a:lnTo>
                    <a:pt x="1316" y="376"/>
                  </a:lnTo>
                  <a:lnTo>
                    <a:pt x="1318" y="376"/>
                  </a:lnTo>
                  <a:lnTo>
                    <a:pt x="1324" y="376"/>
                  </a:lnTo>
                  <a:lnTo>
                    <a:pt x="1334" y="368"/>
                  </a:lnTo>
                  <a:lnTo>
                    <a:pt x="1344" y="336"/>
                  </a:lnTo>
                  <a:lnTo>
                    <a:pt x="1344" y="336"/>
                  </a:lnTo>
                  <a:lnTo>
                    <a:pt x="1344" y="336"/>
                  </a:lnTo>
                  <a:lnTo>
                    <a:pt x="1358" y="322"/>
                  </a:lnTo>
                  <a:lnTo>
                    <a:pt x="1358" y="320"/>
                  </a:lnTo>
                  <a:lnTo>
                    <a:pt x="1358" y="320"/>
                  </a:lnTo>
                  <a:lnTo>
                    <a:pt x="1358" y="320"/>
                  </a:lnTo>
                  <a:lnTo>
                    <a:pt x="1374" y="316"/>
                  </a:lnTo>
                  <a:lnTo>
                    <a:pt x="1374" y="318"/>
                  </a:lnTo>
                  <a:lnTo>
                    <a:pt x="1382" y="326"/>
                  </a:lnTo>
                  <a:lnTo>
                    <a:pt x="1386" y="328"/>
                  </a:lnTo>
                  <a:lnTo>
                    <a:pt x="1392" y="302"/>
                  </a:lnTo>
                  <a:lnTo>
                    <a:pt x="1386" y="284"/>
                  </a:lnTo>
                  <a:lnTo>
                    <a:pt x="1386" y="284"/>
                  </a:lnTo>
                  <a:lnTo>
                    <a:pt x="1386" y="282"/>
                  </a:lnTo>
                  <a:lnTo>
                    <a:pt x="1388" y="262"/>
                  </a:lnTo>
                  <a:lnTo>
                    <a:pt x="1388" y="260"/>
                  </a:lnTo>
                  <a:lnTo>
                    <a:pt x="1398" y="250"/>
                  </a:lnTo>
                  <a:lnTo>
                    <a:pt x="1404" y="240"/>
                  </a:lnTo>
                  <a:lnTo>
                    <a:pt x="1404" y="230"/>
                  </a:lnTo>
                  <a:lnTo>
                    <a:pt x="1404" y="230"/>
                  </a:lnTo>
                  <a:lnTo>
                    <a:pt x="1402" y="220"/>
                  </a:lnTo>
                  <a:lnTo>
                    <a:pt x="1398" y="204"/>
                  </a:lnTo>
                  <a:lnTo>
                    <a:pt x="1398" y="204"/>
                  </a:lnTo>
                  <a:lnTo>
                    <a:pt x="1398" y="204"/>
                  </a:lnTo>
                  <a:lnTo>
                    <a:pt x="1398" y="186"/>
                  </a:lnTo>
                  <a:lnTo>
                    <a:pt x="1398" y="184"/>
                  </a:lnTo>
                  <a:lnTo>
                    <a:pt x="1402" y="168"/>
                  </a:lnTo>
                  <a:lnTo>
                    <a:pt x="1402" y="168"/>
                  </a:lnTo>
                  <a:lnTo>
                    <a:pt x="1398" y="158"/>
                  </a:lnTo>
                  <a:lnTo>
                    <a:pt x="1396" y="152"/>
                  </a:lnTo>
                  <a:lnTo>
                    <a:pt x="1398" y="128"/>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0" name="MH_Other_3">
              <a:extLst>
                <a:ext uri="{FF2B5EF4-FFF2-40B4-BE49-F238E27FC236}">
                  <a16:creationId xmlns:a16="http://schemas.microsoft.com/office/drawing/2014/main" id="{5718CE5E-8CDF-4F26-8192-B56F3830EB27}"/>
                </a:ext>
              </a:extLst>
            </p:cNvPr>
            <p:cNvSpPr>
              <a:spLocks/>
            </p:cNvSpPr>
            <p:nvPr>
              <p:custDataLst>
                <p:tags r:id="rId2"/>
              </p:custDataLst>
            </p:nvPr>
          </p:nvSpPr>
          <p:spPr bwMode="auto">
            <a:xfrm>
              <a:off x="2565401" y="2085875"/>
              <a:ext cx="1238250" cy="1047750"/>
            </a:xfrm>
            <a:custGeom>
              <a:avLst/>
              <a:gdLst>
                <a:gd name="T0" fmla="*/ 536 w 912"/>
                <a:gd name="T1" fmla="*/ 308 h 772"/>
                <a:gd name="T2" fmla="*/ 516 w 912"/>
                <a:gd name="T3" fmla="*/ 320 h 772"/>
                <a:gd name="T4" fmla="*/ 456 w 912"/>
                <a:gd name="T5" fmla="*/ 264 h 772"/>
                <a:gd name="T6" fmla="*/ 424 w 912"/>
                <a:gd name="T7" fmla="*/ 242 h 772"/>
                <a:gd name="T8" fmla="*/ 390 w 912"/>
                <a:gd name="T9" fmla="*/ 204 h 772"/>
                <a:gd name="T10" fmla="*/ 396 w 912"/>
                <a:gd name="T11" fmla="*/ 156 h 772"/>
                <a:gd name="T12" fmla="*/ 334 w 912"/>
                <a:gd name="T13" fmla="*/ 178 h 772"/>
                <a:gd name="T14" fmla="*/ 304 w 912"/>
                <a:gd name="T15" fmla="*/ 142 h 772"/>
                <a:gd name="T16" fmla="*/ 276 w 912"/>
                <a:gd name="T17" fmla="*/ 48 h 772"/>
                <a:gd name="T18" fmla="*/ 256 w 912"/>
                <a:gd name="T19" fmla="*/ 14 h 772"/>
                <a:gd name="T20" fmla="*/ 210 w 912"/>
                <a:gd name="T21" fmla="*/ 56 h 772"/>
                <a:gd name="T22" fmla="*/ 168 w 912"/>
                <a:gd name="T23" fmla="*/ 70 h 772"/>
                <a:gd name="T24" fmla="*/ 108 w 912"/>
                <a:gd name="T25" fmla="*/ 86 h 772"/>
                <a:gd name="T26" fmla="*/ 60 w 912"/>
                <a:gd name="T27" fmla="*/ 132 h 772"/>
                <a:gd name="T28" fmla="*/ 8 w 912"/>
                <a:gd name="T29" fmla="*/ 158 h 772"/>
                <a:gd name="T30" fmla="*/ 40 w 912"/>
                <a:gd name="T31" fmla="*/ 236 h 772"/>
                <a:gd name="T32" fmla="*/ 112 w 912"/>
                <a:gd name="T33" fmla="*/ 254 h 772"/>
                <a:gd name="T34" fmla="*/ 220 w 912"/>
                <a:gd name="T35" fmla="*/ 278 h 772"/>
                <a:gd name="T36" fmla="*/ 302 w 912"/>
                <a:gd name="T37" fmla="*/ 284 h 772"/>
                <a:gd name="T38" fmla="*/ 372 w 912"/>
                <a:gd name="T39" fmla="*/ 312 h 772"/>
                <a:gd name="T40" fmla="*/ 430 w 912"/>
                <a:gd name="T41" fmla="*/ 336 h 772"/>
                <a:gd name="T42" fmla="*/ 524 w 912"/>
                <a:gd name="T43" fmla="*/ 406 h 772"/>
                <a:gd name="T44" fmla="*/ 560 w 912"/>
                <a:gd name="T45" fmla="*/ 494 h 772"/>
                <a:gd name="T46" fmla="*/ 528 w 912"/>
                <a:gd name="T47" fmla="*/ 598 h 772"/>
                <a:gd name="T48" fmla="*/ 508 w 912"/>
                <a:gd name="T49" fmla="*/ 630 h 772"/>
                <a:gd name="T50" fmla="*/ 488 w 912"/>
                <a:gd name="T51" fmla="*/ 658 h 772"/>
                <a:gd name="T52" fmla="*/ 498 w 912"/>
                <a:gd name="T53" fmla="*/ 706 h 772"/>
                <a:gd name="T54" fmla="*/ 524 w 912"/>
                <a:gd name="T55" fmla="*/ 696 h 772"/>
                <a:gd name="T56" fmla="*/ 528 w 912"/>
                <a:gd name="T57" fmla="*/ 668 h 772"/>
                <a:gd name="T58" fmla="*/ 554 w 912"/>
                <a:gd name="T59" fmla="*/ 642 h 772"/>
                <a:gd name="T60" fmla="*/ 596 w 912"/>
                <a:gd name="T61" fmla="*/ 684 h 772"/>
                <a:gd name="T62" fmla="*/ 666 w 912"/>
                <a:gd name="T63" fmla="*/ 724 h 772"/>
                <a:gd name="T64" fmla="*/ 670 w 912"/>
                <a:gd name="T65" fmla="*/ 760 h 772"/>
                <a:gd name="T66" fmla="*/ 730 w 912"/>
                <a:gd name="T67" fmla="*/ 744 h 772"/>
                <a:gd name="T68" fmla="*/ 728 w 912"/>
                <a:gd name="T69" fmla="*/ 712 h 772"/>
                <a:gd name="T70" fmla="*/ 780 w 912"/>
                <a:gd name="T71" fmla="*/ 688 h 772"/>
                <a:gd name="T72" fmla="*/ 766 w 912"/>
                <a:gd name="T73" fmla="*/ 626 h 772"/>
                <a:gd name="T74" fmla="*/ 796 w 912"/>
                <a:gd name="T75" fmla="*/ 580 h 772"/>
                <a:gd name="T76" fmla="*/ 838 w 912"/>
                <a:gd name="T77" fmla="*/ 586 h 772"/>
                <a:gd name="T78" fmla="*/ 876 w 912"/>
                <a:gd name="T79" fmla="*/ 556 h 772"/>
                <a:gd name="T80" fmla="*/ 906 w 912"/>
                <a:gd name="T81" fmla="*/ 512 h 772"/>
                <a:gd name="T82" fmla="*/ 868 w 912"/>
                <a:gd name="T83" fmla="*/ 472 h 772"/>
                <a:gd name="T84" fmla="*/ 810 w 912"/>
                <a:gd name="T85" fmla="*/ 436 h 772"/>
                <a:gd name="T86" fmla="*/ 808 w 912"/>
                <a:gd name="T87" fmla="*/ 496 h 772"/>
                <a:gd name="T88" fmla="*/ 812 w 912"/>
                <a:gd name="T89" fmla="*/ 538 h 772"/>
                <a:gd name="T90" fmla="*/ 792 w 912"/>
                <a:gd name="T91" fmla="*/ 544 h 772"/>
                <a:gd name="T92" fmla="*/ 776 w 912"/>
                <a:gd name="T93" fmla="*/ 580 h 772"/>
                <a:gd name="T94" fmla="*/ 746 w 912"/>
                <a:gd name="T95" fmla="*/ 566 h 772"/>
                <a:gd name="T96" fmla="*/ 712 w 912"/>
                <a:gd name="T97" fmla="*/ 538 h 772"/>
                <a:gd name="T98" fmla="*/ 716 w 912"/>
                <a:gd name="T99" fmla="*/ 506 h 772"/>
                <a:gd name="T100" fmla="*/ 688 w 912"/>
                <a:gd name="T101" fmla="*/ 434 h 772"/>
                <a:gd name="T102" fmla="*/ 624 w 912"/>
                <a:gd name="T103" fmla="*/ 402 h 772"/>
                <a:gd name="T104" fmla="*/ 598 w 912"/>
                <a:gd name="T105" fmla="*/ 376 h 772"/>
                <a:gd name="T106" fmla="*/ 604 w 912"/>
                <a:gd name="T107" fmla="*/ 324 h 772"/>
                <a:gd name="T108" fmla="*/ 648 w 912"/>
                <a:gd name="T109" fmla="*/ 276 h 772"/>
                <a:gd name="T110" fmla="*/ 592 w 912"/>
                <a:gd name="T111" fmla="*/ 28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2" h="772">
                  <a:moveTo>
                    <a:pt x="542" y="280"/>
                  </a:moveTo>
                  <a:lnTo>
                    <a:pt x="530" y="280"/>
                  </a:lnTo>
                  <a:lnTo>
                    <a:pt x="526" y="288"/>
                  </a:lnTo>
                  <a:lnTo>
                    <a:pt x="532" y="296"/>
                  </a:lnTo>
                  <a:lnTo>
                    <a:pt x="532" y="296"/>
                  </a:lnTo>
                  <a:lnTo>
                    <a:pt x="532" y="296"/>
                  </a:lnTo>
                  <a:lnTo>
                    <a:pt x="536" y="308"/>
                  </a:lnTo>
                  <a:lnTo>
                    <a:pt x="536" y="308"/>
                  </a:lnTo>
                  <a:lnTo>
                    <a:pt x="536" y="310"/>
                  </a:lnTo>
                  <a:lnTo>
                    <a:pt x="536" y="312"/>
                  </a:lnTo>
                  <a:lnTo>
                    <a:pt x="518" y="320"/>
                  </a:lnTo>
                  <a:lnTo>
                    <a:pt x="516" y="320"/>
                  </a:lnTo>
                  <a:lnTo>
                    <a:pt x="516" y="320"/>
                  </a:lnTo>
                  <a:lnTo>
                    <a:pt x="516" y="320"/>
                  </a:lnTo>
                  <a:lnTo>
                    <a:pt x="516" y="320"/>
                  </a:lnTo>
                  <a:lnTo>
                    <a:pt x="516" y="320"/>
                  </a:lnTo>
                  <a:lnTo>
                    <a:pt x="506" y="320"/>
                  </a:lnTo>
                  <a:lnTo>
                    <a:pt x="500" y="316"/>
                  </a:lnTo>
                  <a:lnTo>
                    <a:pt x="494" y="314"/>
                  </a:lnTo>
                  <a:lnTo>
                    <a:pt x="492" y="310"/>
                  </a:lnTo>
                  <a:lnTo>
                    <a:pt x="488" y="300"/>
                  </a:lnTo>
                  <a:lnTo>
                    <a:pt x="464" y="296"/>
                  </a:lnTo>
                  <a:lnTo>
                    <a:pt x="456" y="264"/>
                  </a:lnTo>
                  <a:lnTo>
                    <a:pt x="456" y="264"/>
                  </a:lnTo>
                  <a:lnTo>
                    <a:pt x="450" y="262"/>
                  </a:lnTo>
                  <a:lnTo>
                    <a:pt x="446" y="258"/>
                  </a:lnTo>
                  <a:lnTo>
                    <a:pt x="444" y="256"/>
                  </a:lnTo>
                  <a:lnTo>
                    <a:pt x="444" y="256"/>
                  </a:lnTo>
                  <a:lnTo>
                    <a:pt x="440" y="250"/>
                  </a:lnTo>
                  <a:lnTo>
                    <a:pt x="432" y="248"/>
                  </a:lnTo>
                  <a:lnTo>
                    <a:pt x="432" y="248"/>
                  </a:lnTo>
                  <a:lnTo>
                    <a:pt x="424" y="242"/>
                  </a:lnTo>
                  <a:lnTo>
                    <a:pt x="416" y="232"/>
                  </a:lnTo>
                  <a:lnTo>
                    <a:pt x="406" y="228"/>
                  </a:lnTo>
                  <a:lnTo>
                    <a:pt x="406" y="228"/>
                  </a:lnTo>
                  <a:lnTo>
                    <a:pt x="406" y="228"/>
                  </a:lnTo>
                  <a:lnTo>
                    <a:pt x="406" y="228"/>
                  </a:lnTo>
                  <a:lnTo>
                    <a:pt x="392" y="214"/>
                  </a:lnTo>
                  <a:lnTo>
                    <a:pt x="392" y="214"/>
                  </a:lnTo>
                  <a:lnTo>
                    <a:pt x="390" y="204"/>
                  </a:lnTo>
                  <a:lnTo>
                    <a:pt x="390" y="202"/>
                  </a:lnTo>
                  <a:lnTo>
                    <a:pt x="416" y="168"/>
                  </a:lnTo>
                  <a:lnTo>
                    <a:pt x="416" y="168"/>
                  </a:lnTo>
                  <a:lnTo>
                    <a:pt x="416" y="164"/>
                  </a:lnTo>
                  <a:lnTo>
                    <a:pt x="416" y="162"/>
                  </a:lnTo>
                  <a:lnTo>
                    <a:pt x="412" y="152"/>
                  </a:lnTo>
                  <a:lnTo>
                    <a:pt x="398" y="156"/>
                  </a:lnTo>
                  <a:lnTo>
                    <a:pt x="396" y="156"/>
                  </a:lnTo>
                  <a:lnTo>
                    <a:pt x="396" y="158"/>
                  </a:lnTo>
                  <a:lnTo>
                    <a:pt x="396" y="158"/>
                  </a:lnTo>
                  <a:lnTo>
                    <a:pt x="360" y="160"/>
                  </a:lnTo>
                  <a:lnTo>
                    <a:pt x="348" y="164"/>
                  </a:lnTo>
                  <a:lnTo>
                    <a:pt x="342" y="168"/>
                  </a:lnTo>
                  <a:lnTo>
                    <a:pt x="340" y="172"/>
                  </a:lnTo>
                  <a:lnTo>
                    <a:pt x="340" y="172"/>
                  </a:lnTo>
                  <a:lnTo>
                    <a:pt x="334" y="178"/>
                  </a:lnTo>
                  <a:lnTo>
                    <a:pt x="330" y="178"/>
                  </a:lnTo>
                  <a:lnTo>
                    <a:pt x="324" y="178"/>
                  </a:lnTo>
                  <a:lnTo>
                    <a:pt x="324" y="178"/>
                  </a:lnTo>
                  <a:lnTo>
                    <a:pt x="324" y="176"/>
                  </a:lnTo>
                  <a:lnTo>
                    <a:pt x="312" y="168"/>
                  </a:lnTo>
                  <a:lnTo>
                    <a:pt x="312" y="148"/>
                  </a:lnTo>
                  <a:lnTo>
                    <a:pt x="312" y="148"/>
                  </a:lnTo>
                  <a:lnTo>
                    <a:pt x="304" y="142"/>
                  </a:lnTo>
                  <a:lnTo>
                    <a:pt x="300" y="134"/>
                  </a:lnTo>
                  <a:lnTo>
                    <a:pt x="296" y="116"/>
                  </a:lnTo>
                  <a:lnTo>
                    <a:pt x="288" y="108"/>
                  </a:lnTo>
                  <a:lnTo>
                    <a:pt x="280" y="100"/>
                  </a:lnTo>
                  <a:lnTo>
                    <a:pt x="276" y="98"/>
                  </a:lnTo>
                  <a:lnTo>
                    <a:pt x="290" y="80"/>
                  </a:lnTo>
                  <a:lnTo>
                    <a:pt x="292" y="68"/>
                  </a:lnTo>
                  <a:lnTo>
                    <a:pt x="276" y="48"/>
                  </a:lnTo>
                  <a:lnTo>
                    <a:pt x="276" y="48"/>
                  </a:lnTo>
                  <a:lnTo>
                    <a:pt x="276" y="48"/>
                  </a:lnTo>
                  <a:lnTo>
                    <a:pt x="268" y="32"/>
                  </a:lnTo>
                  <a:lnTo>
                    <a:pt x="268" y="32"/>
                  </a:lnTo>
                  <a:lnTo>
                    <a:pt x="268" y="32"/>
                  </a:lnTo>
                  <a:lnTo>
                    <a:pt x="268" y="24"/>
                  </a:lnTo>
                  <a:lnTo>
                    <a:pt x="256" y="16"/>
                  </a:lnTo>
                  <a:lnTo>
                    <a:pt x="256" y="14"/>
                  </a:lnTo>
                  <a:lnTo>
                    <a:pt x="256" y="14"/>
                  </a:lnTo>
                  <a:lnTo>
                    <a:pt x="256" y="14"/>
                  </a:lnTo>
                  <a:lnTo>
                    <a:pt x="246" y="2"/>
                  </a:lnTo>
                  <a:lnTo>
                    <a:pt x="232" y="0"/>
                  </a:lnTo>
                  <a:lnTo>
                    <a:pt x="216" y="4"/>
                  </a:lnTo>
                  <a:lnTo>
                    <a:pt x="212" y="8"/>
                  </a:lnTo>
                  <a:lnTo>
                    <a:pt x="210" y="30"/>
                  </a:lnTo>
                  <a:lnTo>
                    <a:pt x="210" y="56"/>
                  </a:lnTo>
                  <a:lnTo>
                    <a:pt x="208" y="56"/>
                  </a:lnTo>
                  <a:lnTo>
                    <a:pt x="192" y="62"/>
                  </a:lnTo>
                  <a:lnTo>
                    <a:pt x="192" y="62"/>
                  </a:lnTo>
                  <a:lnTo>
                    <a:pt x="192" y="62"/>
                  </a:lnTo>
                  <a:lnTo>
                    <a:pt x="192" y="62"/>
                  </a:lnTo>
                  <a:lnTo>
                    <a:pt x="178" y="64"/>
                  </a:lnTo>
                  <a:lnTo>
                    <a:pt x="178" y="64"/>
                  </a:lnTo>
                  <a:lnTo>
                    <a:pt x="168" y="70"/>
                  </a:lnTo>
                  <a:lnTo>
                    <a:pt x="154" y="74"/>
                  </a:lnTo>
                  <a:lnTo>
                    <a:pt x="152" y="76"/>
                  </a:lnTo>
                  <a:lnTo>
                    <a:pt x="152" y="76"/>
                  </a:lnTo>
                  <a:lnTo>
                    <a:pt x="152" y="76"/>
                  </a:lnTo>
                  <a:lnTo>
                    <a:pt x="124" y="68"/>
                  </a:lnTo>
                  <a:lnTo>
                    <a:pt x="114" y="80"/>
                  </a:lnTo>
                  <a:lnTo>
                    <a:pt x="114" y="80"/>
                  </a:lnTo>
                  <a:lnTo>
                    <a:pt x="108" y="86"/>
                  </a:lnTo>
                  <a:lnTo>
                    <a:pt x="98" y="88"/>
                  </a:lnTo>
                  <a:lnTo>
                    <a:pt x="82" y="102"/>
                  </a:lnTo>
                  <a:lnTo>
                    <a:pt x="72" y="116"/>
                  </a:lnTo>
                  <a:lnTo>
                    <a:pt x="72" y="116"/>
                  </a:lnTo>
                  <a:lnTo>
                    <a:pt x="72" y="118"/>
                  </a:lnTo>
                  <a:lnTo>
                    <a:pt x="72" y="118"/>
                  </a:lnTo>
                  <a:lnTo>
                    <a:pt x="66" y="128"/>
                  </a:lnTo>
                  <a:lnTo>
                    <a:pt x="60" y="132"/>
                  </a:lnTo>
                  <a:lnTo>
                    <a:pt x="50" y="144"/>
                  </a:lnTo>
                  <a:lnTo>
                    <a:pt x="50" y="146"/>
                  </a:lnTo>
                  <a:lnTo>
                    <a:pt x="50" y="146"/>
                  </a:lnTo>
                  <a:lnTo>
                    <a:pt x="44" y="150"/>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72" y="312"/>
                  </a:lnTo>
                  <a:lnTo>
                    <a:pt x="380" y="320"/>
                  </a:lnTo>
                  <a:lnTo>
                    <a:pt x="388" y="330"/>
                  </a:lnTo>
                  <a:lnTo>
                    <a:pt x="398" y="340"/>
                  </a:lnTo>
                  <a:lnTo>
                    <a:pt x="404" y="338"/>
                  </a:lnTo>
                  <a:lnTo>
                    <a:pt x="412" y="324"/>
                  </a:lnTo>
                  <a:lnTo>
                    <a:pt x="430" y="336"/>
                  </a:lnTo>
                  <a:lnTo>
                    <a:pt x="430" y="336"/>
                  </a:lnTo>
                  <a:lnTo>
                    <a:pt x="432" y="336"/>
                  </a:lnTo>
                  <a:lnTo>
                    <a:pt x="432" y="336"/>
                  </a:lnTo>
                  <a:lnTo>
                    <a:pt x="444" y="352"/>
                  </a:lnTo>
                  <a:lnTo>
                    <a:pt x="480" y="380"/>
                  </a:lnTo>
                  <a:lnTo>
                    <a:pt x="480" y="380"/>
                  </a:lnTo>
                  <a:lnTo>
                    <a:pt x="492" y="392"/>
                  </a:lnTo>
                  <a:lnTo>
                    <a:pt x="522" y="382"/>
                  </a:lnTo>
                  <a:lnTo>
                    <a:pt x="524" y="406"/>
                  </a:lnTo>
                  <a:lnTo>
                    <a:pt x="538" y="420"/>
                  </a:lnTo>
                  <a:lnTo>
                    <a:pt x="538" y="420"/>
                  </a:lnTo>
                  <a:lnTo>
                    <a:pt x="538" y="420"/>
                  </a:lnTo>
                  <a:lnTo>
                    <a:pt x="548" y="436"/>
                  </a:lnTo>
                  <a:lnTo>
                    <a:pt x="548" y="438"/>
                  </a:lnTo>
                  <a:lnTo>
                    <a:pt x="548" y="438"/>
                  </a:lnTo>
                  <a:lnTo>
                    <a:pt x="548" y="440"/>
                  </a:lnTo>
                  <a:lnTo>
                    <a:pt x="560" y="494"/>
                  </a:lnTo>
                  <a:lnTo>
                    <a:pt x="572" y="516"/>
                  </a:lnTo>
                  <a:lnTo>
                    <a:pt x="556" y="558"/>
                  </a:lnTo>
                  <a:lnTo>
                    <a:pt x="556" y="560"/>
                  </a:lnTo>
                  <a:lnTo>
                    <a:pt x="544" y="564"/>
                  </a:lnTo>
                  <a:lnTo>
                    <a:pt x="544" y="576"/>
                  </a:lnTo>
                  <a:lnTo>
                    <a:pt x="542" y="576"/>
                  </a:lnTo>
                  <a:lnTo>
                    <a:pt x="528" y="598"/>
                  </a:lnTo>
                  <a:lnTo>
                    <a:pt x="528" y="598"/>
                  </a:lnTo>
                  <a:lnTo>
                    <a:pt x="508" y="600"/>
                  </a:lnTo>
                  <a:lnTo>
                    <a:pt x="488" y="616"/>
                  </a:lnTo>
                  <a:lnTo>
                    <a:pt x="488" y="616"/>
                  </a:lnTo>
                  <a:lnTo>
                    <a:pt x="494" y="620"/>
                  </a:lnTo>
                  <a:lnTo>
                    <a:pt x="500" y="622"/>
                  </a:lnTo>
                  <a:lnTo>
                    <a:pt x="500" y="622"/>
                  </a:lnTo>
                  <a:lnTo>
                    <a:pt x="504" y="626"/>
                  </a:lnTo>
                  <a:lnTo>
                    <a:pt x="508" y="630"/>
                  </a:lnTo>
                  <a:lnTo>
                    <a:pt x="508" y="634"/>
                  </a:lnTo>
                  <a:lnTo>
                    <a:pt x="504" y="642"/>
                  </a:lnTo>
                  <a:lnTo>
                    <a:pt x="504" y="644"/>
                  </a:lnTo>
                  <a:lnTo>
                    <a:pt x="492" y="656"/>
                  </a:lnTo>
                  <a:lnTo>
                    <a:pt x="490" y="656"/>
                  </a:lnTo>
                  <a:lnTo>
                    <a:pt x="490" y="658"/>
                  </a:lnTo>
                  <a:lnTo>
                    <a:pt x="488" y="658"/>
                  </a:lnTo>
                  <a:lnTo>
                    <a:pt x="488" y="658"/>
                  </a:lnTo>
                  <a:lnTo>
                    <a:pt x="450" y="652"/>
                  </a:lnTo>
                  <a:lnTo>
                    <a:pt x="448" y="666"/>
                  </a:lnTo>
                  <a:lnTo>
                    <a:pt x="452" y="696"/>
                  </a:lnTo>
                  <a:lnTo>
                    <a:pt x="484" y="708"/>
                  </a:lnTo>
                  <a:lnTo>
                    <a:pt x="484" y="710"/>
                  </a:lnTo>
                  <a:lnTo>
                    <a:pt x="484" y="710"/>
                  </a:lnTo>
                  <a:lnTo>
                    <a:pt x="496" y="706"/>
                  </a:lnTo>
                  <a:lnTo>
                    <a:pt x="498" y="706"/>
                  </a:lnTo>
                  <a:lnTo>
                    <a:pt x="500" y="704"/>
                  </a:lnTo>
                  <a:lnTo>
                    <a:pt x="500" y="706"/>
                  </a:lnTo>
                  <a:lnTo>
                    <a:pt x="500" y="706"/>
                  </a:lnTo>
                  <a:lnTo>
                    <a:pt x="510" y="712"/>
                  </a:lnTo>
                  <a:lnTo>
                    <a:pt x="524" y="712"/>
                  </a:lnTo>
                  <a:lnTo>
                    <a:pt x="528" y="710"/>
                  </a:lnTo>
                  <a:lnTo>
                    <a:pt x="524" y="696"/>
                  </a:lnTo>
                  <a:lnTo>
                    <a:pt x="524" y="696"/>
                  </a:lnTo>
                  <a:lnTo>
                    <a:pt x="524" y="696"/>
                  </a:lnTo>
                  <a:lnTo>
                    <a:pt x="520" y="680"/>
                  </a:lnTo>
                  <a:lnTo>
                    <a:pt x="520" y="678"/>
                  </a:lnTo>
                  <a:lnTo>
                    <a:pt x="520" y="676"/>
                  </a:lnTo>
                  <a:lnTo>
                    <a:pt x="520" y="676"/>
                  </a:lnTo>
                  <a:lnTo>
                    <a:pt x="520" y="676"/>
                  </a:lnTo>
                  <a:lnTo>
                    <a:pt x="526" y="670"/>
                  </a:lnTo>
                  <a:lnTo>
                    <a:pt x="528" y="668"/>
                  </a:lnTo>
                  <a:lnTo>
                    <a:pt x="528" y="668"/>
                  </a:lnTo>
                  <a:lnTo>
                    <a:pt x="528" y="668"/>
                  </a:lnTo>
                  <a:lnTo>
                    <a:pt x="536" y="656"/>
                  </a:lnTo>
                  <a:lnTo>
                    <a:pt x="538" y="654"/>
                  </a:lnTo>
                  <a:lnTo>
                    <a:pt x="552" y="644"/>
                  </a:lnTo>
                  <a:lnTo>
                    <a:pt x="552" y="644"/>
                  </a:lnTo>
                  <a:lnTo>
                    <a:pt x="552" y="642"/>
                  </a:lnTo>
                  <a:lnTo>
                    <a:pt x="554" y="642"/>
                  </a:lnTo>
                  <a:lnTo>
                    <a:pt x="554" y="642"/>
                  </a:lnTo>
                  <a:lnTo>
                    <a:pt x="572" y="640"/>
                  </a:lnTo>
                  <a:lnTo>
                    <a:pt x="572" y="644"/>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4"/>
                  </a:lnTo>
                  <a:lnTo>
                    <a:pt x="668" y="726"/>
                  </a:lnTo>
                  <a:lnTo>
                    <a:pt x="668" y="732"/>
                  </a:lnTo>
                  <a:lnTo>
                    <a:pt x="668" y="740"/>
                  </a:lnTo>
                  <a:lnTo>
                    <a:pt x="664" y="756"/>
                  </a:lnTo>
                  <a:lnTo>
                    <a:pt x="670" y="760"/>
                  </a:lnTo>
                  <a:lnTo>
                    <a:pt x="670" y="760"/>
                  </a:lnTo>
                  <a:lnTo>
                    <a:pt x="678" y="760"/>
                  </a:lnTo>
                  <a:lnTo>
                    <a:pt x="684" y="762"/>
                  </a:lnTo>
                  <a:lnTo>
                    <a:pt x="688" y="764"/>
                  </a:lnTo>
                  <a:lnTo>
                    <a:pt x="706" y="772"/>
                  </a:lnTo>
                  <a:lnTo>
                    <a:pt x="716" y="764"/>
                  </a:lnTo>
                  <a:lnTo>
                    <a:pt x="728" y="750"/>
                  </a:lnTo>
                  <a:lnTo>
                    <a:pt x="730" y="744"/>
                  </a:lnTo>
                  <a:lnTo>
                    <a:pt x="730" y="744"/>
                  </a:lnTo>
                  <a:lnTo>
                    <a:pt x="732" y="742"/>
                  </a:lnTo>
                  <a:lnTo>
                    <a:pt x="734" y="740"/>
                  </a:lnTo>
                  <a:lnTo>
                    <a:pt x="734" y="740"/>
                  </a:lnTo>
                  <a:lnTo>
                    <a:pt x="730" y="722"/>
                  </a:lnTo>
                  <a:lnTo>
                    <a:pt x="728" y="714"/>
                  </a:lnTo>
                  <a:lnTo>
                    <a:pt x="728" y="712"/>
                  </a:lnTo>
                  <a:lnTo>
                    <a:pt x="728" y="712"/>
                  </a:lnTo>
                  <a:lnTo>
                    <a:pt x="728" y="712"/>
                  </a:lnTo>
                  <a:lnTo>
                    <a:pt x="728" y="710"/>
                  </a:lnTo>
                  <a:lnTo>
                    <a:pt x="736" y="700"/>
                  </a:lnTo>
                  <a:lnTo>
                    <a:pt x="736" y="700"/>
                  </a:lnTo>
                  <a:lnTo>
                    <a:pt x="736" y="700"/>
                  </a:lnTo>
                  <a:lnTo>
                    <a:pt x="748" y="690"/>
                  </a:lnTo>
                  <a:lnTo>
                    <a:pt x="750" y="690"/>
                  </a:lnTo>
                  <a:lnTo>
                    <a:pt x="776" y="690"/>
                  </a:lnTo>
                  <a:lnTo>
                    <a:pt x="780" y="688"/>
                  </a:lnTo>
                  <a:lnTo>
                    <a:pt x="780" y="676"/>
                  </a:lnTo>
                  <a:lnTo>
                    <a:pt x="776" y="664"/>
                  </a:lnTo>
                  <a:lnTo>
                    <a:pt x="766" y="648"/>
                  </a:lnTo>
                  <a:lnTo>
                    <a:pt x="766" y="648"/>
                  </a:lnTo>
                  <a:lnTo>
                    <a:pt x="766" y="648"/>
                  </a:lnTo>
                  <a:lnTo>
                    <a:pt x="766" y="628"/>
                  </a:lnTo>
                  <a:lnTo>
                    <a:pt x="766" y="626"/>
                  </a:lnTo>
                  <a:lnTo>
                    <a:pt x="766" y="626"/>
                  </a:lnTo>
                  <a:lnTo>
                    <a:pt x="770" y="614"/>
                  </a:lnTo>
                  <a:lnTo>
                    <a:pt x="770" y="614"/>
                  </a:lnTo>
                  <a:lnTo>
                    <a:pt x="772" y="614"/>
                  </a:lnTo>
                  <a:lnTo>
                    <a:pt x="772" y="614"/>
                  </a:lnTo>
                  <a:lnTo>
                    <a:pt x="792" y="582"/>
                  </a:lnTo>
                  <a:lnTo>
                    <a:pt x="794" y="582"/>
                  </a:lnTo>
                  <a:lnTo>
                    <a:pt x="794" y="582"/>
                  </a:lnTo>
                  <a:lnTo>
                    <a:pt x="796" y="580"/>
                  </a:lnTo>
                  <a:lnTo>
                    <a:pt x="800" y="580"/>
                  </a:lnTo>
                  <a:lnTo>
                    <a:pt x="808" y="582"/>
                  </a:lnTo>
                  <a:lnTo>
                    <a:pt x="828" y="592"/>
                  </a:lnTo>
                  <a:lnTo>
                    <a:pt x="840" y="596"/>
                  </a:lnTo>
                  <a:lnTo>
                    <a:pt x="840" y="590"/>
                  </a:lnTo>
                  <a:lnTo>
                    <a:pt x="838" y="588"/>
                  </a:lnTo>
                  <a:lnTo>
                    <a:pt x="838" y="586"/>
                  </a:lnTo>
                  <a:lnTo>
                    <a:pt x="838" y="586"/>
                  </a:lnTo>
                  <a:lnTo>
                    <a:pt x="840" y="580"/>
                  </a:lnTo>
                  <a:lnTo>
                    <a:pt x="846" y="572"/>
                  </a:lnTo>
                  <a:lnTo>
                    <a:pt x="860" y="562"/>
                  </a:lnTo>
                  <a:lnTo>
                    <a:pt x="860" y="562"/>
                  </a:lnTo>
                  <a:lnTo>
                    <a:pt x="860" y="562"/>
                  </a:lnTo>
                  <a:lnTo>
                    <a:pt x="860" y="560"/>
                  </a:lnTo>
                  <a:lnTo>
                    <a:pt x="860" y="560"/>
                  </a:lnTo>
                  <a:lnTo>
                    <a:pt x="876" y="556"/>
                  </a:lnTo>
                  <a:lnTo>
                    <a:pt x="890" y="556"/>
                  </a:lnTo>
                  <a:lnTo>
                    <a:pt x="892" y="556"/>
                  </a:lnTo>
                  <a:lnTo>
                    <a:pt x="892" y="556"/>
                  </a:lnTo>
                  <a:lnTo>
                    <a:pt x="900" y="556"/>
                  </a:lnTo>
                  <a:lnTo>
                    <a:pt x="904" y="536"/>
                  </a:lnTo>
                  <a:lnTo>
                    <a:pt x="904" y="524"/>
                  </a:lnTo>
                  <a:lnTo>
                    <a:pt x="904" y="524"/>
                  </a:lnTo>
                  <a:lnTo>
                    <a:pt x="906" y="512"/>
                  </a:lnTo>
                  <a:lnTo>
                    <a:pt x="906" y="510"/>
                  </a:lnTo>
                  <a:lnTo>
                    <a:pt x="908" y="508"/>
                  </a:lnTo>
                  <a:lnTo>
                    <a:pt x="912" y="496"/>
                  </a:lnTo>
                  <a:lnTo>
                    <a:pt x="906" y="488"/>
                  </a:lnTo>
                  <a:lnTo>
                    <a:pt x="896" y="480"/>
                  </a:lnTo>
                  <a:lnTo>
                    <a:pt x="876" y="476"/>
                  </a:lnTo>
                  <a:lnTo>
                    <a:pt x="876" y="476"/>
                  </a:lnTo>
                  <a:lnTo>
                    <a:pt x="868" y="472"/>
                  </a:lnTo>
                  <a:lnTo>
                    <a:pt x="852" y="460"/>
                  </a:lnTo>
                  <a:lnTo>
                    <a:pt x="840" y="456"/>
                  </a:lnTo>
                  <a:lnTo>
                    <a:pt x="840" y="456"/>
                  </a:lnTo>
                  <a:lnTo>
                    <a:pt x="840" y="454"/>
                  </a:lnTo>
                  <a:lnTo>
                    <a:pt x="824" y="436"/>
                  </a:lnTo>
                  <a:lnTo>
                    <a:pt x="812" y="436"/>
                  </a:lnTo>
                  <a:lnTo>
                    <a:pt x="810" y="436"/>
                  </a:lnTo>
                  <a:lnTo>
                    <a:pt x="810" y="436"/>
                  </a:lnTo>
                  <a:lnTo>
                    <a:pt x="798" y="430"/>
                  </a:lnTo>
                  <a:lnTo>
                    <a:pt x="790" y="440"/>
                  </a:lnTo>
                  <a:lnTo>
                    <a:pt x="788" y="476"/>
                  </a:lnTo>
                  <a:lnTo>
                    <a:pt x="792" y="492"/>
                  </a:lnTo>
                  <a:lnTo>
                    <a:pt x="796" y="492"/>
                  </a:lnTo>
                  <a:lnTo>
                    <a:pt x="798" y="492"/>
                  </a:lnTo>
                  <a:lnTo>
                    <a:pt x="808" y="496"/>
                  </a:lnTo>
                  <a:lnTo>
                    <a:pt x="808" y="496"/>
                  </a:lnTo>
                  <a:lnTo>
                    <a:pt x="808" y="496"/>
                  </a:lnTo>
                  <a:lnTo>
                    <a:pt x="814" y="510"/>
                  </a:lnTo>
                  <a:lnTo>
                    <a:pt x="816" y="510"/>
                  </a:lnTo>
                  <a:lnTo>
                    <a:pt x="816" y="512"/>
                  </a:lnTo>
                  <a:lnTo>
                    <a:pt x="816" y="512"/>
                  </a:lnTo>
                  <a:lnTo>
                    <a:pt x="816" y="512"/>
                  </a:lnTo>
                  <a:lnTo>
                    <a:pt x="812" y="536"/>
                  </a:lnTo>
                  <a:lnTo>
                    <a:pt x="812" y="538"/>
                  </a:lnTo>
                  <a:lnTo>
                    <a:pt x="812" y="540"/>
                  </a:lnTo>
                  <a:lnTo>
                    <a:pt x="812" y="540"/>
                  </a:lnTo>
                  <a:lnTo>
                    <a:pt x="812" y="540"/>
                  </a:lnTo>
                  <a:lnTo>
                    <a:pt x="800" y="546"/>
                  </a:lnTo>
                  <a:lnTo>
                    <a:pt x="798" y="548"/>
                  </a:lnTo>
                  <a:lnTo>
                    <a:pt x="798" y="546"/>
                  </a:lnTo>
                  <a:lnTo>
                    <a:pt x="796" y="546"/>
                  </a:lnTo>
                  <a:lnTo>
                    <a:pt x="792" y="544"/>
                  </a:lnTo>
                  <a:lnTo>
                    <a:pt x="778" y="550"/>
                  </a:lnTo>
                  <a:lnTo>
                    <a:pt x="778" y="550"/>
                  </a:lnTo>
                  <a:lnTo>
                    <a:pt x="778" y="552"/>
                  </a:lnTo>
                  <a:lnTo>
                    <a:pt x="780" y="552"/>
                  </a:lnTo>
                  <a:lnTo>
                    <a:pt x="782" y="574"/>
                  </a:lnTo>
                  <a:lnTo>
                    <a:pt x="782" y="574"/>
                  </a:lnTo>
                  <a:lnTo>
                    <a:pt x="780" y="578"/>
                  </a:lnTo>
                  <a:lnTo>
                    <a:pt x="776" y="580"/>
                  </a:lnTo>
                  <a:lnTo>
                    <a:pt x="768" y="580"/>
                  </a:lnTo>
                  <a:lnTo>
                    <a:pt x="768" y="580"/>
                  </a:lnTo>
                  <a:lnTo>
                    <a:pt x="762" y="578"/>
                  </a:lnTo>
                  <a:lnTo>
                    <a:pt x="758" y="576"/>
                  </a:lnTo>
                  <a:lnTo>
                    <a:pt x="748" y="568"/>
                  </a:lnTo>
                  <a:lnTo>
                    <a:pt x="748" y="568"/>
                  </a:lnTo>
                  <a:lnTo>
                    <a:pt x="746" y="568"/>
                  </a:lnTo>
                  <a:lnTo>
                    <a:pt x="746" y="566"/>
                  </a:lnTo>
                  <a:lnTo>
                    <a:pt x="740" y="552"/>
                  </a:lnTo>
                  <a:lnTo>
                    <a:pt x="740" y="552"/>
                  </a:lnTo>
                  <a:lnTo>
                    <a:pt x="736" y="550"/>
                  </a:lnTo>
                  <a:lnTo>
                    <a:pt x="728" y="546"/>
                  </a:lnTo>
                  <a:lnTo>
                    <a:pt x="726" y="546"/>
                  </a:lnTo>
                  <a:lnTo>
                    <a:pt x="726" y="546"/>
                  </a:lnTo>
                  <a:lnTo>
                    <a:pt x="714" y="538"/>
                  </a:lnTo>
                  <a:lnTo>
                    <a:pt x="712" y="538"/>
                  </a:lnTo>
                  <a:lnTo>
                    <a:pt x="712" y="536"/>
                  </a:lnTo>
                  <a:lnTo>
                    <a:pt x="712" y="536"/>
                  </a:lnTo>
                  <a:lnTo>
                    <a:pt x="710" y="524"/>
                  </a:lnTo>
                  <a:lnTo>
                    <a:pt x="712" y="512"/>
                  </a:lnTo>
                  <a:lnTo>
                    <a:pt x="712" y="512"/>
                  </a:lnTo>
                  <a:lnTo>
                    <a:pt x="712" y="512"/>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8" y="434"/>
                  </a:lnTo>
                  <a:lnTo>
                    <a:pt x="682" y="420"/>
                  </a:lnTo>
                  <a:lnTo>
                    <a:pt x="652" y="416"/>
                  </a:lnTo>
                  <a:lnTo>
                    <a:pt x="652" y="416"/>
                  </a:lnTo>
                  <a:lnTo>
                    <a:pt x="644" y="410"/>
                  </a:lnTo>
                  <a:lnTo>
                    <a:pt x="638" y="402"/>
                  </a:lnTo>
                  <a:lnTo>
                    <a:pt x="624" y="402"/>
                  </a:lnTo>
                  <a:lnTo>
                    <a:pt x="624" y="402"/>
                  </a:lnTo>
                  <a:lnTo>
                    <a:pt x="618" y="398"/>
                  </a:lnTo>
                  <a:lnTo>
                    <a:pt x="610" y="392"/>
                  </a:lnTo>
                  <a:lnTo>
                    <a:pt x="608" y="390"/>
                  </a:lnTo>
                  <a:lnTo>
                    <a:pt x="608" y="390"/>
                  </a:lnTo>
                  <a:lnTo>
                    <a:pt x="604" y="384"/>
                  </a:lnTo>
                  <a:lnTo>
                    <a:pt x="598" y="376"/>
                  </a:lnTo>
                  <a:lnTo>
                    <a:pt x="598" y="376"/>
                  </a:lnTo>
                  <a:lnTo>
                    <a:pt x="598" y="376"/>
                  </a:lnTo>
                  <a:lnTo>
                    <a:pt x="596" y="362"/>
                  </a:lnTo>
                  <a:lnTo>
                    <a:pt x="596" y="362"/>
                  </a:lnTo>
                  <a:lnTo>
                    <a:pt x="596" y="362"/>
                  </a:lnTo>
                  <a:lnTo>
                    <a:pt x="596" y="360"/>
                  </a:lnTo>
                  <a:lnTo>
                    <a:pt x="596" y="360"/>
                  </a:lnTo>
                  <a:lnTo>
                    <a:pt x="600" y="336"/>
                  </a:lnTo>
                  <a:lnTo>
                    <a:pt x="600" y="336"/>
                  </a:lnTo>
                  <a:lnTo>
                    <a:pt x="604" y="324"/>
                  </a:lnTo>
                  <a:lnTo>
                    <a:pt x="604" y="324"/>
                  </a:lnTo>
                  <a:lnTo>
                    <a:pt x="604" y="324"/>
                  </a:lnTo>
                  <a:lnTo>
                    <a:pt x="606" y="324"/>
                  </a:lnTo>
                  <a:lnTo>
                    <a:pt x="636" y="310"/>
                  </a:lnTo>
                  <a:lnTo>
                    <a:pt x="648" y="296"/>
                  </a:lnTo>
                  <a:lnTo>
                    <a:pt x="650" y="284"/>
                  </a:lnTo>
                  <a:lnTo>
                    <a:pt x="648" y="276"/>
                  </a:lnTo>
                  <a:lnTo>
                    <a:pt x="648" y="276"/>
                  </a:lnTo>
                  <a:lnTo>
                    <a:pt x="644" y="262"/>
                  </a:lnTo>
                  <a:lnTo>
                    <a:pt x="640" y="254"/>
                  </a:lnTo>
                  <a:lnTo>
                    <a:pt x="634" y="256"/>
                  </a:lnTo>
                  <a:lnTo>
                    <a:pt x="624" y="254"/>
                  </a:lnTo>
                  <a:lnTo>
                    <a:pt x="624" y="254"/>
                  </a:lnTo>
                  <a:lnTo>
                    <a:pt x="616" y="260"/>
                  </a:lnTo>
                  <a:lnTo>
                    <a:pt x="606" y="272"/>
                  </a:lnTo>
                  <a:lnTo>
                    <a:pt x="592" y="286"/>
                  </a:lnTo>
                  <a:lnTo>
                    <a:pt x="592" y="286"/>
                  </a:lnTo>
                  <a:lnTo>
                    <a:pt x="590" y="286"/>
                  </a:lnTo>
                  <a:lnTo>
                    <a:pt x="590" y="286"/>
                  </a:lnTo>
                  <a:lnTo>
                    <a:pt x="578" y="290"/>
                  </a:lnTo>
                  <a:lnTo>
                    <a:pt x="568" y="288"/>
                  </a:lnTo>
                  <a:lnTo>
                    <a:pt x="542" y="280"/>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1" name="MH_Other_4">
              <a:extLst>
                <a:ext uri="{FF2B5EF4-FFF2-40B4-BE49-F238E27FC236}">
                  <a16:creationId xmlns:a16="http://schemas.microsoft.com/office/drawing/2014/main" id="{3174C98E-032F-41D8-AE5E-431EF514AC8F}"/>
                </a:ext>
              </a:extLst>
            </p:cNvPr>
            <p:cNvSpPr>
              <a:spLocks/>
            </p:cNvSpPr>
            <p:nvPr>
              <p:custDataLst>
                <p:tags r:id="rId3"/>
              </p:custDataLst>
            </p:nvPr>
          </p:nvSpPr>
          <p:spPr bwMode="auto">
            <a:xfrm>
              <a:off x="3444877" y="2449413"/>
              <a:ext cx="250825" cy="412750"/>
            </a:xfrm>
            <a:custGeom>
              <a:avLst/>
              <a:gdLst>
                <a:gd name="T0" fmla="*/ 92 w 184"/>
                <a:gd name="T1" fmla="*/ 58 h 304"/>
                <a:gd name="T2" fmla="*/ 92 w 184"/>
                <a:gd name="T3" fmla="*/ 86 h 304"/>
                <a:gd name="T4" fmla="*/ 84 w 184"/>
                <a:gd name="T5" fmla="*/ 108 h 304"/>
                <a:gd name="T6" fmla="*/ 84 w 184"/>
                <a:gd name="T7" fmla="*/ 112 h 304"/>
                <a:gd name="T8" fmla="*/ 80 w 184"/>
                <a:gd name="T9" fmla="*/ 120 h 304"/>
                <a:gd name="T10" fmla="*/ 76 w 184"/>
                <a:gd name="T11" fmla="*/ 124 h 304"/>
                <a:gd name="T12" fmla="*/ 74 w 184"/>
                <a:gd name="T13" fmla="*/ 122 h 304"/>
                <a:gd name="T14" fmla="*/ 44 w 184"/>
                <a:gd name="T15" fmla="*/ 130 h 304"/>
                <a:gd name="T16" fmla="*/ 12 w 184"/>
                <a:gd name="T17" fmla="*/ 134 h 304"/>
                <a:gd name="T18" fmla="*/ 8 w 184"/>
                <a:gd name="T19" fmla="*/ 140 h 304"/>
                <a:gd name="T20" fmla="*/ 38 w 184"/>
                <a:gd name="T21" fmla="*/ 144 h 304"/>
                <a:gd name="T22" fmla="*/ 40 w 184"/>
                <a:gd name="T23" fmla="*/ 144 h 304"/>
                <a:gd name="T24" fmla="*/ 48 w 184"/>
                <a:gd name="T25" fmla="*/ 162 h 304"/>
                <a:gd name="T26" fmla="*/ 56 w 184"/>
                <a:gd name="T27" fmla="*/ 168 h 304"/>
                <a:gd name="T28" fmla="*/ 60 w 184"/>
                <a:gd name="T29" fmla="*/ 184 h 304"/>
                <a:gd name="T30" fmla="*/ 70 w 184"/>
                <a:gd name="T31" fmla="*/ 216 h 304"/>
                <a:gd name="T32" fmla="*/ 72 w 184"/>
                <a:gd name="T33" fmla="*/ 216 h 304"/>
                <a:gd name="T34" fmla="*/ 76 w 184"/>
                <a:gd name="T35" fmla="*/ 232 h 304"/>
                <a:gd name="T36" fmla="*/ 72 w 184"/>
                <a:gd name="T37" fmla="*/ 248 h 304"/>
                <a:gd name="T38" fmla="*/ 72 w 184"/>
                <a:gd name="T39" fmla="*/ 264 h 304"/>
                <a:gd name="T40" fmla="*/ 82 w 184"/>
                <a:gd name="T41" fmla="*/ 270 h 304"/>
                <a:gd name="T42" fmla="*/ 100 w 184"/>
                <a:gd name="T43" fmla="*/ 280 h 304"/>
                <a:gd name="T44" fmla="*/ 106 w 184"/>
                <a:gd name="T45" fmla="*/ 292 h 304"/>
                <a:gd name="T46" fmla="*/ 116 w 184"/>
                <a:gd name="T47" fmla="*/ 302 h 304"/>
                <a:gd name="T48" fmla="*/ 124 w 184"/>
                <a:gd name="T49" fmla="*/ 304 h 304"/>
                <a:gd name="T50" fmla="*/ 122 w 184"/>
                <a:gd name="T51" fmla="*/ 288 h 304"/>
                <a:gd name="T52" fmla="*/ 122 w 184"/>
                <a:gd name="T53" fmla="*/ 278 h 304"/>
                <a:gd name="T54" fmla="*/ 126 w 184"/>
                <a:gd name="T55" fmla="*/ 274 h 304"/>
                <a:gd name="T56" fmla="*/ 140 w 184"/>
                <a:gd name="T57" fmla="*/ 268 h 304"/>
                <a:gd name="T58" fmla="*/ 142 w 184"/>
                <a:gd name="T59" fmla="*/ 268 h 304"/>
                <a:gd name="T60" fmla="*/ 144 w 184"/>
                <a:gd name="T61" fmla="*/ 268 h 304"/>
                <a:gd name="T62" fmla="*/ 156 w 184"/>
                <a:gd name="T63" fmla="*/ 266 h 304"/>
                <a:gd name="T64" fmla="*/ 158 w 184"/>
                <a:gd name="T65" fmla="*/ 244 h 304"/>
                <a:gd name="T66" fmla="*/ 148 w 184"/>
                <a:gd name="T67" fmla="*/ 232 h 304"/>
                <a:gd name="T68" fmla="*/ 138 w 184"/>
                <a:gd name="T69" fmla="*/ 232 h 304"/>
                <a:gd name="T70" fmla="*/ 132 w 184"/>
                <a:gd name="T71" fmla="*/ 210 h 304"/>
                <a:gd name="T72" fmla="*/ 136 w 184"/>
                <a:gd name="T73" fmla="*/ 168 h 304"/>
                <a:gd name="T74" fmla="*/ 164 w 184"/>
                <a:gd name="T75" fmla="*/ 160 h 304"/>
                <a:gd name="T76" fmla="*/ 184 w 184"/>
                <a:gd name="T77" fmla="*/ 108 h 304"/>
                <a:gd name="T78" fmla="*/ 180 w 184"/>
                <a:gd name="T79" fmla="*/ 100 h 304"/>
                <a:gd name="T80" fmla="*/ 168 w 184"/>
                <a:gd name="T81" fmla="*/ 96 h 304"/>
                <a:gd name="T82" fmla="*/ 166 w 184"/>
                <a:gd name="T83" fmla="*/ 96 h 304"/>
                <a:gd name="T84" fmla="*/ 152 w 184"/>
                <a:gd name="T85" fmla="*/ 96 h 304"/>
                <a:gd name="T86" fmla="*/ 144 w 184"/>
                <a:gd name="T87" fmla="*/ 84 h 304"/>
                <a:gd name="T88" fmla="*/ 142 w 184"/>
                <a:gd name="T89" fmla="*/ 84 h 304"/>
                <a:gd name="T90" fmla="*/ 146 w 184"/>
                <a:gd name="T91" fmla="*/ 52 h 304"/>
                <a:gd name="T92" fmla="*/ 148 w 184"/>
                <a:gd name="T93" fmla="*/ 48 h 304"/>
                <a:gd name="T94" fmla="*/ 152 w 184"/>
                <a:gd name="T95" fmla="*/ 36 h 304"/>
                <a:gd name="T96" fmla="*/ 156 w 184"/>
                <a:gd name="T97" fmla="*/ 20 h 304"/>
                <a:gd name="T98" fmla="*/ 128 w 184"/>
                <a:gd name="T9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04">
                  <a:moveTo>
                    <a:pt x="108" y="18"/>
                  </a:moveTo>
                  <a:lnTo>
                    <a:pt x="92" y="58"/>
                  </a:lnTo>
                  <a:lnTo>
                    <a:pt x="92" y="84"/>
                  </a:lnTo>
                  <a:lnTo>
                    <a:pt x="92" y="86"/>
                  </a:lnTo>
                  <a:lnTo>
                    <a:pt x="84" y="100"/>
                  </a:lnTo>
                  <a:lnTo>
                    <a:pt x="84" y="108"/>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12" y="134"/>
                  </a:lnTo>
                  <a:lnTo>
                    <a:pt x="0" y="134"/>
                  </a:lnTo>
                  <a:lnTo>
                    <a:pt x="8" y="140"/>
                  </a:lnTo>
                  <a:lnTo>
                    <a:pt x="36" y="144"/>
                  </a:lnTo>
                  <a:lnTo>
                    <a:pt x="38" y="144"/>
                  </a:lnTo>
                  <a:lnTo>
                    <a:pt x="40" y="144"/>
                  </a:lnTo>
                  <a:lnTo>
                    <a:pt x="40" y="144"/>
                  </a:lnTo>
                  <a:lnTo>
                    <a:pt x="40" y="144"/>
                  </a:lnTo>
                  <a:lnTo>
                    <a:pt x="48" y="162"/>
                  </a:lnTo>
                  <a:lnTo>
                    <a:pt x="56" y="168"/>
                  </a:lnTo>
                  <a:lnTo>
                    <a:pt x="56" y="168"/>
                  </a:lnTo>
                  <a:lnTo>
                    <a:pt x="60" y="174"/>
                  </a:lnTo>
                  <a:lnTo>
                    <a:pt x="60" y="184"/>
                  </a:lnTo>
                  <a:lnTo>
                    <a:pt x="60" y="206"/>
                  </a:lnTo>
                  <a:lnTo>
                    <a:pt x="70" y="216"/>
                  </a:lnTo>
                  <a:lnTo>
                    <a:pt x="72" y="216"/>
                  </a:lnTo>
                  <a:lnTo>
                    <a:pt x="72" y="216"/>
                  </a:lnTo>
                  <a:lnTo>
                    <a:pt x="72" y="216"/>
                  </a:lnTo>
                  <a:lnTo>
                    <a:pt x="76" y="232"/>
                  </a:lnTo>
                  <a:lnTo>
                    <a:pt x="76" y="240"/>
                  </a:lnTo>
                  <a:lnTo>
                    <a:pt x="72" y="248"/>
                  </a:lnTo>
                  <a:lnTo>
                    <a:pt x="70" y="256"/>
                  </a:lnTo>
                  <a:lnTo>
                    <a:pt x="72" y="264"/>
                  </a:lnTo>
                  <a:lnTo>
                    <a:pt x="82" y="270"/>
                  </a:lnTo>
                  <a:lnTo>
                    <a:pt x="82" y="270"/>
                  </a:lnTo>
                  <a:lnTo>
                    <a:pt x="94" y="276"/>
                  </a:lnTo>
                  <a:lnTo>
                    <a:pt x="100" y="280"/>
                  </a:lnTo>
                  <a:lnTo>
                    <a:pt x="106" y="292"/>
                  </a:lnTo>
                  <a:lnTo>
                    <a:pt x="106" y="292"/>
                  </a:lnTo>
                  <a:lnTo>
                    <a:pt x="114" y="298"/>
                  </a:lnTo>
                  <a:lnTo>
                    <a:pt x="116" y="302"/>
                  </a:lnTo>
                  <a:lnTo>
                    <a:pt x="124" y="304"/>
                  </a:lnTo>
                  <a:lnTo>
                    <a:pt x="124" y="304"/>
                  </a:lnTo>
                  <a:lnTo>
                    <a:pt x="122" y="288"/>
                  </a:lnTo>
                  <a:lnTo>
                    <a:pt x="122" y="288"/>
                  </a:lnTo>
                  <a:lnTo>
                    <a:pt x="122" y="282"/>
                  </a:lnTo>
                  <a:lnTo>
                    <a:pt x="122" y="278"/>
                  </a:lnTo>
                  <a:lnTo>
                    <a:pt x="122" y="278"/>
                  </a:lnTo>
                  <a:lnTo>
                    <a:pt x="126" y="274"/>
                  </a:lnTo>
                  <a:lnTo>
                    <a:pt x="128" y="272"/>
                  </a:lnTo>
                  <a:lnTo>
                    <a:pt x="140" y="268"/>
                  </a:lnTo>
                  <a:lnTo>
                    <a:pt x="140" y="268"/>
                  </a:lnTo>
                  <a:lnTo>
                    <a:pt x="142"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4" y="108"/>
                  </a:lnTo>
                  <a:lnTo>
                    <a:pt x="180" y="100"/>
                  </a:lnTo>
                  <a:lnTo>
                    <a:pt x="174" y="96"/>
                  </a:lnTo>
                  <a:lnTo>
                    <a:pt x="168" y="96"/>
                  </a:lnTo>
                  <a:lnTo>
                    <a:pt x="168" y="96"/>
                  </a:lnTo>
                  <a:lnTo>
                    <a:pt x="166" y="96"/>
                  </a:lnTo>
                  <a:lnTo>
                    <a:pt x="154" y="98"/>
                  </a:lnTo>
                  <a:lnTo>
                    <a:pt x="152" y="96"/>
                  </a:lnTo>
                  <a:lnTo>
                    <a:pt x="152" y="96"/>
                  </a:lnTo>
                  <a:lnTo>
                    <a:pt x="144" y="84"/>
                  </a:lnTo>
                  <a:lnTo>
                    <a:pt x="144" y="84"/>
                  </a:lnTo>
                  <a:lnTo>
                    <a:pt x="142" y="84"/>
                  </a:lnTo>
                  <a:lnTo>
                    <a:pt x="142" y="64"/>
                  </a:lnTo>
                  <a:lnTo>
                    <a:pt x="146" y="52"/>
                  </a:lnTo>
                  <a:lnTo>
                    <a:pt x="148" y="48"/>
                  </a:lnTo>
                  <a:lnTo>
                    <a:pt x="148" y="48"/>
                  </a:lnTo>
                  <a:lnTo>
                    <a:pt x="150" y="42"/>
                  </a:lnTo>
                  <a:lnTo>
                    <a:pt x="152" y="36"/>
                  </a:lnTo>
                  <a:lnTo>
                    <a:pt x="156" y="32"/>
                  </a:lnTo>
                  <a:lnTo>
                    <a:pt x="156" y="20"/>
                  </a:lnTo>
                  <a:lnTo>
                    <a:pt x="144" y="8"/>
                  </a:lnTo>
                  <a:lnTo>
                    <a:pt x="128" y="0"/>
                  </a:lnTo>
                  <a:lnTo>
                    <a:pt x="108" y="18"/>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2" name="MH_Other_5">
              <a:extLst>
                <a:ext uri="{FF2B5EF4-FFF2-40B4-BE49-F238E27FC236}">
                  <a16:creationId xmlns:a16="http://schemas.microsoft.com/office/drawing/2014/main" id="{D8915A02-66E1-405F-BE09-C277DDC3DB82}"/>
                </a:ext>
              </a:extLst>
            </p:cNvPr>
            <p:cNvSpPr>
              <a:spLocks/>
            </p:cNvSpPr>
            <p:nvPr>
              <p:custDataLst>
                <p:tags r:id="rId4"/>
              </p:custDataLst>
            </p:nvPr>
          </p:nvSpPr>
          <p:spPr bwMode="auto">
            <a:xfrm>
              <a:off x="1079501" y="1363563"/>
              <a:ext cx="1771650" cy="133826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solidFill>
              <a:schemeClr val="accent1">
                <a:lumMod val="60000"/>
                <a:lumOff val="40000"/>
              </a:schemeClr>
            </a:solidFill>
            <a:ln>
              <a:noFill/>
            </a:ln>
          </p:spPr>
          <p:txBody>
            <a:bodyPr/>
            <a:lstStyle/>
            <a:p>
              <a:endParaRPr lang="zh-CN" altLang="en-US">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3" name="MH_Other_6">
              <a:extLst>
                <a:ext uri="{FF2B5EF4-FFF2-40B4-BE49-F238E27FC236}">
                  <a16:creationId xmlns:a16="http://schemas.microsoft.com/office/drawing/2014/main" id="{65C6CD0A-2FB9-493E-B9C5-44E3371B47CB}"/>
                </a:ext>
              </a:extLst>
            </p:cNvPr>
            <p:cNvSpPr>
              <a:spLocks/>
            </p:cNvSpPr>
            <p:nvPr>
              <p:custDataLst>
                <p:tags r:id="rId5"/>
              </p:custDataLst>
            </p:nvPr>
          </p:nvSpPr>
          <p:spPr bwMode="auto">
            <a:xfrm>
              <a:off x="2228852" y="2414489"/>
              <a:ext cx="1101725" cy="788987"/>
            </a:xfrm>
            <a:custGeom>
              <a:avLst/>
              <a:gdLst>
                <a:gd name="T0" fmla="*/ 482 w 812"/>
                <a:gd name="T1" fmla="*/ 58 h 582"/>
                <a:gd name="T2" fmla="*/ 436 w 812"/>
                <a:gd name="T3" fmla="*/ 74 h 582"/>
                <a:gd name="T4" fmla="*/ 356 w 812"/>
                <a:gd name="T5" fmla="*/ 18 h 582"/>
                <a:gd name="T6" fmla="*/ 314 w 812"/>
                <a:gd name="T7" fmla="*/ 6 h 582"/>
                <a:gd name="T8" fmla="*/ 248 w 812"/>
                <a:gd name="T9" fmla="*/ 6 h 582"/>
                <a:gd name="T10" fmla="*/ 196 w 812"/>
                <a:gd name="T11" fmla="*/ 20 h 582"/>
                <a:gd name="T12" fmla="*/ 158 w 812"/>
                <a:gd name="T13" fmla="*/ 28 h 582"/>
                <a:gd name="T14" fmla="*/ 82 w 812"/>
                <a:gd name="T15" fmla="*/ 40 h 582"/>
                <a:gd name="T16" fmla="*/ 98 w 812"/>
                <a:gd name="T17" fmla="*/ 90 h 582"/>
                <a:gd name="T18" fmla="*/ 120 w 812"/>
                <a:gd name="T19" fmla="*/ 118 h 582"/>
                <a:gd name="T20" fmla="*/ 102 w 812"/>
                <a:gd name="T21" fmla="*/ 166 h 582"/>
                <a:gd name="T22" fmla="*/ 112 w 812"/>
                <a:gd name="T23" fmla="*/ 204 h 582"/>
                <a:gd name="T24" fmla="*/ 96 w 812"/>
                <a:gd name="T25" fmla="*/ 216 h 582"/>
                <a:gd name="T26" fmla="*/ 44 w 812"/>
                <a:gd name="T27" fmla="*/ 202 h 582"/>
                <a:gd name="T28" fmla="*/ 16 w 812"/>
                <a:gd name="T29" fmla="*/ 248 h 582"/>
                <a:gd name="T30" fmla="*/ 4 w 812"/>
                <a:gd name="T31" fmla="*/ 262 h 582"/>
                <a:gd name="T32" fmla="*/ 18 w 812"/>
                <a:gd name="T33" fmla="*/ 310 h 582"/>
                <a:gd name="T34" fmla="*/ 0 w 812"/>
                <a:gd name="T35" fmla="*/ 370 h 582"/>
                <a:gd name="T36" fmla="*/ 40 w 812"/>
                <a:gd name="T37" fmla="*/ 422 h 582"/>
                <a:gd name="T38" fmla="*/ 76 w 812"/>
                <a:gd name="T39" fmla="*/ 418 h 582"/>
                <a:gd name="T40" fmla="*/ 92 w 812"/>
                <a:gd name="T41" fmla="*/ 426 h 582"/>
                <a:gd name="T42" fmla="*/ 126 w 812"/>
                <a:gd name="T43" fmla="*/ 458 h 582"/>
                <a:gd name="T44" fmla="*/ 160 w 812"/>
                <a:gd name="T45" fmla="*/ 474 h 582"/>
                <a:gd name="T46" fmla="*/ 232 w 812"/>
                <a:gd name="T47" fmla="*/ 498 h 582"/>
                <a:gd name="T48" fmla="*/ 304 w 812"/>
                <a:gd name="T49" fmla="*/ 496 h 582"/>
                <a:gd name="T50" fmla="*/ 340 w 812"/>
                <a:gd name="T51" fmla="*/ 536 h 582"/>
                <a:gd name="T52" fmla="*/ 350 w 812"/>
                <a:gd name="T53" fmla="*/ 554 h 582"/>
                <a:gd name="T54" fmla="*/ 366 w 812"/>
                <a:gd name="T55" fmla="*/ 578 h 582"/>
                <a:gd name="T56" fmla="*/ 404 w 812"/>
                <a:gd name="T57" fmla="*/ 554 h 582"/>
                <a:gd name="T58" fmla="*/ 444 w 812"/>
                <a:gd name="T59" fmla="*/ 554 h 582"/>
                <a:gd name="T60" fmla="*/ 452 w 812"/>
                <a:gd name="T61" fmla="*/ 522 h 582"/>
                <a:gd name="T62" fmla="*/ 484 w 812"/>
                <a:gd name="T63" fmla="*/ 458 h 582"/>
                <a:gd name="T64" fmla="*/ 480 w 812"/>
                <a:gd name="T65" fmla="*/ 418 h 582"/>
                <a:gd name="T66" fmla="*/ 532 w 812"/>
                <a:gd name="T67" fmla="*/ 414 h 582"/>
                <a:gd name="T68" fmla="*/ 560 w 812"/>
                <a:gd name="T69" fmla="*/ 452 h 582"/>
                <a:gd name="T70" fmla="*/ 580 w 812"/>
                <a:gd name="T71" fmla="*/ 468 h 582"/>
                <a:gd name="T72" fmla="*/ 598 w 812"/>
                <a:gd name="T73" fmla="*/ 498 h 582"/>
                <a:gd name="T74" fmla="*/ 650 w 812"/>
                <a:gd name="T75" fmla="*/ 518 h 582"/>
                <a:gd name="T76" fmla="*/ 664 w 812"/>
                <a:gd name="T77" fmla="*/ 522 h 582"/>
                <a:gd name="T78" fmla="*/ 700 w 812"/>
                <a:gd name="T79" fmla="*/ 508 h 582"/>
                <a:gd name="T80" fmla="*/ 698 w 812"/>
                <a:gd name="T81" fmla="*/ 480 h 582"/>
                <a:gd name="T82" fmla="*/ 696 w 812"/>
                <a:gd name="T83" fmla="*/ 460 h 582"/>
                <a:gd name="T84" fmla="*/ 690 w 812"/>
                <a:gd name="T85" fmla="*/ 406 h 582"/>
                <a:gd name="T86" fmla="*/ 746 w 812"/>
                <a:gd name="T87" fmla="*/ 392 h 582"/>
                <a:gd name="T88" fmla="*/ 728 w 812"/>
                <a:gd name="T89" fmla="*/ 374 h 582"/>
                <a:gd name="T90" fmla="*/ 782 w 812"/>
                <a:gd name="T91" fmla="*/ 314 h 582"/>
                <a:gd name="T92" fmla="*/ 800 w 812"/>
                <a:gd name="T93" fmla="*/ 256 h 582"/>
                <a:gd name="T94" fmla="*/ 778 w 812"/>
                <a:gd name="T95" fmla="*/ 182 h 582"/>
                <a:gd name="T96" fmla="*/ 736 w 812"/>
                <a:gd name="T97" fmla="*/ 158 h 582"/>
                <a:gd name="T98" fmla="*/ 664 w 812"/>
                <a:gd name="T99" fmla="*/ 94 h 582"/>
                <a:gd name="T100" fmla="*/ 644 w 812"/>
                <a:gd name="T101" fmla="*/ 106 h 582"/>
                <a:gd name="T102" fmla="*/ 596 w 812"/>
                <a:gd name="T103" fmla="*/ 62 h 582"/>
                <a:gd name="T104" fmla="*/ 560 w 812"/>
                <a:gd name="T105" fmla="*/ 52 h 582"/>
                <a:gd name="T106" fmla="*/ 542 w 812"/>
                <a:gd name="T107" fmla="*/ 5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2" h="582">
                  <a:moveTo>
                    <a:pt x="484" y="30"/>
                  </a:moveTo>
                  <a:lnTo>
                    <a:pt x="476" y="36"/>
                  </a:lnTo>
                  <a:lnTo>
                    <a:pt x="476" y="36"/>
                  </a:lnTo>
                  <a:lnTo>
                    <a:pt x="480" y="56"/>
                  </a:lnTo>
                  <a:lnTo>
                    <a:pt x="480" y="58"/>
                  </a:lnTo>
                  <a:lnTo>
                    <a:pt x="482" y="58"/>
                  </a:lnTo>
                  <a:lnTo>
                    <a:pt x="480" y="58"/>
                  </a:lnTo>
                  <a:lnTo>
                    <a:pt x="472" y="78"/>
                  </a:lnTo>
                  <a:lnTo>
                    <a:pt x="460" y="82"/>
                  </a:lnTo>
                  <a:lnTo>
                    <a:pt x="458" y="84"/>
                  </a:lnTo>
                  <a:lnTo>
                    <a:pt x="456" y="84"/>
                  </a:lnTo>
                  <a:lnTo>
                    <a:pt x="436" y="74"/>
                  </a:lnTo>
                  <a:lnTo>
                    <a:pt x="436" y="74"/>
                  </a:lnTo>
                  <a:lnTo>
                    <a:pt x="436" y="74"/>
                  </a:lnTo>
                  <a:lnTo>
                    <a:pt x="396" y="38"/>
                  </a:lnTo>
                  <a:lnTo>
                    <a:pt x="380" y="28"/>
                  </a:lnTo>
                  <a:lnTo>
                    <a:pt x="356" y="20"/>
                  </a:lnTo>
                  <a:lnTo>
                    <a:pt x="356" y="18"/>
                  </a:lnTo>
                  <a:lnTo>
                    <a:pt x="356" y="18"/>
                  </a:lnTo>
                  <a:lnTo>
                    <a:pt x="356" y="18"/>
                  </a:lnTo>
                  <a:lnTo>
                    <a:pt x="356" y="18"/>
                  </a:lnTo>
                  <a:lnTo>
                    <a:pt x="344" y="10"/>
                  </a:lnTo>
                  <a:lnTo>
                    <a:pt x="324" y="4"/>
                  </a:lnTo>
                  <a:lnTo>
                    <a:pt x="314" y="6"/>
                  </a:lnTo>
                  <a:lnTo>
                    <a:pt x="312" y="6"/>
                  </a:lnTo>
                  <a:lnTo>
                    <a:pt x="288" y="4"/>
                  </a:lnTo>
                  <a:lnTo>
                    <a:pt x="286" y="4"/>
                  </a:lnTo>
                  <a:lnTo>
                    <a:pt x="268" y="0"/>
                  </a:lnTo>
                  <a:lnTo>
                    <a:pt x="256" y="0"/>
                  </a:lnTo>
                  <a:lnTo>
                    <a:pt x="248" y="6"/>
                  </a:lnTo>
                  <a:lnTo>
                    <a:pt x="248" y="6"/>
                  </a:lnTo>
                  <a:lnTo>
                    <a:pt x="240" y="8"/>
                  </a:lnTo>
                  <a:lnTo>
                    <a:pt x="228" y="10"/>
                  </a:lnTo>
                  <a:lnTo>
                    <a:pt x="212" y="14"/>
                  </a:lnTo>
                  <a:lnTo>
                    <a:pt x="198" y="18"/>
                  </a:lnTo>
                  <a:lnTo>
                    <a:pt x="196" y="20"/>
                  </a:lnTo>
                  <a:lnTo>
                    <a:pt x="196" y="20"/>
                  </a:lnTo>
                  <a:lnTo>
                    <a:pt x="196" y="20"/>
                  </a:lnTo>
                  <a:lnTo>
                    <a:pt x="180" y="22"/>
                  </a:lnTo>
                  <a:lnTo>
                    <a:pt x="160" y="28"/>
                  </a:lnTo>
                  <a:lnTo>
                    <a:pt x="160" y="28"/>
                  </a:lnTo>
                  <a:lnTo>
                    <a:pt x="158" y="28"/>
                  </a:lnTo>
                  <a:lnTo>
                    <a:pt x="144" y="26"/>
                  </a:lnTo>
                  <a:lnTo>
                    <a:pt x="120" y="30"/>
                  </a:lnTo>
                  <a:lnTo>
                    <a:pt x="100" y="30"/>
                  </a:lnTo>
                  <a:lnTo>
                    <a:pt x="92" y="38"/>
                  </a:lnTo>
                  <a:lnTo>
                    <a:pt x="92" y="38"/>
                  </a:lnTo>
                  <a:lnTo>
                    <a:pt x="82" y="40"/>
                  </a:lnTo>
                  <a:lnTo>
                    <a:pt x="86" y="50"/>
                  </a:lnTo>
                  <a:lnTo>
                    <a:pt x="86" y="66"/>
                  </a:lnTo>
                  <a:lnTo>
                    <a:pt x="84" y="78"/>
                  </a:lnTo>
                  <a:lnTo>
                    <a:pt x="98" y="90"/>
                  </a:lnTo>
                  <a:lnTo>
                    <a:pt x="98" y="90"/>
                  </a:lnTo>
                  <a:lnTo>
                    <a:pt x="98" y="90"/>
                  </a:lnTo>
                  <a:lnTo>
                    <a:pt x="98" y="90"/>
                  </a:lnTo>
                  <a:lnTo>
                    <a:pt x="110" y="102"/>
                  </a:lnTo>
                  <a:lnTo>
                    <a:pt x="110" y="102"/>
                  </a:lnTo>
                  <a:lnTo>
                    <a:pt x="118" y="110"/>
                  </a:lnTo>
                  <a:lnTo>
                    <a:pt x="120" y="114"/>
                  </a:lnTo>
                  <a:lnTo>
                    <a:pt x="120" y="118"/>
                  </a:lnTo>
                  <a:lnTo>
                    <a:pt x="124" y="130"/>
                  </a:lnTo>
                  <a:lnTo>
                    <a:pt x="130" y="142"/>
                  </a:lnTo>
                  <a:lnTo>
                    <a:pt x="130" y="142"/>
                  </a:lnTo>
                  <a:lnTo>
                    <a:pt x="128" y="142"/>
                  </a:lnTo>
                  <a:lnTo>
                    <a:pt x="112" y="154"/>
                  </a:lnTo>
                  <a:lnTo>
                    <a:pt x="102" y="166"/>
                  </a:lnTo>
                  <a:lnTo>
                    <a:pt x="104" y="178"/>
                  </a:lnTo>
                  <a:lnTo>
                    <a:pt x="112" y="196"/>
                  </a:lnTo>
                  <a:lnTo>
                    <a:pt x="112" y="198"/>
                  </a:lnTo>
                  <a:lnTo>
                    <a:pt x="112" y="198"/>
                  </a:lnTo>
                  <a:lnTo>
                    <a:pt x="112" y="198"/>
                  </a:lnTo>
                  <a:lnTo>
                    <a:pt x="112" y="204"/>
                  </a:lnTo>
                  <a:lnTo>
                    <a:pt x="112" y="204"/>
                  </a:lnTo>
                  <a:lnTo>
                    <a:pt x="108" y="210"/>
                  </a:lnTo>
                  <a:lnTo>
                    <a:pt x="106" y="214"/>
                  </a:lnTo>
                  <a:lnTo>
                    <a:pt x="106" y="214"/>
                  </a:lnTo>
                  <a:lnTo>
                    <a:pt x="102" y="216"/>
                  </a:lnTo>
                  <a:lnTo>
                    <a:pt x="96" y="216"/>
                  </a:lnTo>
                  <a:lnTo>
                    <a:pt x="80" y="214"/>
                  </a:lnTo>
                  <a:lnTo>
                    <a:pt x="60" y="210"/>
                  </a:lnTo>
                  <a:lnTo>
                    <a:pt x="60" y="210"/>
                  </a:lnTo>
                  <a:lnTo>
                    <a:pt x="60" y="210"/>
                  </a:lnTo>
                  <a:lnTo>
                    <a:pt x="58" y="210"/>
                  </a:lnTo>
                  <a:lnTo>
                    <a:pt x="44" y="202"/>
                  </a:lnTo>
                  <a:lnTo>
                    <a:pt x="20" y="202"/>
                  </a:lnTo>
                  <a:lnTo>
                    <a:pt x="22" y="202"/>
                  </a:lnTo>
                  <a:lnTo>
                    <a:pt x="20" y="242"/>
                  </a:lnTo>
                  <a:lnTo>
                    <a:pt x="20" y="242"/>
                  </a:lnTo>
                  <a:lnTo>
                    <a:pt x="18" y="246"/>
                  </a:lnTo>
                  <a:lnTo>
                    <a:pt x="16" y="248"/>
                  </a:lnTo>
                  <a:lnTo>
                    <a:pt x="8" y="250"/>
                  </a:lnTo>
                  <a:lnTo>
                    <a:pt x="8" y="250"/>
                  </a:lnTo>
                  <a:lnTo>
                    <a:pt x="6" y="254"/>
                  </a:lnTo>
                  <a:lnTo>
                    <a:pt x="6" y="262"/>
                  </a:lnTo>
                  <a:lnTo>
                    <a:pt x="6" y="262"/>
                  </a:lnTo>
                  <a:lnTo>
                    <a:pt x="4" y="262"/>
                  </a:lnTo>
                  <a:lnTo>
                    <a:pt x="4" y="272"/>
                  </a:lnTo>
                  <a:lnTo>
                    <a:pt x="4" y="272"/>
                  </a:lnTo>
                  <a:lnTo>
                    <a:pt x="10" y="280"/>
                  </a:lnTo>
                  <a:lnTo>
                    <a:pt x="14" y="284"/>
                  </a:lnTo>
                  <a:lnTo>
                    <a:pt x="18" y="304"/>
                  </a:lnTo>
                  <a:lnTo>
                    <a:pt x="18" y="310"/>
                  </a:lnTo>
                  <a:lnTo>
                    <a:pt x="18" y="310"/>
                  </a:lnTo>
                  <a:lnTo>
                    <a:pt x="16" y="322"/>
                  </a:lnTo>
                  <a:lnTo>
                    <a:pt x="10" y="338"/>
                  </a:lnTo>
                  <a:lnTo>
                    <a:pt x="0" y="358"/>
                  </a:lnTo>
                  <a:lnTo>
                    <a:pt x="0" y="362"/>
                  </a:lnTo>
                  <a:lnTo>
                    <a:pt x="0" y="370"/>
                  </a:lnTo>
                  <a:lnTo>
                    <a:pt x="12" y="384"/>
                  </a:lnTo>
                  <a:lnTo>
                    <a:pt x="12" y="384"/>
                  </a:lnTo>
                  <a:lnTo>
                    <a:pt x="16" y="394"/>
                  </a:lnTo>
                  <a:lnTo>
                    <a:pt x="26" y="406"/>
                  </a:lnTo>
                  <a:lnTo>
                    <a:pt x="40" y="422"/>
                  </a:lnTo>
                  <a:lnTo>
                    <a:pt x="40" y="422"/>
                  </a:lnTo>
                  <a:lnTo>
                    <a:pt x="48" y="430"/>
                  </a:lnTo>
                  <a:lnTo>
                    <a:pt x="52" y="430"/>
                  </a:lnTo>
                  <a:lnTo>
                    <a:pt x="68" y="422"/>
                  </a:lnTo>
                  <a:lnTo>
                    <a:pt x="68" y="422"/>
                  </a:lnTo>
                  <a:lnTo>
                    <a:pt x="72" y="418"/>
                  </a:lnTo>
                  <a:lnTo>
                    <a:pt x="76" y="418"/>
                  </a:lnTo>
                  <a:lnTo>
                    <a:pt x="76" y="418"/>
                  </a:lnTo>
                  <a:lnTo>
                    <a:pt x="84" y="420"/>
                  </a:lnTo>
                  <a:lnTo>
                    <a:pt x="92" y="424"/>
                  </a:lnTo>
                  <a:lnTo>
                    <a:pt x="92" y="424"/>
                  </a:lnTo>
                  <a:lnTo>
                    <a:pt x="92" y="424"/>
                  </a:lnTo>
                  <a:lnTo>
                    <a:pt x="92" y="426"/>
                  </a:lnTo>
                  <a:lnTo>
                    <a:pt x="100" y="434"/>
                  </a:lnTo>
                  <a:lnTo>
                    <a:pt x="104" y="444"/>
                  </a:lnTo>
                  <a:lnTo>
                    <a:pt x="108" y="448"/>
                  </a:lnTo>
                  <a:lnTo>
                    <a:pt x="110" y="450"/>
                  </a:lnTo>
                  <a:lnTo>
                    <a:pt x="120" y="458"/>
                  </a:lnTo>
                  <a:lnTo>
                    <a:pt x="126" y="458"/>
                  </a:lnTo>
                  <a:lnTo>
                    <a:pt x="126" y="458"/>
                  </a:lnTo>
                  <a:lnTo>
                    <a:pt x="132" y="460"/>
                  </a:lnTo>
                  <a:lnTo>
                    <a:pt x="136" y="464"/>
                  </a:lnTo>
                  <a:lnTo>
                    <a:pt x="136" y="464"/>
                  </a:lnTo>
                  <a:lnTo>
                    <a:pt x="144" y="468"/>
                  </a:lnTo>
                  <a:lnTo>
                    <a:pt x="160" y="474"/>
                  </a:lnTo>
                  <a:lnTo>
                    <a:pt x="162" y="474"/>
                  </a:lnTo>
                  <a:lnTo>
                    <a:pt x="186" y="482"/>
                  </a:lnTo>
                  <a:lnTo>
                    <a:pt x="186" y="482"/>
                  </a:lnTo>
                  <a:lnTo>
                    <a:pt x="188" y="482"/>
                  </a:lnTo>
                  <a:lnTo>
                    <a:pt x="204" y="490"/>
                  </a:lnTo>
                  <a:lnTo>
                    <a:pt x="232" y="498"/>
                  </a:lnTo>
                  <a:lnTo>
                    <a:pt x="234" y="498"/>
                  </a:lnTo>
                  <a:lnTo>
                    <a:pt x="272" y="500"/>
                  </a:lnTo>
                  <a:lnTo>
                    <a:pt x="288" y="494"/>
                  </a:lnTo>
                  <a:lnTo>
                    <a:pt x="304" y="494"/>
                  </a:lnTo>
                  <a:lnTo>
                    <a:pt x="304" y="494"/>
                  </a:lnTo>
                  <a:lnTo>
                    <a:pt x="304" y="496"/>
                  </a:lnTo>
                  <a:lnTo>
                    <a:pt x="316" y="512"/>
                  </a:lnTo>
                  <a:lnTo>
                    <a:pt x="316" y="512"/>
                  </a:lnTo>
                  <a:lnTo>
                    <a:pt x="316" y="512"/>
                  </a:lnTo>
                  <a:lnTo>
                    <a:pt x="324" y="526"/>
                  </a:lnTo>
                  <a:lnTo>
                    <a:pt x="332" y="532"/>
                  </a:lnTo>
                  <a:lnTo>
                    <a:pt x="340" y="536"/>
                  </a:lnTo>
                  <a:lnTo>
                    <a:pt x="340" y="538"/>
                  </a:lnTo>
                  <a:lnTo>
                    <a:pt x="340" y="538"/>
                  </a:lnTo>
                  <a:lnTo>
                    <a:pt x="342" y="538"/>
                  </a:lnTo>
                  <a:lnTo>
                    <a:pt x="348" y="554"/>
                  </a:lnTo>
                  <a:lnTo>
                    <a:pt x="348" y="554"/>
                  </a:lnTo>
                  <a:lnTo>
                    <a:pt x="350" y="554"/>
                  </a:lnTo>
                  <a:lnTo>
                    <a:pt x="350" y="556"/>
                  </a:lnTo>
                  <a:lnTo>
                    <a:pt x="354" y="574"/>
                  </a:lnTo>
                  <a:lnTo>
                    <a:pt x="364" y="578"/>
                  </a:lnTo>
                  <a:lnTo>
                    <a:pt x="366" y="578"/>
                  </a:lnTo>
                  <a:lnTo>
                    <a:pt x="366" y="578"/>
                  </a:lnTo>
                  <a:lnTo>
                    <a:pt x="366" y="578"/>
                  </a:lnTo>
                  <a:lnTo>
                    <a:pt x="376" y="582"/>
                  </a:lnTo>
                  <a:lnTo>
                    <a:pt x="388" y="580"/>
                  </a:lnTo>
                  <a:lnTo>
                    <a:pt x="390" y="568"/>
                  </a:lnTo>
                  <a:lnTo>
                    <a:pt x="390" y="568"/>
                  </a:lnTo>
                  <a:lnTo>
                    <a:pt x="392" y="566"/>
                  </a:lnTo>
                  <a:lnTo>
                    <a:pt x="404" y="554"/>
                  </a:lnTo>
                  <a:lnTo>
                    <a:pt x="420" y="558"/>
                  </a:lnTo>
                  <a:lnTo>
                    <a:pt x="420" y="558"/>
                  </a:lnTo>
                  <a:lnTo>
                    <a:pt x="428" y="574"/>
                  </a:lnTo>
                  <a:lnTo>
                    <a:pt x="442" y="570"/>
                  </a:lnTo>
                  <a:lnTo>
                    <a:pt x="444" y="554"/>
                  </a:lnTo>
                  <a:lnTo>
                    <a:pt x="444" y="554"/>
                  </a:lnTo>
                  <a:lnTo>
                    <a:pt x="444" y="552"/>
                  </a:lnTo>
                  <a:lnTo>
                    <a:pt x="444" y="552"/>
                  </a:lnTo>
                  <a:lnTo>
                    <a:pt x="456" y="546"/>
                  </a:lnTo>
                  <a:lnTo>
                    <a:pt x="452" y="524"/>
                  </a:lnTo>
                  <a:lnTo>
                    <a:pt x="452" y="522"/>
                  </a:lnTo>
                  <a:lnTo>
                    <a:pt x="452" y="522"/>
                  </a:lnTo>
                  <a:lnTo>
                    <a:pt x="452" y="522"/>
                  </a:lnTo>
                  <a:lnTo>
                    <a:pt x="464" y="496"/>
                  </a:lnTo>
                  <a:lnTo>
                    <a:pt x="476" y="492"/>
                  </a:lnTo>
                  <a:lnTo>
                    <a:pt x="472" y="470"/>
                  </a:lnTo>
                  <a:lnTo>
                    <a:pt x="484" y="470"/>
                  </a:lnTo>
                  <a:lnTo>
                    <a:pt x="484" y="458"/>
                  </a:lnTo>
                  <a:lnTo>
                    <a:pt x="476" y="438"/>
                  </a:lnTo>
                  <a:lnTo>
                    <a:pt x="476" y="438"/>
                  </a:lnTo>
                  <a:lnTo>
                    <a:pt x="476" y="436"/>
                  </a:lnTo>
                  <a:lnTo>
                    <a:pt x="478" y="420"/>
                  </a:lnTo>
                  <a:lnTo>
                    <a:pt x="478" y="418"/>
                  </a:lnTo>
                  <a:lnTo>
                    <a:pt x="480" y="418"/>
                  </a:lnTo>
                  <a:lnTo>
                    <a:pt x="488" y="406"/>
                  </a:lnTo>
                  <a:lnTo>
                    <a:pt x="490" y="406"/>
                  </a:lnTo>
                  <a:lnTo>
                    <a:pt x="492" y="406"/>
                  </a:lnTo>
                  <a:lnTo>
                    <a:pt x="514" y="410"/>
                  </a:lnTo>
                  <a:lnTo>
                    <a:pt x="514" y="410"/>
                  </a:lnTo>
                  <a:lnTo>
                    <a:pt x="532" y="414"/>
                  </a:lnTo>
                  <a:lnTo>
                    <a:pt x="548" y="410"/>
                  </a:lnTo>
                  <a:lnTo>
                    <a:pt x="556" y="426"/>
                  </a:lnTo>
                  <a:lnTo>
                    <a:pt x="556" y="428"/>
                  </a:lnTo>
                  <a:lnTo>
                    <a:pt x="556" y="440"/>
                  </a:lnTo>
                  <a:lnTo>
                    <a:pt x="560" y="452"/>
                  </a:lnTo>
                  <a:lnTo>
                    <a:pt x="560" y="452"/>
                  </a:lnTo>
                  <a:lnTo>
                    <a:pt x="562" y="458"/>
                  </a:lnTo>
                  <a:lnTo>
                    <a:pt x="568" y="462"/>
                  </a:lnTo>
                  <a:lnTo>
                    <a:pt x="568" y="462"/>
                  </a:lnTo>
                  <a:lnTo>
                    <a:pt x="568" y="462"/>
                  </a:lnTo>
                  <a:lnTo>
                    <a:pt x="578" y="464"/>
                  </a:lnTo>
                  <a:lnTo>
                    <a:pt x="580" y="468"/>
                  </a:lnTo>
                  <a:lnTo>
                    <a:pt x="580" y="470"/>
                  </a:lnTo>
                  <a:lnTo>
                    <a:pt x="580" y="470"/>
                  </a:lnTo>
                  <a:lnTo>
                    <a:pt x="584" y="478"/>
                  </a:lnTo>
                  <a:lnTo>
                    <a:pt x="590" y="486"/>
                  </a:lnTo>
                  <a:lnTo>
                    <a:pt x="598" y="498"/>
                  </a:lnTo>
                  <a:lnTo>
                    <a:pt x="598" y="498"/>
                  </a:lnTo>
                  <a:lnTo>
                    <a:pt x="598" y="498"/>
                  </a:lnTo>
                  <a:lnTo>
                    <a:pt x="602" y="506"/>
                  </a:lnTo>
                  <a:lnTo>
                    <a:pt x="610" y="506"/>
                  </a:lnTo>
                  <a:lnTo>
                    <a:pt x="624" y="494"/>
                  </a:lnTo>
                  <a:lnTo>
                    <a:pt x="632" y="512"/>
                  </a:lnTo>
                  <a:lnTo>
                    <a:pt x="650" y="518"/>
                  </a:lnTo>
                  <a:lnTo>
                    <a:pt x="650" y="518"/>
                  </a:lnTo>
                  <a:lnTo>
                    <a:pt x="652" y="518"/>
                  </a:lnTo>
                  <a:lnTo>
                    <a:pt x="660" y="534"/>
                  </a:lnTo>
                  <a:lnTo>
                    <a:pt x="664" y="538"/>
                  </a:lnTo>
                  <a:lnTo>
                    <a:pt x="664" y="522"/>
                  </a:lnTo>
                  <a:lnTo>
                    <a:pt x="664" y="522"/>
                  </a:lnTo>
                  <a:lnTo>
                    <a:pt x="664" y="518"/>
                  </a:lnTo>
                  <a:lnTo>
                    <a:pt x="700" y="518"/>
                  </a:lnTo>
                  <a:lnTo>
                    <a:pt x="700" y="514"/>
                  </a:lnTo>
                  <a:lnTo>
                    <a:pt x="700" y="514"/>
                  </a:lnTo>
                  <a:lnTo>
                    <a:pt x="702" y="512"/>
                  </a:lnTo>
                  <a:lnTo>
                    <a:pt x="700" y="508"/>
                  </a:lnTo>
                  <a:lnTo>
                    <a:pt x="700" y="508"/>
                  </a:lnTo>
                  <a:lnTo>
                    <a:pt x="698" y="500"/>
                  </a:lnTo>
                  <a:lnTo>
                    <a:pt x="696" y="494"/>
                  </a:lnTo>
                  <a:lnTo>
                    <a:pt x="696" y="494"/>
                  </a:lnTo>
                  <a:lnTo>
                    <a:pt x="696" y="486"/>
                  </a:lnTo>
                  <a:lnTo>
                    <a:pt x="698" y="480"/>
                  </a:lnTo>
                  <a:lnTo>
                    <a:pt x="698" y="480"/>
                  </a:lnTo>
                  <a:lnTo>
                    <a:pt x="702" y="478"/>
                  </a:lnTo>
                  <a:lnTo>
                    <a:pt x="706" y="478"/>
                  </a:lnTo>
                  <a:lnTo>
                    <a:pt x="720" y="482"/>
                  </a:lnTo>
                  <a:lnTo>
                    <a:pt x="722" y="472"/>
                  </a:lnTo>
                  <a:lnTo>
                    <a:pt x="696" y="460"/>
                  </a:lnTo>
                  <a:lnTo>
                    <a:pt x="694" y="460"/>
                  </a:lnTo>
                  <a:lnTo>
                    <a:pt x="692" y="458"/>
                  </a:lnTo>
                  <a:lnTo>
                    <a:pt x="692" y="458"/>
                  </a:lnTo>
                  <a:lnTo>
                    <a:pt x="692" y="458"/>
                  </a:lnTo>
                  <a:lnTo>
                    <a:pt x="688" y="426"/>
                  </a:lnTo>
                  <a:lnTo>
                    <a:pt x="690" y="406"/>
                  </a:lnTo>
                  <a:lnTo>
                    <a:pt x="690" y="402"/>
                  </a:lnTo>
                  <a:lnTo>
                    <a:pt x="690" y="402"/>
                  </a:lnTo>
                  <a:lnTo>
                    <a:pt x="734" y="406"/>
                  </a:lnTo>
                  <a:lnTo>
                    <a:pt x="744" y="396"/>
                  </a:lnTo>
                  <a:lnTo>
                    <a:pt x="744" y="396"/>
                  </a:lnTo>
                  <a:lnTo>
                    <a:pt x="746" y="392"/>
                  </a:lnTo>
                  <a:lnTo>
                    <a:pt x="744" y="388"/>
                  </a:lnTo>
                  <a:lnTo>
                    <a:pt x="744" y="388"/>
                  </a:lnTo>
                  <a:lnTo>
                    <a:pt x="732" y="382"/>
                  </a:lnTo>
                  <a:lnTo>
                    <a:pt x="730" y="378"/>
                  </a:lnTo>
                  <a:lnTo>
                    <a:pt x="728" y="374"/>
                  </a:lnTo>
                  <a:lnTo>
                    <a:pt x="728" y="374"/>
                  </a:lnTo>
                  <a:lnTo>
                    <a:pt x="730" y="372"/>
                  </a:lnTo>
                  <a:lnTo>
                    <a:pt x="732" y="368"/>
                  </a:lnTo>
                  <a:lnTo>
                    <a:pt x="752" y="350"/>
                  </a:lnTo>
                  <a:lnTo>
                    <a:pt x="772" y="348"/>
                  </a:lnTo>
                  <a:lnTo>
                    <a:pt x="782" y="330"/>
                  </a:lnTo>
                  <a:lnTo>
                    <a:pt x="782" y="314"/>
                  </a:lnTo>
                  <a:lnTo>
                    <a:pt x="796" y="310"/>
                  </a:lnTo>
                  <a:lnTo>
                    <a:pt x="796" y="310"/>
                  </a:lnTo>
                  <a:lnTo>
                    <a:pt x="804" y="290"/>
                  </a:lnTo>
                  <a:lnTo>
                    <a:pt x="812" y="276"/>
                  </a:lnTo>
                  <a:lnTo>
                    <a:pt x="800" y="256"/>
                  </a:lnTo>
                  <a:lnTo>
                    <a:pt x="800" y="256"/>
                  </a:lnTo>
                  <a:lnTo>
                    <a:pt x="800" y="256"/>
                  </a:lnTo>
                  <a:lnTo>
                    <a:pt x="800" y="254"/>
                  </a:lnTo>
                  <a:lnTo>
                    <a:pt x="792" y="228"/>
                  </a:lnTo>
                  <a:lnTo>
                    <a:pt x="792" y="226"/>
                  </a:lnTo>
                  <a:lnTo>
                    <a:pt x="788" y="198"/>
                  </a:lnTo>
                  <a:lnTo>
                    <a:pt x="778" y="182"/>
                  </a:lnTo>
                  <a:lnTo>
                    <a:pt x="764" y="168"/>
                  </a:lnTo>
                  <a:lnTo>
                    <a:pt x="764" y="168"/>
                  </a:lnTo>
                  <a:lnTo>
                    <a:pt x="764" y="166"/>
                  </a:lnTo>
                  <a:lnTo>
                    <a:pt x="764" y="166"/>
                  </a:lnTo>
                  <a:lnTo>
                    <a:pt x="762" y="150"/>
                  </a:lnTo>
                  <a:lnTo>
                    <a:pt x="736" y="158"/>
                  </a:lnTo>
                  <a:lnTo>
                    <a:pt x="736" y="158"/>
                  </a:lnTo>
                  <a:lnTo>
                    <a:pt x="724" y="144"/>
                  </a:lnTo>
                  <a:lnTo>
                    <a:pt x="688" y="118"/>
                  </a:lnTo>
                  <a:lnTo>
                    <a:pt x="686" y="118"/>
                  </a:lnTo>
                  <a:lnTo>
                    <a:pt x="672" y="100"/>
                  </a:lnTo>
                  <a:lnTo>
                    <a:pt x="664" y="94"/>
                  </a:lnTo>
                  <a:lnTo>
                    <a:pt x="658" y="102"/>
                  </a:lnTo>
                  <a:lnTo>
                    <a:pt x="658" y="104"/>
                  </a:lnTo>
                  <a:lnTo>
                    <a:pt x="658" y="106"/>
                  </a:lnTo>
                  <a:lnTo>
                    <a:pt x="656" y="106"/>
                  </a:lnTo>
                  <a:lnTo>
                    <a:pt x="656" y="106"/>
                  </a:lnTo>
                  <a:lnTo>
                    <a:pt x="644" y="106"/>
                  </a:lnTo>
                  <a:lnTo>
                    <a:pt x="642" y="106"/>
                  </a:lnTo>
                  <a:lnTo>
                    <a:pt x="642" y="106"/>
                  </a:lnTo>
                  <a:lnTo>
                    <a:pt x="616" y="78"/>
                  </a:lnTo>
                  <a:lnTo>
                    <a:pt x="616" y="78"/>
                  </a:lnTo>
                  <a:lnTo>
                    <a:pt x="606" y="72"/>
                  </a:lnTo>
                  <a:lnTo>
                    <a:pt x="596" y="62"/>
                  </a:lnTo>
                  <a:lnTo>
                    <a:pt x="584" y="54"/>
                  </a:lnTo>
                  <a:lnTo>
                    <a:pt x="584" y="52"/>
                  </a:lnTo>
                  <a:lnTo>
                    <a:pt x="570" y="44"/>
                  </a:lnTo>
                  <a:lnTo>
                    <a:pt x="562" y="50"/>
                  </a:lnTo>
                  <a:lnTo>
                    <a:pt x="560" y="52"/>
                  </a:lnTo>
                  <a:lnTo>
                    <a:pt x="560" y="52"/>
                  </a:lnTo>
                  <a:lnTo>
                    <a:pt x="560" y="52"/>
                  </a:lnTo>
                  <a:lnTo>
                    <a:pt x="552" y="50"/>
                  </a:lnTo>
                  <a:lnTo>
                    <a:pt x="544" y="54"/>
                  </a:lnTo>
                  <a:lnTo>
                    <a:pt x="544" y="54"/>
                  </a:lnTo>
                  <a:lnTo>
                    <a:pt x="542" y="56"/>
                  </a:lnTo>
                  <a:lnTo>
                    <a:pt x="542" y="56"/>
                  </a:lnTo>
                  <a:lnTo>
                    <a:pt x="530" y="58"/>
                  </a:lnTo>
                  <a:lnTo>
                    <a:pt x="530" y="58"/>
                  </a:lnTo>
                  <a:lnTo>
                    <a:pt x="484" y="30"/>
                  </a:lnTo>
                  <a:lnTo>
                    <a:pt x="484" y="30"/>
                  </a:lnTo>
                  <a:close/>
                </a:path>
              </a:pathLst>
            </a:custGeom>
            <a:solidFill>
              <a:schemeClr val="accent1">
                <a:lumMod val="40000"/>
                <a:lumOff val="6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4" name="MH_Other_7">
              <a:extLst>
                <a:ext uri="{FF2B5EF4-FFF2-40B4-BE49-F238E27FC236}">
                  <a16:creationId xmlns:a16="http://schemas.microsoft.com/office/drawing/2014/main" id="{077ACC9A-8B9F-4386-9A76-C3BABD2DA243}"/>
                </a:ext>
              </a:extLst>
            </p:cNvPr>
            <p:cNvSpPr>
              <a:spLocks/>
            </p:cNvSpPr>
            <p:nvPr>
              <p:custDataLst>
                <p:tags r:id="rId6"/>
              </p:custDataLst>
            </p:nvPr>
          </p:nvSpPr>
          <p:spPr bwMode="auto">
            <a:xfrm>
              <a:off x="2860676" y="2968526"/>
              <a:ext cx="954088" cy="836613"/>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chemeClr val="accent1">
                <a:lumMod val="75000"/>
              </a:schemeClr>
            </a:solidFill>
            <a:ln>
              <a:noFill/>
            </a:ln>
          </p:spPr>
          <p:txBody>
            <a:bodyPr/>
            <a:lstStyle/>
            <a:p>
              <a:endParaRPr lang="zh-CN" altLang="en-US">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5" name="MH_Other_8">
              <a:extLst>
                <a:ext uri="{FF2B5EF4-FFF2-40B4-BE49-F238E27FC236}">
                  <a16:creationId xmlns:a16="http://schemas.microsoft.com/office/drawing/2014/main" id="{8413760B-E5A4-4327-80D3-F3042D1D1EC7}"/>
                </a:ext>
              </a:extLst>
            </p:cNvPr>
            <p:cNvSpPr>
              <a:spLocks/>
            </p:cNvSpPr>
            <p:nvPr>
              <p:custDataLst>
                <p:tags r:id="rId7"/>
              </p:custDataLst>
            </p:nvPr>
          </p:nvSpPr>
          <p:spPr bwMode="auto">
            <a:xfrm>
              <a:off x="1277940" y="2628800"/>
              <a:ext cx="1704975" cy="1036638"/>
            </a:xfrm>
            <a:custGeom>
              <a:avLst/>
              <a:gdLst>
                <a:gd name="T0" fmla="*/ 138 w 1256"/>
                <a:gd name="T1" fmla="*/ 22 h 764"/>
                <a:gd name="T2" fmla="*/ 122 w 1256"/>
                <a:gd name="T3" fmla="*/ 56 h 764"/>
                <a:gd name="T4" fmla="*/ 66 w 1256"/>
                <a:gd name="T5" fmla="*/ 58 h 764"/>
                <a:gd name="T6" fmla="*/ 48 w 1256"/>
                <a:gd name="T7" fmla="*/ 92 h 764"/>
                <a:gd name="T8" fmla="*/ 56 w 1256"/>
                <a:gd name="T9" fmla="*/ 150 h 764"/>
                <a:gd name="T10" fmla="*/ 56 w 1256"/>
                <a:gd name="T11" fmla="*/ 196 h 764"/>
                <a:gd name="T12" fmla="*/ 16 w 1256"/>
                <a:gd name="T13" fmla="*/ 232 h 764"/>
                <a:gd name="T14" fmla="*/ 2 w 1256"/>
                <a:gd name="T15" fmla="*/ 262 h 764"/>
                <a:gd name="T16" fmla="*/ 28 w 1256"/>
                <a:gd name="T17" fmla="*/ 300 h 764"/>
                <a:gd name="T18" fmla="*/ 60 w 1256"/>
                <a:gd name="T19" fmla="*/ 332 h 764"/>
                <a:gd name="T20" fmla="*/ 138 w 1256"/>
                <a:gd name="T21" fmla="*/ 408 h 764"/>
                <a:gd name="T22" fmla="*/ 182 w 1256"/>
                <a:gd name="T23" fmla="*/ 394 h 764"/>
                <a:gd name="T24" fmla="*/ 240 w 1256"/>
                <a:gd name="T25" fmla="*/ 464 h 764"/>
                <a:gd name="T26" fmla="*/ 294 w 1256"/>
                <a:gd name="T27" fmla="*/ 504 h 764"/>
                <a:gd name="T28" fmla="*/ 376 w 1256"/>
                <a:gd name="T29" fmla="*/ 586 h 764"/>
                <a:gd name="T30" fmla="*/ 426 w 1256"/>
                <a:gd name="T31" fmla="*/ 628 h 764"/>
                <a:gd name="T32" fmla="*/ 524 w 1256"/>
                <a:gd name="T33" fmla="*/ 648 h 764"/>
                <a:gd name="T34" fmla="*/ 590 w 1256"/>
                <a:gd name="T35" fmla="*/ 644 h 764"/>
                <a:gd name="T36" fmla="*/ 588 w 1256"/>
                <a:gd name="T37" fmla="*/ 670 h 764"/>
                <a:gd name="T38" fmla="*/ 592 w 1256"/>
                <a:gd name="T39" fmla="*/ 698 h 764"/>
                <a:gd name="T40" fmla="*/ 616 w 1256"/>
                <a:gd name="T41" fmla="*/ 676 h 764"/>
                <a:gd name="T42" fmla="*/ 660 w 1256"/>
                <a:gd name="T43" fmla="*/ 638 h 764"/>
                <a:gd name="T44" fmla="*/ 772 w 1256"/>
                <a:gd name="T45" fmla="*/ 682 h 764"/>
                <a:gd name="T46" fmla="*/ 808 w 1256"/>
                <a:gd name="T47" fmla="*/ 762 h 764"/>
                <a:gd name="T48" fmla="*/ 928 w 1256"/>
                <a:gd name="T49" fmla="*/ 716 h 764"/>
                <a:gd name="T50" fmla="*/ 1024 w 1256"/>
                <a:gd name="T51" fmla="*/ 680 h 764"/>
                <a:gd name="T52" fmla="*/ 1122 w 1256"/>
                <a:gd name="T53" fmla="*/ 712 h 764"/>
                <a:gd name="T54" fmla="*/ 1138 w 1256"/>
                <a:gd name="T55" fmla="*/ 716 h 764"/>
                <a:gd name="T56" fmla="*/ 1144 w 1256"/>
                <a:gd name="T57" fmla="*/ 674 h 764"/>
                <a:gd name="T58" fmla="*/ 1182 w 1256"/>
                <a:gd name="T59" fmla="*/ 682 h 764"/>
                <a:gd name="T60" fmla="*/ 1214 w 1256"/>
                <a:gd name="T61" fmla="*/ 686 h 764"/>
                <a:gd name="T62" fmla="*/ 1214 w 1256"/>
                <a:gd name="T63" fmla="*/ 660 h 764"/>
                <a:gd name="T64" fmla="*/ 1256 w 1256"/>
                <a:gd name="T65" fmla="*/ 598 h 764"/>
                <a:gd name="T66" fmla="*/ 1248 w 1256"/>
                <a:gd name="T67" fmla="*/ 540 h 764"/>
                <a:gd name="T68" fmla="*/ 1232 w 1256"/>
                <a:gd name="T69" fmla="*/ 498 h 764"/>
                <a:gd name="T70" fmla="*/ 1228 w 1256"/>
                <a:gd name="T71" fmla="*/ 448 h 764"/>
                <a:gd name="T72" fmla="*/ 1200 w 1256"/>
                <a:gd name="T73" fmla="*/ 412 h 764"/>
                <a:gd name="T74" fmla="*/ 1162 w 1256"/>
                <a:gd name="T75" fmla="*/ 366 h 764"/>
                <a:gd name="T76" fmla="*/ 1152 w 1256"/>
                <a:gd name="T77" fmla="*/ 418 h 764"/>
                <a:gd name="T78" fmla="*/ 1074 w 1256"/>
                <a:gd name="T79" fmla="*/ 436 h 764"/>
                <a:gd name="T80" fmla="*/ 1024 w 1256"/>
                <a:gd name="T81" fmla="*/ 380 h 764"/>
                <a:gd name="T82" fmla="*/ 974 w 1256"/>
                <a:gd name="T83" fmla="*/ 350 h 764"/>
                <a:gd name="T84" fmla="*/ 860 w 1256"/>
                <a:gd name="T85" fmla="*/ 324 h 764"/>
                <a:gd name="T86" fmla="*/ 820 w 1256"/>
                <a:gd name="T87" fmla="*/ 308 h 764"/>
                <a:gd name="T88" fmla="*/ 788 w 1256"/>
                <a:gd name="T89" fmla="*/ 272 h 764"/>
                <a:gd name="T90" fmla="*/ 760 w 1256"/>
                <a:gd name="T91" fmla="*/ 280 h 764"/>
                <a:gd name="T92" fmla="*/ 736 w 1256"/>
                <a:gd name="T93" fmla="*/ 272 h 764"/>
                <a:gd name="T94" fmla="*/ 704 w 1256"/>
                <a:gd name="T95" fmla="*/ 232 h 764"/>
                <a:gd name="T96" fmla="*/ 692 w 1256"/>
                <a:gd name="T97" fmla="*/ 196 h 764"/>
                <a:gd name="T98" fmla="*/ 694 w 1256"/>
                <a:gd name="T99" fmla="*/ 118 h 764"/>
                <a:gd name="T100" fmla="*/ 708 w 1256"/>
                <a:gd name="T101" fmla="*/ 84 h 764"/>
                <a:gd name="T102" fmla="*/ 712 w 1256"/>
                <a:gd name="T103" fmla="*/ 62 h 764"/>
                <a:gd name="T104" fmla="*/ 710 w 1256"/>
                <a:gd name="T105" fmla="*/ 42 h 764"/>
                <a:gd name="T106" fmla="*/ 692 w 1256"/>
                <a:gd name="T107" fmla="*/ 30 h 764"/>
                <a:gd name="T108" fmla="*/ 608 w 1256"/>
                <a:gd name="T109" fmla="*/ 4 h 764"/>
                <a:gd name="T110" fmla="*/ 532 w 1256"/>
                <a:gd name="T111" fmla="*/ 16 h 764"/>
                <a:gd name="T112" fmla="*/ 472 w 1256"/>
                <a:gd name="T113" fmla="*/ 40 h 764"/>
                <a:gd name="T114" fmla="*/ 438 w 1256"/>
                <a:gd name="T115" fmla="*/ 36 h 764"/>
                <a:gd name="T116" fmla="*/ 356 w 1256"/>
                <a:gd name="T117" fmla="*/ 36 h 764"/>
                <a:gd name="T118" fmla="*/ 318 w 1256"/>
                <a:gd name="T119" fmla="*/ 20 h 764"/>
                <a:gd name="T120" fmla="*/ 296 w 1256"/>
                <a:gd name="T121" fmla="*/ 8 h 764"/>
                <a:gd name="T122" fmla="*/ 226 w 1256"/>
                <a:gd name="T123" fmla="*/ 20 h 764"/>
                <a:gd name="T124" fmla="*/ 152 w 1256"/>
                <a:gd name="T125" fmla="*/ 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6" h="764">
                  <a:moveTo>
                    <a:pt x="152" y="4"/>
                  </a:moveTo>
                  <a:lnTo>
                    <a:pt x="152" y="4"/>
                  </a:lnTo>
                  <a:lnTo>
                    <a:pt x="152" y="4"/>
                  </a:lnTo>
                  <a:lnTo>
                    <a:pt x="146" y="14"/>
                  </a:lnTo>
                  <a:lnTo>
                    <a:pt x="138" y="22"/>
                  </a:lnTo>
                  <a:lnTo>
                    <a:pt x="138" y="22"/>
                  </a:lnTo>
                  <a:lnTo>
                    <a:pt x="132" y="26"/>
                  </a:lnTo>
                  <a:lnTo>
                    <a:pt x="132" y="32"/>
                  </a:lnTo>
                  <a:lnTo>
                    <a:pt x="132" y="36"/>
                  </a:lnTo>
                  <a:lnTo>
                    <a:pt x="132" y="36"/>
                  </a:lnTo>
                  <a:lnTo>
                    <a:pt x="130" y="44"/>
                  </a:lnTo>
                  <a:lnTo>
                    <a:pt x="122" y="56"/>
                  </a:lnTo>
                  <a:lnTo>
                    <a:pt x="122" y="60"/>
                  </a:lnTo>
                  <a:lnTo>
                    <a:pt x="122" y="60"/>
                  </a:lnTo>
                  <a:lnTo>
                    <a:pt x="118" y="62"/>
                  </a:lnTo>
                  <a:lnTo>
                    <a:pt x="112" y="64"/>
                  </a:lnTo>
                  <a:lnTo>
                    <a:pt x="66" y="58"/>
                  </a:lnTo>
                  <a:lnTo>
                    <a:pt x="66" y="58"/>
                  </a:lnTo>
                  <a:lnTo>
                    <a:pt x="62" y="68"/>
                  </a:lnTo>
                  <a:lnTo>
                    <a:pt x="62" y="70"/>
                  </a:lnTo>
                  <a:lnTo>
                    <a:pt x="62" y="70"/>
                  </a:lnTo>
                  <a:lnTo>
                    <a:pt x="62" y="70"/>
                  </a:lnTo>
                  <a:lnTo>
                    <a:pt x="62" y="70"/>
                  </a:lnTo>
                  <a:lnTo>
                    <a:pt x="48" y="92"/>
                  </a:lnTo>
                  <a:lnTo>
                    <a:pt x="42" y="100"/>
                  </a:lnTo>
                  <a:lnTo>
                    <a:pt x="40" y="108"/>
                  </a:lnTo>
                  <a:lnTo>
                    <a:pt x="40" y="108"/>
                  </a:lnTo>
                  <a:lnTo>
                    <a:pt x="42" y="112"/>
                  </a:lnTo>
                  <a:lnTo>
                    <a:pt x="44" y="122"/>
                  </a:lnTo>
                  <a:lnTo>
                    <a:pt x="56" y="150"/>
                  </a:lnTo>
                  <a:lnTo>
                    <a:pt x="62" y="168"/>
                  </a:lnTo>
                  <a:lnTo>
                    <a:pt x="62" y="168"/>
                  </a:lnTo>
                  <a:lnTo>
                    <a:pt x="64" y="174"/>
                  </a:lnTo>
                  <a:lnTo>
                    <a:pt x="64" y="180"/>
                  </a:lnTo>
                  <a:lnTo>
                    <a:pt x="60" y="188"/>
                  </a:lnTo>
                  <a:lnTo>
                    <a:pt x="56" y="196"/>
                  </a:lnTo>
                  <a:lnTo>
                    <a:pt x="42" y="210"/>
                  </a:lnTo>
                  <a:lnTo>
                    <a:pt x="18" y="210"/>
                  </a:lnTo>
                  <a:lnTo>
                    <a:pt x="12" y="184"/>
                  </a:lnTo>
                  <a:lnTo>
                    <a:pt x="6" y="216"/>
                  </a:lnTo>
                  <a:lnTo>
                    <a:pt x="16" y="232"/>
                  </a:lnTo>
                  <a:lnTo>
                    <a:pt x="16" y="232"/>
                  </a:lnTo>
                  <a:lnTo>
                    <a:pt x="16" y="236"/>
                  </a:lnTo>
                  <a:lnTo>
                    <a:pt x="16" y="238"/>
                  </a:lnTo>
                  <a:lnTo>
                    <a:pt x="16" y="238"/>
                  </a:lnTo>
                  <a:lnTo>
                    <a:pt x="10" y="246"/>
                  </a:lnTo>
                  <a:lnTo>
                    <a:pt x="2" y="262"/>
                  </a:lnTo>
                  <a:lnTo>
                    <a:pt x="2" y="262"/>
                  </a:lnTo>
                  <a:lnTo>
                    <a:pt x="0" y="272"/>
                  </a:lnTo>
                  <a:lnTo>
                    <a:pt x="0" y="280"/>
                  </a:lnTo>
                  <a:lnTo>
                    <a:pt x="4" y="290"/>
                  </a:lnTo>
                  <a:lnTo>
                    <a:pt x="10" y="300"/>
                  </a:lnTo>
                  <a:lnTo>
                    <a:pt x="28" y="300"/>
                  </a:lnTo>
                  <a:lnTo>
                    <a:pt x="28" y="300"/>
                  </a:lnTo>
                  <a:lnTo>
                    <a:pt x="34" y="302"/>
                  </a:lnTo>
                  <a:lnTo>
                    <a:pt x="42" y="308"/>
                  </a:lnTo>
                  <a:lnTo>
                    <a:pt x="58" y="330"/>
                  </a:lnTo>
                  <a:lnTo>
                    <a:pt x="60" y="332"/>
                  </a:lnTo>
                  <a:lnTo>
                    <a:pt x="60" y="332"/>
                  </a:lnTo>
                  <a:lnTo>
                    <a:pt x="60" y="332"/>
                  </a:lnTo>
                  <a:lnTo>
                    <a:pt x="62" y="338"/>
                  </a:lnTo>
                  <a:lnTo>
                    <a:pt x="66" y="344"/>
                  </a:lnTo>
                  <a:lnTo>
                    <a:pt x="108" y="384"/>
                  </a:lnTo>
                  <a:lnTo>
                    <a:pt x="108" y="384"/>
                  </a:lnTo>
                  <a:lnTo>
                    <a:pt x="128" y="408"/>
                  </a:lnTo>
                  <a:lnTo>
                    <a:pt x="138" y="408"/>
                  </a:lnTo>
                  <a:lnTo>
                    <a:pt x="150" y="386"/>
                  </a:lnTo>
                  <a:lnTo>
                    <a:pt x="152" y="384"/>
                  </a:lnTo>
                  <a:lnTo>
                    <a:pt x="152" y="384"/>
                  </a:lnTo>
                  <a:lnTo>
                    <a:pt x="182" y="392"/>
                  </a:lnTo>
                  <a:lnTo>
                    <a:pt x="182" y="392"/>
                  </a:lnTo>
                  <a:lnTo>
                    <a:pt x="182" y="394"/>
                  </a:lnTo>
                  <a:lnTo>
                    <a:pt x="186" y="414"/>
                  </a:lnTo>
                  <a:lnTo>
                    <a:pt x="222" y="454"/>
                  </a:lnTo>
                  <a:lnTo>
                    <a:pt x="234" y="460"/>
                  </a:lnTo>
                  <a:lnTo>
                    <a:pt x="234" y="460"/>
                  </a:lnTo>
                  <a:lnTo>
                    <a:pt x="240" y="464"/>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376" y="586"/>
                  </a:lnTo>
                  <a:lnTo>
                    <a:pt x="404" y="602"/>
                  </a:lnTo>
                  <a:lnTo>
                    <a:pt x="404" y="602"/>
                  </a:lnTo>
                  <a:lnTo>
                    <a:pt x="404" y="602"/>
                  </a:lnTo>
                  <a:lnTo>
                    <a:pt x="406" y="604"/>
                  </a:lnTo>
                  <a:lnTo>
                    <a:pt x="426" y="628"/>
                  </a:lnTo>
                  <a:lnTo>
                    <a:pt x="456" y="624"/>
                  </a:lnTo>
                  <a:lnTo>
                    <a:pt x="458" y="624"/>
                  </a:lnTo>
                  <a:lnTo>
                    <a:pt x="470" y="628"/>
                  </a:lnTo>
                  <a:lnTo>
                    <a:pt x="470" y="628"/>
                  </a:lnTo>
                  <a:lnTo>
                    <a:pt x="490" y="644"/>
                  </a:lnTo>
                  <a:lnTo>
                    <a:pt x="524" y="648"/>
                  </a:lnTo>
                  <a:lnTo>
                    <a:pt x="544" y="644"/>
                  </a:lnTo>
                  <a:lnTo>
                    <a:pt x="544" y="644"/>
                  </a:lnTo>
                  <a:lnTo>
                    <a:pt x="544" y="644"/>
                  </a:lnTo>
                  <a:lnTo>
                    <a:pt x="564" y="642"/>
                  </a:lnTo>
                  <a:lnTo>
                    <a:pt x="580" y="642"/>
                  </a:lnTo>
                  <a:lnTo>
                    <a:pt x="590" y="644"/>
                  </a:lnTo>
                  <a:lnTo>
                    <a:pt x="596" y="648"/>
                  </a:lnTo>
                  <a:lnTo>
                    <a:pt x="596" y="648"/>
                  </a:lnTo>
                  <a:lnTo>
                    <a:pt x="598" y="654"/>
                  </a:lnTo>
                  <a:lnTo>
                    <a:pt x="598" y="658"/>
                  </a:lnTo>
                  <a:lnTo>
                    <a:pt x="594" y="664"/>
                  </a:lnTo>
                  <a:lnTo>
                    <a:pt x="588" y="670"/>
                  </a:lnTo>
                  <a:lnTo>
                    <a:pt x="580" y="678"/>
                  </a:lnTo>
                  <a:lnTo>
                    <a:pt x="580" y="678"/>
                  </a:lnTo>
                  <a:lnTo>
                    <a:pt x="580" y="682"/>
                  </a:lnTo>
                  <a:lnTo>
                    <a:pt x="582" y="686"/>
                  </a:lnTo>
                  <a:lnTo>
                    <a:pt x="586" y="692"/>
                  </a:lnTo>
                  <a:lnTo>
                    <a:pt x="592" y="698"/>
                  </a:lnTo>
                  <a:lnTo>
                    <a:pt x="592" y="700"/>
                  </a:lnTo>
                  <a:lnTo>
                    <a:pt x="592" y="700"/>
                  </a:lnTo>
                  <a:lnTo>
                    <a:pt x="598" y="704"/>
                  </a:lnTo>
                  <a:lnTo>
                    <a:pt x="600" y="702"/>
                  </a:lnTo>
                  <a:lnTo>
                    <a:pt x="600" y="702"/>
                  </a:lnTo>
                  <a:lnTo>
                    <a:pt x="616" y="676"/>
                  </a:lnTo>
                  <a:lnTo>
                    <a:pt x="628" y="658"/>
                  </a:lnTo>
                  <a:lnTo>
                    <a:pt x="638" y="646"/>
                  </a:lnTo>
                  <a:lnTo>
                    <a:pt x="648" y="640"/>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792" y="738"/>
                  </a:lnTo>
                  <a:lnTo>
                    <a:pt x="802" y="754"/>
                  </a:lnTo>
                  <a:lnTo>
                    <a:pt x="808" y="762"/>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24" y="680"/>
                  </a:lnTo>
                  <a:lnTo>
                    <a:pt x="1024"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38" y="716"/>
                  </a:lnTo>
                  <a:lnTo>
                    <a:pt x="1138" y="716"/>
                  </a:lnTo>
                  <a:lnTo>
                    <a:pt x="1144" y="692"/>
                  </a:lnTo>
                  <a:lnTo>
                    <a:pt x="1144" y="692"/>
                  </a:lnTo>
                  <a:lnTo>
                    <a:pt x="1142" y="682"/>
                  </a:lnTo>
                  <a:lnTo>
                    <a:pt x="1144" y="674"/>
                  </a:lnTo>
                  <a:lnTo>
                    <a:pt x="1144" y="674"/>
                  </a:lnTo>
                  <a:lnTo>
                    <a:pt x="1148" y="668"/>
                  </a:lnTo>
                  <a:lnTo>
                    <a:pt x="1156" y="666"/>
                  </a:lnTo>
                  <a:lnTo>
                    <a:pt x="1156" y="666"/>
                  </a:lnTo>
                  <a:lnTo>
                    <a:pt x="1164" y="666"/>
                  </a:lnTo>
                  <a:lnTo>
                    <a:pt x="1172" y="672"/>
                  </a:lnTo>
                  <a:lnTo>
                    <a:pt x="1182" y="682"/>
                  </a:lnTo>
                  <a:lnTo>
                    <a:pt x="1190" y="696"/>
                  </a:lnTo>
                  <a:lnTo>
                    <a:pt x="1192" y="696"/>
                  </a:lnTo>
                  <a:lnTo>
                    <a:pt x="1192" y="696"/>
                  </a:lnTo>
                  <a:lnTo>
                    <a:pt x="1212" y="688"/>
                  </a:lnTo>
                  <a:lnTo>
                    <a:pt x="1212" y="688"/>
                  </a:lnTo>
                  <a:lnTo>
                    <a:pt x="1214" y="686"/>
                  </a:lnTo>
                  <a:lnTo>
                    <a:pt x="1216" y="684"/>
                  </a:lnTo>
                  <a:lnTo>
                    <a:pt x="1218" y="680"/>
                  </a:lnTo>
                  <a:lnTo>
                    <a:pt x="1214" y="664"/>
                  </a:lnTo>
                  <a:lnTo>
                    <a:pt x="1214" y="664"/>
                  </a:lnTo>
                  <a:lnTo>
                    <a:pt x="1214" y="664"/>
                  </a:lnTo>
                  <a:lnTo>
                    <a:pt x="1214" y="660"/>
                  </a:lnTo>
                  <a:lnTo>
                    <a:pt x="1214" y="656"/>
                  </a:lnTo>
                  <a:lnTo>
                    <a:pt x="1216" y="652"/>
                  </a:lnTo>
                  <a:lnTo>
                    <a:pt x="1220" y="650"/>
                  </a:lnTo>
                  <a:lnTo>
                    <a:pt x="1228" y="644"/>
                  </a:lnTo>
                  <a:lnTo>
                    <a:pt x="1244" y="624"/>
                  </a:lnTo>
                  <a:lnTo>
                    <a:pt x="1256" y="598"/>
                  </a:lnTo>
                  <a:lnTo>
                    <a:pt x="1256" y="598"/>
                  </a:lnTo>
                  <a:lnTo>
                    <a:pt x="1250" y="586"/>
                  </a:lnTo>
                  <a:lnTo>
                    <a:pt x="1246" y="576"/>
                  </a:lnTo>
                  <a:lnTo>
                    <a:pt x="1246" y="568"/>
                  </a:lnTo>
                  <a:lnTo>
                    <a:pt x="1246" y="562"/>
                  </a:lnTo>
                  <a:lnTo>
                    <a:pt x="1248" y="540"/>
                  </a:lnTo>
                  <a:lnTo>
                    <a:pt x="1248" y="540"/>
                  </a:lnTo>
                  <a:lnTo>
                    <a:pt x="1244" y="528"/>
                  </a:lnTo>
                  <a:lnTo>
                    <a:pt x="1242" y="518"/>
                  </a:lnTo>
                  <a:lnTo>
                    <a:pt x="1242" y="518"/>
                  </a:lnTo>
                  <a:lnTo>
                    <a:pt x="1240" y="510"/>
                  </a:lnTo>
                  <a:lnTo>
                    <a:pt x="1232" y="498"/>
                  </a:lnTo>
                  <a:lnTo>
                    <a:pt x="1232" y="498"/>
                  </a:lnTo>
                  <a:lnTo>
                    <a:pt x="1232" y="496"/>
                  </a:lnTo>
                  <a:lnTo>
                    <a:pt x="1228" y="468"/>
                  </a:lnTo>
                  <a:lnTo>
                    <a:pt x="1228" y="468"/>
                  </a:lnTo>
                  <a:lnTo>
                    <a:pt x="1228" y="458"/>
                  </a:lnTo>
                  <a:lnTo>
                    <a:pt x="1228" y="448"/>
                  </a:lnTo>
                  <a:lnTo>
                    <a:pt x="1228" y="448"/>
                  </a:lnTo>
                  <a:lnTo>
                    <a:pt x="1220" y="440"/>
                  </a:lnTo>
                  <a:lnTo>
                    <a:pt x="1214" y="432"/>
                  </a:lnTo>
                  <a:lnTo>
                    <a:pt x="1202" y="416"/>
                  </a:lnTo>
                  <a:lnTo>
                    <a:pt x="1200" y="414"/>
                  </a:lnTo>
                  <a:lnTo>
                    <a:pt x="1200" y="412"/>
                  </a:lnTo>
                  <a:lnTo>
                    <a:pt x="1200" y="412"/>
                  </a:lnTo>
                  <a:lnTo>
                    <a:pt x="1196" y="392"/>
                  </a:lnTo>
                  <a:lnTo>
                    <a:pt x="1184" y="382"/>
                  </a:lnTo>
                  <a:lnTo>
                    <a:pt x="1184" y="384"/>
                  </a:lnTo>
                  <a:lnTo>
                    <a:pt x="1162" y="364"/>
                  </a:lnTo>
                  <a:lnTo>
                    <a:pt x="1162" y="366"/>
                  </a:lnTo>
                  <a:lnTo>
                    <a:pt x="1164" y="392"/>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8" y="372"/>
                  </a:lnTo>
                  <a:lnTo>
                    <a:pt x="1010" y="360"/>
                  </a:lnTo>
                  <a:lnTo>
                    <a:pt x="1000" y="344"/>
                  </a:lnTo>
                  <a:lnTo>
                    <a:pt x="990" y="344"/>
                  </a:lnTo>
                  <a:lnTo>
                    <a:pt x="974" y="350"/>
                  </a:lnTo>
                  <a:lnTo>
                    <a:pt x="972" y="352"/>
                  </a:lnTo>
                  <a:lnTo>
                    <a:pt x="932" y="348"/>
                  </a:lnTo>
                  <a:lnTo>
                    <a:pt x="900" y="342"/>
                  </a:lnTo>
                  <a:lnTo>
                    <a:pt x="900" y="342"/>
                  </a:lnTo>
                  <a:lnTo>
                    <a:pt x="884" y="332"/>
                  </a:lnTo>
                  <a:lnTo>
                    <a:pt x="860" y="324"/>
                  </a:lnTo>
                  <a:lnTo>
                    <a:pt x="860" y="324"/>
                  </a:lnTo>
                  <a:lnTo>
                    <a:pt x="838" y="318"/>
                  </a:lnTo>
                  <a:lnTo>
                    <a:pt x="832" y="314"/>
                  </a:lnTo>
                  <a:lnTo>
                    <a:pt x="828" y="312"/>
                  </a:lnTo>
                  <a:lnTo>
                    <a:pt x="824" y="308"/>
                  </a:lnTo>
                  <a:lnTo>
                    <a:pt x="820" y="308"/>
                  </a:lnTo>
                  <a:lnTo>
                    <a:pt x="804" y="300"/>
                  </a:lnTo>
                  <a:lnTo>
                    <a:pt x="804" y="298"/>
                  </a:lnTo>
                  <a:lnTo>
                    <a:pt x="804" y="298"/>
                  </a:lnTo>
                  <a:lnTo>
                    <a:pt x="796" y="290"/>
                  </a:lnTo>
                  <a:lnTo>
                    <a:pt x="794" y="282"/>
                  </a:lnTo>
                  <a:lnTo>
                    <a:pt x="788" y="272"/>
                  </a:lnTo>
                  <a:lnTo>
                    <a:pt x="776" y="268"/>
                  </a:lnTo>
                  <a:lnTo>
                    <a:pt x="772" y="270"/>
                  </a:lnTo>
                  <a:lnTo>
                    <a:pt x="768" y="274"/>
                  </a:lnTo>
                  <a:lnTo>
                    <a:pt x="766" y="276"/>
                  </a:lnTo>
                  <a:lnTo>
                    <a:pt x="766" y="276"/>
                  </a:lnTo>
                  <a:lnTo>
                    <a:pt x="760" y="280"/>
                  </a:lnTo>
                  <a:lnTo>
                    <a:pt x="756" y="280"/>
                  </a:lnTo>
                  <a:lnTo>
                    <a:pt x="756" y="280"/>
                  </a:lnTo>
                  <a:lnTo>
                    <a:pt x="750" y="282"/>
                  </a:lnTo>
                  <a:lnTo>
                    <a:pt x="746" y="280"/>
                  </a:lnTo>
                  <a:lnTo>
                    <a:pt x="740" y="276"/>
                  </a:lnTo>
                  <a:lnTo>
                    <a:pt x="736" y="272"/>
                  </a:lnTo>
                  <a:lnTo>
                    <a:pt x="720" y="256"/>
                  </a:lnTo>
                  <a:lnTo>
                    <a:pt x="720" y="256"/>
                  </a:lnTo>
                  <a:lnTo>
                    <a:pt x="714" y="246"/>
                  </a:lnTo>
                  <a:lnTo>
                    <a:pt x="708" y="238"/>
                  </a:lnTo>
                  <a:lnTo>
                    <a:pt x="704" y="232"/>
                  </a:lnTo>
                  <a:lnTo>
                    <a:pt x="704" y="232"/>
                  </a:lnTo>
                  <a:lnTo>
                    <a:pt x="698" y="224"/>
                  </a:lnTo>
                  <a:lnTo>
                    <a:pt x="692" y="216"/>
                  </a:lnTo>
                  <a:lnTo>
                    <a:pt x="692" y="216"/>
                  </a:lnTo>
                  <a:lnTo>
                    <a:pt x="690" y="206"/>
                  </a:lnTo>
                  <a:lnTo>
                    <a:pt x="692" y="196"/>
                  </a:lnTo>
                  <a:lnTo>
                    <a:pt x="692" y="196"/>
                  </a:lnTo>
                  <a:lnTo>
                    <a:pt x="692" y="196"/>
                  </a:lnTo>
                  <a:lnTo>
                    <a:pt x="702" y="178"/>
                  </a:lnTo>
                  <a:lnTo>
                    <a:pt x="708" y="160"/>
                  </a:lnTo>
                  <a:lnTo>
                    <a:pt x="710" y="148"/>
                  </a:lnTo>
                  <a:lnTo>
                    <a:pt x="706" y="128"/>
                  </a:lnTo>
                  <a:lnTo>
                    <a:pt x="694" y="118"/>
                  </a:lnTo>
                  <a:lnTo>
                    <a:pt x="696" y="104"/>
                  </a:lnTo>
                  <a:lnTo>
                    <a:pt x="696" y="104"/>
                  </a:lnTo>
                  <a:lnTo>
                    <a:pt x="698" y="96"/>
                  </a:lnTo>
                  <a:lnTo>
                    <a:pt x="700" y="90"/>
                  </a:lnTo>
                  <a:lnTo>
                    <a:pt x="704" y="86"/>
                  </a:lnTo>
                  <a:lnTo>
                    <a:pt x="708" y="84"/>
                  </a:lnTo>
                  <a:lnTo>
                    <a:pt x="708" y="84"/>
                  </a:lnTo>
                  <a:lnTo>
                    <a:pt x="712" y="84"/>
                  </a:lnTo>
                  <a:lnTo>
                    <a:pt x="712" y="80"/>
                  </a:lnTo>
                  <a:lnTo>
                    <a:pt x="712" y="78"/>
                  </a:lnTo>
                  <a:lnTo>
                    <a:pt x="712" y="62"/>
                  </a:lnTo>
                  <a:lnTo>
                    <a:pt x="712" y="62"/>
                  </a:lnTo>
                  <a:lnTo>
                    <a:pt x="712" y="62"/>
                  </a:lnTo>
                  <a:lnTo>
                    <a:pt x="712" y="44"/>
                  </a:lnTo>
                  <a:lnTo>
                    <a:pt x="712" y="44"/>
                  </a:lnTo>
                  <a:lnTo>
                    <a:pt x="710" y="42"/>
                  </a:lnTo>
                  <a:lnTo>
                    <a:pt x="710" y="42"/>
                  </a:lnTo>
                  <a:lnTo>
                    <a:pt x="710" y="42"/>
                  </a:lnTo>
                  <a:lnTo>
                    <a:pt x="708" y="40"/>
                  </a:lnTo>
                  <a:lnTo>
                    <a:pt x="708" y="40"/>
                  </a:lnTo>
                  <a:lnTo>
                    <a:pt x="706" y="40"/>
                  </a:lnTo>
                  <a:lnTo>
                    <a:pt x="692" y="30"/>
                  </a:lnTo>
                  <a:lnTo>
                    <a:pt x="692" y="30"/>
                  </a:lnTo>
                  <a:lnTo>
                    <a:pt x="692" y="30"/>
                  </a:lnTo>
                  <a:lnTo>
                    <a:pt x="680" y="20"/>
                  </a:lnTo>
                  <a:lnTo>
                    <a:pt x="642" y="14"/>
                  </a:lnTo>
                  <a:lnTo>
                    <a:pt x="642" y="14"/>
                  </a:lnTo>
                  <a:lnTo>
                    <a:pt x="630" y="4"/>
                  </a:lnTo>
                  <a:lnTo>
                    <a:pt x="608" y="4"/>
                  </a:lnTo>
                  <a:lnTo>
                    <a:pt x="608" y="4"/>
                  </a:lnTo>
                  <a:lnTo>
                    <a:pt x="602" y="6"/>
                  </a:lnTo>
                  <a:lnTo>
                    <a:pt x="596" y="10"/>
                  </a:lnTo>
                  <a:lnTo>
                    <a:pt x="594" y="10"/>
                  </a:lnTo>
                  <a:lnTo>
                    <a:pt x="576" y="16"/>
                  </a:lnTo>
                  <a:lnTo>
                    <a:pt x="532" y="16"/>
                  </a:lnTo>
                  <a:lnTo>
                    <a:pt x="532" y="16"/>
                  </a:lnTo>
                  <a:lnTo>
                    <a:pt x="524" y="20"/>
                  </a:lnTo>
                  <a:lnTo>
                    <a:pt x="518" y="24"/>
                  </a:lnTo>
                  <a:lnTo>
                    <a:pt x="518" y="24"/>
                  </a:lnTo>
                  <a:lnTo>
                    <a:pt x="508" y="28"/>
                  </a:lnTo>
                  <a:lnTo>
                    <a:pt x="492" y="34"/>
                  </a:lnTo>
                  <a:lnTo>
                    <a:pt x="472" y="40"/>
                  </a:lnTo>
                  <a:lnTo>
                    <a:pt x="472" y="40"/>
                  </a:lnTo>
                  <a:lnTo>
                    <a:pt x="470" y="40"/>
                  </a:lnTo>
                  <a:lnTo>
                    <a:pt x="440" y="36"/>
                  </a:lnTo>
                  <a:lnTo>
                    <a:pt x="438" y="36"/>
                  </a:lnTo>
                  <a:lnTo>
                    <a:pt x="438" y="36"/>
                  </a:lnTo>
                  <a:lnTo>
                    <a:pt x="438" y="36"/>
                  </a:lnTo>
                  <a:lnTo>
                    <a:pt x="428" y="36"/>
                  </a:lnTo>
                  <a:lnTo>
                    <a:pt x="410" y="40"/>
                  </a:lnTo>
                  <a:lnTo>
                    <a:pt x="374" y="44"/>
                  </a:lnTo>
                  <a:lnTo>
                    <a:pt x="374" y="44"/>
                  </a:lnTo>
                  <a:lnTo>
                    <a:pt x="372" y="44"/>
                  </a:lnTo>
                  <a:lnTo>
                    <a:pt x="356" y="36"/>
                  </a:lnTo>
                  <a:lnTo>
                    <a:pt x="340" y="36"/>
                  </a:lnTo>
                  <a:lnTo>
                    <a:pt x="340" y="36"/>
                  </a:lnTo>
                  <a:lnTo>
                    <a:pt x="330" y="32"/>
                  </a:lnTo>
                  <a:lnTo>
                    <a:pt x="320" y="20"/>
                  </a:lnTo>
                  <a:lnTo>
                    <a:pt x="318" y="20"/>
                  </a:lnTo>
                  <a:lnTo>
                    <a:pt x="318" y="20"/>
                  </a:lnTo>
                  <a:lnTo>
                    <a:pt x="316" y="12"/>
                  </a:lnTo>
                  <a:lnTo>
                    <a:pt x="314" y="8"/>
                  </a:lnTo>
                  <a:lnTo>
                    <a:pt x="310" y="4"/>
                  </a:lnTo>
                  <a:lnTo>
                    <a:pt x="302" y="0"/>
                  </a:lnTo>
                  <a:lnTo>
                    <a:pt x="296" y="8"/>
                  </a:lnTo>
                  <a:lnTo>
                    <a:pt x="296" y="8"/>
                  </a:lnTo>
                  <a:lnTo>
                    <a:pt x="270" y="20"/>
                  </a:lnTo>
                  <a:lnTo>
                    <a:pt x="268" y="20"/>
                  </a:lnTo>
                  <a:lnTo>
                    <a:pt x="268" y="20"/>
                  </a:lnTo>
                  <a:lnTo>
                    <a:pt x="236" y="22"/>
                  </a:lnTo>
                  <a:lnTo>
                    <a:pt x="236" y="22"/>
                  </a:lnTo>
                  <a:lnTo>
                    <a:pt x="226" y="20"/>
                  </a:lnTo>
                  <a:lnTo>
                    <a:pt x="210" y="16"/>
                  </a:lnTo>
                  <a:lnTo>
                    <a:pt x="184" y="12"/>
                  </a:lnTo>
                  <a:lnTo>
                    <a:pt x="182" y="12"/>
                  </a:lnTo>
                  <a:lnTo>
                    <a:pt x="182" y="12"/>
                  </a:lnTo>
                  <a:lnTo>
                    <a:pt x="166" y="4"/>
                  </a:lnTo>
                  <a:lnTo>
                    <a:pt x="152" y="4"/>
                  </a:lnTo>
                  <a:close/>
                </a:path>
              </a:pathLst>
            </a:custGeom>
            <a:solidFill>
              <a:schemeClr val="accent1">
                <a:lumMod val="40000"/>
                <a:lumOff val="6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6" name="MH_Other_9">
              <a:extLst>
                <a:ext uri="{FF2B5EF4-FFF2-40B4-BE49-F238E27FC236}">
                  <a16:creationId xmlns:a16="http://schemas.microsoft.com/office/drawing/2014/main" id="{FEAD479B-315D-4141-96D8-E0085A330A50}"/>
                </a:ext>
              </a:extLst>
            </p:cNvPr>
            <p:cNvSpPr>
              <a:spLocks/>
            </p:cNvSpPr>
            <p:nvPr>
              <p:custDataLst>
                <p:tags r:id="rId8"/>
              </p:custDataLst>
            </p:nvPr>
          </p:nvSpPr>
          <p:spPr bwMode="auto">
            <a:xfrm>
              <a:off x="2832102" y="3492401"/>
              <a:ext cx="771525" cy="803275"/>
            </a:xfrm>
            <a:custGeom>
              <a:avLst/>
              <a:gdLst>
                <a:gd name="T0" fmla="*/ 20 w 568"/>
                <a:gd name="T1" fmla="*/ 364 h 592"/>
                <a:gd name="T2" fmla="*/ 74 w 568"/>
                <a:gd name="T3" fmla="*/ 378 h 592"/>
                <a:gd name="T4" fmla="*/ 136 w 568"/>
                <a:gd name="T5" fmla="*/ 442 h 592"/>
                <a:gd name="T6" fmla="*/ 110 w 568"/>
                <a:gd name="T7" fmla="*/ 506 h 592"/>
                <a:gd name="T8" fmla="*/ 144 w 568"/>
                <a:gd name="T9" fmla="*/ 520 h 592"/>
                <a:gd name="T10" fmla="*/ 236 w 568"/>
                <a:gd name="T11" fmla="*/ 562 h 592"/>
                <a:gd name="T12" fmla="*/ 252 w 568"/>
                <a:gd name="T13" fmla="*/ 586 h 592"/>
                <a:gd name="T14" fmla="*/ 262 w 568"/>
                <a:gd name="T15" fmla="*/ 522 h 592"/>
                <a:gd name="T16" fmla="*/ 320 w 568"/>
                <a:gd name="T17" fmla="*/ 470 h 592"/>
                <a:gd name="T18" fmla="*/ 362 w 568"/>
                <a:gd name="T19" fmla="*/ 490 h 592"/>
                <a:gd name="T20" fmla="*/ 438 w 568"/>
                <a:gd name="T21" fmla="*/ 466 h 592"/>
                <a:gd name="T22" fmla="*/ 528 w 568"/>
                <a:gd name="T23" fmla="*/ 426 h 592"/>
                <a:gd name="T24" fmla="*/ 540 w 568"/>
                <a:gd name="T25" fmla="*/ 432 h 592"/>
                <a:gd name="T26" fmla="*/ 566 w 568"/>
                <a:gd name="T27" fmla="*/ 386 h 592"/>
                <a:gd name="T28" fmla="*/ 534 w 568"/>
                <a:gd name="T29" fmla="*/ 392 h 592"/>
                <a:gd name="T30" fmla="*/ 504 w 568"/>
                <a:gd name="T31" fmla="*/ 360 h 592"/>
                <a:gd name="T32" fmla="*/ 468 w 568"/>
                <a:gd name="T33" fmla="*/ 364 h 592"/>
                <a:gd name="T34" fmla="*/ 468 w 568"/>
                <a:gd name="T35" fmla="*/ 310 h 592"/>
                <a:gd name="T36" fmla="*/ 452 w 568"/>
                <a:gd name="T37" fmla="*/ 272 h 592"/>
                <a:gd name="T38" fmla="*/ 440 w 568"/>
                <a:gd name="T39" fmla="*/ 190 h 592"/>
                <a:gd name="T40" fmla="*/ 400 w 568"/>
                <a:gd name="T41" fmla="*/ 168 h 592"/>
                <a:gd name="T42" fmla="*/ 412 w 568"/>
                <a:gd name="T43" fmla="*/ 132 h 592"/>
                <a:gd name="T44" fmla="*/ 472 w 568"/>
                <a:gd name="T45" fmla="*/ 126 h 592"/>
                <a:gd name="T46" fmla="*/ 512 w 568"/>
                <a:gd name="T47" fmla="*/ 112 h 592"/>
                <a:gd name="T48" fmla="*/ 478 w 568"/>
                <a:gd name="T49" fmla="*/ 100 h 592"/>
                <a:gd name="T50" fmla="*/ 454 w 568"/>
                <a:gd name="T51" fmla="*/ 90 h 592"/>
                <a:gd name="T52" fmla="*/ 454 w 568"/>
                <a:gd name="T53" fmla="*/ 66 h 592"/>
                <a:gd name="T54" fmla="*/ 404 w 568"/>
                <a:gd name="T55" fmla="*/ 82 h 592"/>
                <a:gd name="T56" fmla="*/ 386 w 568"/>
                <a:gd name="T57" fmla="*/ 124 h 592"/>
                <a:gd name="T58" fmla="*/ 364 w 568"/>
                <a:gd name="T59" fmla="*/ 170 h 592"/>
                <a:gd name="T60" fmla="*/ 356 w 568"/>
                <a:gd name="T61" fmla="*/ 208 h 592"/>
                <a:gd name="T62" fmla="*/ 346 w 568"/>
                <a:gd name="T63" fmla="*/ 214 h 592"/>
                <a:gd name="T64" fmla="*/ 316 w 568"/>
                <a:gd name="T65" fmla="*/ 214 h 592"/>
                <a:gd name="T66" fmla="*/ 288 w 568"/>
                <a:gd name="T67" fmla="*/ 240 h 592"/>
                <a:gd name="T68" fmla="*/ 276 w 568"/>
                <a:gd name="T69" fmla="*/ 224 h 592"/>
                <a:gd name="T70" fmla="*/ 264 w 568"/>
                <a:gd name="T71" fmla="*/ 222 h 592"/>
                <a:gd name="T72" fmla="*/ 252 w 568"/>
                <a:gd name="T73" fmla="*/ 176 h 592"/>
                <a:gd name="T74" fmla="*/ 220 w 568"/>
                <a:gd name="T75" fmla="*/ 116 h 592"/>
                <a:gd name="T76" fmla="*/ 212 w 568"/>
                <a:gd name="T77" fmla="*/ 92 h 592"/>
                <a:gd name="T78" fmla="*/ 188 w 568"/>
                <a:gd name="T79" fmla="*/ 96 h 592"/>
                <a:gd name="T80" fmla="*/ 172 w 568"/>
                <a:gd name="T81" fmla="*/ 70 h 592"/>
                <a:gd name="T82" fmla="*/ 156 w 568"/>
                <a:gd name="T83" fmla="*/ 50 h 592"/>
                <a:gd name="T84" fmla="*/ 142 w 568"/>
                <a:gd name="T85" fmla="*/ 78 h 592"/>
                <a:gd name="T86" fmla="*/ 124 w 568"/>
                <a:gd name="T87" fmla="*/ 84 h 592"/>
                <a:gd name="T88" fmla="*/ 116 w 568"/>
                <a:gd name="T89" fmla="*/ 62 h 592"/>
                <a:gd name="T90" fmla="*/ 104 w 568"/>
                <a:gd name="T91" fmla="*/ 6 h 592"/>
                <a:gd name="T92" fmla="*/ 82 w 568"/>
                <a:gd name="T93" fmla="*/ 36 h 592"/>
                <a:gd name="T94" fmla="*/ 72 w 568"/>
                <a:gd name="T95" fmla="*/ 60 h 592"/>
                <a:gd name="T96" fmla="*/ 54 w 568"/>
                <a:gd name="T97" fmla="*/ 104 h 592"/>
                <a:gd name="T98" fmla="*/ 72 w 568"/>
                <a:gd name="T99" fmla="*/ 106 h 592"/>
                <a:gd name="T100" fmla="*/ 92 w 568"/>
                <a:gd name="T101" fmla="*/ 140 h 592"/>
                <a:gd name="T102" fmla="*/ 68 w 568"/>
                <a:gd name="T103" fmla="*/ 254 h 592"/>
                <a:gd name="T104" fmla="*/ 22 w 568"/>
                <a:gd name="T105" fmla="*/ 298 h 592"/>
                <a:gd name="T106" fmla="*/ 4 w 568"/>
                <a:gd name="T107" fmla="*/ 32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8" h="592">
                  <a:moveTo>
                    <a:pt x="4" y="364"/>
                  </a:moveTo>
                  <a:lnTo>
                    <a:pt x="0" y="374"/>
                  </a:lnTo>
                  <a:lnTo>
                    <a:pt x="0" y="374"/>
                  </a:lnTo>
                  <a:lnTo>
                    <a:pt x="10" y="372"/>
                  </a:lnTo>
                  <a:lnTo>
                    <a:pt x="18" y="366"/>
                  </a:lnTo>
                  <a:lnTo>
                    <a:pt x="20" y="364"/>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30" y="450"/>
                  </a:lnTo>
                  <a:lnTo>
                    <a:pt x="104" y="486"/>
                  </a:lnTo>
                  <a:lnTo>
                    <a:pt x="98" y="496"/>
                  </a:lnTo>
                  <a:lnTo>
                    <a:pt x="96" y="502"/>
                  </a:lnTo>
                  <a:lnTo>
                    <a:pt x="110" y="506"/>
                  </a:lnTo>
                  <a:lnTo>
                    <a:pt x="110" y="506"/>
                  </a:lnTo>
                  <a:lnTo>
                    <a:pt x="122" y="508"/>
                  </a:lnTo>
                  <a:lnTo>
                    <a:pt x="132" y="510"/>
                  </a:lnTo>
                  <a:lnTo>
                    <a:pt x="140" y="516"/>
                  </a:lnTo>
                  <a:lnTo>
                    <a:pt x="144" y="520"/>
                  </a:lnTo>
                  <a:lnTo>
                    <a:pt x="144" y="520"/>
                  </a:lnTo>
                  <a:lnTo>
                    <a:pt x="152" y="534"/>
                  </a:lnTo>
                  <a:lnTo>
                    <a:pt x="158" y="550"/>
                  </a:lnTo>
                  <a:lnTo>
                    <a:pt x="180" y="562"/>
                  </a:lnTo>
                  <a:lnTo>
                    <a:pt x="192" y="564"/>
                  </a:lnTo>
                  <a:lnTo>
                    <a:pt x="220" y="540"/>
                  </a:lnTo>
                  <a:lnTo>
                    <a:pt x="236" y="562"/>
                  </a:lnTo>
                  <a:lnTo>
                    <a:pt x="236" y="564"/>
                  </a:lnTo>
                  <a:lnTo>
                    <a:pt x="236" y="564"/>
                  </a:lnTo>
                  <a:lnTo>
                    <a:pt x="236" y="564"/>
                  </a:lnTo>
                  <a:lnTo>
                    <a:pt x="240" y="584"/>
                  </a:lnTo>
                  <a:lnTo>
                    <a:pt x="252" y="586"/>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24" y="472"/>
                  </a:lnTo>
                  <a:lnTo>
                    <a:pt x="342" y="486"/>
                  </a:lnTo>
                  <a:lnTo>
                    <a:pt x="352" y="498"/>
                  </a:lnTo>
                  <a:lnTo>
                    <a:pt x="352" y="498"/>
                  </a:lnTo>
                  <a:lnTo>
                    <a:pt x="362" y="490"/>
                  </a:lnTo>
                  <a:lnTo>
                    <a:pt x="378" y="474"/>
                  </a:lnTo>
                  <a:lnTo>
                    <a:pt x="378" y="472"/>
                  </a:lnTo>
                  <a:lnTo>
                    <a:pt x="380" y="472"/>
                  </a:lnTo>
                  <a:lnTo>
                    <a:pt x="420" y="482"/>
                  </a:lnTo>
                  <a:lnTo>
                    <a:pt x="438" y="468"/>
                  </a:lnTo>
                  <a:lnTo>
                    <a:pt x="438" y="466"/>
                  </a:lnTo>
                  <a:lnTo>
                    <a:pt x="440" y="466"/>
                  </a:lnTo>
                  <a:lnTo>
                    <a:pt x="440" y="466"/>
                  </a:lnTo>
                  <a:lnTo>
                    <a:pt x="440" y="466"/>
                  </a:lnTo>
                  <a:lnTo>
                    <a:pt x="458" y="470"/>
                  </a:lnTo>
                  <a:lnTo>
                    <a:pt x="512" y="422"/>
                  </a:lnTo>
                  <a:lnTo>
                    <a:pt x="528" y="426"/>
                  </a:lnTo>
                  <a:lnTo>
                    <a:pt x="528" y="426"/>
                  </a:lnTo>
                  <a:lnTo>
                    <a:pt x="530" y="428"/>
                  </a:lnTo>
                  <a:lnTo>
                    <a:pt x="530" y="428"/>
                  </a:lnTo>
                  <a:lnTo>
                    <a:pt x="532" y="428"/>
                  </a:lnTo>
                  <a:lnTo>
                    <a:pt x="536" y="436"/>
                  </a:lnTo>
                  <a:lnTo>
                    <a:pt x="540" y="432"/>
                  </a:lnTo>
                  <a:lnTo>
                    <a:pt x="540" y="432"/>
                  </a:lnTo>
                  <a:lnTo>
                    <a:pt x="540" y="430"/>
                  </a:lnTo>
                  <a:lnTo>
                    <a:pt x="540" y="430"/>
                  </a:lnTo>
                  <a:lnTo>
                    <a:pt x="556" y="422"/>
                  </a:lnTo>
                  <a:lnTo>
                    <a:pt x="568" y="410"/>
                  </a:lnTo>
                  <a:lnTo>
                    <a:pt x="566" y="386"/>
                  </a:lnTo>
                  <a:lnTo>
                    <a:pt x="564" y="382"/>
                  </a:lnTo>
                  <a:lnTo>
                    <a:pt x="548" y="388"/>
                  </a:lnTo>
                  <a:lnTo>
                    <a:pt x="548" y="388"/>
                  </a:lnTo>
                  <a:lnTo>
                    <a:pt x="548" y="388"/>
                  </a:lnTo>
                  <a:lnTo>
                    <a:pt x="542" y="392"/>
                  </a:lnTo>
                  <a:lnTo>
                    <a:pt x="534" y="392"/>
                  </a:lnTo>
                  <a:lnTo>
                    <a:pt x="516" y="392"/>
                  </a:lnTo>
                  <a:lnTo>
                    <a:pt x="516" y="392"/>
                  </a:lnTo>
                  <a:lnTo>
                    <a:pt x="510" y="390"/>
                  </a:lnTo>
                  <a:lnTo>
                    <a:pt x="504" y="386"/>
                  </a:lnTo>
                  <a:lnTo>
                    <a:pt x="504" y="360"/>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0" y="340"/>
                  </a:lnTo>
                  <a:lnTo>
                    <a:pt x="468" y="310"/>
                  </a:lnTo>
                  <a:lnTo>
                    <a:pt x="468" y="310"/>
                  </a:lnTo>
                  <a:lnTo>
                    <a:pt x="468" y="310"/>
                  </a:lnTo>
                  <a:lnTo>
                    <a:pt x="468" y="308"/>
                  </a:lnTo>
                  <a:lnTo>
                    <a:pt x="476" y="294"/>
                  </a:lnTo>
                  <a:lnTo>
                    <a:pt x="452" y="274"/>
                  </a:lnTo>
                  <a:lnTo>
                    <a:pt x="452" y="272"/>
                  </a:lnTo>
                  <a:lnTo>
                    <a:pt x="452" y="272"/>
                  </a:lnTo>
                  <a:lnTo>
                    <a:pt x="452" y="248"/>
                  </a:lnTo>
                  <a:lnTo>
                    <a:pt x="452" y="248"/>
                  </a:lnTo>
                  <a:lnTo>
                    <a:pt x="464" y="212"/>
                  </a:lnTo>
                  <a:lnTo>
                    <a:pt x="456" y="192"/>
                  </a:lnTo>
                  <a:lnTo>
                    <a:pt x="450" y="190"/>
                  </a:lnTo>
                  <a:lnTo>
                    <a:pt x="440" y="190"/>
                  </a:lnTo>
                  <a:lnTo>
                    <a:pt x="432" y="204"/>
                  </a:lnTo>
                  <a:lnTo>
                    <a:pt x="420" y="196"/>
                  </a:lnTo>
                  <a:lnTo>
                    <a:pt x="410" y="190"/>
                  </a:lnTo>
                  <a:lnTo>
                    <a:pt x="400" y="168"/>
                  </a:lnTo>
                  <a:lnTo>
                    <a:pt x="400" y="168"/>
                  </a:lnTo>
                  <a:lnTo>
                    <a:pt x="400" y="168"/>
                  </a:lnTo>
                  <a:lnTo>
                    <a:pt x="398" y="152"/>
                  </a:lnTo>
                  <a:lnTo>
                    <a:pt x="398" y="150"/>
                  </a:lnTo>
                  <a:lnTo>
                    <a:pt x="396" y="148"/>
                  </a:lnTo>
                  <a:lnTo>
                    <a:pt x="400" y="148"/>
                  </a:lnTo>
                  <a:lnTo>
                    <a:pt x="410" y="132"/>
                  </a:lnTo>
                  <a:lnTo>
                    <a:pt x="412" y="132"/>
                  </a:lnTo>
                  <a:lnTo>
                    <a:pt x="412" y="132"/>
                  </a:lnTo>
                  <a:lnTo>
                    <a:pt x="412" y="132"/>
                  </a:lnTo>
                  <a:lnTo>
                    <a:pt x="420" y="130"/>
                  </a:lnTo>
                  <a:lnTo>
                    <a:pt x="430" y="128"/>
                  </a:lnTo>
                  <a:lnTo>
                    <a:pt x="472" y="126"/>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86" y="94"/>
                  </a:lnTo>
                  <a:lnTo>
                    <a:pt x="478" y="100"/>
                  </a:lnTo>
                  <a:lnTo>
                    <a:pt x="474" y="102"/>
                  </a:lnTo>
                  <a:lnTo>
                    <a:pt x="470" y="104"/>
                  </a:lnTo>
                  <a:lnTo>
                    <a:pt x="470" y="104"/>
                  </a:lnTo>
                  <a:lnTo>
                    <a:pt x="466" y="102"/>
                  </a:lnTo>
                  <a:lnTo>
                    <a:pt x="462" y="100"/>
                  </a:lnTo>
                  <a:lnTo>
                    <a:pt x="454" y="90"/>
                  </a:lnTo>
                  <a:lnTo>
                    <a:pt x="454" y="9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2"/>
                  </a:lnTo>
                  <a:lnTo>
                    <a:pt x="404" y="84"/>
                  </a:lnTo>
                  <a:lnTo>
                    <a:pt x="402" y="100"/>
                  </a:lnTo>
                  <a:lnTo>
                    <a:pt x="402" y="102"/>
                  </a:lnTo>
                  <a:lnTo>
                    <a:pt x="400" y="102"/>
                  </a:lnTo>
                  <a:lnTo>
                    <a:pt x="386" y="124"/>
                  </a:lnTo>
                  <a:lnTo>
                    <a:pt x="386" y="124"/>
                  </a:lnTo>
                  <a:lnTo>
                    <a:pt x="360" y="138"/>
                  </a:lnTo>
                  <a:lnTo>
                    <a:pt x="358" y="152"/>
                  </a:lnTo>
                  <a:lnTo>
                    <a:pt x="358" y="152"/>
                  </a:lnTo>
                  <a:lnTo>
                    <a:pt x="360" y="160"/>
                  </a:lnTo>
                  <a:lnTo>
                    <a:pt x="364" y="170"/>
                  </a:lnTo>
                  <a:lnTo>
                    <a:pt x="366" y="170"/>
                  </a:lnTo>
                  <a:lnTo>
                    <a:pt x="366" y="172"/>
                  </a:lnTo>
                  <a:lnTo>
                    <a:pt x="368" y="192"/>
                  </a:lnTo>
                  <a:lnTo>
                    <a:pt x="368" y="194"/>
                  </a:lnTo>
                  <a:lnTo>
                    <a:pt x="366" y="196"/>
                  </a:lnTo>
                  <a:lnTo>
                    <a:pt x="356" y="208"/>
                  </a:lnTo>
                  <a:lnTo>
                    <a:pt x="356" y="208"/>
                  </a:lnTo>
                  <a:lnTo>
                    <a:pt x="356" y="208"/>
                  </a:lnTo>
                  <a:lnTo>
                    <a:pt x="356" y="208"/>
                  </a:lnTo>
                  <a:lnTo>
                    <a:pt x="348" y="214"/>
                  </a:lnTo>
                  <a:lnTo>
                    <a:pt x="348" y="214"/>
                  </a:lnTo>
                  <a:lnTo>
                    <a:pt x="346" y="214"/>
                  </a:lnTo>
                  <a:lnTo>
                    <a:pt x="346" y="214"/>
                  </a:lnTo>
                  <a:lnTo>
                    <a:pt x="344" y="214"/>
                  </a:lnTo>
                  <a:lnTo>
                    <a:pt x="326" y="210"/>
                  </a:lnTo>
                  <a:lnTo>
                    <a:pt x="326" y="210"/>
                  </a:lnTo>
                  <a:lnTo>
                    <a:pt x="322" y="210"/>
                  </a:lnTo>
                  <a:lnTo>
                    <a:pt x="316" y="214"/>
                  </a:lnTo>
                  <a:lnTo>
                    <a:pt x="308" y="224"/>
                  </a:lnTo>
                  <a:lnTo>
                    <a:pt x="300" y="232"/>
                  </a:lnTo>
                  <a:lnTo>
                    <a:pt x="300" y="232"/>
                  </a:lnTo>
                  <a:lnTo>
                    <a:pt x="298" y="236"/>
                  </a:lnTo>
                  <a:lnTo>
                    <a:pt x="294" y="238"/>
                  </a:lnTo>
                  <a:lnTo>
                    <a:pt x="288" y="240"/>
                  </a:lnTo>
                  <a:lnTo>
                    <a:pt x="282" y="238"/>
                  </a:lnTo>
                  <a:lnTo>
                    <a:pt x="282" y="238"/>
                  </a:lnTo>
                  <a:lnTo>
                    <a:pt x="280" y="238"/>
                  </a:lnTo>
                  <a:lnTo>
                    <a:pt x="278" y="234"/>
                  </a:lnTo>
                  <a:lnTo>
                    <a:pt x="276" y="230"/>
                  </a:lnTo>
                  <a:lnTo>
                    <a:pt x="276" y="224"/>
                  </a:lnTo>
                  <a:lnTo>
                    <a:pt x="276" y="220"/>
                  </a:lnTo>
                  <a:lnTo>
                    <a:pt x="276" y="214"/>
                  </a:lnTo>
                  <a:lnTo>
                    <a:pt x="272" y="218"/>
                  </a:lnTo>
                  <a:lnTo>
                    <a:pt x="272" y="218"/>
                  </a:lnTo>
                  <a:lnTo>
                    <a:pt x="270" y="220"/>
                  </a:lnTo>
                  <a:lnTo>
                    <a:pt x="264" y="222"/>
                  </a:lnTo>
                  <a:lnTo>
                    <a:pt x="264" y="222"/>
                  </a:lnTo>
                  <a:lnTo>
                    <a:pt x="260" y="218"/>
                  </a:lnTo>
                  <a:lnTo>
                    <a:pt x="258" y="212"/>
                  </a:lnTo>
                  <a:lnTo>
                    <a:pt x="258" y="212"/>
                  </a:lnTo>
                  <a:lnTo>
                    <a:pt x="256" y="192"/>
                  </a:lnTo>
                  <a:lnTo>
                    <a:pt x="252" y="176"/>
                  </a:lnTo>
                  <a:lnTo>
                    <a:pt x="244" y="168"/>
                  </a:lnTo>
                  <a:lnTo>
                    <a:pt x="244" y="168"/>
                  </a:lnTo>
                  <a:lnTo>
                    <a:pt x="244" y="166"/>
                  </a:lnTo>
                  <a:lnTo>
                    <a:pt x="226" y="128"/>
                  </a:lnTo>
                  <a:lnTo>
                    <a:pt x="226" y="128"/>
                  </a:lnTo>
                  <a:lnTo>
                    <a:pt x="220" y="116"/>
                  </a:lnTo>
                  <a:lnTo>
                    <a:pt x="220" y="116"/>
                  </a:lnTo>
                  <a:lnTo>
                    <a:pt x="220" y="116"/>
                  </a:lnTo>
                  <a:lnTo>
                    <a:pt x="220" y="114"/>
                  </a:lnTo>
                  <a:lnTo>
                    <a:pt x="216" y="94"/>
                  </a:lnTo>
                  <a:lnTo>
                    <a:pt x="214" y="90"/>
                  </a:lnTo>
                  <a:lnTo>
                    <a:pt x="212" y="92"/>
                  </a:lnTo>
                  <a:lnTo>
                    <a:pt x="212" y="92"/>
                  </a:lnTo>
                  <a:lnTo>
                    <a:pt x="204" y="100"/>
                  </a:lnTo>
                  <a:lnTo>
                    <a:pt x="200" y="104"/>
                  </a:lnTo>
                  <a:lnTo>
                    <a:pt x="200" y="104"/>
                  </a:lnTo>
                  <a:lnTo>
                    <a:pt x="196" y="102"/>
                  </a:lnTo>
                  <a:lnTo>
                    <a:pt x="188" y="96"/>
                  </a:lnTo>
                  <a:lnTo>
                    <a:pt x="176" y="90"/>
                  </a:lnTo>
                  <a:lnTo>
                    <a:pt x="174" y="88"/>
                  </a:lnTo>
                  <a:lnTo>
                    <a:pt x="172" y="88"/>
                  </a:lnTo>
                  <a:lnTo>
                    <a:pt x="172" y="88"/>
                  </a:lnTo>
                  <a:lnTo>
                    <a:pt x="172" y="86"/>
                  </a:lnTo>
                  <a:lnTo>
                    <a:pt x="172" y="70"/>
                  </a:lnTo>
                  <a:lnTo>
                    <a:pt x="172" y="70"/>
                  </a:lnTo>
                  <a:lnTo>
                    <a:pt x="168" y="58"/>
                  </a:lnTo>
                  <a:lnTo>
                    <a:pt x="162" y="42"/>
                  </a:lnTo>
                  <a:lnTo>
                    <a:pt x="156" y="42"/>
                  </a:lnTo>
                  <a:lnTo>
                    <a:pt x="156" y="42"/>
                  </a:lnTo>
                  <a:lnTo>
                    <a:pt x="156" y="50"/>
                  </a:lnTo>
                  <a:lnTo>
                    <a:pt x="154" y="58"/>
                  </a:lnTo>
                  <a:lnTo>
                    <a:pt x="154" y="58"/>
                  </a:lnTo>
                  <a:lnTo>
                    <a:pt x="150" y="64"/>
                  </a:lnTo>
                  <a:lnTo>
                    <a:pt x="144" y="70"/>
                  </a:lnTo>
                  <a:lnTo>
                    <a:pt x="144" y="70"/>
                  </a:lnTo>
                  <a:lnTo>
                    <a:pt x="142" y="78"/>
                  </a:lnTo>
                  <a:lnTo>
                    <a:pt x="138" y="82"/>
                  </a:lnTo>
                  <a:lnTo>
                    <a:pt x="138" y="82"/>
                  </a:lnTo>
                  <a:lnTo>
                    <a:pt x="134" y="86"/>
                  </a:lnTo>
                  <a:lnTo>
                    <a:pt x="130" y="86"/>
                  </a:lnTo>
                  <a:lnTo>
                    <a:pt x="128" y="86"/>
                  </a:lnTo>
                  <a:lnTo>
                    <a:pt x="124" y="84"/>
                  </a:lnTo>
                  <a:lnTo>
                    <a:pt x="122" y="84"/>
                  </a:lnTo>
                  <a:lnTo>
                    <a:pt x="122" y="84"/>
                  </a:lnTo>
                  <a:lnTo>
                    <a:pt x="118" y="82"/>
                  </a:lnTo>
                  <a:lnTo>
                    <a:pt x="118" y="78"/>
                  </a:lnTo>
                  <a:lnTo>
                    <a:pt x="116" y="66"/>
                  </a:lnTo>
                  <a:lnTo>
                    <a:pt x="116" y="62"/>
                  </a:lnTo>
                  <a:lnTo>
                    <a:pt x="106" y="56"/>
                  </a:lnTo>
                  <a:lnTo>
                    <a:pt x="106" y="56"/>
                  </a:lnTo>
                  <a:lnTo>
                    <a:pt x="104" y="54"/>
                  </a:lnTo>
                  <a:lnTo>
                    <a:pt x="102" y="50"/>
                  </a:lnTo>
                  <a:lnTo>
                    <a:pt x="100" y="42"/>
                  </a:lnTo>
                  <a:lnTo>
                    <a:pt x="104" y="6"/>
                  </a:lnTo>
                  <a:lnTo>
                    <a:pt x="102" y="0"/>
                  </a:lnTo>
                  <a:lnTo>
                    <a:pt x="88" y="14"/>
                  </a:lnTo>
                  <a:lnTo>
                    <a:pt x="80" y="20"/>
                  </a:lnTo>
                  <a:lnTo>
                    <a:pt x="78" y="26"/>
                  </a:lnTo>
                  <a:lnTo>
                    <a:pt x="78" y="26"/>
                  </a:lnTo>
                  <a:lnTo>
                    <a:pt x="82" y="36"/>
                  </a:lnTo>
                  <a:lnTo>
                    <a:pt x="82" y="44"/>
                  </a:lnTo>
                  <a:lnTo>
                    <a:pt x="82" y="44"/>
                  </a:lnTo>
                  <a:lnTo>
                    <a:pt x="82" y="48"/>
                  </a:lnTo>
                  <a:lnTo>
                    <a:pt x="80" y="54"/>
                  </a:lnTo>
                  <a:lnTo>
                    <a:pt x="76" y="58"/>
                  </a:lnTo>
                  <a:lnTo>
                    <a:pt x="72" y="60"/>
                  </a:lnTo>
                  <a:lnTo>
                    <a:pt x="56" y="66"/>
                  </a:lnTo>
                  <a:lnTo>
                    <a:pt x="52" y="68"/>
                  </a:lnTo>
                  <a:lnTo>
                    <a:pt x="52" y="74"/>
                  </a:lnTo>
                  <a:lnTo>
                    <a:pt x="52" y="96"/>
                  </a:lnTo>
                  <a:lnTo>
                    <a:pt x="52" y="96"/>
                  </a:lnTo>
                  <a:lnTo>
                    <a:pt x="54" y="104"/>
                  </a:lnTo>
                  <a:lnTo>
                    <a:pt x="54" y="106"/>
                  </a:lnTo>
                  <a:lnTo>
                    <a:pt x="56" y="108"/>
                  </a:lnTo>
                  <a:lnTo>
                    <a:pt x="56" y="108"/>
                  </a:lnTo>
                  <a:lnTo>
                    <a:pt x="64" y="108"/>
                  </a:lnTo>
                  <a:lnTo>
                    <a:pt x="68" y="108"/>
                  </a:lnTo>
                  <a:lnTo>
                    <a:pt x="72" y="106"/>
                  </a:lnTo>
                  <a:lnTo>
                    <a:pt x="76" y="104"/>
                  </a:lnTo>
                  <a:lnTo>
                    <a:pt x="92" y="138"/>
                  </a:lnTo>
                  <a:lnTo>
                    <a:pt x="92" y="140"/>
                  </a:lnTo>
                  <a:lnTo>
                    <a:pt x="92" y="140"/>
                  </a:lnTo>
                  <a:lnTo>
                    <a:pt x="92" y="140"/>
                  </a:lnTo>
                  <a:lnTo>
                    <a:pt x="92" y="140"/>
                  </a:lnTo>
                  <a:lnTo>
                    <a:pt x="88" y="184"/>
                  </a:lnTo>
                  <a:lnTo>
                    <a:pt x="82" y="216"/>
                  </a:lnTo>
                  <a:lnTo>
                    <a:pt x="78" y="238"/>
                  </a:lnTo>
                  <a:lnTo>
                    <a:pt x="72" y="250"/>
                  </a:lnTo>
                  <a:lnTo>
                    <a:pt x="72" y="250"/>
                  </a:lnTo>
                  <a:lnTo>
                    <a:pt x="68" y="254"/>
                  </a:lnTo>
                  <a:lnTo>
                    <a:pt x="62" y="256"/>
                  </a:lnTo>
                  <a:lnTo>
                    <a:pt x="62" y="256"/>
                  </a:lnTo>
                  <a:lnTo>
                    <a:pt x="54" y="254"/>
                  </a:lnTo>
                  <a:lnTo>
                    <a:pt x="48" y="252"/>
                  </a:lnTo>
                  <a:lnTo>
                    <a:pt x="48" y="252"/>
                  </a:lnTo>
                  <a:lnTo>
                    <a:pt x="22" y="298"/>
                  </a:lnTo>
                  <a:lnTo>
                    <a:pt x="12" y="312"/>
                  </a:lnTo>
                  <a:lnTo>
                    <a:pt x="6" y="318"/>
                  </a:lnTo>
                  <a:lnTo>
                    <a:pt x="8" y="318"/>
                  </a:lnTo>
                  <a:lnTo>
                    <a:pt x="8" y="318"/>
                  </a:lnTo>
                  <a:lnTo>
                    <a:pt x="6" y="320"/>
                  </a:lnTo>
                  <a:lnTo>
                    <a:pt x="4" y="326"/>
                  </a:lnTo>
                  <a:lnTo>
                    <a:pt x="4" y="348"/>
                  </a:lnTo>
                  <a:lnTo>
                    <a:pt x="8" y="352"/>
                  </a:lnTo>
                  <a:lnTo>
                    <a:pt x="10" y="352"/>
                  </a:lnTo>
                  <a:lnTo>
                    <a:pt x="12" y="354"/>
                  </a:lnTo>
                  <a:lnTo>
                    <a:pt x="4" y="364"/>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7" name="MH_Other_10">
              <a:extLst>
                <a:ext uri="{FF2B5EF4-FFF2-40B4-BE49-F238E27FC236}">
                  <a16:creationId xmlns:a16="http://schemas.microsoft.com/office/drawing/2014/main" id="{7F34FEDE-EAD4-487E-903C-D9AF75DB7CCC}"/>
                </a:ext>
              </a:extLst>
            </p:cNvPr>
            <p:cNvSpPr>
              <a:spLocks/>
            </p:cNvSpPr>
            <p:nvPr>
              <p:custDataLst>
                <p:tags r:id="rId9"/>
              </p:custDataLst>
            </p:nvPr>
          </p:nvSpPr>
          <p:spPr bwMode="auto">
            <a:xfrm>
              <a:off x="3386139" y="3481288"/>
              <a:ext cx="520700" cy="450850"/>
            </a:xfrm>
            <a:custGeom>
              <a:avLst/>
              <a:gdLst>
                <a:gd name="T0" fmla="*/ 284 w 384"/>
                <a:gd name="T1" fmla="*/ 14 h 332"/>
                <a:gd name="T2" fmla="*/ 272 w 384"/>
                <a:gd name="T3" fmla="*/ 26 h 332"/>
                <a:gd name="T4" fmla="*/ 262 w 384"/>
                <a:gd name="T5" fmla="*/ 20 h 332"/>
                <a:gd name="T6" fmla="*/ 260 w 384"/>
                <a:gd name="T7" fmla="*/ 10 h 332"/>
                <a:gd name="T8" fmla="*/ 250 w 384"/>
                <a:gd name="T9" fmla="*/ 8 h 332"/>
                <a:gd name="T10" fmla="*/ 240 w 384"/>
                <a:gd name="T11" fmla="*/ 34 h 332"/>
                <a:gd name="T12" fmla="*/ 216 w 384"/>
                <a:gd name="T13" fmla="*/ 34 h 332"/>
                <a:gd name="T14" fmla="*/ 208 w 384"/>
                <a:gd name="T15" fmla="*/ 44 h 332"/>
                <a:gd name="T16" fmla="*/ 188 w 384"/>
                <a:gd name="T17" fmla="*/ 58 h 332"/>
                <a:gd name="T18" fmla="*/ 182 w 384"/>
                <a:gd name="T19" fmla="*/ 58 h 332"/>
                <a:gd name="T20" fmla="*/ 160 w 384"/>
                <a:gd name="T21" fmla="*/ 54 h 332"/>
                <a:gd name="T22" fmla="*/ 160 w 384"/>
                <a:gd name="T23" fmla="*/ 50 h 332"/>
                <a:gd name="T24" fmla="*/ 148 w 384"/>
                <a:gd name="T25" fmla="*/ 74 h 332"/>
                <a:gd name="T26" fmla="*/ 170 w 384"/>
                <a:gd name="T27" fmla="*/ 82 h 332"/>
                <a:gd name="T28" fmla="*/ 176 w 384"/>
                <a:gd name="T29" fmla="*/ 110 h 332"/>
                <a:gd name="T30" fmla="*/ 160 w 384"/>
                <a:gd name="T31" fmla="*/ 122 h 332"/>
                <a:gd name="T32" fmla="*/ 124 w 384"/>
                <a:gd name="T33" fmla="*/ 130 h 332"/>
                <a:gd name="T34" fmla="*/ 114 w 384"/>
                <a:gd name="T35" fmla="*/ 126 h 332"/>
                <a:gd name="T36" fmla="*/ 104 w 384"/>
                <a:gd name="T37" fmla="*/ 134 h 332"/>
                <a:gd name="T38" fmla="*/ 78 w 384"/>
                <a:gd name="T39" fmla="*/ 148 h 332"/>
                <a:gd name="T40" fmla="*/ 16 w 384"/>
                <a:gd name="T41" fmla="*/ 146 h 332"/>
                <a:gd name="T42" fmla="*/ 0 w 384"/>
                <a:gd name="T43" fmla="*/ 172 h 332"/>
                <a:gd name="T44" fmla="*/ 18 w 384"/>
                <a:gd name="T45" fmla="*/ 196 h 332"/>
                <a:gd name="T46" fmla="*/ 28 w 384"/>
                <a:gd name="T47" fmla="*/ 190 h 332"/>
                <a:gd name="T48" fmla="*/ 44 w 384"/>
                <a:gd name="T49" fmla="*/ 188 h 332"/>
                <a:gd name="T50" fmla="*/ 66 w 384"/>
                <a:gd name="T51" fmla="*/ 220 h 332"/>
                <a:gd name="T52" fmla="*/ 58 w 384"/>
                <a:gd name="T53" fmla="*/ 246 h 332"/>
                <a:gd name="T54" fmla="*/ 62 w 384"/>
                <a:gd name="T55" fmla="*/ 286 h 332"/>
                <a:gd name="T56" fmla="*/ 68 w 384"/>
                <a:gd name="T57" fmla="*/ 320 h 332"/>
                <a:gd name="T58" fmla="*/ 78 w 384"/>
                <a:gd name="T59" fmla="*/ 326 h 332"/>
                <a:gd name="T60" fmla="*/ 110 w 384"/>
                <a:gd name="T61" fmla="*/ 320 h 332"/>
                <a:gd name="T62" fmla="*/ 168 w 384"/>
                <a:gd name="T63" fmla="*/ 320 h 332"/>
                <a:gd name="T64" fmla="*/ 196 w 384"/>
                <a:gd name="T65" fmla="*/ 302 h 332"/>
                <a:gd name="T66" fmla="*/ 216 w 384"/>
                <a:gd name="T67" fmla="*/ 290 h 332"/>
                <a:gd name="T68" fmla="*/ 248 w 384"/>
                <a:gd name="T69" fmla="*/ 282 h 332"/>
                <a:gd name="T70" fmla="*/ 256 w 384"/>
                <a:gd name="T71" fmla="*/ 292 h 332"/>
                <a:gd name="T72" fmla="*/ 276 w 384"/>
                <a:gd name="T73" fmla="*/ 292 h 332"/>
                <a:gd name="T74" fmla="*/ 294 w 384"/>
                <a:gd name="T75" fmla="*/ 296 h 332"/>
                <a:gd name="T76" fmla="*/ 296 w 384"/>
                <a:gd name="T77" fmla="*/ 288 h 332"/>
                <a:gd name="T78" fmla="*/ 312 w 384"/>
                <a:gd name="T79" fmla="*/ 276 h 332"/>
                <a:gd name="T80" fmla="*/ 322 w 384"/>
                <a:gd name="T81" fmla="*/ 276 h 332"/>
                <a:gd name="T82" fmla="*/ 330 w 384"/>
                <a:gd name="T83" fmla="*/ 262 h 332"/>
                <a:gd name="T84" fmla="*/ 348 w 384"/>
                <a:gd name="T85" fmla="*/ 252 h 332"/>
                <a:gd name="T86" fmla="*/ 352 w 384"/>
                <a:gd name="T87" fmla="*/ 248 h 332"/>
                <a:gd name="T88" fmla="*/ 374 w 384"/>
                <a:gd name="T89" fmla="*/ 244 h 332"/>
                <a:gd name="T90" fmla="*/ 384 w 384"/>
                <a:gd name="T91" fmla="*/ 228 h 332"/>
                <a:gd name="T92" fmla="*/ 372 w 384"/>
                <a:gd name="T93" fmla="*/ 206 h 332"/>
                <a:gd name="T94" fmla="*/ 372 w 384"/>
                <a:gd name="T95" fmla="*/ 204 h 332"/>
                <a:gd name="T96" fmla="*/ 380 w 384"/>
                <a:gd name="T97" fmla="*/ 174 h 332"/>
                <a:gd name="T98" fmla="*/ 372 w 384"/>
                <a:gd name="T99" fmla="*/ 156 h 332"/>
                <a:gd name="T100" fmla="*/ 350 w 384"/>
                <a:gd name="T101" fmla="*/ 136 h 332"/>
                <a:gd name="T102" fmla="*/ 366 w 384"/>
                <a:gd name="T103" fmla="*/ 92 h 332"/>
                <a:gd name="T104" fmla="*/ 372 w 384"/>
                <a:gd name="T105" fmla="*/ 68 h 332"/>
                <a:gd name="T106" fmla="*/ 356 w 384"/>
                <a:gd name="T107" fmla="*/ 76 h 332"/>
                <a:gd name="T108" fmla="*/ 346 w 384"/>
                <a:gd name="T109" fmla="*/ 82 h 332"/>
                <a:gd name="T110" fmla="*/ 336 w 384"/>
                <a:gd name="T111" fmla="*/ 76 h 332"/>
                <a:gd name="T112" fmla="*/ 332 w 384"/>
                <a:gd name="T113" fmla="*/ 60 h 332"/>
                <a:gd name="T114" fmla="*/ 316 w 384"/>
                <a:gd name="T115" fmla="*/ 60 h 332"/>
                <a:gd name="T116" fmla="*/ 304 w 384"/>
                <a:gd name="T117" fmla="*/ 1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4" h="332">
                  <a:moveTo>
                    <a:pt x="300" y="6"/>
                  </a:moveTo>
                  <a:lnTo>
                    <a:pt x="296" y="4"/>
                  </a:lnTo>
                  <a:lnTo>
                    <a:pt x="288" y="8"/>
                  </a:lnTo>
                  <a:lnTo>
                    <a:pt x="284" y="14"/>
                  </a:lnTo>
                  <a:lnTo>
                    <a:pt x="284" y="14"/>
                  </a:lnTo>
                  <a:lnTo>
                    <a:pt x="280" y="22"/>
                  </a:lnTo>
                  <a:lnTo>
                    <a:pt x="276" y="24"/>
                  </a:lnTo>
                  <a:lnTo>
                    <a:pt x="272" y="26"/>
                  </a:lnTo>
                  <a:lnTo>
                    <a:pt x="272" y="26"/>
                  </a:lnTo>
                  <a:lnTo>
                    <a:pt x="268" y="24"/>
                  </a:lnTo>
                  <a:lnTo>
                    <a:pt x="264" y="20"/>
                  </a:lnTo>
                  <a:lnTo>
                    <a:pt x="262" y="20"/>
                  </a:lnTo>
                  <a:lnTo>
                    <a:pt x="262" y="20"/>
                  </a:lnTo>
                  <a:lnTo>
                    <a:pt x="262" y="20"/>
                  </a:lnTo>
                  <a:lnTo>
                    <a:pt x="260" y="12"/>
                  </a:lnTo>
                  <a:lnTo>
                    <a:pt x="260" y="10"/>
                  </a:lnTo>
                  <a:lnTo>
                    <a:pt x="258" y="0"/>
                  </a:lnTo>
                  <a:lnTo>
                    <a:pt x="254" y="0"/>
                  </a:lnTo>
                  <a:lnTo>
                    <a:pt x="252" y="0"/>
                  </a:lnTo>
                  <a:lnTo>
                    <a:pt x="250" y="8"/>
                  </a:lnTo>
                  <a:lnTo>
                    <a:pt x="250" y="20"/>
                  </a:lnTo>
                  <a:lnTo>
                    <a:pt x="250" y="20"/>
                  </a:lnTo>
                  <a:lnTo>
                    <a:pt x="248" y="20"/>
                  </a:lnTo>
                  <a:lnTo>
                    <a:pt x="240" y="34"/>
                  </a:lnTo>
                  <a:lnTo>
                    <a:pt x="238" y="36"/>
                  </a:lnTo>
                  <a:lnTo>
                    <a:pt x="236" y="36"/>
                  </a:lnTo>
                  <a:lnTo>
                    <a:pt x="216" y="34"/>
                  </a:lnTo>
                  <a:lnTo>
                    <a:pt x="216" y="34"/>
                  </a:lnTo>
                  <a:lnTo>
                    <a:pt x="216" y="34"/>
                  </a:lnTo>
                  <a:lnTo>
                    <a:pt x="216" y="34"/>
                  </a:lnTo>
                  <a:lnTo>
                    <a:pt x="216" y="36"/>
                  </a:lnTo>
                  <a:lnTo>
                    <a:pt x="208" y="44"/>
                  </a:lnTo>
                  <a:lnTo>
                    <a:pt x="212" y="50"/>
                  </a:lnTo>
                  <a:lnTo>
                    <a:pt x="212" y="50"/>
                  </a:lnTo>
                  <a:lnTo>
                    <a:pt x="206" y="58"/>
                  </a:lnTo>
                  <a:lnTo>
                    <a:pt x="188" y="58"/>
                  </a:lnTo>
                  <a:lnTo>
                    <a:pt x="188" y="56"/>
                  </a:lnTo>
                  <a:lnTo>
                    <a:pt x="188" y="54"/>
                  </a:lnTo>
                  <a:lnTo>
                    <a:pt x="184" y="52"/>
                  </a:lnTo>
                  <a:lnTo>
                    <a:pt x="182" y="58"/>
                  </a:lnTo>
                  <a:lnTo>
                    <a:pt x="180" y="60"/>
                  </a:lnTo>
                  <a:lnTo>
                    <a:pt x="168" y="60"/>
                  </a:lnTo>
                  <a:lnTo>
                    <a:pt x="168" y="60"/>
                  </a:lnTo>
                  <a:lnTo>
                    <a:pt x="160" y="54"/>
                  </a:lnTo>
                  <a:lnTo>
                    <a:pt x="160" y="52"/>
                  </a:lnTo>
                  <a:lnTo>
                    <a:pt x="160" y="52"/>
                  </a:lnTo>
                  <a:lnTo>
                    <a:pt x="160" y="52"/>
                  </a:lnTo>
                  <a:lnTo>
                    <a:pt x="160" y="50"/>
                  </a:lnTo>
                  <a:lnTo>
                    <a:pt x="146" y="48"/>
                  </a:lnTo>
                  <a:lnTo>
                    <a:pt x="136" y="52"/>
                  </a:lnTo>
                  <a:lnTo>
                    <a:pt x="132" y="56"/>
                  </a:lnTo>
                  <a:lnTo>
                    <a:pt x="148" y="74"/>
                  </a:lnTo>
                  <a:lnTo>
                    <a:pt x="168" y="80"/>
                  </a:lnTo>
                  <a:lnTo>
                    <a:pt x="168" y="80"/>
                  </a:lnTo>
                  <a:lnTo>
                    <a:pt x="168" y="80"/>
                  </a:lnTo>
                  <a:lnTo>
                    <a:pt x="170" y="82"/>
                  </a:lnTo>
                  <a:lnTo>
                    <a:pt x="180" y="92"/>
                  </a:lnTo>
                  <a:lnTo>
                    <a:pt x="176" y="108"/>
                  </a:lnTo>
                  <a:lnTo>
                    <a:pt x="176" y="108"/>
                  </a:lnTo>
                  <a:lnTo>
                    <a:pt x="176" y="110"/>
                  </a:lnTo>
                  <a:lnTo>
                    <a:pt x="176" y="110"/>
                  </a:lnTo>
                  <a:lnTo>
                    <a:pt x="162" y="120"/>
                  </a:lnTo>
                  <a:lnTo>
                    <a:pt x="162" y="122"/>
                  </a:lnTo>
                  <a:lnTo>
                    <a:pt x="160" y="122"/>
                  </a:lnTo>
                  <a:lnTo>
                    <a:pt x="138" y="128"/>
                  </a:lnTo>
                  <a:lnTo>
                    <a:pt x="138" y="128"/>
                  </a:lnTo>
                  <a:lnTo>
                    <a:pt x="124" y="130"/>
                  </a:lnTo>
                  <a:lnTo>
                    <a:pt x="124" y="130"/>
                  </a:lnTo>
                  <a:lnTo>
                    <a:pt x="124" y="130"/>
                  </a:lnTo>
                  <a:lnTo>
                    <a:pt x="124" y="130"/>
                  </a:lnTo>
                  <a:lnTo>
                    <a:pt x="124" y="130"/>
                  </a:lnTo>
                  <a:lnTo>
                    <a:pt x="114" y="126"/>
                  </a:lnTo>
                  <a:lnTo>
                    <a:pt x="110" y="126"/>
                  </a:lnTo>
                  <a:lnTo>
                    <a:pt x="104" y="134"/>
                  </a:lnTo>
                  <a:lnTo>
                    <a:pt x="104" y="134"/>
                  </a:lnTo>
                  <a:lnTo>
                    <a:pt x="104" y="134"/>
                  </a:lnTo>
                  <a:lnTo>
                    <a:pt x="94" y="142"/>
                  </a:lnTo>
                  <a:lnTo>
                    <a:pt x="92" y="142"/>
                  </a:lnTo>
                  <a:lnTo>
                    <a:pt x="92" y="142"/>
                  </a:lnTo>
                  <a:lnTo>
                    <a:pt x="78" y="148"/>
                  </a:lnTo>
                  <a:lnTo>
                    <a:pt x="78" y="148"/>
                  </a:lnTo>
                  <a:lnTo>
                    <a:pt x="60" y="142"/>
                  </a:lnTo>
                  <a:lnTo>
                    <a:pt x="24" y="144"/>
                  </a:lnTo>
                  <a:lnTo>
                    <a:pt x="16" y="146"/>
                  </a:lnTo>
                  <a:lnTo>
                    <a:pt x="16" y="148"/>
                  </a:lnTo>
                  <a:lnTo>
                    <a:pt x="8" y="148"/>
                  </a:lnTo>
                  <a:lnTo>
                    <a:pt x="0" y="160"/>
                  </a:lnTo>
                  <a:lnTo>
                    <a:pt x="0" y="172"/>
                  </a:lnTo>
                  <a:lnTo>
                    <a:pt x="8" y="192"/>
                  </a:lnTo>
                  <a:lnTo>
                    <a:pt x="18" y="196"/>
                  </a:lnTo>
                  <a:lnTo>
                    <a:pt x="18" y="196"/>
                  </a:lnTo>
                  <a:lnTo>
                    <a:pt x="18" y="196"/>
                  </a:lnTo>
                  <a:lnTo>
                    <a:pt x="22" y="200"/>
                  </a:lnTo>
                  <a:lnTo>
                    <a:pt x="28" y="192"/>
                  </a:lnTo>
                  <a:lnTo>
                    <a:pt x="28" y="190"/>
                  </a:lnTo>
                  <a:lnTo>
                    <a:pt x="28" y="190"/>
                  </a:lnTo>
                  <a:lnTo>
                    <a:pt x="30" y="190"/>
                  </a:lnTo>
                  <a:lnTo>
                    <a:pt x="42" y="188"/>
                  </a:lnTo>
                  <a:lnTo>
                    <a:pt x="44" y="188"/>
                  </a:lnTo>
                  <a:lnTo>
                    <a:pt x="44" y="188"/>
                  </a:lnTo>
                  <a:lnTo>
                    <a:pt x="56" y="192"/>
                  </a:lnTo>
                  <a:lnTo>
                    <a:pt x="68" y="220"/>
                  </a:lnTo>
                  <a:lnTo>
                    <a:pt x="66" y="220"/>
                  </a:lnTo>
                  <a:lnTo>
                    <a:pt x="66" y="220"/>
                  </a:lnTo>
                  <a:lnTo>
                    <a:pt x="62" y="236"/>
                  </a:lnTo>
                  <a:lnTo>
                    <a:pt x="62" y="236"/>
                  </a:lnTo>
                  <a:lnTo>
                    <a:pt x="58" y="244"/>
                  </a:lnTo>
                  <a:lnTo>
                    <a:pt x="58" y="246"/>
                  </a:lnTo>
                  <a:lnTo>
                    <a:pt x="52" y="260"/>
                  </a:lnTo>
                  <a:lnTo>
                    <a:pt x="52" y="276"/>
                  </a:lnTo>
                  <a:lnTo>
                    <a:pt x="62" y="286"/>
                  </a:lnTo>
                  <a:lnTo>
                    <a:pt x="62" y="286"/>
                  </a:lnTo>
                  <a:lnTo>
                    <a:pt x="76" y="296"/>
                  </a:lnTo>
                  <a:lnTo>
                    <a:pt x="76" y="298"/>
                  </a:lnTo>
                  <a:lnTo>
                    <a:pt x="78" y="298"/>
                  </a:lnTo>
                  <a:lnTo>
                    <a:pt x="68" y="320"/>
                  </a:lnTo>
                  <a:lnTo>
                    <a:pt x="66" y="332"/>
                  </a:lnTo>
                  <a:lnTo>
                    <a:pt x="68" y="330"/>
                  </a:lnTo>
                  <a:lnTo>
                    <a:pt x="70" y="330"/>
                  </a:lnTo>
                  <a:lnTo>
                    <a:pt x="78" y="326"/>
                  </a:lnTo>
                  <a:lnTo>
                    <a:pt x="92" y="318"/>
                  </a:lnTo>
                  <a:lnTo>
                    <a:pt x="92" y="318"/>
                  </a:lnTo>
                  <a:lnTo>
                    <a:pt x="108" y="320"/>
                  </a:lnTo>
                  <a:lnTo>
                    <a:pt x="110" y="320"/>
                  </a:lnTo>
                  <a:lnTo>
                    <a:pt x="110" y="320"/>
                  </a:lnTo>
                  <a:lnTo>
                    <a:pt x="134" y="330"/>
                  </a:lnTo>
                  <a:lnTo>
                    <a:pt x="160" y="330"/>
                  </a:lnTo>
                  <a:lnTo>
                    <a:pt x="168" y="320"/>
                  </a:lnTo>
                  <a:lnTo>
                    <a:pt x="168" y="320"/>
                  </a:lnTo>
                  <a:lnTo>
                    <a:pt x="168" y="320"/>
                  </a:lnTo>
                  <a:lnTo>
                    <a:pt x="182" y="312"/>
                  </a:lnTo>
                  <a:lnTo>
                    <a:pt x="196" y="302"/>
                  </a:lnTo>
                  <a:lnTo>
                    <a:pt x="196" y="300"/>
                  </a:lnTo>
                  <a:lnTo>
                    <a:pt x="196" y="300"/>
                  </a:lnTo>
                  <a:lnTo>
                    <a:pt x="206" y="298"/>
                  </a:lnTo>
                  <a:lnTo>
                    <a:pt x="216" y="290"/>
                  </a:lnTo>
                  <a:lnTo>
                    <a:pt x="228" y="274"/>
                  </a:lnTo>
                  <a:lnTo>
                    <a:pt x="246" y="280"/>
                  </a:lnTo>
                  <a:lnTo>
                    <a:pt x="248" y="280"/>
                  </a:lnTo>
                  <a:lnTo>
                    <a:pt x="248" y="282"/>
                  </a:lnTo>
                  <a:lnTo>
                    <a:pt x="248" y="282"/>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90"/>
                  </a:lnTo>
                  <a:lnTo>
                    <a:pt x="296" y="288"/>
                  </a:lnTo>
                  <a:lnTo>
                    <a:pt x="296" y="288"/>
                  </a:lnTo>
                  <a:lnTo>
                    <a:pt x="296" y="288"/>
                  </a:lnTo>
                  <a:lnTo>
                    <a:pt x="302" y="284"/>
                  </a:lnTo>
                  <a:lnTo>
                    <a:pt x="302" y="284"/>
                  </a:lnTo>
                  <a:lnTo>
                    <a:pt x="312" y="276"/>
                  </a:lnTo>
                  <a:lnTo>
                    <a:pt x="312" y="276"/>
                  </a:lnTo>
                  <a:lnTo>
                    <a:pt x="312" y="276"/>
                  </a:lnTo>
                  <a:lnTo>
                    <a:pt x="314" y="276"/>
                  </a:lnTo>
                  <a:lnTo>
                    <a:pt x="322" y="276"/>
                  </a:lnTo>
                  <a:lnTo>
                    <a:pt x="322" y="276"/>
                  </a:lnTo>
                  <a:lnTo>
                    <a:pt x="324" y="268"/>
                  </a:lnTo>
                  <a:lnTo>
                    <a:pt x="330" y="262"/>
                  </a:lnTo>
                  <a:lnTo>
                    <a:pt x="330" y="262"/>
                  </a:lnTo>
                  <a:lnTo>
                    <a:pt x="336" y="258"/>
                  </a:lnTo>
                  <a:lnTo>
                    <a:pt x="342" y="256"/>
                  </a:lnTo>
                  <a:lnTo>
                    <a:pt x="346" y="252"/>
                  </a:lnTo>
                  <a:lnTo>
                    <a:pt x="348" y="252"/>
                  </a:lnTo>
                  <a:lnTo>
                    <a:pt x="348" y="252"/>
                  </a:lnTo>
                  <a:lnTo>
                    <a:pt x="352" y="248"/>
                  </a:lnTo>
                  <a:lnTo>
                    <a:pt x="352" y="248"/>
                  </a:lnTo>
                  <a:lnTo>
                    <a:pt x="352" y="248"/>
                  </a:lnTo>
                  <a:lnTo>
                    <a:pt x="352" y="246"/>
                  </a:lnTo>
                  <a:lnTo>
                    <a:pt x="354" y="246"/>
                  </a:lnTo>
                  <a:lnTo>
                    <a:pt x="366" y="244"/>
                  </a:lnTo>
                  <a:lnTo>
                    <a:pt x="374" y="244"/>
                  </a:lnTo>
                  <a:lnTo>
                    <a:pt x="376" y="240"/>
                  </a:lnTo>
                  <a:lnTo>
                    <a:pt x="380" y="236"/>
                  </a:lnTo>
                  <a:lnTo>
                    <a:pt x="380" y="236"/>
                  </a:lnTo>
                  <a:lnTo>
                    <a:pt x="384" y="228"/>
                  </a:lnTo>
                  <a:lnTo>
                    <a:pt x="382" y="228"/>
                  </a:lnTo>
                  <a:lnTo>
                    <a:pt x="382" y="228"/>
                  </a:lnTo>
                  <a:lnTo>
                    <a:pt x="376" y="218"/>
                  </a:lnTo>
                  <a:lnTo>
                    <a:pt x="372" y="206"/>
                  </a:lnTo>
                  <a:lnTo>
                    <a:pt x="372" y="206"/>
                  </a:lnTo>
                  <a:lnTo>
                    <a:pt x="372" y="206"/>
                  </a:lnTo>
                  <a:lnTo>
                    <a:pt x="372" y="206"/>
                  </a:lnTo>
                  <a:lnTo>
                    <a:pt x="372" y="204"/>
                  </a:lnTo>
                  <a:lnTo>
                    <a:pt x="376" y="188"/>
                  </a:lnTo>
                  <a:lnTo>
                    <a:pt x="376" y="188"/>
                  </a:lnTo>
                  <a:lnTo>
                    <a:pt x="376" y="180"/>
                  </a:lnTo>
                  <a:lnTo>
                    <a:pt x="380" y="174"/>
                  </a:lnTo>
                  <a:lnTo>
                    <a:pt x="380" y="160"/>
                  </a:lnTo>
                  <a:lnTo>
                    <a:pt x="380" y="160"/>
                  </a:lnTo>
                  <a:lnTo>
                    <a:pt x="378" y="158"/>
                  </a:lnTo>
                  <a:lnTo>
                    <a:pt x="372" y="156"/>
                  </a:lnTo>
                  <a:lnTo>
                    <a:pt x="348" y="166"/>
                  </a:lnTo>
                  <a:lnTo>
                    <a:pt x="348" y="140"/>
                  </a:lnTo>
                  <a:lnTo>
                    <a:pt x="348" y="140"/>
                  </a:lnTo>
                  <a:lnTo>
                    <a:pt x="350" y="136"/>
                  </a:lnTo>
                  <a:lnTo>
                    <a:pt x="356" y="132"/>
                  </a:lnTo>
                  <a:lnTo>
                    <a:pt x="372" y="120"/>
                  </a:lnTo>
                  <a:lnTo>
                    <a:pt x="366" y="92"/>
                  </a:lnTo>
                  <a:lnTo>
                    <a:pt x="366" y="92"/>
                  </a:lnTo>
                  <a:lnTo>
                    <a:pt x="366" y="84"/>
                  </a:lnTo>
                  <a:lnTo>
                    <a:pt x="366" y="78"/>
                  </a:lnTo>
                  <a:lnTo>
                    <a:pt x="368" y="74"/>
                  </a:lnTo>
                  <a:lnTo>
                    <a:pt x="372" y="68"/>
                  </a:lnTo>
                  <a:lnTo>
                    <a:pt x="372" y="64"/>
                  </a:lnTo>
                  <a:lnTo>
                    <a:pt x="364" y="64"/>
                  </a:lnTo>
                  <a:lnTo>
                    <a:pt x="360" y="64"/>
                  </a:lnTo>
                  <a:lnTo>
                    <a:pt x="356" y="76"/>
                  </a:lnTo>
                  <a:lnTo>
                    <a:pt x="356" y="76"/>
                  </a:lnTo>
                  <a:lnTo>
                    <a:pt x="352" y="80"/>
                  </a:lnTo>
                  <a:lnTo>
                    <a:pt x="348" y="82"/>
                  </a:lnTo>
                  <a:lnTo>
                    <a:pt x="346" y="82"/>
                  </a:lnTo>
                  <a:lnTo>
                    <a:pt x="338" y="76"/>
                  </a:lnTo>
                  <a:lnTo>
                    <a:pt x="336" y="76"/>
                  </a:lnTo>
                  <a:lnTo>
                    <a:pt x="336" y="76"/>
                  </a:lnTo>
                  <a:lnTo>
                    <a:pt x="336" y="76"/>
                  </a:lnTo>
                  <a:lnTo>
                    <a:pt x="336" y="74"/>
                  </a:lnTo>
                  <a:lnTo>
                    <a:pt x="334" y="68"/>
                  </a:lnTo>
                  <a:lnTo>
                    <a:pt x="332" y="60"/>
                  </a:lnTo>
                  <a:lnTo>
                    <a:pt x="332" y="60"/>
                  </a:lnTo>
                  <a:lnTo>
                    <a:pt x="332" y="60"/>
                  </a:lnTo>
                  <a:lnTo>
                    <a:pt x="332" y="64"/>
                  </a:lnTo>
                  <a:lnTo>
                    <a:pt x="316" y="64"/>
                  </a:lnTo>
                  <a:lnTo>
                    <a:pt x="316" y="60"/>
                  </a:lnTo>
                  <a:lnTo>
                    <a:pt x="312" y="52"/>
                  </a:lnTo>
                  <a:lnTo>
                    <a:pt x="312" y="40"/>
                  </a:lnTo>
                  <a:lnTo>
                    <a:pt x="304" y="24"/>
                  </a:lnTo>
                  <a:lnTo>
                    <a:pt x="304" y="12"/>
                  </a:lnTo>
                  <a:lnTo>
                    <a:pt x="300" y="6"/>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8" name="MH_Other_11">
              <a:extLst>
                <a:ext uri="{FF2B5EF4-FFF2-40B4-BE49-F238E27FC236}">
                  <a16:creationId xmlns:a16="http://schemas.microsoft.com/office/drawing/2014/main" id="{CCC67170-F04D-4D9E-9680-6F7AD65066A2}"/>
                </a:ext>
              </a:extLst>
            </p:cNvPr>
            <p:cNvSpPr>
              <a:spLocks/>
            </p:cNvSpPr>
            <p:nvPr>
              <p:custDataLst>
                <p:tags r:id="rId10"/>
              </p:custDataLst>
            </p:nvPr>
          </p:nvSpPr>
          <p:spPr bwMode="auto">
            <a:xfrm>
              <a:off x="3470276" y="3757513"/>
              <a:ext cx="681038" cy="519112"/>
            </a:xfrm>
            <a:custGeom>
              <a:avLst/>
              <a:gdLst>
                <a:gd name="T0" fmla="*/ 394 w 502"/>
                <a:gd name="T1" fmla="*/ 28 h 382"/>
                <a:gd name="T2" fmla="*/ 376 w 502"/>
                <a:gd name="T3" fmla="*/ 36 h 382"/>
                <a:gd name="T4" fmla="*/ 344 w 502"/>
                <a:gd name="T5" fmla="*/ 44 h 382"/>
                <a:gd name="T6" fmla="*/ 322 w 502"/>
                <a:gd name="T7" fmla="*/ 42 h 382"/>
                <a:gd name="T8" fmla="*/ 322 w 502"/>
                <a:gd name="T9" fmla="*/ 42 h 382"/>
                <a:gd name="T10" fmla="*/ 282 w 502"/>
                <a:gd name="T11" fmla="*/ 60 h 382"/>
                <a:gd name="T12" fmla="*/ 270 w 502"/>
                <a:gd name="T13" fmla="*/ 70 h 382"/>
                <a:gd name="T14" fmla="*/ 254 w 502"/>
                <a:gd name="T15" fmla="*/ 80 h 382"/>
                <a:gd name="T16" fmla="*/ 238 w 502"/>
                <a:gd name="T17" fmla="*/ 100 h 382"/>
                <a:gd name="T18" fmla="*/ 210 w 502"/>
                <a:gd name="T19" fmla="*/ 96 h 382"/>
                <a:gd name="T20" fmla="*/ 190 w 502"/>
                <a:gd name="T21" fmla="*/ 96 h 382"/>
                <a:gd name="T22" fmla="*/ 162 w 502"/>
                <a:gd name="T23" fmla="*/ 92 h 382"/>
                <a:gd name="T24" fmla="*/ 148 w 502"/>
                <a:gd name="T25" fmla="*/ 100 h 382"/>
                <a:gd name="T26" fmla="*/ 126 w 502"/>
                <a:gd name="T27" fmla="*/ 116 h 382"/>
                <a:gd name="T28" fmla="*/ 70 w 502"/>
                <a:gd name="T29" fmla="*/ 134 h 382"/>
                <a:gd name="T30" fmla="*/ 20 w 502"/>
                <a:gd name="T31" fmla="*/ 130 h 382"/>
                <a:gd name="T32" fmla="*/ 10 w 502"/>
                <a:gd name="T33" fmla="*/ 132 h 382"/>
                <a:gd name="T34" fmla="*/ 4 w 502"/>
                <a:gd name="T35" fmla="*/ 158 h 382"/>
                <a:gd name="T36" fmla="*/ 40 w 502"/>
                <a:gd name="T37" fmla="*/ 158 h 382"/>
                <a:gd name="T38" fmla="*/ 46 w 502"/>
                <a:gd name="T39" fmla="*/ 188 h 382"/>
                <a:gd name="T40" fmla="*/ 76 w 502"/>
                <a:gd name="T41" fmla="*/ 184 h 382"/>
                <a:gd name="T42" fmla="*/ 100 w 502"/>
                <a:gd name="T43" fmla="*/ 178 h 382"/>
                <a:gd name="T44" fmla="*/ 106 w 502"/>
                <a:gd name="T45" fmla="*/ 218 h 382"/>
                <a:gd name="T46" fmla="*/ 74 w 502"/>
                <a:gd name="T47" fmla="*/ 242 h 382"/>
                <a:gd name="T48" fmla="*/ 106 w 502"/>
                <a:gd name="T49" fmla="*/ 256 h 382"/>
                <a:gd name="T50" fmla="*/ 152 w 502"/>
                <a:gd name="T51" fmla="*/ 264 h 382"/>
                <a:gd name="T52" fmla="*/ 154 w 502"/>
                <a:gd name="T53" fmla="*/ 286 h 382"/>
                <a:gd name="T54" fmla="*/ 142 w 502"/>
                <a:gd name="T55" fmla="*/ 320 h 382"/>
                <a:gd name="T56" fmla="*/ 194 w 502"/>
                <a:gd name="T57" fmla="*/ 356 h 382"/>
                <a:gd name="T58" fmla="*/ 216 w 502"/>
                <a:gd name="T59" fmla="*/ 348 h 382"/>
                <a:gd name="T60" fmla="*/ 254 w 502"/>
                <a:gd name="T61" fmla="*/ 360 h 382"/>
                <a:gd name="T62" fmla="*/ 270 w 502"/>
                <a:gd name="T63" fmla="*/ 360 h 382"/>
                <a:gd name="T64" fmla="*/ 312 w 502"/>
                <a:gd name="T65" fmla="*/ 370 h 382"/>
                <a:gd name="T66" fmla="*/ 320 w 502"/>
                <a:gd name="T67" fmla="*/ 380 h 382"/>
                <a:gd name="T68" fmla="*/ 358 w 502"/>
                <a:gd name="T69" fmla="*/ 356 h 382"/>
                <a:gd name="T70" fmla="*/ 372 w 502"/>
                <a:gd name="T71" fmla="*/ 328 h 382"/>
                <a:gd name="T72" fmla="*/ 400 w 502"/>
                <a:gd name="T73" fmla="*/ 306 h 382"/>
                <a:gd name="T74" fmla="*/ 410 w 502"/>
                <a:gd name="T75" fmla="*/ 286 h 382"/>
                <a:gd name="T76" fmla="*/ 416 w 502"/>
                <a:gd name="T77" fmla="*/ 274 h 382"/>
                <a:gd name="T78" fmla="*/ 456 w 502"/>
                <a:gd name="T79" fmla="*/ 230 h 382"/>
                <a:gd name="T80" fmla="*/ 466 w 502"/>
                <a:gd name="T81" fmla="*/ 210 h 382"/>
                <a:gd name="T82" fmla="*/ 490 w 502"/>
                <a:gd name="T83" fmla="*/ 168 h 382"/>
                <a:gd name="T84" fmla="*/ 502 w 502"/>
                <a:gd name="T85" fmla="*/ 146 h 382"/>
                <a:gd name="T86" fmla="*/ 496 w 502"/>
                <a:gd name="T87" fmla="*/ 120 h 382"/>
                <a:gd name="T88" fmla="*/ 472 w 502"/>
                <a:gd name="T89" fmla="*/ 128 h 382"/>
                <a:gd name="T90" fmla="*/ 454 w 502"/>
                <a:gd name="T91" fmla="*/ 122 h 382"/>
                <a:gd name="T92" fmla="*/ 446 w 502"/>
                <a:gd name="T93" fmla="*/ 98 h 382"/>
                <a:gd name="T94" fmla="*/ 428 w 502"/>
                <a:gd name="T95" fmla="*/ 114 h 382"/>
                <a:gd name="T96" fmla="*/ 422 w 502"/>
                <a:gd name="T97" fmla="*/ 108 h 382"/>
                <a:gd name="T98" fmla="*/ 424 w 502"/>
                <a:gd name="T99" fmla="*/ 88 h 382"/>
                <a:gd name="T100" fmla="*/ 444 w 502"/>
                <a:gd name="T101" fmla="*/ 58 h 382"/>
                <a:gd name="T102" fmla="*/ 442 w 502"/>
                <a:gd name="T103" fmla="*/ 28 h 382"/>
                <a:gd name="T104" fmla="*/ 440 w 502"/>
                <a:gd name="T105" fmla="*/ 8 h 382"/>
                <a:gd name="T106" fmla="*/ 432 w 502"/>
                <a:gd name="T107" fmla="*/ 2 h 382"/>
                <a:gd name="T108" fmla="*/ 422 w 502"/>
                <a:gd name="T109" fmla="*/ 10 h 382"/>
                <a:gd name="T110" fmla="*/ 402 w 502"/>
                <a:gd name="T111" fmla="*/ 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2" h="382">
                  <a:moveTo>
                    <a:pt x="402" y="8"/>
                  </a:moveTo>
                  <a:lnTo>
                    <a:pt x="402" y="10"/>
                  </a:lnTo>
                  <a:lnTo>
                    <a:pt x="404" y="12"/>
                  </a:lnTo>
                  <a:lnTo>
                    <a:pt x="394" y="28"/>
                  </a:lnTo>
                  <a:lnTo>
                    <a:pt x="394" y="28"/>
                  </a:lnTo>
                  <a:lnTo>
                    <a:pt x="386" y="34"/>
                  </a:lnTo>
                  <a:lnTo>
                    <a:pt x="378" y="36"/>
                  </a:lnTo>
                  <a:lnTo>
                    <a:pt x="376" y="36"/>
                  </a:lnTo>
                  <a:lnTo>
                    <a:pt x="368" y="30"/>
                  </a:lnTo>
                  <a:lnTo>
                    <a:pt x="360" y="32"/>
                  </a:lnTo>
                  <a:lnTo>
                    <a:pt x="344" y="44"/>
                  </a:lnTo>
                  <a:lnTo>
                    <a:pt x="344" y="44"/>
                  </a:lnTo>
                  <a:lnTo>
                    <a:pt x="340" y="44"/>
                  </a:lnTo>
                  <a:lnTo>
                    <a:pt x="336" y="42"/>
                  </a:lnTo>
                  <a:lnTo>
                    <a:pt x="328" y="32"/>
                  </a:lnTo>
                  <a:lnTo>
                    <a:pt x="322" y="42"/>
                  </a:lnTo>
                  <a:lnTo>
                    <a:pt x="322" y="42"/>
                  </a:lnTo>
                  <a:lnTo>
                    <a:pt x="322" y="42"/>
                  </a:lnTo>
                  <a:lnTo>
                    <a:pt x="322" y="42"/>
                  </a:lnTo>
                  <a:lnTo>
                    <a:pt x="322" y="42"/>
                  </a:lnTo>
                  <a:lnTo>
                    <a:pt x="316" y="48"/>
                  </a:lnTo>
                  <a:lnTo>
                    <a:pt x="306" y="48"/>
                  </a:lnTo>
                  <a:lnTo>
                    <a:pt x="294" y="52"/>
                  </a:lnTo>
                  <a:lnTo>
                    <a:pt x="282" y="60"/>
                  </a:lnTo>
                  <a:lnTo>
                    <a:pt x="278" y="60"/>
                  </a:lnTo>
                  <a:lnTo>
                    <a:pt x="274" y="64"/>
                  </a:lnTo>
                  <a:lnTo>
                    <a:pt x="274" y="64"/>
                  </a:lnTo>
                  <a:lnTo>
                    <a:pt x="270" y="70"/>
                  </a:lnTo>
                  <a:lnTo>
                    <a:pt x="270" y="72"/>
                  </a:lnTo>
                  <a:lnTo>
                    <a:pt x="270" y="74"/>
                  </a:lnTo>
                  <a:lnTo>
                    <a:pt x="276" y="82"/>
                  </a:lnTo>
                  <a:lnTo>
                    <a:pt x="254" y="80"/>
                  </a:lnTo>
                  <a:lnTo>
                    <a:pt x="242" y="90"/>
                  </a:lnTo>
                  <a:lnTo>
                    <a:pt x="240" y="94"/>
                  </a:lnTo>
                  <a:lnTo>
                    <a:pt x="240" y="94"/>
                  </a:lnTo>
                  <a:lnTo>
                    <a:pt x="238" y="100"/>
                  </a:lnTo>
                  <a:lnTo>
                    <a:pt x="236" y="102"/>
                  </a:lnTo>
                  <a:lnTo>
                    <a:pt x="236" y="102"/>
                  </a:lnTo>
                  <a:lnTo>
                    <a:pt x="224" y="102"/>
                  </a:lnTo>
                  <a:lnTo>
                    <a:pt x="210" y="96"/>
                  </a:lnTo>
                  <a:lnTo>
                    <a:pt x="206" y="96"/>
                  </a:lnTo>
                  <a:lnTo>
                    <a:pt x="194" y="98"/>
                  </a:lnTo>
                  <a:lnTo>
                    <a:pt x="194" y="98"/>
                  </a:lnTo>
                  <a:lnTo>
                    <a:pt x="190" y="96"/>
                  </a:lnTo>
                  <a:lnTo>
                    <a:pt x="186" y="94"/>
                  </a:lnTo>
                  <a:lnTo>
                    <a:pt x="178" y="84"/>
                  </a:lnTo>
                  <a:lnTo>
                    <a:pt x="170" y="80"/>
                  </a:lnTo>
                  <a:lnTo>
                    <a:pt x="162" y="92"/>
                  </a:lnTo>
                  <a:lnTo>
                    <a:pt x="162" y="92"/>
                  </a:lnTo>
                  <a:lnTo>
                    <a:pt x="160" y="92"/>
                  </a:lnTo>
                  <a:lnTo>
                    <a:pt x="150" y="100"/>
                  </a:lnTo>
                  <a:lnTo>
                    <a:pt x="148" y="100"/>
                  </a:lnTo>
                  <a:lnTo>
                    <a:pt x="148" y="102"/>
                  </a:lnTo>
                  <a:lnTo>
                    <a:pt x="146" y="102"/>
                  </a:lnTo>
                  <a:lnTo>
                    <a:pt x="138" y="104"/>
                  </a:lnTo>
                  <a:lnTo>
                    <a:pt x="126" y="116"/>
                  </a:lnTo>
                  <a:lnTo>
                    <a:pt x="126" y="116"/>
                  </a:lnTo>
                  <a:lnTo>
                    <a:pt x="112" y="122"/>
                  </a:lnTo>
                  <a:lnTo>
                    <a:pt x="102" y="134"/>
                  </a:lnTo>
                  <a:lnTo>
                    <a:pt x="70" y="134"/>
                  </a:lnTo>
                  <a:lnTo>
                    <a:pt x="70" y="134"/>
                  </a:lnTo>
                  <a:lnTo>
                    <a:pt x="46" y="124"/>
                  </a:lnTo>
                  <a:lnTo>
                    <a:pt x="32" y="124"/>
                  </a:lnTo>
                  <a:lnTo>
                    <a:pt x="20" y="130"/>
                  </a:lnTo>
                  <a:lnTo>
                    <a:pt x="18" y="130"/>
                  </a:lnTo>
                  <a:lnTo>
                    <a:pt x="18" y="130"/>
                  </a:lnTo>
                  <a:lnTo>
                    <a:pt x="10" y="132"/>
                  </a:lnTo>
                  <a:lnTo>
                    <a:pt x="10" y="132"/>
                  </a:lnTo>
                  <a:lnTo>
                    <a:pt x="2" y="138"/>
                  </a:lnTo>
                  <a:lnTo>
                    <a:pt x="0" y="142"/>
                  </a:lnTo>
                  <a:lnTo>
                    <a:pt x="0" y="152"/>
                  </a:lnTo>
                  <a:lnTo>
                    <a:pt x="4" y="158"/>
                  </a:lnTo>
                  <a:lnTo>
                    <a:pt x="22" y="152"/>
                  </a:lnTo>
                  <a:lnTo>
                    <a:pt x="22" y="152"/>
                  </a:lnTo>
                  <a:lnTo>
                    <a:pt x="30" y="154"/>
                  </a:lnTo>
                  <a:lnTo>
                    <a:pt x="40" y="158"/>
                  </a:lnTo>
                  <a:lnTo>
                    <a:pt x="42" y="158"/>
                  </a:lnTo>
                  <a:lnTo>
                    <a:pt x="42" y="160"/>
                  </a:lnTo>
                  <a:lnTo>
                    <a:pt x="42" y="186"/>
                  </a:lnTo>
                  <a:lnTo>
                    <a:pt x="46" y="188"/>
                  </a:lnTo>
                  <a:lnTo>
                    <a:pt x="64" y="188"/>
                  </a:lnTo>
                  <a:lnTo>
                    <a:pt x="74" y="184"/>
                  </a:lnTo>
                  <a:lnTo>
                    <a:pt x="76" y="184"/>
                  </a:lnTo>
                  <a:lnTo>
                    <a:pt x="76" y="184"/>
                  </a:lnTo>
                  <a:lnTo>
                    <a:pt x="86" y="180"/>
                  </a:lnTo>
                  <a:lnTo>
                    <a:pt x="94" y="176"/>
                  </a:lnTo>
                  <a:lnTo>
                    <a:pt x="98" y="176"/>
                  </a:lnTo>
                  <a:lnTo>
                    <a:pt x="100" y="178"/>
                  </a:lnTo>
                  <a:lnTo>
                    <a:pt x="104" y="188"/>
                  </a:lnTo>
                  <a:lnTo>
                    <a:pt x="104" y="188"/>
                  </a:lnTo>
                  <a:lnTo>
                    <a:pt x="106" y="216"/>
                  </a:lnTo>
                  <a:lnTo>
                    <a:pt x="106" y="218"/>
                  </a:lnTo>
                  <a:lnTo>
                    <a:pt x="92" y="232"/>
                  </a:lnTo>
                  <a:lnTo>
                    <a:pt x="92" y="232"/>
                  </a:lnTo>
                  <a:lnTo>
                    <a:pt x="92" y="234"/>
                  </a:lnTo>
                  <a:lnTo>
                    <a:pt x="74" y="242"/>
                  </a:lnTo>
                  <a:lnTo>
                    <a:pt x="70" y="248"/>
                  </a:lnTo>
                  <a:lnTo>
                    <a:pt x="72" y="252"/>
                  </a:lnTo>
                  <a:lnTo>
                    <a:pt x="106" y="256"/>
                  </a:lnTo>
                  <a:lnTo>
                    <a:pt x="106" y="256"/>
                  </a:lnTo>
                  <a:lnTo>
                    <a:pt x="106" y="256"/>
                  </a:lnTo>
                  <a:lnTo>
                    <a:pt x="108" y="258"/>
                  </a:lnTo>
                  <a:lnTo>
                    <a:pt x="122" y="266"/>
                  </a:lnTo>
                  <a:lnTo>
                    <a:pt x="152" y="264"/>
                  </a:lnTo>
                  <a:lnTo>
                    <a:pt x="152" y="268"/>
                  </a:lnTo>
                  <a:lnTo>
                    <a:pt x="154" y="284"/>
                  </a:lnTo>
                  <a:lnTo>
                    <a:pt x="154" y="286"/>
                  </a:lnTo>
                  <a:lnTo>
                    <a:pt x="154" y="286"/>
                  </a:lnTo>
                  <a:lnTo>
                    <a:pt x="140" y="300"/>
                  </a:lnTo>
                  <a:lnTo>
                    <a:pt x="140" y="300"/>
                  </a:lnTo>
                  <a:lnTo>
                    <a:pt x="140" y="312"/>
                  </a:lnTo>
                  <a:lnTo>
                    <a:pt x="142" y="320"/>
                  </a:lnTo>
                  <a:lnTo>
                    <a:pt x="144" y="326"/>
                  </a:lnTo>
                  <a:lnTo>
                    <a:pt x="150" y="330"/>
                  </a:lnTo>
                  <a:lnTo>
                    <a:pt x="174" y="344"/>
                  </a:lnTo>
                  <a:lnTo>
                    <a:pt x="194" y="356"/>
                  </a:lnTo>
                  <a:lnTo>
                    <a:pt x="212" y="348"/>
                  </a:lnTo>
                  <a:lnTo>
                    <a:pt x="214" y="348"/>
                  </a:lnTo>
                  <a:lnTo>
                    <a:pt x="214" y="348"/>
                  </a:lnTo>
                  <a:lnTo>
                    <a:pt x="216" y="348"/>
                  </a:lnTo>
                  <a:lnTo>
                    <a:pt x="242" y="368"/>
                  </a:lnTo>
                  <a:lnTo>
                    <a:pt x="246" y="368"/>
                  </a:lnTo>
                  <a:lnTo>
                    <a:pt x="252" y="360"/>
                  </a:lnTo>
                  <a:lnTo>
                    <a:pt x="254" y="360"/>
                  </a:lnTo>
                  <a:lnTo>
                    <a:pt x="254" y="358"/>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58" y="356"/>
                  </a:lnTo>
                  <a:lnTo>
                    <a:pt x="358" y="356"/>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6"/>
                  </a:lnTo>
                  <a:lnTo>
                    <a:pt x="414" y="274"/>
                  </a:lnTo>
                  <a:lnTo>
                    <a:pt x="416" y="274"/>
                  </a:lnTo>
                  <a:lnTo>
                    <a:pt x="416" y="274"/>
                  </a:lnTo>
                  <a:lnTo>
                    <a:pt x="458" y="252"/>
                  </a:lnTo>
                  <a:lnTo>
                    <a:pt x="456" y="230"/>
                  </a:lnTo>
                  <a:lnTo>
                    <a:pt x="456" y="230"/>
                  </a:lnTo>
                  <a:lnTo>
                    <a:pt x="456" y="228"/>
                  </a:lnTo>
                  <a:lnTo>
                    <a:pt x="464" y="212"/>
                  </a:lnTo>
                  <a:lnTo>
                    <a:pt x="466" y="210"/>
                  </a:lnTo>
                  <a:lnTo>
                    <a:pt x="466" y="210"/>
                  </a:lnTo>
                  <a:lnTo>
                    <a:pt x="478" y="180"/>
                  </a:lnTo>
                  <a:lnTo>
                    <a:pt x="478" y="180"/>
                  </a:lnTo>
                  <a:lnTo>
                    <a:pt x="478" y="180"/>
                  </a:lnTo>
                  <a:lnTo>
                    <a:pt x="490" y="168"/>
                  </a:lnTo>
                  <a:lnTo>
                    <a:pt x="496" y="156"/>
                  </a:lnTo>
                  <a:lnTo>
                    <a:pt x="496" y="156"/>
                  </a:lnTo>
                  <a:lnTo>
                    <a:pt x="496" y="156"/>
                  </a:lnTo>
                  <a:lnTo>
                    <a:pt x="502" y="146"/>
                  </a:lnTo>
                  <a:lnTo>
                    <a:pt x="496" y="134"/>
                  </a:lnTo>
                  <a:lnTo>
                    <a:pt x="496" y="132"/>
                  </a:lnTo>
                  <a:lnTo>
                    <a:pt x="496" y="132"/>
                  </a:lnTo>
                  <a:lnTo>
                    <a:pt x="496" y="120"/>
                  </a:lnTo>
                  <a:lnTo>
                    <a:pt x="490" y="120"/>
                  </a:lnTo>
                  <a:lnTo>
                    <a:pt x="478" y="126"/>
                  </a:lnTo>
                  <a:lnTo>
                    <a:pt x="478" y="126"/>
                  </a:lnTo>
                  <a:lnTo>
                    <a:pt x="472" y="128"/>
                  </a:lnTo>
                  <a:lnTo>
                    <a:pt x="468" y="128"/>
                  </a:lnTo>
                  <a:lnTo>
                    <a:pt x="460" y="126"/>
                  </a:lnTo>
                  <a:lnTo>
                    <a:pt x="454" y="122"/>
                  </a:lnTo>
                  <a:lnTo>
                    <a:pt x="454" y="122"/>
                  </a:lnTo>
                  <a:lnTo>
                    <a:pt x="452" y="118"/>
                  </a:lnTo>
                  <a:lnTo>
                    <a:pt x="450" y="114"/>
                  </a:lnTo>
                  <a:lnTo>
                    <a:pt x="452" y="98"/>
                  </a:lnTo>
                  <a:lnTo>
                    <a:pt x="446" y="98"/>
                  </a:lnTo>
                  <a:lnTo>
                    <a:pt x="442" y="102"/>
                  </a:lnTo>
                  <a:lnTo>
                    <a:pt x="442" y="102"/>
                  </a:lnTo>
                  <a:lnTo>
                    <a:pt x="432" y="112"/>
                  </a:lnTo>
                  <a:lnTo>
                    <a:pt x="428" y="114"/>
                  </a:lnTo>
                  <a:lnTo>
                    <a:pt x="428" y="114"/>
                  </a:lnTo>
                  <a:lnTo>
                    <a:pt x="424" y="114"/>
                  </a:lnTo>
                  <a:lnTo>
                    <a:pt x="424" y="114"/>
                  </a:lnTo>
                  <a:lnTo>
                    <a:pt x="422" y="108"/>
                  </a:lnTo>
                  <a:lnTo>
                    <a:pt x="422" y="100"/>
                  </a:lnTo>
                  <a:lnTo>
                    <a:pt x="422" y="100"/>
                  </a:lnTo>
                  <a:lnTo>
                    <a:pt x="422" y="92"/>
                  </a:lnTo>
                  <a:lnTo>
                    <a:pt x="424" y="88"/>
                  </a:lnTo>
                  <a:lnTo>
                    <a:pt x="424" y="88"/>
                  </a:lnTo>
                  <a:lnTo>
                    <a:pt x="426" y="86"/>
                  </a:lnTo>
                  <a:lnTo>
                    <a:pt x="428" y="86"/>
                  </a:lnTo>
                  <a:lnTo>
                    <a:pt x="444" y="58"/>
                  </a:lnTo>
                  <a:lnTo>
                    <a:pt x="448" y="48"/>
                  </a:lnTo>
                  <a:lnTo>
                    <a:pt x="450" y="36"/>
                  </a:lnTo>
                  <a:lnTo>
                    <a:pt x="442" y="28"/>
                  </a:lnTo>
                  <a:lnTo>
                    <a:pt x="442" y="28"/>
                  </a:lnTo>
                  <a:lnTo>
                    <a:pt x="440" y="22"/>
                  </a:lnTo>
                  <a:lnTo>
                    <a:pt x="440" y="12"/>
                  </a:lnTo>
                  <a:lnTo>
                    <a:pt x="440" y="8"/>
                  </a:lnTo>
                  <a:lnTo>
                    <a:pt x="440" y="8"/>
                  </a:lnTo>
                  <a:lnTo>
                    <a:pt x="438" y="4"/>
                  </a:lnTo>
                  <a:lnTo>
                    <a:pt x="434" y="0"/>
                  </a:lnTo>
                  <a:lnTo>
                    <a:pt x="434" y="0"/>
                  </a:lnTo>
                  <a:lnTo>
                    <a:pt x="432" y="2"/>
                  </a:lnTo>
                  <a:lnTo>
                    <a:pt x="432" y="2"/>
                  </a:lnTo>
                  <a:lnTo>
                    <a:pt x="430" y="6"/>
                  </a:lnTo>
                  <a:lnTo>
                    <a:pt x="426" y="8"/>
                  </a:lnTo>
                  <a:lnTo>
                    <a:pt x="422" y="10"/>
                  </a:lnTo>
                  <a:lnTo>
                    <a:pt x="416" y="8"/>
                  </a:lnTo>
                  <a:lnTo>
                    <a:pt x="416" y="8"/>
                  </a:lnTo>
                  <a:lnTo>
                    <a:pt x="410" y="8"/>
                  </a:lnTo>
                  <a:lnTo>
                    <a:pt x="402" y="8"/>
                  </a:lnTo>
                  <a:lnTo>
                    <a:pt x="402" y="8"/>
                  </a:lnTo>
                  <a:close/>
                </a:path>
              </a:pathLst>
            </a:custGeom>
            <a:solidFill>
              <a:schemeClr val="accent1">
                <a:lumMod val="75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19" name="MH_Other_12">
              <a:extLst>
                <a:ext uri="{FF2B5EF4-FFF2-40B4-BE49-F238E27FC236}">
                  <a16:creationId xmlns:a16="http://schemas.microsoft.com/office/drawing/2014/main" id="{6754180F-5059-4761-8031-FB9C6CC53023}"/>
                </a:ext>
              </a:extLst>
            </p:cNvPr>
            <p:cNvSpPr>
              <a:spLocks/>
            </p:cNvSpPr>
            <p:nvPr>
              <p:custDataLst>
                <p:tags r:id="rId11"/>
              </p:custDataLst>
            </p:nvPr>
          </p:nvSpPr>
          <p:spPr bwMode="auto">
            <a:xfrm>
              <a:off x="3565527" y="3187601"/>
              <a:ext cx="385763" cy="392113"/>
            </a:xfrm>
            <a:custGeom>
              <a:avLst/>
              <a:gdLst>
                <a:gd name="T0" fmla="*/ 268 w 284"/>
                <a:gd name="T1" fmla="*/ 32 h 288"/>
                <a:gd name="T2" fmla="*/ 258 w 284"/>
                <a:gd name="T3" fmla="*/ 28 h 288"/>
                <a:gd name="T4" fmla="*/ 250 w 284"/>
                <a:gd name="T5" fmla="*/ 24 h 288"/>
                <a:gd name="T6" fmla="*/ 234 w 284"/>
                <a:gd name="T7" fmla="*/ 28 h 288"/>
                <a:gd name="T8" fmla="*/ 222 w 284"/>
                <a:gd name="T9" fmla="*/ 22 h 288"/>
                <a:gd name="T10" fmla="*/ 220 w 284"/>
                <a:gd name="T11" fmla="*/ 20 h 288"/>
                <a:gd name="T12" fmla="*/ 204 w 284"/>
                <a:gd name="T13" fmla="*/ 4 h 288"/>
                <a:gd name="T14" fmla="*/ 176 w 284"/>
                <a:gd name="T15" fmla="*/ 16 h 288"/>
                <a:gd name="T16" fmla="*/ 172 w 284"/>
                <a:gd name="T17" fmla="*/ 40 h 288"/>
                <a:gd name="T18" fmla="*/ 162 w 284"/>
                <a:gd name="T19" fmla="*/ 60 h 288"/>
                <a:gd name="T20" fmla="*/ 144 w 284"/>
                <a:gd name="T21" fmla="*/ 86 h 288"/>
                <a:gd name="T22" fmla="*/ 124 w 284"/>
                <a:gd name="T23" fmla="*/ 104 h 288"/>
                <a:gd name="T24" fmla="*/ 114 w 284"/>
                <a:gd name="T25" fmla="*/ 120 h 288"/>
                <a:gd name="T26" fmla="*/ 88 w 284"/>
                <a:gd name="T27" fmla="*/ 144 h 288"/>
                <a:gd name="T28" fmla="*/ 72 w 284"/>
                <a:gd name="T29" fmla="*/ 164 h 288"/>
                <a:gd name="T30" fmla="*/ 8 w 284"/>
                <a:gd name="T31" fmla="*/ 160 h 288"/>
                <a:gd name="T32" fmla="*/ 6 w 284"/>
                <a:gd name="T33" fmla="*/ 208 h 288"/>
                <a:gd name="T34" fmla="*/ 32 w 284"/>
                <a:gd name="T35" fmla="*/ 234 h 288"/>
                <a:gd name="T36" fmla="*/ 32 w 284"/>
                <a:gd name="T37" fmla="*/ 234 h 288"/>
                <a:gd name="T38" fmla="*/ 42 w 284"/>
                <a:gd name="T39" fmla="*/ 262 h 288"/>
                <a:gd name="T40" fmla="*/ 44 w 284"/>
                <a:gd name="T41" fmla="*/ 268 h 288"/>
                <a:gd name="T42" fmla="*/ 62 w 284"/>
                <a:gd name="T43" fmla="*/ 262 h 288"/>
                <a:gd name="T44" fmla="*/ 70 w 284"/>
                <a:gd name="T45" fmla="*/ 266 h 288"/>
                <a:gd name="T46" fmla="*/ 76 w 284"/>
                <a:gd name="T47" fmla="*/ 246 h 288"/>
                <a:gd name="T48" fmla="*/ 80 w 284"/>
                <a:gd name="T49" fmla="*/ 242 h 288"/>
                <a:gd name="T50" fmla="*/ 110 w 284"/>
                <a:gd name="T51" fmla="*/ 232 h 288"/>
                <a:gd name="T52" fmla="*/ 112 w 284"/>
                <a:gd name="T53" fmla="*/ 212 h 288"/>
                <a:gd name="T54" fmla="*/ 120 w 284"/>
                <a:gd name="T55" fmla="*/ 206 h 288"/>
                <a:gd name="T56" fmla="*/ 122 w 284"/>
                <a:gd name="T57" fmla="*/ 206 h 288"/>
                <a:gd name="T58" fmla="*/ 136 w 284"/>
                <a:gd name="T59" fmla="*/ 220 h 288"/>
                <a:gd name="T60" fmla="*/ 140 w 284"/>
                <a:gd name="T61" fmla="*/ 232 h 288"/>
                <a:gd name="T62" fmla="*/ 152 w 284"/>
                <a:gd name="T63" fmla="*/ 216 h 288"/>
                <a:gd name="T64" fmla="*/ 162 w 284"/>
                <a:gd name="T65" fmla="*/ 212 h 288"/>
                <a:gd name="T66" fmla="*/ 174 w 284"/>
                <a:gd name="T67" fmla="*/ 214 h 288"/>
                <a:gd name="T68" fmla="*/ 180 w 284"/>
                <a:gd name="T69" fmla="*/ 236 h 288"/>
                <a:gd name="T70" fmla="*/ 188 w 284"/>
                <a:gd name="T71" fmla="*/ 254 h 288"/>
                <a:gd name="T72" fmla="*/ 194 w 284"/>
                <a:gd name="T73" fmla="*/ 270 h 288"/>
                <a:gd name="T74" fmla="*/ 208 w 284"/>
                <a:gd name="T75" fmla="*/ 270 h 288"/>
                <a:gd name="T76" fmla="*/ 208 w 284"/>
                <a:gd name="T77" fmla="*/ 272 h 288"/>
                <a:gd name="T78" fmla="*/ 216 w 284"/>
                <a:gd name="T79" fmla="*/ 288 h 288"/>
                <a:gd name="T80" fmla="*/ 220 w 284"/>
                <a:gd name="T81" fmla="*/ 276 h 288"/>
                <a:gd name="T82" fmla="*/ 224 w 284"/>
                <a:gd name="T83" fmla="*/ 274 h 288"/>
                <a:gd name="T84" fmla="*/ 230 w 284"/>
                <a:gd name="T85" fmla="*/ 270 h 288"/>
                <a:gd name="T86" fmla="*/ 236 w 284"/>
                <a:gd name="T87" fmla="*/ 264 h 288"/>
                <a:gd name="T88" fmla="*/ 188 w 284"/>
                <a:gd name="T89" fmla="*/ 168 h 288"/>
                <a:gd name="T90" fmla="*/ 176 w 284"/>
                <a:gd name="T91" fmla="*/ 128 h 288"/>
                <a:gd name="T92" fmla="*/ 174 w 284"/>
                <a:gd name="T93" fmla="*/ 128 h 288"/>
                <a:gd name="T94" fmla="*/ 182 w 284"/>
                <a:gd name="T95" fmla="*/ 104 h 288"/>
                <a:gd name="T96" fmla="*/ 260 w 284"/>
                <a:gd name="T97" fmla="*/ 88 h 288"/>
                <a:gd name="T98" fmla="*/ 262 w 284"/>
                <a:gd name="T99" fmla="*/ 86 h 288"/>
                <a:gd name="T100" fmla="*/ 280 w 284"/>
                <a:gd name="T101" fmla="*/ 76 h 288"/>
                <a:gd name="T102" fmla="*/ 284 w 284"/>
                <a:gd name="T103" fmla="*/ 5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4" h="288">
                  <a:moveTo>
                    <a:pt x="284" y="58"/>
                  </a:moveTo>
                  <a:lnTo>
                    <a:pt x="278" y="44"/>
                  </a:lnTo>
                  <a:lnTo>
                    <a:pt x="268" y="32"/>
                  </a:lnTo>
                  <a:lnTo>
                    <a:pt x="260" y="30"/>
                  </a:lnTo>
                  <a:lnTo>
                    <a:pt x="258" y="30"/>
                  </a:lnTo>
                  <a:lnTo>
                    <a:pt x="258" y="28"/>
                  </a:lnTo>
                  <a:lnTo>
                    <a:pt x="258" y="28"/>
                  </a:lnTo>
                  <a:lnTo>
                    <a:pt x="250" y="24"/>
                  </a:lnTo>
                  <a:lnTo>
                    <a:pt x="250" y="24"/>
                  </a:lnTo>
                  <a:lnTo>
                    <a:pt x="248" y="24"/>
                  </a:lnTo>
                  <a:lnTo>
                    <a:pt x="244" y="26"/>
                  </a:lnTo>
                  <a:lnTo>
                    <a:pt x="234" y="28"/>
                  </a:lnTo>
                  <a:lnTo>
                    <a:pt x="234" y="28"/>
                  </a:lnTo>
                  <a:lnTo>
                    <a:pt x="232" y="26"/>
                  </a:lnTo>
                  <a:lnTo>
                    <a:pt x="222" y="22"/>
                  </a:lnTo>
                  <a:lnTo>
                    <a:pt x="222" y="22"/>
                  </a:lnTo>
                  <a:lnTo>
                    <a:pt x="220" y="22"/>
                  </a:lnTo>
                  <a:lnTo>
                    <a:pt x="220" y="20"/>
                  </a:lnTo>
                  <a:lnTo>
                    <a:pt x="220" y="20"/>
                  </a:lnTo>
                  <a:lnTo>
                    <a:pt x="212" y="12"/>
                  </a:lnTo>
                  <a:lnTo>
                    <a:pt x="204" y="4"/>
                  </a:lnTo>
                  <a:lnTo>
                    <a:pt x="196" y="0"/>
                  </a:lnTo>
                  <a:lnTo>
                    <a:pt x="188" y="8"/>
                  </a:lnTo>
                  <a:lnTo>
                    <a:pt x="176" y="16"/>
                  </a:lnTo>
                  <a:lnTo>
                    <a:pt x="172" y="40"/>
                  </a:lnTo>
                  <a:lnTo>
                    <a:pt x="172" y="40"/>
                  </a:lnTo>
                  <a:lnTo>
                    <a:pt x="172" y="40"/>
                  </a:lnTo>
                  <a:lnTo>
                    <a:pt x="162" y="58"/>
                  </a:lnTo>
                  <a:lnTo>
                    <a:pt x="162" y="60"/>
                  </a:lnTo>
                  <a:lnTo>
                    <a:pt x="162" y="60"/>
                  </a:lnTo>
                  <a:lnTo>
                    <a:pt x="154" y="68"/>
                  </a:lnTo>
                  <a:lnTo>
                    <a:pt x="144" y="86"/>
                  </a:lnTo>
                  <a:lnTo>
                    <a:pt x="144" y="86"/>
                  </a:lnTo>
                  <a:lnTo>
                    <a:pt x="144" y="88"/>
                  </a:lnTo>
                  <a:lnTo>
                    <a:pt x="144" y="88"/>
                  </a:lnTo>
                  <a:lnTo>
                    <a:pt x="124" y="104"/>
                  </a:lnTo>
                  <a:lnTo>
                    <a:pt x="116" y="118"/>
                  </a:lnTo>
                  <a:lnTo>
                    <a:pt x="116" y="118"/>
                  </a:lnTo>
                  <a:lnTo>
                    <a:pt x="114" y="120"/>
                  </a:lnTo>
                  <a:lnTo>
                    <a:pt x="110" y="124"/>
                  </a:lnTo>
                  <a:lnTo>
                    <a:pt x="96" y="132"/>
                  </a:lnTo>
                  <a:lnTo>
                    <a:pt x="88" y="144"/>
                  </a:lnTo>
                  <a:lnTo>
                    <a:pt x="88" y="144"/>
                  </a:lnTo>
                  <a:lnTo>
                    <a:pt x="74" y="164"/>
                  </a:lnTo>
                  <a:lnTo>
                    <a:pt x="72" y="164"/>
                  </a:lnTo>
                  <a:lnTo>
                    <a:pt x="72" y="164"/>
                  </a:lnTo>
                  <a:lnTo>
                    <a:pt x="72" y="164"/>
                  </a:lnTo>
                  <a:lnTo>
                    <a:pt x="8" y="160"/>
                  </a:lnTo>
                  <a:lnTo>
                    <a:pt x="0" y="168"/>
                  </a:lnTo>
                  <a:lnTo>
                    <a:pt x="0" y="180"/>
                  </a:lnTo>
                  <a:lnTo>
                    <a:pt x="6" y="208"/>
                  </a:lnTo>
                  <a:lnTo>
                    <a:pt x="20" y="226"/>
                  </a:lnTo>
                  <a:lnTo>
                    <a:pt x="32" y="232"/>
                  </a:lnTo>
                  <a:lnTo>
                    <a:pt x="32" y="234"/>
                  </a:lnTo>
                  <a:lnTo>
                    <a:pt x="32" y="234"/>
                  </a:lnTo>
                  <a:lnTo>
                    <a:pt x="32" y="234"/>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70" y="266"/>
                  </a:lnTo>
                  <a:lnTo>
                    <a:pt x="68" y="260"/>
                  </a:lnTo>
                  <a:lnTo>
                    <a:pt x="68" y="260"/>
                  </a:lnTo>
                  <a:lnTo>
                    <a:pt x="76" y="246"/>
                  </a:lnTo>
                  <a:lnTo>
                    <a:pt x="76" y="246"/>
                  </a:lnTo>
                  <a:lnTo>
                    <a:pt x="78" y="244"/>
                  </a:lnTo>
                  <a:lnTo>
                    <a:pt x="80" y="242"/>
                  </a:lnTo>
                  <a:lnTo>
                    <a:pt x="88" y="242"/>
                  </a:lnTo>
                  <a:lnTo>
                    <a:pt x="102" y="242"/>
                  </a:lnTo>
                  <a:lnTo>
                    <a:pt x="110" y="232"/>
                  </a:lnTo>
                  <a:lnTo>
                    <a:pt x="110" y="222"/>
                  </a:lnTo>
                  <a:lnTo>
                    <a:pt x="112" y="212"/>
                  </a:lnTo>
                  <a:lnTo>
                    <a:pt x="112" y="212"/>
                  </a:lnTo>
                  <a:lnTo>
                    <a:pt x="114" y="210"/>
                  </a:lnTo>
                  <a:lnTo>
                    <a:pt x="114" y="210"/>
                  </a:lnTo>
                  <a:lnTo>
                    <a:pt x="120" y="206"/>
                  </a:lnTo>
                  <a:lnTo>
                    <a:pt x="120" y="206"/>
                  </a:lnTo>
                  <a:lnTo>
                    <a:pt x="120" y="206"/>
                  </a:lnTo>
                  <a:lnTo>
                    <a:pt x="122" y="206"/>
                  </a:lnTo>
                  <a:lnTo>
                    <a:pt x="134" y="208"/>
                  </a:lnTo>
                  <a:lnTo>
                    <a:pt x="134" y="210"/>
                  </a:lnTo>
                  <a:lnTo>
                    <a:pt x="136" y="220"/>
                  </a:lnTo>
                  <a:lnTo>
                    <a:pt x="136" y="224"/>
                  </a:lnTo>
                  <a:lnTo>
                    <a:pt x="138" y="232"/>
                  </a:lnTo>
                  <a:lnTo>
                    <a:pt x="140" y="232"/>
                  </a:lnTo>
                  <a:lnTo>
                    <a:pt x="144" y="226"/>
                  </a:lnTo>
                  <a:lnTo>
                    <a:pt x="144" y="226"/>
                  </a:lnTo>
                  <a:lnTo>
                    <a:pt x="152" y="21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2"/>
                  </a:lnTo>
                  <a:lnTo>
                    <a:pt x="188" y="254"/>
                  </a:lnTo>
                  <a:lnTo>
                    <a:pt x="188" y="264"/>
                  </a:lnTo>
                  <a:lnTo>
                    <a:pt x="192" y="270"/>
                  </a:lnTo>
                  <a:lnTo>
                    <a:pt x="194" y="270"/>
                  </a:lnTo>
                  <a:lnTo>
                    <a:pt x="196" y="266"/>
                  </a:lnTo>
                  <a:lnTo>
                    <a:pt x="198" y="264"/>
                  </a:lnTo>
                  <a:lnTo>
                    <a:pt x="208" y="270"/>
                  </a:lnTo>
                  <a:lnTo>
                    <a:pt x="208" y="270"/>
                  </a:lnTo>
                  <a:lnTo>
                    <a:pt x="208" y="270"/>
                  </a:lnTo>
                  <a:lnTo>
                    <a:pt x="208" y="272"/>
                  </a:lnTo>
                  <a:lnTo>
                    <a:pt x="208" y="272"/>
                  </a:lnTo>
                  <a:lnTo>
                    <a:pt x="212" y="286"/>
                  </a:lnTo>
                  <a:lnTo>
                    <a:pt x="216" y="288"/>
                  </a:lnTo>
                  <a:lnTo>
                    <a:pt x="216" y="286"/>
                  </a:lnTo>
                  <a:lnTo>
                    <a:pt x="220" y="276"/>
                  </a:lnTo>
                  <a:lnTo>
                    <a:pt x="220" y="276"/>
                  </a:lnTo>
                  <a:lnTo>
                    <a:pt x="222" y="274"/>
                  </a:lnTo>
                  <a:lnTo>
                    <a:pt x="222" y="274"/>
                  </a:lnTo>
                  <a:lnTo>
                    <a:pt x="224" y="274"/>
                  </a:lnTo>
                  <a:lnTo>
                    <a:pt x="228" y="270"/>
                  </a:lnTo>
                  <a:lnTo>
                    <a:pt x="230"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6" y="128"/>
                  </a:lnTo>
                  <a:lnTo>
                    <a:pt x="174" y="128"/>
                  </a:lnTo>
                  <a:lnTo>
                    <a:pt x="174" y="128"/>
                  </a:lnTo>
                  <a:lnTo>
                    <a:pt x="176" y="126"/>
                  </a:lnTo>
                  <a:lnTo>
                    <a:pt x="180" y="104"/>
                  </a:lnTo>
                  <a:lnTo>
                    <a:pt x="182" y="104"/>
                  </a:lnTo>
                  <a:lnTo>
                    <a:pt x="184" y="104"/>
                  </a:lnTo>
                  <a:lnTo>
                    <a:pt x="234" y="102"/>
                  </a:lnTo>
                  <a:lnTo>
                    <a:pt x="260" y="88"/>
                  </a:lnTo>
                  <a:lnTo>
                    <a:pt x="260" y="88"/>
                  </a:lnTo>
                  <a:lnTo>
                    <a:pt x="262" y="86"/>
                  </a:lnTo>
                  <a:lnTo>
                    <a:pt x="262" y="86"/>
                  </a:lnTo>
                  <a:lnTo>
                    <a:pt x="274" y="82"/>
                  </a:lnTo>
                  <a:lnTo>
                    <a:pt x="278" y="78"/>
                  </a:lnTo>
                  <a:lnTo>
                    <a:pt x="280" y="76"/>
                  </a:lnTo>
                  <a:lnTo>
                    <a:pt x="280" y="76"/>
                  </a:lnTo>
                  <a:lnTo>
                    <a:pt x="282" y="68"/>
                  </a:lnTo>
                  <a:lnTo>
                    <a:pt x="284" y="58"/>
                  </a:lnTo>
                  <a:lnTo>
                    <a:pt x="284" y="58"/>
                  </a:lnTo>
                  <a:close/>
                </a:path>
              </a:pathLst>
            </a:custGeom>
            <a:solidFill>
              <a:schemeClr val="accent1">
                <a:lumMod val="75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0" name="MH_Other_13">
              <a:extLst>
                <a:ext uri="{FF2B5EF4-FFF2-40B4-BE49-F238E27FC236}">
                  <a16:creationId xmlns:a16="http://schemas.microsoft.com/office/drawing/2014/main" id="{8DC5434F-05CF-49CA-A009-B42C480F8514}"/>
                </a:ext>
              </a:extLst>
            </p:cNvPr>
            <p:cNvSpPr>
              <a:spLocks/>
            </p:cNvSpPr>
            <p:nvPr>
              <p:custDataLst>
                <p:tags r:id="rId12"/>
              </p:custDataLst>
            </p:nvPr>
          </p:nvSpPr>
          <p:spPr bwMode="auto">
            <a:xfrm>
              <a:off x="3565526" y="2427188"/>
              <a:ext cx="439738" cy="785812"/>
            </a:xfrm>
            <a:custGeom>
              <a:avLst/>
              <a:gdLst>
                <a:gd name="T0" fmla="*/ 108 w 324"/>
                <a:gd name="T1" fmla="*/ 196 h 578"/>
                <a:gd name="T2" fmla="*/ 124 w 324"/>
                <a:gd name="T3" fmla="*/ 202 h 578"/>
                <a:gd name="T4" fmla="*/ 176 w 324"/>
                <a:gd name="T5" fmla="*/ 228 h 578"/>
                <a:gd name="T6" fmla="*/ 186 w 324"/>
                <a:gd name="T7" fmla="*/ 244 h 578"/>
                <a:gd name="T8" fmla="*/ 178 w 324"/>
                <a:gd name="T9" fmla="*/ 260 h 578"/>
                <a:gd name="T10" fmla="*/ 178 w 324"/>
                <a:gd name="T11" fmla="*/ 286 h 578"/>
                <a:gd name="T12" fmla="*/ 168 w 324"/>
                <a:gd name="T13" fmla="*/ 316 h 578"/>
                <a:gd name="T14" fmla="*/ 140 w 324"/>
                <a:gd name="T15" fmla="*/ 312 h 578"/>
                <a:gd name="T16" fmla="*/ 130 w 324"/>
                <a:gd name="T17" fmla="*/ 340 h 578"/>
                <a:gd name="T18" fmla="*/ 116 w 324"/>
                <a:gd name="T19" fmla="*/ 354 h 578"/>
                <a:gd name="T20" fmla="*/ 88 w 324"/>
                <a:gd name="T21" fmla="*/ 348 h 578"/>
                <a:gd name="T22" fmla="*/ 40 w 324"/>
                <a:gd name="T23" fmla="*/ 376 h 578"/>
                <a:gd name="T24" fmla="*/ 48 w 324"/>
                <a:gd name="T25" fmla="*/ 408 h 578"/>
                <a:gd name="T26" fmla="*/ 52 w 324"/>
                <a:gd name="T27" fmla="*/ 440 h 578"/>
                <a:gd name="T28" fmla="*/ 16 w 324"/>
                <a:gd name="T29" fmla="*/ 446 h 578"/>
                <a:gd name="T30" fmla="*/ 6 w 324"/>
                <a:gd name="T31" fmla="*/ 486 h 578"/>
                <a:gd name="T32" fmla="*/ 30 w 324"/>
                <a:gd name="T33" fmla="*/ 518 h 578"/>
                <a:gd name="T34" fmla="*/ 80 w 324"/>
                <a:gd name="T35" fmla="*/ 504 h 578"/>
                <a:gd name="T36" fmla="*/ 94 w 324"/>
                <a:gd name="T37" fmla="*/ 532 h 578"/>
                <a:gd name="T38" fmla="*/ 104 w 324"/>
                <a:gd name="T39" fmla="*/ 530 h 578"/>
                <a:gd name="T40" fmla="*/ 152 w 324"/>
                <a:gd name="T41" fmla="*/ 546 h 578"/>
                <a:gd name="T42" fmla="*/ 196 w 324"/>
                <a:gd name="T43" fmla="*/ 548 h 578"/>
                <a:gd name="T44" fmla="*/ 208 w 324"/>
                <a:gd name="T45" fmla="*/ 556 h 578"/>
                <a:gd name="T46" fmla="*/ 226 w 324"/>
                <a:gd name="T47" fmla="*/ 574 h 578"/>
                <a:gd name="T48" fmla="*/ 240 w 324"/>
                <a:gd name="T49" fmla="*/ 548 h 578"/>
                <a:gd name="T50" fmla="*/ 246 w 324"/>
                <a:gd name="T51" fmla="*/ 516 h 578"/>
                <a:gd name="T52" fmla="*/ 268 w 324"/>
                <a:gd name="T53" fmla="*/ 512 h 578"/>
                <a:gd name="T54" fmla="*/ 236 w 324"/>
                <a:gd name="T55" fmla="*/ 476 h 578"/>
                <a:gd name="T56" fmla="*/ 242 w 324"/>
                <a:gd name="T57" fmla="*/ 460 h 578"/>
                <a:gd name="T58" fmla="*/ 302 w 324"/>
                <a:gd name="T59" fmla="*/ 466 h 578"/>
                <a:gd name="T60" fmla="*/ 320 w 324"/>
                <a:gd name="T61" fmla="*/ 438 h 578"/>
                <a:gd name="T62" fmla="*/ 296 w 324"/>
                <a:gd name="T63" fmla="*/ 420 h 578"/>
                <a:gd name="T64" fmla="*/ 276 w 324"/>
                <a:gd name="T65" fmla="*/ 368 h 578"/>
                <a:gd name="T66" fmla="*/ 274 w 324"/>
                <a:gd name="T67" fmla="*/ 364 h 578"/>
                <a:gd name="T68" fmla="*/ 280 w 324"/>
                <a:gd name="T69" fmla="*/ 232 h 578"/>
                <a:gd name="T70" fmla="*/ 278 w 324"/>
                <a:gd name="T71" fmla="*/ 162 h 578"/>
                <a:gd name="T72" fmla="*/ 296 w 324"/>
                <a:gd name="T73" fmla="*/ 136 h 578"/>
                <a:gd name="T74" fmla="*/ 280 w 324"/>
                <a:gd name="T75" fmla="*/ 110 h 578"/>
                <a:gd name="T76" fmla="*/ 276 w 324"/>
                <a:gd name="T77" fmla="*/ 88 h 578"/>
                <a:gd name="T78" fmla="*/ 298 w 324"/>
                <a:gd name="T79" fmla="*/ 60 h 578"/>
                <a:gd name="T80" fmla="*/ 290 w 324"/>
                <a:gd name="T81" fmla="*/ 34 h 578"/>
                <a:gd name="T82" fmla="*/ 312 w 324"/>
                <a:gd name="T83" fmla="*/ 12 h 578"/>
                <a:gd name="T84" fmla="*/ 292 w 324"/>
                <a:gd name="T85" fmla="*/ 18 h 578"/>
                <a:gd name="T86" fmla="*/ 260 w 324"/>
                <a:gd name="T87" fmla="*/ 28 h 578"/>
                <a:gd name="T88" fmla="*/ 210 w 324"/>
                <a:gd name="T89" fmla="*/ 56 h 578"/>
                <a:gd name="T90" fmla="*/ 192 w 324"/>
                <a:gd name="T91" fmla="*/ 88 h 578"/>
                <a:gd name="T92" fmla="*/ 184 w 324"/>
                <a:gd name="T93" fmla="*/ 130 h 578"/>
                <a:gd name="T94" fmla="*/ 174 w 324"/>
                <a:gd name="T95" fmla="*/ 144 h 578"/>
                <a:gd name="T96" fmla="*/ 172 w 324"/>
                <a:gd name="T97" fmla="*/ 146 h 578"/>
                <a:gd name="T98" fmla="*/ 152 w 324"/>
                <a:gd name="T99" fmla="*/ 148 h 578"/>
                <a:gd name="T100" fmla="*/ 108 w 324"/>
                <a:gd name="T101" fmla="*/ 13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4" h="578">
                  <a:moveTo>
                    <a:pt x="108" y="132"/>
                  </a:moveTo>
                  <a:lnTo>
                    <a:pt x="104" y="130"/>
                  </a:lnTo>
                  <a:lnTo>
                    <a:pt x="96" y="180"/>
                  </a:lnTo>
                  <a:lnTo>
                    <a:pt x="108" y="196"/>
                  </a:lnTo>
                  <a:lnTo>
                    <a:pt x="122" y="200"/>
                  </a:lnTo>
                  <a:lnTo>
                    <a:pt x="122" y="200"/>
                  </a:lnTo>
                  <a:lnTo>
                    <a:pt x="122" y="200"/>
                  </a:lnTo>
                  <a:lnTo>
                    <a:pt x="124" y="202"/>
                  </a:lnTo>
                  <a:lnTo>
                    <a:pt x="140" y="216"/>
                  </a:lnTo>
                  <a:lnTo>
                    <a:pt x="164" y="220"/>
                  </a:lnTo>
                  <a:lnTo>
                    <a:pt x="164" y="220"/>
                  </a:lnTo>
                  <a:lnTo>
                    <a:pt x="176" y="228"/>
                  </a:lnTo>
                  <a:lnTo>
                    <a:pt x="176" y="228"/>
                  </a:lnTo>
                  <a:lnTo>
                    <a:pt x="176" y="228"/>
                  </a:lnTo>
                  <a:lnTo>
                    <a:pt x="176" y="230"/>
                  </a:lnTo>
                  <a:lnTo>
                    <a:pt x="186" y="244"/>
                  </a:lnTo>
                  <a:lnTo>
                    <a:pt x="188" y="244"/>
                  </a:lnTo>
                  <a:lnTo>
                    <a:pt x="186" y="246"/>
                  </a:lnTo>
                  <a:lnTo>
                    <a:pt x="178" y="260"/>
                  </a:lnTo>
                  <a:lnTo>
                    <a:pt x="178" y="260"/>
                  </a:lnTo>
                  <a:lnTo>
                    <a:pt x="178" y="264"/>
                  </a:lnTo>
                  <a:lnTo>
                    <a:pt x="176" y="272"/>
                  </a:lnTo>
                  <a:lnTo>
                    <a:pt x="178" y="272"/>
                  </a:lnTo>
                  <a:lnTo>
                    <a:pt x="178" y="286"/>
                  </a:lnTo>
                  <a:lnTo>
                    <a:pt x="176" y="288"/>
                  </a:lnTo>
                  <a:lnTo>
                    <a:pt x="176" y="288"/>
                  </a:lnTo>
                  <a:lnTo>
                    <a:pt x="170" y="312"/>
                  </a:lnTo>
                  <a:lnTo>
                    <a:pt x="168" y="316"/>
                  </a:lnTo>
                  <a:lnTo>
                    <a:pt x="168" y="316"/>
                  </a:lnTo>
                  <a:lnTo>
                    <a:pt x="164" y="314"/>
                  </a:lnTo>
                  <a:lnTo>
                    <a:pt x="154" y="312"/>
                  </a:lnTo>
                  <a:lnTo>
                    <a:pt x="140" y="312"/>
                  </a:lnTo>
                  <a:lnTo>
                    <a:pt x="128" y="316"/>
                  </a:lnTo>
                  <a:lnTo>
                    <a:pt x="116" y="328"/>
                  </a:lnTo>
                  <a:lnTo>
                    <a:pt x="112" y="332"/>
                  </a:lnTo>
                  <a:lnTo>
                    <a:pt x="130" y="340"/>
                  </a:lnTo>
                  <a:lnTo>
                    <a:pt x="128" y="344"/>
                  </a:lnTo>
                  <a:lnTo>
                    <a:pt x="128" y="344"/>
                  </a:lnTo>
                  <a:lnTo>
                    <a:pt x="124" y="350"/>
                  </a:lnTo>
                  <a:lnTo>
                    <a:pt x="116" y="354"/>
                  </a:lnTo>
                  <a:lnTo>
                    <a:pt x="106" y="354"/>
                  </a:lnTo>
                  <a:lnTo>
                    <a:pt x="88" y="348"/>
                  </a:lnTo>
                  <a:lnTo>
                    <a:pt x="88" y="348"/>
                  </a:lnTo>
                  <a:lnTo>
                    <a:pt x="88" y="348"/>
                  </a:lnTo>
                  <a:lnTo>
                    <a:pt x="70" y="338"/>
                  </a:lnTo>
                  <a:lnTo>
                    <a:pt x="64" y="338"/>
                  </a:lnTo>
                  <a:lnTo>
                    <a:pt x="44" y="366"/>
                  </a:lnTo>
                  <a:lnTo>
                    <a:pt x="40" y="376"/>
                  </a:lnTo>
                  <a:lnTo>
                    <a:pt x="40" y="392"/>
                  </a:lnTo>
                  <a:lnTo>
                    <a:pt x="48" y="406"/>
                  </a:lnTo>
                  <a:lnTo>
                    <a:pt x="48" y="408"/>
                  </a:lnTo>
                  <a:lnTo>
                    <a:pt x="48" y="408"/>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48"/>
                  </a:lnTo>
                  <a:lnTo>
                    <a:pt x="196" y="550"/>
                  </a:lnTo>
                  <a:lnTo>
                    <a:pt x="208" y="556"/>
                  </a:lnTo>
                  <a:lnTo>
                    <a:pt x="208" y="556"/>
                  </a:lnTo>
                  <a:lnTo>
                    <a:pt x="208" y="556"/>
                  </a:lnTo>
                  <a:lnTo>
                    <a:pt x="208" y="558"/>
                  </a:lnTo>
                  <a:lnTo>
                    <a:pt x="220" y="566"/>
                  </a:lnTo>
                  <a:lnTo>
                    <a:pt x="220" y="566"/>
                  </a:lnTo>
                  <a:lnTo>
                    <a:pt x="226" y="574"/>
                  </a:lnTo>
                  <a:lnTo>
                    <a:pt x="234" y="578"/>
                  </a:lnTo>
                  <a:lnTo>
                    <a:pt x="248" y="576"/>
                  </a:lnTo>
                  <a:lnTo>
                    <a:pt x="248" y="560"/>
                  </a:lnTo>
                  <a:lnTo>
                    <a:pt x="240" y="548"/>
                  </a:lnTo>
                  <a:lnTo>
                    <a:pt x="240" y="548"/>
                  </a:lnTo>
                  <a:lnTo>
                    <a:pt x="240" y="548"/>
                  </a:lnTo>
                  <a:lnTo>
                    <a:pt x="236" y="526"/>
                  </a:lnTo>
                  <a:lnTo>
                    <a:pt x="246" y="516"/>
                  </a:lnTo>
                  <a:lnTo>
                    <a:pt x="248" y="514"/>
                  </a:lnTo>
                  <a:lnTo>
                    <a:pt x="248" y="514"/>
                  </a:lnTo>
                  <a:lnTo>
                    <a:pt x="258" y="512"/>
                  </a:lnTo>
                  <a:lnTo>
                    <a:pt x="268" y="512"/>
                  </a:lnTo>
                  <a:lnTo>
                    <a:pt x="272" y="508"/>
                  </a:lnTo>
                  <a:lnTo>
                    <a:pt x="264" y="500"/>
                  </a:lnTo>
                  <a:lnTo>
                    <a:pt x="242" y="484"/>
                  </a:lnTo>
                  <a:lnTo>
                    <a:pt x="236" y="476"/>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4" y="428"/>
                  </a:lnTo>
                  <a:lnTo>
                    <a:pt x="300" y="424"/>
                  </a:lnTo>
                  <a:lnTo>
                    <a:pt x="296" y="420"/>
                  </a:lnTo>
                  <a:lnTo>
                    <a:pt x="292" y="410"/>
                  </a:lnTo>
                  <a:lnTo>
                    <a:pt x="290" y="394"/>
                  </a:lnTo>
                  <a:lnTo>
                    <a:pt x="290" y="374"/>
                  </a:lnTo>
                  <a:lnTo>
                    <a:pt x="276" y="368"/>
                  </a:lnTo>
                  <a:lnTo>
                    <a:pt x="276" y="368"/>
                  </a:lnTo>
                  <a:lnTo>
                    <a:pt x="274" y="368"/>
                  </a:lnTo>
                  <a:lnTo>
                    <a:pt x="274" y="366"/>
                  </a:lnTo>
                  <a:lnTo>
                    <a:pt x="274" y="364"/>
                  </a:lnTo>
                  <a:lnTo>
                    <a:pt x="272" y="344"/>
                  </a:lnTo>
                  <a:lnTo>
                    <a:pt x="288" y="262"/>
                  </a:lnTo>
                  <a:lnTo>
                    <a:pt x="288" y="262"/>
                  </a:lnTo>
                  <a:lnTo>
                    <a:pt x="280" y="232"/>
                  </a:lnTo>
                  <a:lnTo>
                    <a:pt x="278" y="214"/>
                  </a:lnTo>
                  <a:lnTo>
                    <a:pt x="276" y="190"/>
                  </a:lnTo>
                  <a:lnTo>
                    <a:pt x="278" y="164"/>
                  </a:lnTo>
                  <a:lnTo>
                    <a:pt x="278" y="162"/>
                  </a:lnTo>
                  <a:lnTo>
                    <a:pt x="280" y="160"/>
                  </a:lnTo>
                  <a:lnTo>
                    <a:pt x="280" y="160"/>
                  </a:lnTo>
                  <a:lnTo>
                    <a:pt x="296" y="148"/>
                  </a:lnTo>
                  <a:lnTo>
                    <a:pt x="296" y="136"/>
                  </a:lnTo>
                  <a:lnTo>
                    <a:pt x="296" y="136"/>
                  </a:lnTo>
                  <a:lnTo>
                    <a:pt x="294" y="130"/>
                  </a:lnTo>
                  <a:lnTo>
                    <a:pt x="290" y="122"/>
                  </a:lnTo>
                  <a:lnTo>
                    <a:pt x="280" y="110"/>
                  </a:lnTo>
                  <a:lnTo>
                    <a:pt x="278" y="110"/>
                  </a:lnTo>
                  <a:lnTo>
                    <a:pt x="278" y="108"/>
                  </a:lnTo>
                  <a:lnTo>
                    <a:pt x="276" y="88"/>
                  </a:lnTo>
                  <a:lnTo>
                    <a:pt x="276" y="88"/>
                  </a:lnTo>
                  <a:lnTo>
                    <a:pt x="276" y="88"/>
                  </a:lnTo>
                  <a:lnTo>
                    <a:pt x="276" y="86"/>
                  </a:lnTo>
                  <a:lnTo>
                    <a:pt x="276" y="86"/>
                  </a:lnTo>
                  <a:lnTo>
                    <a:pt x="298" y="60"/>
                  </a:lnTo>
                  <a:lnTo>
                    <a:pt x="298" y="48"/>
                  </a:lnTo>
                  <a:lnTo>
                    <a:pt x="292" y="36"/>
                  </a:lnTo>
                  <a:lnTo>
                    <a:pt x="292" y="36"/>
                  </a:lnTo>
                  <a:lnTo>
                    <a:pt x="290" y="34"/>
                  </a:lnTo>
                  <a:lnTo>
                    <a:pt x="300" y="20"/>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6"/>
                  </a:lnTo>
                  <a:lnTo>
                    <a:pt x="210" y="58"/>
                  </a:lnTo>
                  <a:lnTo>
                    <a:pt x="208" y="58"/>
                  </a:lnTo>
                  <a:lnTo>
                    <a:pt x="196" y="70"/>
                  </a:lnTo>
                  <a:lnTo>
                    <a:pt x="192" y="88"/>
                  </a:lnTo>
                  <a:lnTo>
                    <a:pt x="192" y="90"/>
                  </a:lnTo>
                  <a:lnTo>
                    <a:pt x="186" y="118"/>
                  </a:lnTo>
                  <a:lnTo>
                    <a:pt x="186" y="118"/>
                  </a:lnTo>
                  <a:lnTo>
                    <a:pt x="184" y="130"/>
                  </a:lnTo>
                  <a:lnTo>
                    <a:pt x="184" y="132"/>
                  </a:lnTo>
                  <a:lnTo>
                    <a:pt x="184" y="132"/>
                  </a:lnTo>
                  <a:lnTo>
                    <a:pt x="182" y="132"/>
                  </a:lnTo>
                  <a:lnTo>
                    <a:pt x="174" y="144"/>
                  </a:lnTo>
                  <a:lnTo>
                    <a:pt x="172" y="144"/>
                  </a:lnTo>
                  <a:lnTo>
                    <a:pt x="172" y="144"/>
                  </a:lnTo>
                  <a:lnTo>
                    <a:pt x="172" y="146"/>
                  </a:lnTo>
                  <a:lnTo>
                    <a:pt x="172" y="146"/>
                  </a:lnTo>
                  <a:lnTo>
                    <a:pt x="152" y="148"/>
                  </a:lnTo>
                  <a:lnTo>
                    <a:pt x="152" y="148"/>
                  </a:lnTo>
                  <a:lnTo>
                    <a:pt x="152" y="148"/>
                  </a:lnTo>
                  <a:lnTo>
                    <a:pt x="152" y="148"/>
                  </a:lnTo>
                  <a:lnTo>
                    <a:pt x="152" y="148"/>
                  </a:lnTo>
                  <a:lnTo>
                    <a:pt x="122" y="138"/>
                  </a:lnTo>
                  <a:lnTo>
                    <a:pt x="122" y="138"/>
                  </a:lnTo>
                  <a:lnTo>
                    <a:pt x="108" y="132"/>
                  </a:lnTo>
                  <a:close/>
                </a:path>
              </a:pathLst>
            </a:custGeom>
            <a:solidFill>
              <a:srgbClr val="374D7E"/>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1" name="MH_Other_14">
              <a:extLst>
                <a:ext uri="{FF2B5EF4-FFF2-40B4-BE49-F238E27FC236}">
                  <a16:creationId xmlns:a16="http://schemas.microsoft.com/office/drawing/2014/main" id="{2135B443-04B7-44C2-8E3E-C80F9C7D08B9}"/>
                </a:ext>
              </a:extLst>
            </p:cNvPr>
            <p:cNvSpPr>
              <a:spLocks/>
            </p:cNvSpPr>
            <p:nvPr>
              <p:custDataLst>
                <p:tags r:id="rId13"/>
              </p:custDataLst>
            </p:nvPr>
          </p:nvSpPr>
          <p:spPr bwMode="auto">
            <a:xfrm>
              <a:off x="3944940" y="2281139"/>
              <a:ext cx="293687" cy="642937"/>
            </a:xfrm>
            <a:custGeom>
              <a:avLst/>
              <a:gdLst>
                <a:gd name="T0" fmla="*/ 200 w 216"/>
                <a:gd name="T1" fmla="*/ 8 h 474"/>
                <a:gd name="T2" fmla="*/ 188 w 216"/>
                <a:gd name="T3" fmla="*/ 12 h 474"/>
                <a:gd name="T4" fmla="*/ 176 w 216"/>
                <a:gd name="T5" fmla="*/ 24 h 474"/>
                <a:gd name="T6" fmla="*/ 174 w 216"/>
                <a:gd name="T7" fmla="*/ 24 h 474"/>
                <a:gd name="T8" fmla="*/ 136 w 216"/>
                <a:gd name="T9" fmla="*/ 28 h 474"/>
                <a:gd name="T10" fmla="*/ 122 w 216"/>
                <a:gd name="T11" fmla="*/ 40 h 474"/>
                <a:gd name="T12" fmla="*/ 112 w 216"/>
                <a:gd name="T13" fmla="*/ 48 h 474"/>
                <a:gd name="T14" fmla="*/ 92 w 216"/>
                <a:gd name="T15" fmla="*/ 48 h 474"/>
                <a:gd name="T16" fmla="*/ 84 w 216"/>
                <a:gd name="T17" fmla="*/ 76 h 474"/>
                <a:gd name="T18" fmla="*/ 82 w 216"/>
                <a:gd name="T19" fmla="*/ 76 h 474"/>
                <a:gd name="T20" fmla="*/ 66 w 216"/>
                <a:gd name="T21" fmla="*/ 92 h 474"/>
                <a:gd name="T22" fmla="*/ 42 w 216"/>
                <a:gd name="T23" fmla="*/ 120 h 474"/>
                <a:gd name="T24" fmla="*/ 28 w 216"/>
                <a:gd name="T25" fmla="*/ 136 h 474"/>
                <a:gd name="T26" fmla="*/ 26 w 216"/>
                <a:gd name="T27" fmla="*/ 154 h 474"/>
                <a:gd name="T28" fmla="*/ 26 w 216"/>
                <a:gd name="T29" fmla="*/ 170 h 474"/>
                <a:gd name="T30" fmla="*/ 16 w 216"/>
                <a:gd name="T31" fmla="*/ 184 h 474"/>
                <a:gd name="T32" fmla="*/ 16 w 216"/>
                <a:gd name="T33" fmla="*/ 224 h 474"/>
                <a:gd name="T34" fmla="*/ 16 w 216"/>
                <a:gd name="T35" fmla="*/ 224 h 474"/>
                <a:gd name="T36" fmla="*/ 24 w 216"/>
                <a:gd name="T37" fmla="*/ 262 h 474"/>
                <a:gd name="T38" fmla="*/ 6 w 216"/>
                <a:gd name="T39" fmla="*/ 276 h 474"/>
                <a:gd name="T40" fmla="*/ 6 w 216"/>
                <a:gd name="T41" fmla="*/ 324 h 474"/>
                <a:gd name="T42" fmla="*/ 18 w 216"/>
                <a:gd name="T43" fmla="*/ 370 h 474"/>
                <a:gd name="T44" fmla="*/ 2 w 216"/>
                <a:gd name="T45" fmla="*/ 468 h 474"/>
                <a:gd name="T46" fmla="*/ 32 w 216"/>
                <a:gd name="T47" fmla="*/ 456 h 474"/>
                <a:gd name="T48" fmla="*/ 112 w 216"/>
                <a:gd name="T49" fmla="*/ 416 h 474"/>
                <a:gd name="T50" fmla="*/ 116 w 216"/>
                <a:gd name="T51" fmla="*/ 416 h 474"/>
                <a:gd name="T52" fmla="*/ 162 w 216"/>
                <a:gd name="T53" fmla="*/ 416 h 474"/>
                <a:gd name="T54" fmla="*/ 182 w 216"/>
                <a:gd name="T55" fmla="*/ 392 h 474"/>
                <a:gd name="T56" fmla="*/ 190 w 216"/>
                <a:gd name="T57" fmla="*/ 372 h 474"/>
                <a:gd name="T58" fmla="*/ 190 w 216"/>
                <a:gd name="T59" fmla="*/ 368 h 474"/>
                <a:gd name="T60" fmla="*/ 194 w 216"/>
                <a:gd name="T61" fmla="*/ 364 h 474"/>
                <a:gd name="T62" fmla="*/ 190 w 216"/>
                <a:gd name="T63" fmla="*/ 356 h 474"/>
                <a:gd name="T64" fmla="*/ 198 w 216"/>
                <a:gd name="T65" fmla="*/ 336 h 474"/>
                <a:gd name="T66" fmla="*/ 184 w 216"/>
                <a:gd name="T67" fmla="*/ 310 h 474"/>
                <a:gd name="T68" fmla="*/ 180 w 216"/>
                <a:gd name="T69" fmla="*/ 302 h 474"/>
                <a:gd name="T70" fmla="*/ 182 w 216"/>
                <a:gd name="T71" fmla="*/ 294 h 474"/>
                <a:gd name="T72" fmla="*/ 192 w 216"/>
                <a:gd name="T73" fmla="*/ 268 h 474"/>
                <a:gd name="T74" fmla="*/ 202 w 216"/>
                <a:gd name="T75" fmla="*/ 248 h 474"/>
                <a:gd name="T76" fmla="*/ 208 w 216"/>
                <a:gd name="T77" fmla="*/ 200 h 474"/>
                <a:gd name="T78" fmla="*/ 182 w 216"/>
                <a:gd name="T79" fmla="*/ 184 h 474"/>
                <a:gd name="T80" fmla="*/ 176 w 216"/>
                <a:gd name="T81" fmla="*/ 170 h 474"/>
                <a:gd name="T82" fmla="*/ 180 w 216"/>
                <a:gd name="T83" fmla="*/ 146 h 474"/>
                <a:gd name="T84" fmla="*/ 184 w 216"/>
                <a:gd name="T85" fmla="*/ 130 h 474"/>
                <a:gd name="T86" fmla="*/ 188 w 216"/>
                <a:gd name="T87" fmla="*/ 116 h 474"/>
                <a:gd name="T88" fmla="*/ 208 w 216"/>
                <a:gd name="T89" fmla="*/ 112 h 474"/>
                <a:gd name="T90" fmla="*/ 214 w 216"/>
                <a:gd name="T91" fmla="*/ 66 h 474"/>
                <a:gd name="T92" fmla="*/ 200 w 216"/>
                <a:gd name="T93" fmla="*/ 64 h 474"/>
                <a:gd name="T94" fmla="*/ 182 w 216"/>
                <a:gd name="T95" fmla="*/ 52 h 474"/>
                <a:gd name="T96" fmla="*/ 180 w 216"/>
                <a:gd name="T97" fmla="*/ 3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6" h="474">
                  <a:moveTo>
                    <a:pt x="202" y="24"/>
                  </a:moveTo>
                  <a:lnTo>
                    <a:pt x="204" y="20"/>
                  </a:lnTo>
                  <a:lnTo>
                    <a:pt x="200" y="8"/>
                  </a:lnTo>
                  <a:lnTo>
                    <a:pt x="194" y="0"/>
                  </a:lnTo>
                  <a:lnTo>
                    <a:pt x="188" y="12"/>
                  </a:lnTo>
                  <a:lnTo>
                    <a:pt x="188" y="12"/>
                  </a:lnTo>
                  <a:lnTo>
                    <a:pt x="188" y="12"/>
                  </a:lnTo>
                  <a:lnTo>
                    <a:pt x="188" y="12"/>
                  </a:lnTo>
                  <a:lnTo>
                    <a:pt x="176" y="24"/>
                  </a:lnTo>
                  <a:lnTo>
                    <a:pt x="176" y="24"/>
                  </a:lnTo>
                  <a:lnTo>
                    <a:pt x="176" y="24"/>
                  </a:lnTo>
                  <a:lnTo>
                    <a:pt x="174" y="24"/>
                  </a:lnTo>
                  <a:lnTo>
                    <a:pt x="156" y="30"/>
                  </a:lnTo>
                  <a:lnTo>
                    <a:pt x="154" y="30"/>
                  </a:lnTo>
                  <a:lnTo>
                    <a:pt x="136" y="28"/>
                  </a:lnTo>
                  <a:lnTo>
                    <a:pt x="124" y="30"/>
                  </a:lnTo>
                  <a:lnTo>
                    <a:pt x="122" y="40"/>
                  </a:lnTo>
                  <a:lnTo>
                    <a:pt x="122" y="40"/>
                  </a:lnTo>
                  <a:lnTo>
                    <a:pt x="122" y="40"/>
                  </a:lnTo>
                  <a:lnTo>
                    <a:pt x="112" y="46"/>
                  </a:lnTo>
                  <a:lnTo>
                    <a:pt x="112" y="48"/>
                  </a:lnTo>
                  <a:lnTo>
                    <a:pt x="110" y="48"/>
                  </a:lnTo>
                  <a:lnTo>
                    <a:pt x="94" y="46"/>
                  </a:lnTo>
                  <a:lnTo>
                    <a:pt x="92" y="48"/>
                  </a:lnTo>
                  <a:lnTo>
                    <a:pt x="92" y="64"/>
                  </a:lnTo>
                  <a:lnTo>
                    <a:pt x="92" y="64"/>
                  </a:lnTo>
                  <a:lnTo>
                    <a:pt x="84" y="76"/>
                  </a:lnTo>
                  <a:lnTo>
                    <a:pt x="84" y="76"/>
                  </a:lnTo>
                  <a:lnTo>
                    <a:pt x="84" y="76"/>
                  </a:lnTo>
                  <a:lnTo>
                    <a:pt x="82" y="76"/>
                  </a:lnTo>
                  <a:lnTo>
                    <a:pt x="68" y="92"/>
                  </a:lnTo>
                  <a:lnTo>
                    <a:pt x="66" y="92"/>
                  </a:lnTo>
                  <a:lnTo>
                    <a:pt x="66" y="92"/>
                  </a:lnTo>
                  <a:lnTo>
                    <a:pt x="50" y="96"/>
                  </a:lnTo>
                  <a:lnTo>
                    <a:pt x="40" y="106"/>
                  </a:lnTo>
                  <a:lnTo>
                    <a:pt x="42" y="120"/>
                  </a:lnTo>
                  <a:lnTo>
                    <a:pt x="42" y="124"/>
                  </a:lnTo>
                  <a:lnTo>
                    <a:pt x="40" y="124"/>
                  </a:lnTo>
                  <a:lnTo>
                    <a:pt x="28" y="136"/>
                  </a:lnTo>
                  <a:lnTo>
                    <a:pt x="20" y="144"/>
                  </a:lnTo>
                  <a:lnTo>
                    <a:pt x="26" y="154"/>
                  </a:lnTo>
                  <a:lnTo>
                    <a:pt x="26" y="154"/>
                  </a:lnTo>
                  <a:lnTo>
                    <a:pt x="26" y="156"/>
                  </a:lnTo>
                  <a:lnTo>
                    <a:pt x="26" y="170"/>
                  </a:lnTo>
                  <a:lnTo>
                    <a:pt x="26" y="170"/>
                  </a:lnTo>
                  <a:lnTo>
                    <a:pt x="26" y="172"/>
                  </a:lnTo>
                  <a:lnTo>
                    <a:pt x="16" y="184"/>
                  </a:lnTo>
                  <a:lnTo>
                    <a:pt x="16" y="184"/>
                  </a:lnTo>
                  <a:lnTo>
                    <a:pt x="4" y="198"/>
                  </a:lnTo>
                  <a:lnTo>
                    <a:pt x="6" y="214"/>
                  </a:lnTo>
                  <a:lnTo>
                    <a:pt x="16" y="224"/>
                  </a:lnTo>
                  <a:lnTo>
                    <a:pt x="16" y="224"/>
                  </a:lnTo>
                  <a:lnTo>
                    <a:pt x="16" y="224"/>
                  </a:lnTo>
                  <a:lnTo>
                    <a:pt x="16" y="224"/>
                  </a:lnTo>
                  <a:lnTo>
                    <a:pt x="22" y="236"/>
                  </a:lnTo>
                  <a:lnTo>
                    <a:pt x="24" y="244"/>
                  </a:lnTo>
                  <a:lnTo>
                    <a:pt x="24" y="262"/>
                  </a:lnTo>
                  <a:lnTo>
                    <a:pt x="24" y="262"/>
                  </a:lnTo>
                  <a:lnTo>
                    <a:pt x="22" y="264"/>
                  </a:lnTo>
                  <a:lnTo>
                    <a:pt x="6" y="276"/>
                  </a:lnTo>
                  <a:lnTo>
                    <a:pt x="4" y="300"/>
                  </a:lnTo>
                  <a:lnTo>
                    <a:pt x="6" y="324"/>
                  </a:lnTo>
                  <a:lnTo>
                    <a:pt x="6" y="324"/>
                  </a:lnTo>
                  <a:lnTo>
                    <a:pt x="10" y="340"/>
                  </a:lnTo>
                  <a:lnTo>
                    <a:pt x="18" y="368"/>
                  </a:lnTo>
                  <a:lnTo>
                    <a:pt x="18" y="370"/>
                  </a:lnTo>
                  <a:lnTo>
                    <a:pt x="18" y="372"/>
                  </a:lnTo>
                  <a:lnTo>
                    <a:pt x="0" y="452"/>
                  </a:lnTo>
                  <a:lnTo>
                    <a:pt x="2" y="468"/>
                  </a:lnTo>
                  <a:lnTo>
                    <a:pt x="14" y="474"/>
                  </a:lnTo>
                  <a:lnTo>
                    <a:pt x="32" y="456"/>
                  </a:lnTo>
                  <a:lnTo>
                    <a:pt x="32" y="456"/>
                  </a:lnTo>
                  <a:lnTo>
                    <a:pt x="34" y="456"/>
                  </a:lnTo>
                  <a:lnTo>
                    <a:pt x="96" y="432"/>
                  </a:lnTo>
                  <a:lnTo>
                    <a:pt x="112" y="416"/>
                  </a:lnTo>
                  <a:lnTo>
                    <a:pt x="112" y="416"/>
                  </a:lnTo>
                  <a:lnTo>
                    <a:pt x="114" y="416"/>
                  </a:lnTo>
                  <a:lnTo>
                    <a:pt x="116" y="416"/>
                  </a:lnTo>
                  <a:lnTo>
                    <a:pt x="150" y="420"/>
                  </a:lnTo>
                  <a:lnTo>
                    <a:pt x="150" y="420"/>
                  </a:lnTo>
                  <a:lnTo>
                    <a:pt x="162" y="416"/>
                  </a:lnTo>
                  <a:lnTo>
                    <a:pt x="180" y="408"/>
                  </a:lnTo>
                  <a:lnTo>
                    <a:pt x="180" y="392"/>
                  </a:lnTo>
                  <a:lnTo>
                    <a:pt x="182" y="392"/>
                  </a:lnTo>
                  <a:lnTo>
                    <a:pt x="182" y="392"/>
                  </a:lnTo>
                  <a:lnTo>
                    <a:pt x="192" y="382"/>
                  </a:lnTo>
                  <a:lnTo>
                    <a:pt x="190" y="372"/>
                  </a:lnTo>
                  <a:lnTo>
                    <a:pt x="190" y="372"/>
                  </a:lnTo>
                  <a:lnTo>
                    <a:pt x="190" y="370"/>
                  </a:lnTo>
                  <a:lnTo>
                    <a:pt x="190" y="368"/>
                  </a:lnTo>
                  <a:lnTo>
                    <a:pt x="190" y="368"/>
                  </a:lnTo>
                  <a:lnTo>
                    <a:pt x="190" y="368"/>
                  </a:lnTo>
                  <a:lnTo>
                    <a:pt x="194" y="364"/>
                  </a:lnTo>
                  <a:lnTo>
                    <a:pt x="192" y="360"/>
                  </a:lnTo>
                  <a:lnTo>
                    <a:pt x="192" y="360"/>
                  </a:lnTo>
                  <a:lnTo>
                    <a:pt x="190" y="356"/>
                  </a:lnTo>
                  <a:lnTo>
                    <a:pt x="190" y="352"/>
                  </a:lnTo>
                  <a:lnTo>
                    <a:pt x="194" y="340"/>
                  </a:lnTo>
                  <a:lnTo>
                    <a:pt x="198" y="336"/>
                  </a:lnTo>
                  <a:lnTo>
                    <a:pt x="198" y="336"/>
                  </a:lnTo>
                  <a:lnTo>
                    <a:pt x="196" y="324"/>
                  </a:lnTo>
                  <a:lnTo>
                    <a:pt x="184" y="310"/>
                  </a:lnTo>
                  <a:lnTo>
                    <a:pt x="184" y="310"/>
                  </a:lnTo>
                  <a:lnTo>
                    <a:pt x="182" y="306"/>
                  </a:lnTo>
                  <a:lnTo>
                    <a:pt x="180" y="302"/>
                  </a:lnTo>
                  <a:lnTo>
                    <a:pt x="180" y="298"/>
                  </a:lnTo>
                  <a:lnTo>
                    <a:pt x="182" y="294"/>
                  </a:lnTo>
                  <a:lnTo>
                    <a:pt x="182" y="294"/>
                  </a:lnTo>
                  <a:lnTo>
                    <a:pt x="184" y="288"/>
                  </a:lnTo>
                  <a:lnTo>
                    <a:pt x="190" y="280"/>
                  </a:lnTo>
                  <a:lnTo>
                    <a:pt x="192" y="268"/>
                  </a:lnTo>
                  <a:lnTo>
                    <a:pt x="192" y="268"/>
                  </a:lnTo>
                  <a:lnTo>
                    <a:pt x="192" y="268"/>
                  </a:lnTo>
                  <a:lnTo>
                    <a:pt x="202" y="248"/>
                  </a:lnTo>
                  <a:lnTo>
                    <a:pt x="204" y="240"/>
                  </a:lnTo>
                  <a:lnTo>
                    <a:pt x="216" y="216"/>
                  </a:lnTo>
                  <a:lnTo>
                    <a:pt x="208" y="200"/>
                  </a:lnTo>
                  <a:lnTo>
                    <a:pt x="184" y="184"/>
                  </a:lnTo>
                  <a:lnTo>
                    <a:pt x="182" y="184"/>
                  </a:lnTo>
                  <a:lnTo>
                    <a:pt x="182" y="184"/>
                  </a:lnTo>
                  <a:lnTo>
                    <a:pt x="182" y="184"/>
                  </a:lnTo>
                  <a:lnTo>
                    <a:pt x="176" y="170"/>
                  </a:lnTo>
                  <a:lnTo>
                    <a:pt x="176" y="170"/>
                  </a:lnTo>
                  <a:lnTo>
                    <a:pt x="176" y="168"/>
                  </a:lnTo>
                  <a:lnTo>
                    <a:pt x="180" y="146"/>
                  </a:lnTo>
                  <a:lnTo>
                    <a:pt x="180" y="146"/>
                  </a:lnTo>
                  <a:lnTo>
                    <a:pt x="180" y="146"/>
                  </a:lnTo>
                  <a:lnTo>
                    <a:pt x="184" y="130"/>
                  </a:lnTo>
                  <a:lnTo>
                    <a:pt x="184" y="130"/>
                  </a:lnTo>
                  <a:lnTo>
                    <a:pt x="184" y="122"/>
                  </a:lnTo>
                  <a:lnTo>
                    <a:pt x="188" y="116"/>
                  </a:lnTo>
                  <a:lnTo>
                    <a:pt x="188" y="116"/>
                  </a:lnTo>
                  <a:lnTo>
                    <a:pt x="190" y="114"/>
                  </a:lnTo>
                  <a:lnTo>
                    <a:pt x="194" y="114"/>
                  </a:lnTo>
                  <a:lnTo>
                    <a:pt x="208" y="112"/>
                  </a:lnTo>
                  <a:lnTo>
                    <a:pt x="212" y="102"/>
                  </a:lnTo>
                  <a:lnTo>
                    <a:pt x="216" y="76"/>
                  </a:lnTo>
                  <a:lnTo>
                    <a:pt x="214" y="66"/>
                  </a:lnTo>
                  <a:lnTo>
                    <a:pt x="200" y="64"/>
                  </a:lnTo>
                  <a:lnTo>
                    <a:pt x="200" y="64"/>
                  </a:lnTo>
                  <a:lnTo>
                    <a:pt x="200" y="64"/>
                  </a:lnTo>
                  <a:lnTo>
                    <a:pt x="184" y="56"/>
                  </a:lnTo>
                  <a:lnTo>
                    <a:pt x="182" y="54"/>
                  </a:lnTo>
                  <a:lnTo>
                    <a:pt x="182" y="52"/>
                  </a:lnTo>
                  <a:lnTo>
                    <a:pt x="182" y="52"/>
                  </a:lnTo>
                  <a:lnTo>
                    <a:pt x="180" y="32"/>
                  </a:lnTo>
                  <a:lnTo>
                    <a:pt x="180" y="32"/>
                  </a:lnTo>
                  <a:lnTo>
                    <a:pt x="180" y="28"/>
                  </a:lnTo>
                  <a:lnTo>
                    <a:pt x="202" y="24"/>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2" name="MH_Other_15">
              <a:extLst>
                <a:ext uri="{FF2B5EF4-FFF2-40B4-BE49-F238E27FC236}">
                  <a16:creationId xmlns:a16="http://schemas.microsoft.com/office/drawing/2014/main" id="{54C01E91-A160-470D-AD19-6B540D29B4DD}"/>
                </a:ext>
              </a:extLst>
            </p:cNvPr>
            <p:cNvSpPr>
              <a:spLocks/>
            </p:cNvSpPr>
            <p:nvPr>
              <p:custDataLst>
                <p:tags r:id="rId14"/>
              </p:custDataLst>
            </p:nvPr>
          </p:nvSpPr>
          <p:spPr bwMode="auto">
            <a:xfrm>
              <a:off x="3868740" y="3378101"/>
              <a:ext cx="466725" cy="542925"/>
            </a:xfrm>
            <a:custGeom>
              <a:avLst/>
              <a:gdLst>
                <a:gd name="T0" fmla="*/ 300 w 344"/>
                <a:gd name="T1" fmla="*/ 66 h 400"/>
                <a:gd name="T2" fmla="*/ 294 w 344"/>
                <a:gd name="T3" fmla="*/ 32 h 400"/>
                <a:gd name="T4" fmla="*/ 282 w 344"/>
                <a:gd name="T5" fmla="*/ 24 h 400"/>
                <a:gd name="T6" fmla="*/ 252 w 344"/>
                <a:gd name="T7" fmla="*/ 44 h 400"/>
                <a:gd name="T8" fmla="*/ 250 w 344"/>
                <a:gd name="T9" fmla="*/ 14 h 400"/>
                <a:gd name="T10" fmla="*/ 244 w 344"/>
                <a:gd name="T11" fmla="*/ 20 h 400"/>
                <a:gd name="T12" fmla="*/ 216 w 344"/>
                <a:gd name="T13" fmla="*/ 44 h 400"/>
                <a:gd name="T14" fmla="*/ 198 w 344"/>
                <a:gd name="T15" fmla="*/ 32 h 400"/>
                <a:gd name="T16" fmla="*/ 176 w 344"/>
                <a:gd name="T17" fmla="*/ 20 h 400"/>
                <a:gd name="T18" fmla="*/ 132 w 344"/>
                <a:gd name="T19" fmla="*/ 6 h 400"/>
                <a:gd name="T20" fmla="*/ 94 w 344"/>
                <a:gd name="T21" fmla="*/ 0 h 400"/>
                <a:gd name="T22" fmla="*/ 70 w 344"/>
                <a:gd name="T23" fmla="*/ 32 h 400"/>
                <a:gd name="T24" fmla="*/ 44 w 344"/>
                <a:gd name="T25" fmla="*/ 32 h 400"/>
                <a:gd name="T26" fmla="*/ 26 w 344"/>
                <a:gd name="T27" fmla="*/ 144 h 400"/>
                <a:gd name="T28" fmla="*/ 24 w 344"/>
                <a:gd name="T29" fmla="*/ 150 h 400"/>
                <a:gd name="T30" fmla="*/ 26 w 344"/>
                <a:gd name="T31" fmla="*/ 198 h 400"/>
                <a:gd name="T32" fmla="*/ 4 w 344"/>
                <a:gd name="T33" fmla="*/ 214 h 400"/>
                <a:gd name="T34" fmla="*/ 14 w 344"/>
                <a:gd name="T35" fmla="*/ 222 h 400"/>
                <a:gd name="T36" fmla="*/ 26 w 344"/>
                <a:gd name="T37" fmla="*/ 226 h 400"/>
                <a:gd name="T38" fmla="*/ 32 w 344"/>
                <a:gd name="T39" fmla="*/ 254 h 400"/>
                <a:gd name="T40" fmla="*/ 28 w 344"/>
                <a:gd name="T41" fmla="*/ 264 h 400"/>
                <a:gd name="T42" fmla="*/ 32 w 344"/>
                <a:gd name="T43" fmla="*/ 296 h 400"/>
                <a:gd name="T44" fmla="*/ 76 w 344"/>
                <a:gd name="T45" fmla="*/ 302 h 400"/>
                <a:gd name="T46" fmla="*/ 88 w 344"/>
                <a:gd name="T47" fmla="*/ 306 h 400"/>
                <a:gd name="T48" fmla="*/ 98 w 344"/>
                <a:gd name="T49" fmla="*/ 286 h 400"/>
                <a:gd name="T50" fmla="*/ 124 w 344"/>
                <a:gd name="T51" fmla="*/ 280 h 400"/>
                <a:gd name="T52" fmla="*/ 134 w 344"/>
                <a:gd name="T53" fmla="*/ 274 h 400"/>
                <a:gd name="T54" fmla="*/ 146 w 344"/>
                <a:gd name="T55" fmla="*/ 272 h 400"/>
                <a:gd name="T56" fmla="*/ 156 w 344"/>
                <a:gd name="T57" fmla="*/ 288 h 400"/>
                <a:gd name="T58" fmla="*/ 162 w 344"/>
                <a:gd name="T59" fmla="*/ 310 h 400"/>
                <a:gd name="T60" fmla="*/ 158 w 344"/>
                <a:gd name="T61" fmla="*/ 340 h 400"/>
                <a:gd name="T62" fmla="*/ 146 w 344"/>
                <a:gd name="T63" fmla="*/ 372 h 400"/>
                <a:gd name="T64" fmla="*/ 168 w 344"/>
                <a:gd name="T65" fmla="*/ 376 h 400"/>
                <a:gd name="T66" fmla="*/ 172 w 344"/>
                <a:gd name="T67" fmla="*/ 398 h 400"/>
                <a:gd name="T68" fmla="*/ 194 w 344"/>
                <a:gd name="T69" fmla="*/ 392 h 400"/>
                <a:gd name="T70" fmla="*/ 216 w 344"/>
                <a:gd name="T71" fmla="*/ 366 h 400"/>
                <a:gd name="T72" fmla="*/ 220 w 344"/>
                <a:gd name="T73" fmla="*/ 354 h 400"/>
                <a:gd name="T74" fmla="*/ 256 w 344"/>
                <a:gd name="T75" fmla="*/ 372 h 400"/>
                <a:gd name="T76" fmla="*/ 270 w 344"/>
                <a:gd name="T77" fmla="*/ 376 h 400"/>
                <a:gd name="T78" fmla="*/ 256 w 344"/>
                <a:gd name="T79" fmla="*/ 344 h 400"/>
                <a:gd name="T80" fmla="*/ 256 w 344"/>
                <a:gd name="T81" fmla="*/ 340 h 400"/>
                <a:gd name="T82" fmla="*/ 292 w 344"/>
                <a:gd name="T83" fmla="*/ 326 h 400"/>
                <a:gd name="T84" fmla="*/ 334 w 344"/>
                <a:gd name="T85" fmla="*/ 330 h 400"/>
                <a:gd name="T86" fmla="*/ 334 w 344"/>
                <a:gd name="T87" fmla="*/ 326 h 400"/>
                <a:gd name="T88" fmla="*/ 344 w 344"/>
                <a:gd name="T89" fmla="*/ 298 h 400"/>
                <a:gd name="T90" fmla="*/ 334 w 344"/>
                <a:gd name="T91" fmla="*/ 284 h 400"/>
                <a:gd name="T92" fmla="*/ 332 w 344"/>
                <a:gd name="T93" fmla="*/ 276 h 400"/>
                <a:gd name="T94" fmla="*/ 326 w 344"/>
                <a:gd name="T95" fmla="*/ 252 h 400"/>
                <a:gd name="T96" fmla="*/ 320 w 344"/>
                <a:gd name="T97" fmla="*/ 232 h 400"/>
                <a:gd name="T98" fmla="*/ 308 w 344"/>
                <a:gd name="T99" fmla="*/ 196 h 400"/>
                <a:gd name="T100" fmla="*/ 300 w 344"/>
                <a:gd name="T101" fmla="*/ 168 h 400"/>
                <a:gd name="T102" fmla="*/ 334 w 344"/>
                <a:gd name="T103" fmla="*/ 124 h 400"/>
                <a:gd name="T104" fmla="*/ 308 w 344"/>
                <a:gd name="T105" fmla="*/ 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4" h="400">
                  <a:moveTo>
                    <a:pt x="300" y="68"/>
                  </a:moveTo>
                  <a:lnTo>
                    <a:pt x="300" y="68"/>
                  </a:lnTo>
                  <a:lnTo>
                    <a:pt x="300" y="68"/>
                  </a:lnTo>
                  <a:lnTo>
                    <a:pt x="300" y="66"/>
                  </a:lnTo>
                  <a:lnTo>
                    <a:pt x="292" y="54"/>
                  </a:lnTo>
                  <a:lnTo>
                    <a:pt x="292" y="52"/>
                  </a:lnTo>
                  <a:lnTo>
                    <a:pt x="292" y="52"/>
                  </a:lnTo>
                  <a:lnTo>
                    <a:pt x="294" y="32"/>
                  </a:lnTo>
                  <a:lnTo>
                    <a:pt x="294" y="32"/>
                  </a:lnTo>
                  <a:lnTo>
                    <a:pt x="292" y="28"/>
                  </a:lnTo>
                  <a:lnTo>
                    <a:pt x="286" y="24"/>
                  </a:lnTo>
                  <a:lnTo>
                    <a:pt x="282" y="24"/>
                  </a:lnTo>
                  <a:lnTo>
                    <a:pt x="274" y="34"/>
                  </a:lnTo>
                  <a:lnTo>
                    <a:pt x="272" y="34"/>
                  </a:lnTo>
                  <a:lnTo>
                    <a:pt x="272" y="34"/>
                  </a:lnTo>
                  <a:lnTo>
                    <a:pt x="252" y="44"/>
                  </a:lnTo>
                  <a:lnTo>
                    <a:pt x="250" y="30"/>
                  </a:lnTo>
                  <a:lnTo>
                    <a:pt x="250" y="28"/>
                  </a:lnTo>
                  <a:lnTo>
                    <a:pt x="252" y="22"/>
                  </a:lnTo>
                  <a:lnTo>
                    <a:pt x="250" y="14"/>
                  </a:lnTo>
                  <a:lnTo>
                    <a:pt x="248" y="12"/>
                  </a:lnTo>
                  <a:lnTo>
                    <a:pt x="244" y="20"/>
                  </a:lnTo>
                  <a:lnTo>
                    <a:pt x="244" y="20"/>
                  </a:lnTo>
                  <a:lnTo>
                    <a:pt x="244" y="20"/>
                  </a:lnTo>
                  <a:lnTo>
                    <a:pt x="218" y="42"/>
                  </a:lnTo>
                  <a:lnTo>
                    <a:pt x="218" y="44"/>
                  </a:lnTo>
                  <a:lnTo>
                    <a:pt x="216" y="44"/>
                  </a:lnTo>
                  <a:lnTo>
                    <a:pt x="216" y="44"/>
                  </a:lnTo>
                  <a:lnTo>
                    <a:pt x="214" y="44"/>
                  </a:lnTo>
                  <a:lnTo>
                    <a:pt x="206" y="40"/>
                  </a:lnTo>
                  <a:lnTo>
                    <a:pt x="206" y="40"/>
                  </a:lnTo>
                  <a:lnTo>
                    <a:pt x="198" y="32"/>
                  </a:lnTo>
                  <a:lnTo>
                    <a:pt x="184" y="28"/>
                  </a:lnTo>
                  <a:lnTo>
                    <a:pt x="184" y="28"/>
                  </a:lnTo>
                  <a:lnTo>
                    <a:pt x="184" y="26"/>
                  </a:lnTo>
                  <a:lnTo>
                    <a:pt x="176" y="20"/>
                  </a:lnTo>
                  <a:lnTo>
                    <a:pt x="150" y="16"/>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8" y="32"/>
                  </a:lnTo>
                  <a:lnTo>
                    <a:pt x="60" y="24"/>
                  </a:lnTo>
                  <a:lnTo>
                    <a:pt x="44" y="32"/>
                  </a:lnTo>
                  <a:lnTo>
                    <a:pt x="28" y="52"/>
                  </a:lnTo>
                  <a:lnTo>
                    <a:pt x="16" y="86"/>
                  </a:lnTo>
                  <a:lnTo>
                    <a:pt x="20" y="124"/>
                  </a:lnTo>
                  <a:lnTo>
                    <a:pt x="26" y="144"/>
                  </a:lnTo>
                  <a:lnTo>
                    <a:pt x="26" y="144"/>
                  </a:lnTo>
                  <a:lnTo>
                    <a:pt x="26" y="148"/>
                  </a:lnTo>
                  <a:lnTo>
                    <a:pt x="24" y="150"/>
                  </a:lnTo>
                  <a:lnTo>
                    <a:pt x="24" y="150"/>
                  </a:lnTo>
                  <a:lnTo>
                    <a:pt x="20" y="152"/>
                  </a:lnTo>
                  <a:lnTo>
                    <a:pt x="20" y="156"/>
                  </a:lnTo>
                  <a:lnTo>
                    <a:pt x="18" y="166"/>
                  </a:lnTo>
                  <a:lnTo>
                    <a:pt x="26" y="198"/>
                  </a:lnTo>
                  <a:lnTo>
                    <a:pt x="24" y="200"/>
                  </a:lnTo>
                  <a:lnTo>
                    <a:pt x="24" y="200"/>
                  </a:lnTo>
                  <a:lnTo>
                    <a:pt x="8" y="210"/>
                  </a:lnTo>
                  <a:lnTo>
                    <a:pt x="4" y="214"/>
                  </a:lnTo>
                  <a:lnTo>
                    <a:pt x="2" y="218"/>
                  </a:lnTo>
                  <a:lnTo>
                    <a:pt x="0" y="228"/>
                  </a:lnTo>
                  <a:lnTo>
                    <a:pt x="14" y="224"/>
                  </a:lnTo>
                  <a:lnTo>
                    <a:pt x="14" y="222"/>
                  </a:lnTo>
                  <a:lnTo>
                    <a:pt x="16" y="222"/>
                  </a:lnTo>
                  <a:lnTo>
                    <a:pt x="16" y="222"/>
                  </a:lnTo>
                  <a:lnTo>
                    <a:pt x="22" y="224"/>
                  </a:lnTo>
                  <a:lnTo>
                    <a:pt x="26" y="226"/>
                  </a:lnTo>
                  <a:lnTo>
                    <a:pt x="30" y="228"/>
                  </a:lnTo>
                  <a:lnTo>
                    <a:pt x="32" y="234"/>
                  </a:lnTo>
                  <a:lnTo>
                    <a:pt x="34" y="252"/>
                  </a:lnTo>
                  <a:lnTo>
                    <a:pt x="32" y="254"/>
                  </a:lnTo>
                  <a:lnTo>
                    <a:pt x="32" y="256"/>
                  </a:lnTo>
                  <a:lnTo>
                    <a:pt x="32" y="256"/>
                  </a:lnTo>
                  <a:lnTo>
                    <a:pt x="28" y="260"/>
                  </a:lnTo>
                  <a:lnTo>
                    <a:pt x="28" y="264"/>
                  </a:lnTo>
                  <a:lnTo>
                    <a:pt x="24" y="282"/>
                  </a:lnTo>
                  <a:lnTo>
                    <a:pt x="24" y="282"/>
                  </a:lnTo>
                  <a:lnTo>
                    <a:pt x="28" y="290"/>
                  </a:lnTo>
                  <a:lnTo>
                    <a:pt x="32" y="296"/>
                  </a:lnTo>
                  <a:lnTo>
                    <a:pt x="48" y="316"/>
                  </a:lnTo>
                  <a:lnTo>
                    <a:pt x="64" y="304"/>
                  </a:lnTo>
                  <a:lnTo>
                    <a:pt x="76" y="302"/>
                  </a:lnTo>
                  <a:lnTo>
                    <a:pt x="76" y="302"/>
                  </a:lnTo>
                  <a:lnTo>
                    <a:pt x="76" y="304"/>
                  </a:lnTo>
                  <a:lnTo>
                    <a:pt x="84" y="306"/>
                  </a:lnTo>
                  <a:lnTo>
                    <a:pt x="84" y="306"/>
                  </a:lnTo>
                  <a:lnTo>
                    <a:pt x="88" y="306"/>
                  </a:lnTo>
                  <a:lnTo>
                    <a:pt x="92" y="302"/>
                  </a:lnTo>
                  <a:lnTo>
                    <a:pt x="100" y="292"/>
                  </a:lnTo>
                  <a:lnTo>
                    <a:pt x="98" y="286"/>
                  </a:lnTo>
                  <a:lnTo>
                    <a:pt x="98" y="286"/>
                  </a:lnTo>
                  <a:lnTo>
                    <a:pt x="100" y="282"/>
                  </a:lnTo>
                  <a:lnTo>
                    <a:pt x="104" y="280"/>
                  </a:lnTo>
                  <a:lnTo>
                    <a:pt x="124" y="280"/>
                  </a:lnTo>
                  <a:lnTo>
                    <a:pt x="124" y="280"/>
                  </a:lnTo>
                  <a:lnTo>
                    <a:pt x="128" y="280"/>
                  </a:lnTo>
                  <a:lnTo>
                    <a:pt x="130" y="280"/>
                  </a:lnTo>
                  <a:lnTo>
                    <a:pt x="130" y="280"/>
                  </a:lnTo>
                  <a:lnTo>
                    <a:pt x="134" y="274"/>
                  </a:lnTo>
                  <a:lnTo>
                    <a:pt x="136" y="270"/>
                  </a:lnTo>
                  <a:lnTo>
                    <a:pt x="136" y="270"/>
                  </a:lnTo>
                  <a:lnTo>
                    <a:pt x="142" y="270"/>
                  </a:lnTo>
                  <a:lnTo>
                    <a:pt x="146" y="272"/>
                  </a:lnTo>
                  <a:lnTo>
                    <a:pt x="146" y="272"/>
                  </a:lnTo>
                  <a:lnTo>
                    <a:pt x="152" y="280"/>
                  </a:lnTo>
                  <a:lnTo>
                    <a:pt x="154" y="284"/>
                  </a:lnTo>
                  <a:lnTo>
                    <a:pt x="156" y="288"/>
                  </a:lnTo>
                  <a:lnTo>
                    <a:pt x="154" y="302"/>
                  </a:lnTo>
                  <a:lnTo>
                    <a:pt x="156" y="304"/>
                  </a:lnTo>
                  <a:lnTo>
                    <a:pt x="156" y="304"/>
                  </a:lnTo>
                  <a:lnTo>
                    <a:pt x="162" y="310"/>
                  </a:lnTo>
                  <a:lnTo>
                    <a:pt x="164" y="316"/>
                  </a:lnTo>
                  <a:lnTo>
                    <a:pt x="162" y="330"/>
                  </a:lnTo>
                  <a:lnTo>
                    <a:pt x="162" y="330"/>
                  </a:lnTo>
                  <a:lnTo>
                    <a:pt x="158" y="340"/>
                  </a:lnTo>
                  <a:lnTo>
                    <a:pt x="154" y="344"/>
                  </a:lnTo>
                  <a:lnTo>
                    <a:pt x="154" y="344"/>
                  </a:lnTo>
                  <a:lnTo>
                    <a:pt x="142" y="370"/>
                  </a:lnTo>
                  <a:lnTo>
                    <a:pt x="146" y="372"/>
                  </a:lnTo>
                  <a:lnTo>
                    <a:pt x="164" y="372"/>
                  </a:lnTo>
                  <a:lnTo>
                    <a:pt x="168" y="374"/>
                  </a:lnTo>
                  <a:lnTo>
                    <a:pt x="168" y="376"/>
                  </a:lnTo>
                  <a:lnTo>
                    <a:pt x="168" y="376"/>
                  </a:lnTo>
                  <a:lnTo>
                    <a:pt x="164" y="388"/>
                  </a:lnTo>
                  <a:lnTo>
                    <a:pt x="164" y="394"/>
                  </a:lnTo>
                  <a:lnTo>
                    <a:pt x="164" y="394"/>
                  </a:lnTo>
                  <a:lnTo>
                    <a:pt x="172" y="398"/>
                  </a:lnTo>
                  <a:lnTo>
                    <a:pt x="176" y="400"/>
                  </a:lnTo>
                  <a:lnTo>
                    <a:pt x="178" y="398"/>
                  </a:lnTo>
                  <a:lnTo>
                    <a:pt x="188" y="394"/>
                  </a:lnTo>
                  <a:lnTo>
                    <a:pt x="194" y="392"/>
                  </a:lnTo>
                  <a:lnTo>
                    <a:pt x="204" y="392"/>
                  </a:lnTo>
                  <a:lnTo>
                    <a:pt x="216" y="380"/>
                  </a:lnTo>
                  <a:lnTo>
                    <a:pt x="216" y="366"/>
                  </a:lnTo>
                  <a:lnTo>
                    <a:pt x="216" y="366"/>
                  </a:lnTo>
                  <a:lnTo>
                    <a:pt x="216" y="360"/>
                  </a:lnTo>
                  <a:lnTo>
                    <a:pt x="216" y="356"/>
                  </a:lnTo>
                  <a:lnTo>
                    <a:pt x="216" y="356"/>
                  </a:lnTo>
                  <a:lnTo>
                    <a:pt x="220" y="354"/>
                  </a:lnTo>
                  <a:lnTo>
                    <a:pt x="224" y="354"/>
                  </a:lnTo>
                  <a:lnTo>
                    <a:pt x="230" y="356"/>
                  </a:lnTo>
                  <a:lnTo>
                    <a:pt x="236" y="360"/>
                  </a:lnTo>
                  <a:lnTo>
                    <a:pt x="256" y="372"/>
                  </a:lnTo>
                  <a:lnTo>
                    <a:pt x="256" y="372"/>
                  </a:lnTo>
                  <a:lnTo>
                    <a:pt x="264" y="376"/>
                  </a:lnTo>
                  <a:lnTo>
                    <a:pt x="270" y="378"/>
                  </a:lnTo>
                  <a:lnTo>
                    <a:pt x="270" y="376"/>
                  </a:lnTo>
                  <a:lnTo>
                    <a:pt x="270" y="376"/>
                  </a:lnTo>
                  <a:lnTo>
                    <a:pt x="270" y="370"/>
                  </a:lnTo>
                  <a:lnTo>
                    <a:pt x="266" y="360"/>
                  </a:lnTo>
                  <a:lnTo>
                    <a:pt x="256" y="344"/>
                  </a:lnTo>
                  <a:lnTo>
                    <a:pt x="256" y="342"/>
                  </a:lnTo>
                  <a:lnTo>
                    <a:pt x="256" y="342"/>
                  </a:lnTo>
                  <a:lnTo>
                    <a:pt x="256" y="340"/>
                  </a:lnTo>
                  <a:lnTo>
                    <a:pt x="256" y="340"/>
                  </a:lnTo>
                  <a:lnTo>
                    <a:pt x="264" y="332"/>
                  </a:lnTo>
                  <a:lnTo>
                    <a:pt x="274" y="326"/>
                  </a:lnTo>
                  <a:lnTo>
                    <a:pt x="282" y="324"/>
                  </a:lnTo>
                  <a:lnTo>
                    <a:pt x="292" y="326"/>
                  </a:lnTo>
                  <a:lnTo>
                    <a:pt x="320" y="340"/>
                  </a:lnTo>
                  <a:lnTo>
                    <a:pt x="332" y="332"/>
                  </a:lnTo>
                  <a:lnTo>
                    <a:pt x="334" y="332"/>
                  </a:lnTo>
                  <a:lnTo>
                    <a:pt x="334" y="330"/>
                  </a:lnTo>
                  <a:lnTo>
                    <a:pt x="334" y="330"/>
                  </a:lnTo>
                  <a:lnTo>
                    <a:pt x="332" y="328"/>
                  </a:lnTo>
                  <a:lnTo>
                    <a:pt x="332" y="328"/>
                  </a:lnTo>
                  <a:lnTo>
                    <a:pt x="334" y="326"/>
                  </a:lnTo>
                  <a:lnTo>
                    <a:pt x="334" y="326"/>
                  </a:lnTo>
                  <a:lnTo>
                    <a:pt x="340" y="314"/>
                  </a:lnTo>
                  <a:lnTo>
                    <a:pt x="344" y="304"/>
                  </a:lnTo>
                  <a:lnTo>
                    <a:pt x="344" y="298"/>
                  </a:lnTo>
                  <a:lnTo>
                    <a:pt x="344" y="292"/>
                  </a:lnTo>
                  <a:lnTo>
                    <a:pt x="344" y="292"/>
                  </a:lnTo>
                  <a:lnTo>
                    <a:pt x="338" y="286"/>
                  </a:lnTo>
                  <a:lnTo>
                    <a:pt x="334" y="284"/>
                  </a:lnTo>
                  <a:lnTo>
                    <a:pt x="332" y="284"/>
                  </a:lnTo>
                  <a:lnTo>
                    <a:pt x="330" y="276"/>
                  </a:lnTo>
                  <a:lnTo>
                    <a:pt x="332" y="276"/>
                  </a:lnTo>
                  <a:lnTo>
                    <a:pt x="332" y="276"/>
                  </a:lnTo>
                  <a:lnTo>
                    <a:pt x="338" y="272"/>
                  </a:lnTo>
                  <a:lnTo>
                    <a:pt x="340" y="268"/>
                  </a:lnTo>
                  <a:lnTo>
                    <a:pt x="338" y="264"/>
                  </a:lnTo>
                  <a:lnTo>
                    <a:pt x="326" y="252"/>
                  </a:lnTo>
                  <a:lnTo>
                    <a:pt x="326" y="252"/>
                  </a:lnTo>
                  <a:lnTo>
                    <a:pt x="326" y="250"/>
                  </a:lnTo>
                  <a:lnTo>
                    <a:pt x="320" y="232"/>
                  </a:lnTo>
                  <a:lnTo>
                    <a:pt x="320" y="232"/>
                  </a:lnTo>
                  <a:lnTo>
                    <a:pt x="316" y="214"/>
                  </a:lnTo>
                  <a:lnTo>
                    <a:pt x="316" y="196"/>
                  </a:lnTo>
                  <a:lnTo>
                    <a:pt x="316" y="188"/>
                  </a:lnTo>
                  <a:lnTo>
                    <a:pt x="308" y="196"/>
                  </a:lnTo>
                  <a:lnTo>
                    <a:pt x="302" y="204"/>
                  </a:lnTo>
                  <a:lnTo>
                    <a:pt x="300" y="170"/>
                  </a:lnTo>
                  <a:lnTo>
                    <a:pt x="300" y="170"/>
                  </a:lnTo>
                  <a:lnTo>
                    <a:pt x="300" y="168"/>
                  </a:lnTo>
                  <a:lnTo>
                    <a:pt x="300" y="168"/>
                  </a:lnTo>
                  <a:lnTo>
                    <a:pt x="300" y="168"/>
                  </a:lnTo>
                  <a:lnTo>
                    <a:pt x="322" y="138"/>
                  </a:lnTo>
                  <a:lnTo>
                    <a:pt x="334" y="124"/>
                  </a:lnTo>
                  <a:lnTo>
                    <a:pt x="326" y="100"/>
                  </a:lnTo>
                  <a:lnTo>
                    <a:pt x="326" y="100"/>
                  </a:lnTo>
                  <a:lnTo>
                    <a:pt x="322" y="76"/>
                  </a:lnTo>
                  <a:lnTo>
                    <a:pt x="308" y="70"/>
                  </a:lnTo>
                  <a:lnTo>
                    <a:pt x="300" y="68"/>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3" name="MH_Other_16">
              <a:extLst>
                <a:ext uri="{FF2B5EF4-FFF2-40B4-BE49-F238E27FC236}">
                  <a16:creationId xmlns:a16="http://schemas.microsoft.com/office/drawing/2014/main" id="{4D54A840-8926-4208-8D40-5CAB421C72AA}"/>
                </a:ext>
              </a:extLst>
            </p:cNvPr>
            <p:cNvSpPr>
              <a:spLocks/>
            </p:cNvSpPr>
            <p:nvPr>
              <p:custDataLst>
                <p:tags r:id="rId15"/>
              </p:custDataLst>
            </p:nvPr>
          </p:nvSpPr>
          <p:spPr bwMode="auto">
            <a:xfrm>
              <a:off x="3814765" y="3065364"/>
              <a:ext cx="661987" cy="415925"/>
            </a:xfrm>
            <a:custGeom>
              <a:avLst/>
              <a:gdLst>
                <a:gd name="T0" fmla="*/ 64 w 488"/>
                <a:gd name="T1" fmla="*/ 10 h 306"/>
                <a:gd name="T2" fmla="*/ 86 w 488"/>
                <a:gd name="T3" fmla="*/ 24 h 306"/>
                <a:gd name="T4" fmla="*/ 98 w 488"/>
                <a:gd name="T5" fmla="*/ 40 h 306"/>
                <a:gd name="T6" fmla="*/ 88 w 488"/>
                <a:gd name="T7" fmla="*/ 52 h 306"/>
                <a:gd name="T8" fmla="*/ 60 w 488"/>
                <a:gd name="T9" fmla="*/ 58 h 306"/>
                <a:gd name="T10" fmla="*/ 64 w 488"/>
                <a:gd name="T11" fmla="*/ 74 h 306"/>
                <a:gd name="T12" fmla="*/ 72 w 488"/>
                <a:gd name="T13" fmla="*/ 108 h 306"/>
                <a:gd name="T14" fmla="*/ 90 w 488"/>
                <a:gd name="T15" fmla="*/ 114 h 306"/>
                <a:gd name="T16" fmla="*/ 92 w 488"/>
                <a:gd name="T17" fmla="*/ 116 h 306"/>
                <a:gd name="T18" fmla="*/ 102 w 488"/>
                <a:gd name="T19" fmla="*/ 130 h 306"/>
                <a:gd name="T20" fmla="*/ 108 w 488"/>
                <a:gd name="T21" fmla="*/ 146 h 306"/>
                <a:gd name="T22" fmla="*/ 106 w 488"/>
                <a:gd name="T23" fmla="*/ 164 h 306"/>
                <a:gd name="T24" fmla="*/ 94 w 488"/>
                <a:gd name="T25" fmla="*/ 178 h 306"/>
                <a:gd name="T26" fmla="*/ 52 w 488"/>
                <a:gd name="T27" fmla="*/ 200 h 306"/>
                <a:gd name="T28" fmla="*/ 8 w 488"/>
                <a:gd name="T29" fmla="*/ 232 h 306"/>
                <a:gd name="T30" fmla="*/ 12 w 488"/>
                <a:gd name="T31" fmla="*/ 254 h 306"/>
                <a:gd name="T32" fmla="*/ 40 w 488"/>
                <a:gd name="T33" fmla="*/ 286 h 306"/>
                <a:gd name="T34" fmla="*/ 52 w 488"/>
                <a:gd name="T35" fmla="*/ 302 h 306"/>
                <a:gd name="T36" fmla="*/ 60 w 488"/>
                <a:gd name="T37" fmla="*/ 278 h 306"/>
                <a:gd name="T38" fmla="*/ 76 w 488"/>
                <a:gd name="T39" fmla="*/ 256 h 306"/>
                <a:gd name="T40" fmla="*/ 100 w 488"/>
                <a:gd name="T41" fmla="*/ 246 h 306"/>
                <a:gd name="T42" fmla="*/ 124 w 488"/>
                <a:gd name="T43" fmla="*/ 224 h 306"/>
                <a:gd name="T44" fmla="*/ 158 w 488"/>
                <a:gd name="T45" fmla="*/ 222 h 306"/>
                <a:gd name="T46" fmla="*/ 192 w 488"/>
                <a:gd name="T47" fmla="*/ 238 h 306"/>
                <a:gd name="T48" fmla="*/ 220 w 488"/>
                <a:gd name="T49" fmla="*/ 242 h 306"/>
                <a:gd name="T50" fmla="*/ 242 w 488"/>
                <a:gd name="T51" fmla="*/ 254 h 306"/>
                <a:gd name="T52" fmla="*/ 242 w 488"/>
                <a:gd name="T53" fmla="*/ 254 h 306"/>
                <a:gd name="T54" fmla="*/ 254 w 488"/>
                <a:gd name="T55" fmla="*/ 264 h 306"/>
                <a:gd name="T56" fmla="*/ 276 w 488"/>
                <a:gd name="T57" fmla="*/ 244 h 306"/>
                <a:gd name="T58" fmla="*/ 296 w 488"/>
                <a:gd name="T59" fmla="*/ 238 h 306"/>
                <a:gd name="T60" fmla="*/ 300 w 488"/>
                <a:gd name="T61" fmla="*/ 252 h 306"/>
                <a:gd name="T62" fmla="*/ 308 w 488"/>
                <a:gd name="T63" fmla="*/ 256 h 306"/>
                <a:gd name="T64" fmla="*/ 328 w 488"/>
                <a:gd name="T65" fmla="*/ 246 h 306"/>
                <a:gd name="T66" fmla="*/ 336 w 488"/>
                <a:gd name="T67" fmla="*/ 250 h 306"/>
                <a:gd name="T68" fmla="*/ 342 w 488"/>
                <a:gd name="T69" fmla="*/ 264 h 306"/>
                <a:gd name="T70" fmla="*/ 348 w 488"/>
                <a:gd name="T71" fmla="*/ 290 h 306"/>
                <a:gd name="T72" fmla="*/ 372 w 488"/>
                <a:gd name="T73" fmla="*/ 268 h 306"/>
                <a:gd name="T74" fmla="*/ 408 w 488"/>
                <a:gd name="T75" fmla="*/ 260 h 306"/>
                <a:gd name="T76" fmla="*/ 432 w 488"/>
                <a:gd name="T77" fmla="*/ 242 h 306"/>
                <a:gd name="T78" fmla="*/ 474 w 488"/>
                <a:gd name="T79" fmla="*/ 228 h 306"/>
                <a:gd name="T80" fmla="*/ 486 w 488"/>
                <a:gd name="T81" fmla="*/ 220 h 306"/>
                <a:gd name="T82" fmla="*/ 460 w 488"/>
                <a:gd name="T83" fmla="*/ 152 h 306"/>
                <a:gd name="T84" fmla="*/ 468 w 488"/>
                <a:gd name="T85" fmla="*/ 130 h 306"/>
                <a:gd name="T86" fmla="*/ 444 w 488"/>
                <a:gd name="T87" fmla="*/ 126 h 306"/>
                <a:gd name="T88" fmla="*/ 430 w 488"/>
                <a:gd name="T89" fmla="*/ 106 h 306"/>
                <a:gd name="T90" fmla="*/ 416 w 488"/>
                <a:gd name="T91" fmla="*/ 100 h 306"/>
                <a:gd name="T92" fmla="*/ 400 w 488"/>
                <a:gd name="T93" fmla="*/ 114 h 306"/>
                <a:gd name="T94" fmla="*/ 388 w 488"/>
                <a:gd name="T95" fmla="*/ 110 h 306"/>
                <a:gd name="T96" fmla="*/ 366 w 488"/>
                <a:gd name="T97" fmla="*/ 86 h 306"/>
                <a:gd name="T98" fmla="*/ 352 w 488"/>
                <a:gd name="T99" fmla="*/ 90 h 306"/>
                <a:gd name="T100" fmla="*/ 328 w 488"/>
                <a:gd name="T101" fmla="*/ 94 h 306"/>
                <a:gd name="T102" fmla="*/ 322 w 488"/>
                <a:gd name="T103" fmla="*/ 90 h 306"/>
                <a:gd name="T104" fmla="*/ 320 w 488"/>
                <a:gd name="T105" fmla="*/ 70 h 306"/>
                <a:gd name="T106" fmla="*/ 216 w 488"/>
                <a:gd name="T107" fmla="*/ 50 h 306"/>
                <a:gd name="T108" fmla="*/ 194 w 488"/>
                <a:gd name="T109" fmla="*/ 38 h 306"/>
                <a:gd name="T110" fmla="*/ 172 w 488"/>
                <a:gd name="T111" fmla="*/ 30 h 306"/>
                <a:gd name="T112" fmla="*/ 132 w 488"/>
                <a:gd name="T113" fmla="*/ 10 h 306"/>
                <a:gd name="T114" fmla="*/ 74 w 488"/>
                <a:gd name="T115" fmla="*/ 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8" h="306">
                  <a:moveTo>
                    <a:pt x="62" y="2"/>
                  </a:moveTo>
                  <a:lnTo>
                    <a:pt x="60" y="4"/>
                  </a:lnTo>
                  <a:lnTo>
                    <a:pt x="64" y="10"/>
                  </a:lnTo>
                  <a:lnTo>
                    <a:pt x="86" y="24"/>
                  </a:lnTo>
                  <a:lnTo>
                    <a:pt x="86" y="24"/>
                  </a:lnTo>
                  <a:lnTo>
                    <a:pt x="86" y="24"/>
                  </a:lnTo>
                  <a:lnTo>
                    <a:pt x="86" y="24"/>
                  </a:lnTo>
                  <a:lnTo>
                    <a:pt x="100" y="38"/>
                  </a:lnTo>
                  <a:lnTo>
                    <a:pt x="98" y="40"/>
                  </a:lnTo>
                  <a:lnTo>
                    <a:pt x="90" y="50"/>
                  </a:lnTo>
                  <a:lnTo>
                    <a:pt x="88" y="50"/>
                  </a:lnTo>
                  <a:lnTo>
                    <a:pt x="88" y="52"/>
                  </a:lnTo>
                  <a:lnTo>
                    <a:pt x="74" y="52"/>
                  </a:lnTo>
                  <a:lnTo>
                    <a:pt x="66" y="54"/>
                  </a:lnTo>
                  <a:lnTo>
                    <a:pt x="60" y="58"/>
                  </a:lnTo>
                  <a:lnTo>
                    <a:pt x="64" y="66"/>
                  </a:lnTo>
                  <a:lnTo>
                    <a:pt x="64" y="66"/>
                  </a:lnTo>
                  <a:lnTo>
                    <a:pt x="64" y="74"/>
                  </a:lnTo>
                  <a:lnTo>
                    <a:pt x="72" y="86"/>
                  </a:lnTo>
                  <a:lnTo>
                    <a:pt x="72" y="86"/>
                  </a:lnTo>
                  <a:lnTo>
                    <a:pt x="72" y="108"/>
                  </a:lnTo>
                  <a:lnTo>
                    <a:pt x="78" y="110"/>
                  </a:lnTo>
                  <a:lnTo>
                    <a:pt x="88" y="114"/>
                  </a:lnTo>
                  <a:lnTo>
                    <a:pt x="90" y="114"/>
                  </a:lnTo>
                  <a:lnTo>
                    <a:pt x="90" y="114"/>
                  </a:lnTo>
                  <a:lnTo>
                    <a:pt x="90" y="114"/>
                  </a:lnTo>
                  <a:lnTo>
                    <a:pt x="92" y="116"/>
                  </a:lnTo>
                  <a:lnTo>
                    <a:pt x="102" y="130"/>
                  </a:lnTo>
                  <a:lnTo>
                    <a:pt x="102" y="130"/>
                  </a:lnTo>
                  <a:lnTo>
                    <a:pt x="102" y="130"/>
                  </a:lnTo>
                  <a:lnTo>
                    <a:pt x="108" y="146"/>
                  </a:lnTo>
                  <a:lnTo>
                    <a:pt x="108" y="146"/>
                  </a:lnTo>
                  <a:lnTo>
                    <a:pt x="108" y="146"/>
                  </a:lnTo>
                  <a:lnTo>
                    <a:pt x="108" y="156"/>
                  </a:lnTo>
                  <a:lnTo>
                    <a:pt x="108" y="156"/>
                  </a:lnTo>
                  <a:lnTo>
                    <a:pt x="106" y="164"/>
                  </a:lnTo>
                  <a:lnTo>
                    <a:pt x="104" y="170"/>
                  </a:lnTo>
                  <a:lnTo>
                    <a:pt x="104" y="170"/>
                  </a:lnTo>
                  <a:lnTo>
                    <a:pt x="94" y="178"/>
                  </a:lnTo>
                  <a:lnTo>
                    <a:pt x="80" y="184"/>
                  </a:lnTo>
                  <a:lnTo>
                    <a:pt x="54" y="200"/>
                  </a:lnTo>
                  <a:lnTo>
                    <a:pt x="52" y="200"/>
                  </a:lnTo>
                  <a:lnTo>
                    <a:pt x="4" y="204"/>
                  </a:lnTo>
                  <a:lnTo>
                    <a:pt x="0" y="216"/>
                  </a:lnTo>
                  <a:lnTo>
                    <a:pt x="8" y="232"/>
                  </a:lnTo>
                  <a:lnTo>
                    <a:pt x="8" y="232"/>
                  </a:lnTo>
                  <a:lnTo>
                    <a:pt x="8" y="234"/>
                  </a:lnTo>
                  <a:lnTo>
                    <a:pt x="12" y="254"/>
                  </a:lnTo>
                  <a:lnTo>
                    <a:pt x="38" y="286"/>
                  </a:lnTo>
                  <a:lnTo>
                    <a:pt x="40" y="286"/>
                  </a:lnTo>
                  <a:lnTo>
                    <a:pt x="40" y="286"/>
                  </a:lnTo>
                  <a:lnTo>
                    <a:pt x="40" y="286"/>
                  </a:lnTo>
                  <a:lnTo>
                    <a:pt x="50" y="306"/>
                  </a:lnTo>
                  <a:lnTo>
                    <a:pt x="52" y="302"/>
                  </a:lnTo>
                  <a:lnTo>
                    <a:pt x="52" y="302"/>
                  </a:lnTo>
                  <a:lnTo>
                    <a:pt x="60" y="278"/>
                  </a:lnTo>
                  <a:lnTo>
                    <a:pt x="60" y="278"/>
                  </a:lnTo>
                  <a:lnTo>
                    <a:pt x="60" y="276"/>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60" y="222"/>
                  </a:lnTo>
                  <a:lnTo>
                    <a:pt x="192" y="238"/>
                  </a:lnTo>
                  <a:lnTo>
                    <a:pt x="218" y="242"/>
                  </a:lnTo>
                  <a:lnTo>
                    <a:pt x="220" y="242"/>
                  </a:lnTo>
                  <a:lnTo>
                    <a:pt x="220" y="242"/>
                  </a:lnTo>
                  <a:lnTo>
                    <a:pt x="220" y="242"/>
                  </a:lnTo>
                  <a:lnTo>
                    <a:pt x="228" y="250"/>
                  </a:lnTo>
                  <a:lnTo>
                    <a:pt x="242" y="254"/>
                  </a:lnTo>
                  <a:lnTo>
                    <a:pt x="242" y="254"/>
                  </a:lnTo>
                  <a:lnTo>
                    <a:pt x="242" y="254"/>
                  </a:lnTo>
                  <a:lnTo>
                    <a:pt x="242" y="254"/>
                  </a:lnTo>
                  <a:lnTo>
                    <a:pt x="242" y="254"/>
                  </a:lnTo>
                  <a:lnTo>
                    <a:pt x="250" y="262"/>
                  </a:lnTo>
                  <a:lnTo>
                    <a:pt x="254" y="264"/>
                  </a:lnTo>
                  <a:lnTo>
                    <a:pt x="264" y="256"/>
                  </a:lnTo>
                  <a:lnTo>
                    <a:pt x="264" y="254"/>
                  </a:lnTo>
                  <a:lnTo>
                    <a:pt x="276" y="244"/>
                  </a:lnTo>
                  <a:lnTo>
                    <a:pt x="284" y="230"/>
                  </a:lnTo>
                  <a:lnTo>
                    <a:pt x="296" y="238"/>
                  </a:lnTo>
                  <a:lnTo>
                    <a:pt x="296" y="238"/>
                  </a:lnTo>
                  <a:lnTo>
                    <a:pt x="296" y="240"/>
                  </a:lnTo>
                  <a:lnTo>
                    <a:pt x="300" y="250"/>
                  </a:lnTo>
                  <a:lnTo>
                    <a:pt x="300" y="252"/>
                  </a:lnTo>
                  <a:lnTo>
                    <a:pt x="298" y="258"/>
                  </a:lnTo>
                  <a:lnTo>
                    <a:pt x="300" y="260"/>
                  </a:lnTo>
                  <a:lnTo>
                    <a:pt x="308" y="256"/>
                  </a:lnTo>
                  <a:lnTo>
                    <a:pt x="318" y="246"/>
                  </a:lnTo>
                  <a:lnTo>
                    <a:pt x="328" y="246"/>
                  </a:lnTo>
                  <a:lnTo>
                    <a:pt x="328" y="246"/>
                  </a:lnTo>
                  <a:lnTo>
                    <a:pt x="330" y="246"/>
                  </a:lnTo>
                  <a:lnTo>
                    <a:pt x="336" y="250"/>
                  </a:lnTo>
                  <a:lnTo>
                    <a:pt x="336" y="250"/>
                  </a:lnTo>
                  <a:lnTo>
                    <a:pt x="342" y="258"/>
                  </a:lnTo>
                  <a:lnTo>
                    <a:pt x="342" y="260"/>
                  </a:lnTo>
                  <a:lnTo>
                    <a:pt x="342" y="264"/>
                  </a:lnTo>
                  <a:lnTo>
                    <a:pt x="340" y="282"/>
                  </a:lnTo>
                  <a:lnTo>
                    <a:pt x="346" y="290"/>
                  </a:lnTo>
                  <a:lnTo>
                    <a:pt x="348"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6"/>
                  </a:lnTo>
                  <a:lnTo>
                    <a:pt x="444" y="124"/>
                  </a:lnTo>
                  <a:lnTo>
                    <a:pt x="430" y="110"/>
                  </a:lnTo>
                  <a:lnTo>
                    <a:pt x="430" y="106"/>
                  </a:lnTo>
                  <a:lnTo>
                    <a:pt x="430" y="106"/>
                  </a:lnTo>
                  <a:lnTo>
                    <a:pt x="428" y="108"/>
                  </a:lnTo>
                  <a:lnTo>
                    <a:pt x="416" y="100"/>
                  </a:lnTo>
                  <a:lnTo>
                    <a:pt x="416" y="100"/>
                  </a:lnTo>
                  <a:lnTo>
                    <a:pt x="408" y="108"/>
                  </a:lnTo>
                  <a:lnTo>
                    <a:pt x="400" y="114"/>
                  </a:lnTo>
                  <a:lnTo>
                    <a:pt x="400" y="114"/>
                  </a:lnTo>
                  <a:lnTo>
                    <a:pt x="394" y="114"/>
                  </a:lnTo>
                  <a:lnTo>
                    <a:pt x="388" y="110"/>
                  </a:lnTo>
                  <a:lnTo>
                    <a:pt x="382" y="104"/>
                  </a:lnTo>
                  <a:lnTo>
                    <a:pt x="372" y="94"/>
                  </a:lnTo>
                  <a:lnTo>
                    <a:pt x="366" y="86"/>
                  </a:lnTo>
                  <a:lnTo>
                    <a:pt x="366" y="86"/>
                  </a:lnTo>
                  <a:lnTo>
                    <a:pt x="362" y="86"/>
                  </a:lnTo>
                  <a:lnTo>
                    <a:pt x="352" y="90"/>
                  </a:lnTo>
                  <a:lnTo>
                    <a:pt x="352" y="90"/>
                  </a:lnTo>
                  <a:lnTo>
                    <a:pt x="334" y="94"/>
                  </a:lnTo>
                  <a:lnTo>
                    <a:pt x="328" y="94"/>
                  </a:lnTo>
                  <a:lnTo>
                    <a:pt x="324" y="94"/>
                  </a:lnTo>
                  <a:lnTo>
                    <a:pt x="324" y="94"/>
                  </a:lnTo>
                  <a:lnTo>
                    <a:pt x="322" y="90"/>
                  </a:lnTo>
                  <a:lnTo>
                    <a:pt x="320" y="84"/>
                  </a:lnTo>
                  <a:lnTo>
                    <a:pt x="320" y="70"/>
                  </a:lnTo>
                  <a:lnTo>
                    <a:pt x="320" y="70"/>
                  </a:lnTo>
                  <a:lnTo>
                    <a:pt x="322" y="60"/>
                  </a:lnTo>
                  <a:lnTo>
                    <a:pt x="320" y="54"/>
                  </a:lnTo>
                  <a:lnTo>
                    <a:pt x="216" y="50"/>
                  </a:lnTo>
                  <a:lnTo>
                    <a:pt x="216" y="50"/>
                  </a:lnTo>
                  <a:lnTo>
                    <a:pt x="202" y="44"/>
                  </a:lnTo>
                  <a:lnTo>
                    <a:pt x="194" y="38"/>
                  </a:lnTo>
                  <a:lnTo>
                    <a:pt x="178" y="34"/>
                  </a:lnTo>
                  <a:lnTo>
                    <a:pt x="178" y="34"/>
                  </a:lnTo>
                  <a:lnTo>
                    <a:pt x="172" y="30"/>
                  </a:lnTo>
                  <a:lnTo>
                    <a:pt x="164" y="24"/>
                  </a:lnTo>
                  <a:lnTo>
                    <a:pt x="144" y="0"/>
                  </a:lnTo>
                  <a:lnTo>
                    <a:pt x="132" y="10"/>
                  </a:lnTo>
                  <a:lnTo>
                    <a:pt x="116" y="4"/>
                  </a:lnTo>
                  <a:lnTo>
                    <a:pt x="74" y="6"/>
                  </a:lnTo>
                  <a:lnTo>
                    <a:pt x="74" y="6"/>
                  </a:lnTo>
                  <a:lnTo>
                    <a:pt x="74" y="6"/>
                  </a:lnTo>
                  <a:lnTo>
                    <a:pt x="62" y="2"/>
                  </a:lnTo>
                  <a:close/>
                </a:path>
              </a:pathLst>
            </a:custGeom>
            <a:solidFill>
              <a:schemeClr val="accent1">
                <a:lumMod val="75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4" name="MH_Other_17">
              <a:extLst>
                <a:ext uri="{FF2B5EF4-FFF2-40B4-BE49-F238E27FC236}">
                  <a16:creationId xmlns:a16="http://schemas.microsoft.com/office/drawing/2014/main" id="{AA8385E2-C599-4576-B964-FC28E822514C}"/>
                </a:ext>
              </a:extLst>
            </p:cNvPr>
            <p:cNvSpPr>
              <a:spLocks/>
            </p:cNvSpPr>
            <p:nvPr>
              <p:custDataLst>
                <p:tags r:id="rId16"/>
              </p:custDataLst>
            </p:nvPr>
          </p:nvSpPr>
          <p:spPr bwMode="auto">
            <a:xfrm>
              <a:off x="3960814" y="3828950"/>
              <a:ext cx="690562" cy="546100"/>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374D7E"/>
            </a:solidFill>
            <a:ln>
              <a:noFill/>
            </a:ln>
          </p:spPr>
          <p:txBody>
            <a:bodyPr/>
            <a:lstStyle/>
            <a:p>
              <a:endParaRPr lang="zh-CN" altLang="en-US">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5" name="MH_Other_18">
              <a:extLst>
                <a:ext uri="{FF2B5EF4-FFF2-40B4-BE49-F238E27FC236}">
                  <a16:creationId xmlns:a16="http://schemas.microsoft.com/office/drawing/2014/main" id="{821C03AF-2367-431D-9C5A-38225EE43DF8}"/>
                </a:ext>
              </a:extLst>
            </p:cNvPr>
            <p:cNvSpPr>
              <a:spLocks/>
            </p:cNvSpPr>
            <p:nvPr>
              <p:custDataLst>
                <p:tags r:id="rId17"/>
              </p:custDataLst>
            </p:nvPr>
          </p:nvSpPr>
          <p:spPr bwMode="auto">
            <a:xfrm>
              <a:off x="4287839" y="3355876"/>
              <a:ext cx="412750" cy="561975"/>
            </a:xfrm>
            <a:custGeom>
              <a:avLst/>
              <a:gdLst>
                <a:gd name="T0" fmla="*/ 220 w 304"/>
                <a:gd name="T1" fmla="*/ 0 h 414"/>
                <a:gd name="T2" fmla="*/ 206 w 304"/>
                <a:gd name="T3" fmla="*/ 16 h 414"/>
                <a:gd name="T4" fmla="*/ 184 w 304"/>
                <a:gd name="T5" fmla="*/ 32 h 414"/>
                <a:gd name="T6" fmla="*/ 176 w 304"/>
                <a:gd name="T7" fmla="*/ 32 h 414"/>
                <a:gd name="T8" fmla="*/ 174 w 304"/>
                <a:gd name="T9" fmla="*/ 22 h 414"/>
                <a:gd name="T10" fmla="*/ 152 w 304"/>
                <a:gd name="T11" fmla="*/ 24 h 414"/>
                <a:gd name="T12" fmla="*/ 108 w 304"/>
                <a:gd name="T13" fmla="*/ 34 h 414"/>
                <a:gd name="T14" fmla="*/ 72 w 304"/>
                <a:gd name="T15" fmla="*/ 42 h 414"/>
                <a:gd name="T16" fmla="*/ 40 w 304"/>
                <a:gd name="T17" fmla="*/ 56 h 414"/>
                <a:gd name="T18" fmla="*/ 28 w 304"/>
                <a:gd name="T19" fmla="*/ 62 h 414"/>
                <a:gd name="T20" fmla="*/ 16 w 304"/>
                <a:gd name="T21" fmla="*/ 84 h 414"/>
                <a:gd name="T22" fmla="*/ 22 w 304"/>
                <a:gd name="T23" fmla="*/ 92 h 414"/>
                <a:gd name="T24" fmla="*/ 34 w 304"/>
                <a:gd name="T25" fmla="*/ 140 h 414"/>
                <a:gd name="T26" fmla="*/ 32 w 304"/>
                <a:gd name="T27" fmla="*/ 144 h 414"/>
                <a:gd name="T28" fmla="*/ 0 w 304"/>
                <a:gd name="T29" fmla="*/ 200 h 414"/>
                <a:gd name="T30" fmla="*/ 12 w 304"/>
                <a:gd name="T31" fmla="*/ 196 h 414"/>
                <a:gd name="T32" fmla="*/ 18 w 304"/>
                <a:gd name="T33" fmla="*/ 202 h 414"/>
                <a:gd name="T34" fmla="*/ 16 w 304"/>
                <a:gd name="T35" fmla="*/ 226 h 414"/>
                <a:gd name="T36" fmla="*/ 24 w 304"/>
                <a:gd name="T37" fmla="*/ 262 h 414"/>
                <a:gd name="T38" fmla="*/ 40 w 304"/>
                <a:gd name="T39" fmla="*/ 280 h 414"/>
                <a:gd name="T40" fmla="*/ 42 w 304"/>
                <a:gd name="T41" fmla="*/ 304 h 414"/>
                <a:gd name="T42" fmla="*/ 44 w 304"/>
                <a:gd name="T43" fmla="*/ 320 h 414"/>
                <a:gd name="T44" fmla="*/ 44 w 304"/>
                <a:gd name="T45" fmla="*/ 362 h 414"/>
                <a:gd name="T46" fmla="*/ 52 w 304"/>
                <a:gd name="T47" fmla="*/ 362 h 414"/>
                <a:gd name="T48" fmla="*/ 72 w 304"/>
                <a:gd name="T49" fmla="*/ 352 h 414"/>
                <a:gd name="T50" fmla="*/ 84 w 304"/>
                <a:gd name="T51" fmla="*/ 356 h 414"/>
                <a:gd name="T52" fmla="*/ 86 w 304"/>
                <a:gd name="T53" fmla="*/ 366 h 414"/>
                <a:gd name="T54" fmla="*/ 56 w 304"/>
                <a:gd name="T55" fmla="*/ 406 h 414"/>
                <a:gd name="T56" fmla="*/ 72 w 304"/>
                <a:gd name="T57" fmla="*/ 408 h 414"/>
                <a:gd name="T58" fmla="*/ 80 w 304"/>
                <a:gd name="T59" fmla="*/ 406 h 414"/>
                <a:gd name="T60" fmla="*/ 120 w 304"/>
                <a:gd name="T61" fmla="*/ 390 h 414"/>
                <a:gd name="T62" fmla="*/ 142 w 304"/>
                <a:gd name="T63" fmla="*/ 394 h 414"/>
                <a:gd name="T64" fmla="*/ 154 w 304"/>
                <a:gd name="T65" fmla="*/ 390 h 414"/>
                <a:gd name="T66" fmla="*/ 152 w 304"/>
                <a:gd name="T67" fmla="*/ 384 h 414"/>
                <a:gd name="T68" fmla="*/ 150 w 304"/>
                <a:gd name="T69" fmla="*/ 366 h 414"/>
                <a:gd name="T70" fmla="*/ 150 w 304"/>
                <a:gd name="T71" fmla="*/ 358 h 414"/>
                <a:gd name="T72" fmla="*/ 162 w 304"/>
                <a:gd name="T73" fmla="*/ 336 h 414"/>
                <a:gd name="T74" fmla="*/ 162 w 304"/>
                <a:gd name="T75" fmla="*/ 334 h 414"/>
                <a:gd name="T76" fmla="*/ 164 w 304"/>
                <a:gd name="T77" fmla="*/ 324 h 414"/>
                <a:gd name="T78" fmla="*/ 164 w 304"/>
                <a:gd name="T79" fmla="*/ 316 h 414"/>
                <a:gd name="T80" fmla="*/ 178 w 304"/>
                <a:gd name="T81" fmla="*/ 298 h 414"/>
                <a:gd name="T82" fmla="*/ 186 w 304"/>
                <a:gd name="T83" fmla="*/ 278 h 414"/>
                <a:gd name="T84" fmla="*/ 190 w 304"/>
                <a:gd name="T85" fmla="*/ 270 h 414"/>
                <a:gd name="T86" fmla="*/ 206 w 304"/>
                <a:gd name="T87" fmla="*/ 256 h 414"/>
                <a:gd name="T88" fmla="*/ 194 w 304"/>
                <a:gd name="T89" fmla="*/ 242 h 414"/>
                <a:gd name="T90" fmla="*/ 194 w 304"/>
                <a:gd name="T91" fmla="*/ 228 h 414"/>
                <a:gd name="T92" fmla="*/ 224 w 304"/>
                <a:gd name="T93" fmla="*/ 200 h 414"/>
                <a:gd name="T94" fmla="*/ 222 w 304"/>
                <a:gd name="T95" fmla="*/ 192 h 414"/>
                <a:gd name="T96" fmla="*/ 220 w 304"/>
                <a:gd name="T97" fmla="*/ 170 h 414"/>
                <a:gd name="T98" fmla="*/ 230 w 304"/>
                <a:gd name="T99" fmla="*/ 146 h 414"/>
                <a:gd name="T100" fmla="*/ 250 w 304"/>
                <a:gd name="T101" fmla="*/ 136 h 414"/>
                <a:gd name="T102" fmla="*/ 272 w 304"/>
                <a:gd name="T103" fmla="*/ 140 h 414"/>
                <a:gd name="T104" fmla="*/ 284 w 304"/>
                <a:gd name="T105" fmla="*/ 128 h 414"/>
                <a:gd name="T106" fmla="*/ 296 w 304"/>
                <a:gd name="T107" fmla="*/ 108 h 414"/>
                <a:gd name="T108" fmla="*/ 300 w 304"/>
                <a:gd name="T109" fmla="*/ 102 h 414"/>
                <a:gd name="T110" fmla="*/ 296 w 304"/>
                <a:gd name="T111" fmla="*/ 84 h 414"/>
                <a:gd name="T112" fmla="*/ 276 w 304"/>
                <a:gd name="T113" fmla="*/ 52 h 414"/>
                <a:gd name="T114" fmla="*/ 274 w 304"/>
                <a:gd name="T115" fmla="*/ 40 h 414"/>
                <a:gd name="T116" fmla="*/ 264 w 304"/>
                <a:gd name="T117" fmla="*/ 2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4" h="414">
                  <a:moveTo>
                    <a:pt x="240" y="16"/>
                  </a:moveTo>
                  <a:lnTo>
                    <a:pt x="238" y="16"/>
                  </a:lnTo>
                  <a:lnTo>
                    <a:pt x="220" y="0"/>
                  </a:lnTo>
                  <a:lnTo>
                    <a:pt x="212" y="6"/>
                  </a:lnTo>
                  <a:lnTo>
                    <a:pt x="212" y="6"/>
                  </a:lnTo>
                  <a:lnTo>
                    <a:pt x="206" y="16"/>
                  </a:lnTo>
                  <a:lnTo>
                    <a:pt x="200" y="24"/>
                  </a:lnTo>
                  <a:lnTo>
                    <a:pt x="192" y="28"/>
                  </a:lnTo>
                  <a:lnTo>
                    <a:pt x="184" y="32"/>
                  </a:lnTo>
                  <a:lnTo>
                    <a:pt x="184" y="32"/>
                  </a:lnTo>
                  <a:lnTo>
                    <a:pt x="180" y="34"/>
                  </a:lnTo>
                  <a:lnTo>
                    <a:pt x="176" y="32"/>
                  </a:lnTo>
                  <a:lnTo>
                    <a:pt x="176" y="32"/>
                  </a:lnTo>
                  <a:lnTo>
                    <a:pt x="174" y="28"/>
                  </a:lnTo>
                  <a:lnTo>
                    <a:pt x="174" y="22"/>
                  </a:lnTo>
                  <a:lnTo>
                    <a:pt x="180" y="4"/>
                  </a:lnTo>
                  <a:lnTo>
                    <a:pt x="152" y="22"/>
                  </a:lnTo>
                  <a:lnTo>
                    <a:pt x="152" y="24"/>
                  </a:lnTo>
                  <a:lnTo>
                    <a:pt x="152" y="24"/>
                  </a:lnTo>
                  <a:lnTo>
                    <a:pt x="128" y="24"/>
                  </a:lnTo>
                  <a:lnTo>
                    <a:pt x="108" y="34"/>
                  </a:lnTo>
                  <a:lnTo>
                    <a:pt x="108" y="36"/>
                  </a:lnTo>
                  <a:lnTo>
                    <a:pt x="84" y="36"/>
                  </a:lnTo>
                  <a:lnTo>
                    <a:pt x="72" y="42"/>
                  </a:lnTo>
                  <a:lnTo>
                    <a:pt x="68" y="54"/>
                  </a:lnTo>
                  <a:lnTo>
                    <a:pt x="66" y="56"/>
                  </a:lnTo>
                  <a:lnTo>
                    <a:pt x="40" y="56"/>
                  </a:lnTo>
                  <a:lnTo>
                    <a:pt x="40" y="56"/>
                  </a:lnTo>
                  <a:lnTo>
                    <a:pt x="34" y="56"/>
                  </a:lnTo>
                  <a:lnTo>
                    <a:pt x="28" y="62"/>
                  </a:lnTo>
                  <a:lnTo>
                    <a:pt x="8" y="80"/>
                  </a:lnTo>
                  <a:lnTo>
                    <a:pt x="8" y="80"/>
                  </a:lnTo>
                  <a:lnTo>
                    <a:pt x="16" y="84"/>
                  </a:lnTo>
                  <a:lnTo>
                    <a:pt x="20" y="88"/>
                  </a:lnTo>
                  <a:lnTo>
                    <a:pt x="22" y="94"/>
                  </a:lnTo>
                  <a:lnTo>
                    <a:pt x="22" y="92"/>
                  </a:lnTo>
                  <a:lnTo>
                    <a:pt x="34" y="138"/>
                  </a:lnTo>
                  <a:lnTo>
                    <a:pt x="34" y="138"/>
                  </a:lnTo>
                  <a:lnTo>
                    <a:pt x="34" y="140"/>
                  </a:lnTo>
                  <a:lnTo>
                    <a:pt x="34" y="144"/>
                  </a:lnTo>
                  <a:lnTo>
                    <a:pt x="34" y="144"/>
                  </a:lnTo>
                  <a:lnTo>
                    <a:pt x="32" y="144"/>
                  </a:lnTo>
                  <a:lnTo>
                    <a:pt x="32" y="144"/>
                  </a:lnTo>
                  <a:lnTo>
                    <a:pt x="0" y="188"/>
                  </a:lnTo>
                  <a:lnTo>
                    <a:pt x="0" y="200"/>
                  </a:lnTo>
                  <a:lnTo>
                    <a:pt x="0" y="200"/>
                  </a:lnTo>
                  <a:lnTo>
                    <a:pt x="8" y="196"/>
                  </a:lnTo>
                  <a:lnTo>
                    <a:pt x="12" y="196"/>
                  </a:lnTo>
                  <a:lnTo>
                    <a:pt x="12" y="196"/>
                  </a:lnTo>
                  <a:lnTo>
                    <a:pt x="16" y="198"/>
                  </a:lnTo>
                  <a:lnTo>
                    <a:pt x="18" y="202"/>
                  </a:lnTo>
                  <a:lnTo>
                    <a:pt x="16" y="214"/>
                  </a:lnTo>
                  <a:lnTo>
                    <a:pt x="16" y="214"/>
                  </a:lnTo>
                  <a:lnTo>
                    <a:pt x="16" y="226"/>
                  </a:lnTo>
                  <a:lnTo>
                    <a:pt x="18" y="238"/>
                  </a:lnTo>
                  <a:lnTo>
                    <a:pt x="20" y="250"/>
                  </a:lnTo>
                  <a:lnTo>
                    <a:pt x="24" y="262"/>
                  </a:lnTo>
                  <a:lnTo>
                    <a:pt x="36" y="274"/>
                  </a:lnTo>
                  <a:lnTo>
                    <a:pt x="36" y="274"/>
                  </a:lnTo>
                  <a:lnTo>
                    <a:pt x="40" y="280"/>
                  </a:lnTo>
                  <a:lnTo>
                    <a:pt x="40" y="286"/>
                  </a:lnTo>
                  <a:lnTo>
                    <a:pt x="36" y="294"/>
                  </a:lnTo>
                  <a:lnTo>
                    <a:pt x="42" y="304"/>
                  </a:lnTo>
                  <a:lnTo>
                    <a:pt x="42" y="304"/>
                  </a:lnTo>
                  <a:lnTo>
                    <a:pt x="44" y="310"/>
                  </a:lnTo>
                  <a:lnTo>
                    <a:pt x="44" y="320"/>
                  </a:lnTo>
                  <a:lnTo>
                    <a:pt x="40" y="330"/>
                  </a:lnTo>
                  <a:lnTo>
                    <a:pt x="34" y="344"/>
                  </a:lnTo>
                  <a:lnTo>
                    <a:pt x="44" y="362"/>
                  </a:lnTo>
                  <a:lnTo>
                    <a:pt x="46" y="366"/>
                  </a:lnTo>
                  <a:lnTo>
                    <a:pt x="52" y="362"/>
                  </a:lnTo>
                  <a:lnTo>
                    <a:pt x="52" y="362"/>
                  </a:lnTo>
                  <a:lnTo>
                    <a:pt x="60" y="356"/>
                  </a:lnTo>
                  <a:lnTo>
                    <a:pt x="66" y="352"/>
                  </a:lnTo>
                  <a:lnTo>
                    <a:pt x="72" y="352"/>
                  </a:lnTo>
                  <a:lnTo>
                    <a:pt x="78" y="352"/>
                  </a:lnTo>
                  <a:lnTo>
                    <a:pt x="78" y="352"/>
                  </a:lnTo>
                  <a:lnTo>
                    <a:pt x="84" y="356"/>
                  </a:lnTo>
                  <a:lnTo>
                    <a:pt x="86" y="362"/>
                  </a:lnTo>
                  <a:lnTo>
                    <a:pt x="86" y="362"/>
                  </a:lnTo>
                  <a:lnTo>
                    <a:pt x="86" y="366"/>
                  </a:lnTo>
                  <a:lnTo>
                    <a:pt x="82" y="374"/>
                  </a:lnTo>
                  <a:lnTo>
                    <a:pt x="66" y="392"/>
                  </a:lnTo>
                  <a:lnTo>
                    <a:pt x="56" y="406"/>
                  </a:lnTo>
                  <a:lnTo>
                    <a:pt x="60" y="414"/>
                  </a:lnTo>
                  <a:lnTo>
                    <a:pt x="60" y="414"/>
                  </a:lnTo>
                  <a:lnTo>
                    <a:pt x="72" y="408"/>
                  </a:lnTo>
                  <a:lnTo>
                    <a:pt x="76" y="406"/>
                  </a:lnTo>
                  <a:lnTo>
                    <a:pt x="80" y="406"/>
                  </a:lnTo>
                  <a:lnTo>
                    <a:pt x="80" y="406"/>
                  </a:lnTo>
                  <a:lnTo>
                    <a:pt x="94" y="402"/>
                  </a:lnTo>
                  <a:lnTo>
                    <a:pt x="120" y="390"/>
                  </a:lnTo>
                  <a:lnTo>
                    <a:pt x="120" y="390"/>
                  </a:lnTo>
                  <a:lnTo>
                    <a:pt x="126" y="388"/>
                  </a:lnTo>
                  <a:lnTo>
                    <a:pt x="134" y="390"/>
                  </a:lnTo>
                  <a:lnTo>
                    <a:pt x="142" y="394"/>
                  </a:lnTo>
                  <a:lnTo>
                    <a:pt x="150" y="402"/>
                  </a:lnTo>
                  <a:lnTo>
                    <a:pt x="154" y="400"/>
                  </a:lnTo>
                  <a:lnTo>
                    <a:pt x="154" y="390"/>
                  </a:lnTo>
                  <a:lnTo>
                    <a:pt x="152" y="388"/>
                  </a:lnTo>
                  <a:lnTo>
                    <a:pt x="152" y="388"/>
                  </a:lnTo>
                  <a:lnTo>
                    <a:pt x="152" y="384"/>
                  </a:lnTo>
                  <a:lnTo>
                    <a:pt x="154" y="380"/>
                  </a:lnTo>
                  <a:lnTo>
                    <a:pt x="150" y="366"/>
                  </a:lnTo>
                  <a:lnTo>
                    <a:pt x="150" y="366"/>
                  </a:lnTo>
                  <a:lnTo>
                    <a:pt x="150" y="362"/>
                  </a:lnTo>
                  <a:lnTo>
                    <a:pt x="150" y="358"/>
                  </a:lnTo>
                  <a:lnTo>
                    <a:pt x="150" y="358"/>
                  </a:lnTo>
                  <a:lnTo>
                    <a:pt x="158" y="352"/>
                  </a:lnTo>
                  <a:lnTo>
                    <a:pt x="166" y="346"/>
                  </a:lnTo>
                  <a:lnTo>
                    <a:pt x="162" y="336"/>
                  </a:lnTo>
                  <a:lnTo>
                    <a:pt x="162" y="336"/>
                  </a:lnTo>
                  <a:lnTo>
                    <a:pt x="162" y="336"/>
                  </a:lnTo>
                  <a:lnTo>
                    <a:pt x="162" y="334"/>
                  </a:lnTo>
                  <a:lnTo>
                    <a:pt x="162" y="334"/>
                  </a:lnTo>
                  <a:lnTo>
                    <a:pt x="166" y="328"/>
                  </a:lnTo>
                  <a:lnTo>
                    <a:pt x="164" y="324"/>
                  </a:lnTo>
                  <a:lnTo>
                    <a:pt x="164" y="324"/>
                  </a:lnTo>
                  <a:lnTo>
                    <a:pt x="164" y="320"/>
                  </a:lnTo>
                  <a:lnTo>
                    <a:pt x="164" y="316"/>
                  </a:lnTo>
                  <a:lnTo>
                    <a:pt x="170" y="308"/>
                  </a:lnTo>
                  <a:lnTo>
                    <a:pt x="180" y="300"/>
                  </a:lnTo>
                  <a:lnTo>
                    <a:pt x="178" y="298"/>
                  </a:lnTo>
                  <a:lnTo>
                    <a:pt x="176" y="296"/>
                  </a:lnTo>
                  <a:lnTo>
                    <a:pt x="186" y="292"/>
                  </a:lnTo>
                  <a:lnTo>
                    <a:pt x="186" y="278"/>
                  </a:lnTo>
                  <a:lnTo>
                    <a:pt x="186" y="278"/>
                  </a:lnTo>
                  <a:lnTo>
                    <a:pt x="186" y="274"/>
                  </a:lnTo>
                  <a:lnTo>
                    <a:pt x="190" y="270"/>
                  </a:lnTo>
                  <a:lnTo>
                    <a:pt x="194" y="266"/>
                  </a:lnTo>
                  <a:lnTo>
                    <a:pt x="200" y="260"/>
                  </a:lnTo>
                  <a:lnTo>
                    <a:pt x="206" y="256"/>
                  </a:lnTo>
                  <a:lnTo>
                    <a:pt x="206" y="256"/>
                  </a:lnTo>
                  <a:lnTo>
                    <a:pt x="194" y="242"/>
                  </a:lnTo>
                  <a:lnTo>
                    <a:pt x="194" y="242"/>
                  </a:lnTo>
                  <a:lnTo>
                    <a:pt x="192" y="238"/>
                  </a:lnTo>
                  <a:lnTo>
                    <a:pt x="192" y="232"/>
                  </a:lnTo>
                  <a:lnTo>
                    <a:pt x="194" y="228"/>
                  </a:lnTo>
                  <a:lnTo>
                    <a:pt x="198" y="222"/>
                  </a:lnTo>
                  <a:lnTo>
                    <a:pt x="198" y="220"/>
                  </a:lnTo>
                  <a:lnTo>
                    <a:pt x="224" y="200"/>
                  </a:lnTo>
                  <a:lnTo>
                    <a:pt x="224" y="194"/>
                  </a:lnTo>
                  <a:lnTo>
                    <a:pt x="224" y="194"/>
                  </a:lnTo>
                  <a:lnTo>
                    <a:pt x="222" y="192"/>
                  </a:lnTo>
                  <a:lnTo>
                    <a:pt x="220" y="186"/>
                  </a:lnTo>
                  <a:lnTo>
                    <a:pt x="220" y="178"/>
                  </a:lnTo>
                  <a:lnTo>
                    <a:pt x="220" y="170"/>
                  </a:lnTo>
                  <a:lnTo>
                    <a:pt x="220" y="170"/>
                  </a:lnTo>
                  <a:lnTo>
                    <a:pt x="224" y="156"/>
                  </a:lnTo>
                  <a:lnTo>
                    <a:pt x="230" y="146"/>
                  </a:lnTo>
                  <a:lnTo>
                    <a:pt x="238" y="138"/>
                  </a:lnTo>
                  <a:lnTo>
                    <a:pt x="250" y="136"/>
                  </a:lnTo>
                  <a:lnTo>
                    <a:pt x="250" y="136"/>
                  </a:lnTo>
                  <a:lnTo>
                    <a:pt x="252" y="136"/>
                  </a:lnTo>
                  <a:lnTo>
                    <a:pt x="262" y="140"/>
                  </a:lnTo>
                  <a:lnTo>
                    <a:pt x="272" y="140"/>
                  </a:lnTo>
                  <a:lnTo>
                    <a:pt x="284" y="128"/>
                  </a:lnTo>
                  <a:lnTo>
                    <a:pt x="284" y="128"/>
                  </a:lnTo>
                  <a:lnTo>
                    <a:pt x="284" y="128"/>
                  </a:lnTo>
                  <a:lnTo>
                    <a:pt x="284" y="128"/>
                  </a:lnTo>
                  <a:lnTo>
                    <a:pt x="296" y="120"/>
                  </a:lnTo>
                  <a:lnTo>
                    <a:pt x="296" y="108"/>
                  </a:lnTo>
                  <a:lnTo>
                    <a:pt x="296" y="106"/>
                  </a:lnTo>
                  <a:lnTo>
                    <a:pt x="296" y="104"/>
                  </a:lnTo>
                  <a:lnTo>
                    <a:pt x="300" y="102"/>
                  </a:lnTo>
                  <a:lnTo>
                    <a:pt x="304" y="98"/>
                  </a:lnTo>
                  <a:lnTo>
                    <a:pt x="304" y="96"/>
                  </a:lnTo>
                  <a:lnTo>
                    <a:pt x="296" y="84"/>
                  </a:lnTo>
                  <a:lnTo>
                    <a:pt x="296" y="84"/>
                  </a:lnTo>
                  <a:lnTo>
                    <a:pt x="286" y="68"/>
                  </a:lnTo>
                  <a:lnTo>
                    <a:pt x="276" y="52"/>
                  </a:lnTo>
                  <a:lnTo>
                    <a:pt x="276" y="52"/>
                  </a:lnTo>
                  <a:lnTo>
                    <a:pt x="274" y="46"/>
                  </a:lnTo>
                  <a:lnTo>
                    <a:pt x="274" y="40"/>
                  </a:lnTo>
                  <a:lnTo>
                    <a:pt x="276" y="34"/>
                  </a:lnTo>
                  <a:lnTo>
                    <a:pt x="280" y="28"/>
                  </a:lnTo>
                  <a:lnTo>
                    <a:pt x="264" y="20"/>
                  </a:lnTo>
                  <a:lnTo>
                    <a:pt x="240" y="16"/>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6" name="MH_Other_19">
              <a:extLst>
                <a:ext uri="{FF2B5EF4-FFF2-40B4-BE49-F238E27FC236}">
                  <a16:creationId xmlns:a16="http://schemas.microsoft.com/office/drawing/2014/main" id="{02137647-01A4-48E8-A61A-2A322787407A}"/>
                </a:ext>
              </a:extLst>
            </p:cNvPr>
            <p:cNvSpPr>
              <a:spLocks/>
            </p:cNvSpPr>
            <p:nvPr>
              <p:custDataLst>
                <p:tags r:id="rId18"/>
              </p:custDataLst>
            </p:nvPr>
          </p:nvSpPr>
          <p:spPr bwMode="auto">
            <a:xfrm>
              <a:off x="4502151" y="3505101"/>
              <a:ext cx="382588" cy="468313"/>
            </a:xfrm>
            <a:custGeom>
              <a:avLst/>
              <a:gdLst>
                <a:gd name="T0" fmla="*/ 132 w 282"/>
                <a:gd name="T1" fmla="*/ 24 h 344"/>
                <a:gd name="T2" fmla="*/ 118 w 282"/>
                <a:gd name="T3" fmla="*/ 40 h 344"/>
                <a:gd name="T4" fmla="*/ 92 w 282"/>
                <a:gd name="T5" fmla="*/ 34 h 344"/>
                <a:gd name="T6" fmla="*/ 78 w 282"/>
                <a:gd name="T7" fmla="*/ 42 h 344"/>
                <a:gd name="T8" fmla="*/ 70 w 282"/>
                <a:gd name="T9" fmla="*/ 74 h 344"/>
                <a:gd name="T10" fmla="*/ 74 w 282"/>
                <a:gd name="T11" fmla="*/ 92 h 344"/>
                <a:gd name="T12" fmla="*/ 46 w 282"/>
                <a:gd name="T13" fmla="*/ 116 h 344"/>
                <a:gd name="T14" fmla="*/ 48 w 282"/>
                <a:gd name="T15" fmla="*/ 134 h 344"/>
                <a:gd name="T16" fmla="*/ 56 w 282"/>
                <a:gd name="T17" fmla="*/ 142 h 344"/>
                <a:gd name="T18" fmla="*/ 56 w 282"/>
                <a:gd name="T19" fmla="*/ 148 h 344"/>
                <a:gd name="T20" fmla="*/ 36 w 282"/>
                <a:gd name="T21" fmla="*/ 166 h 344"/>
                <a:gd name="T22" fmla="*/ 36 w 282"/>
                <a:gd name="T23" fmla="*/ 186 h 344"/>
                <a:gd name="T24" fmla="*/ 30 w 282"/>
                <a:gd name="T25" fmla="*/ 190 h 344"/>
                <a:gd name="T26" fmla="*/ 14 w 282"/>
                <a:gd name="T27" fmla="*/ 208 h 344"/>
                <a:gd name="T28" fmla="*/ 16 w 282"/>
                <a:gd name="T29" fmla="*/ 216 h 344"/>
                <a:gd name="T30" fmla="*/ 16 w 282"/>
                <a:gd name="T31" fmla="*/ 236 h 344"/>
                <a:gd name="T32" fmla="*/ 6 w 282"/>
                <a:gd name="T33" fmla="*/ 250 h 344"/>
                <a:gd name="T34" fmla="*/ 0 w 282"/>
                <a:gd name="T35" fmla="*/ 254 h 344"/>
                <a:gd name="T36" fmla="*/ 6 w 282"/>
                <a:gd name="T37" fmla="*/ 272 h 344"/>
                <a:gd name="T38" fmla="*/ 52 w 282"/>
                <a:gd name="T39" fmla="*/ 272 h 344"/>
                <a:gd name="T40" fmla="*/ 70 w 282"/>
                <a:gd name="T41" fmla="*/ 292 h 344"/>
                <a:gd name="T42" fmla="*/ 102 w 282"/>
                <a:gd name="T43" fmla="*/ 342 h 344"/>
                <a:gd name="T44" fmla="*/ 132 w 282"/>
                <a:gd name="T45" fmla="*/ 340 h 344"/>
                <a:gd name="T46" fmla="*/ 152 w 282"/>
                <a:gd name="T47" fmla="*/ 290 h 344"/>
                <a:gd name="T48" fmla="*/ 172 w 282"/>
                <a:gd name="T49" fmla="*/ 292 h 344"/>
                <a:gd name="T50" fmla="*/ 170 w 282"/>
                <a:gd name="T51" fmla="*/ 276 h 344"/>
                <a:gd name="T52" fmla="*/ 194 w 282"/>
                <a:gd name="T53" fmla="*/ 276 h 344"/>
                <a:gd name="T54" fmla="*/ 208 w 282"/>
                <a:gd name="T55" fmla="*/ 256 h 344"/>
                <a:gd name="T56" fmla="*/ 222 w 282"/>
                <a:gd name="T57" fmla="*/ 226 h 344"/>
                <a:gd name="T58" fmla="*/ 218 w 282"/>
                <a:gd name="T59" fmla="*/ 208 h 344"/>
                <a:gd name="T60" fmla="*/ 236 w 282"/>
                <a:gd name="T61" fmla="*/ 194 h 344"/>
                <a:gd name="T62" fmla="*/ 238 w 282"/>
                <a:gd name="T63" fmla="*/ 182 h 344"/>
                <a:gd name="T64" fmla="*/ 244 w 282"/>
                <a:gd name="T65" fmla="*/ 172 h 344"/>
                <a:gd name="T66" fmla="*/ 238 w 282"/>
                <a:gd name="T67" fmla="*/ 154 h 344"/>
                <a:gd name="T68" fmla="*/ 262 w 282"/>
                <a:gd name="T69" fmla="*/ 134 h 344"/>
                <a:gd name="T70" fmla="*/ 234 w 282"/>
                <a:gd name="T71" fmla="*/ 112 h 344"/>
                <a:gd name="T72" fmla="*/ 242 w 282"/>
                <a:gd name="T73" fmla="*/ 108 h 344"/>
                <a:gd name="T74" fmla="*/ 266 w 282"/>
                <a:gd name="T75" fmla="*/ 96 h 344"/>
                <a:gd name="T76" fmla="*/ 282 w 282"/>
                <a:gd name="T77" fmla="*/ 74 h 344"/>
                <a:gd name="T78" fmla="*/ 270 w 282"/>
                <a:gd name="T79" fmla="*/ 66 h 344"/>
                <a:gd name="T80" fmla="*/ 270 w 282"/>
                <a:gd name="T81" fmla="*/ 58 h 344"/>
                <a:gd name="T82" fmla="*/ 266 w 282"/>
                <a:gd name="T83" fmla="*/ 58 h 344"/>
                <a:gd name="T84" fmla="*/ 256 w 282"/>
                <a:gd name="T85" fmla="*/ 64 h 344"/>
                <a:gd name="T86" fmla="*/ 234 w 282"/>
                <a:gd name="T87" fmla="*/ 54 h 344"/>
                <a:gd name="T88" fmla="*/ 226 w 282"/>
                <a:gd name="T89" fmla="*/ 42 h 344"/>
                <a:gd name="T90" fmla="*/ 222 w 282"/>
                <a:gd name="T91" fmla="*/ 50 h 344"/>
                <a:gd name="T92" fmla="*/ 208 w 282"/>
                <a:gd name="T93" fmla="*/ 60 h 344"/>
                <a:gd name="T94" fmla="*/ 186 w 282"/>
                <a:gd name="T95" fmla="*/ 60 h 344"/>
                <a:gd name="T96" fmla="*/ 178 w 282"/>
                <a:gd name="T97" fmla="*/ 54 h 344"/>
                <a:gd name="T98" fmla="*/ 170 w 282"/>
                <a:gd name="T99" fmla="*/ 30 h 344"/>
                <a:gd name="T100" fmla="*/ 160 w 282"/>
                <a:gd name="T101" fmla="*/ 2 h 344"/>
                <a:gd name="T102" fmla="*/ 146 w 282"/>
                <a:gd name="T103"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2" h="344">
                  <a:moveTo>
                    <a:pt x="146" y="14"/>
                  </a:moveTo>
                  <a:lnTo>
                    <a:pt x="146" y="14"/>
                  </a:lnTo>
                  <a:lnTo>
                    <a:pt x="132" y="24"/>
                  </a:lnTo>
                  <a:lnTo>
                    <a:pt x="120" y="38"/>
                  </a:lnTo>
                  <a:lnTo>
                    <a:pt x="118" y="38"/>
                  </a:lnTo>
                  <a:lnTo>
                    <a:pt x="118" y="40"/>
                  </a:lnTo>
                  <a:lnTo>
                    <a:pt x="102" y="40"/>
                  </a:lnTo>
                  <a:lnTo>
                    <a:pt x="102" y="40"/>
                  </a:lnTo>
                  <a:lnTo>
                    <a:pt x="92" y="34"/>
                  </a:lnTo>
                  <a:lnTo>
                    <a:pt x="92" y="34"/>
                  </a:lnTo>
                  <a:lnTo>
                    <a:pt x="84" y="38"/>
                  </a:lnTo>
                  <a:lnTo>
                    <a:pt x="78" y="42"/>
                  </a:lnTo>
                  <a:lnTo>
                    <a:pt x="74" y="50"/>
                  </a:lnTo>
                  <a:lnTo>
                    <a:pt x="70" y="60"/>
                  </a:lnTo>
                  <a:lnTo>
                    <a:pt x="70" y="74"/>
                  </a:lnTo>
                  <a:lnTo>
                    <a:pt x="80" y="66"/>
                  </a:lnTo>
                  <a:lnTo>
                    <a:pt x="74" y="92"/>
                  </a:lnTo>
                  <a:lnTo>
                    <a:pt x="74" y="92"/>
                  </a:lnTo>
                  <a:lnTo>
                    <a:pt x="74" y="94"/>
                  </a:lnTo>
                  <a:lnTo>
                    <a:pt x="46" y="116"/>
                  </a:lnTo>
                  <a:lnTo>
                    <a:pt x="46" y="116"/>
                  </a:lnTo>
                  <a:lnTo>
                    <a:pt x="42" y="124"/>
                  </a:lnTo>
                  <a:lnTo>
                    <a:pt x="42" y="128"/>
                  </a:lnTo>
                  <a:lnTo>
                    <a:pt x="48" y="134"/>
                  </a:lnTo>
                  <a:lnTo>
                    <a:pt x="48" y="134"/>
                  </a:lnTo>
                  <a:lnTo>
                    <a:pt x="54" y="140"/>
                  </a:lnTo>
                  <a:lnTo>
                    <a:pt x="56" y="142"/>
                  </a:lnTo>
                  <a:lnTo>
                    <a:pt x="56" y="146"/>
                  </a:lnTo>
                  <a:lnTo>
                    <a:pt x="56" y="146"/>
                  </a:lnTo>
                  <a:lnTo>
                    <a:pt x="56" y="148"/>
                  </a:lnTo>
                  <a:lnTo>
                    <a:pt x="54" y="152"/>
                  </a:lnTo>
                  <a:lnTo>
                    <a:pt x="36" y="166"/>
                  </a:lnTo>
                  <a:lnTo>
                    <a:pt x="36" y="166"/>
                  </a:lnTo>
                  <a:lnTo>
                    <a:pt x="38" y="174"/>
                  </a:lnTo>
                  <a:lnTo>
                    <a:pt x="36" y="184"/>
                  </a:lnTo>
                  <a:lnTo>
                    <a:pt x="36" y="186"/>
                  </a:lnTo>
                  <a:lnTo>
                    <a:pt x="36" y="186"/>
                  </a:lnTo>
                  <a:lnTo>
                    <a:pt x="30" y="190"/>
                  </a:lnTo>
                  <a:lnTo>
                    <a:pt x="30" y="190"/>
                  </a:lnTo>
                  <a:lnTo>
                    <a:pt x="28" y="194"/>
                  </a:lnTo>
                  <a:lnTo>
                    <a:pt x="24" y="200"/>
                  </a:lnTo>
                  <a:lnTo>
                    <a:pt x="14" y="208"/>
                  </a:lnTo>
                  <a:lnTo>
                    <a:pt x="14" y="210"/>
                  </a:lnTo>
                  <a:lnTo>
                    <a:pt x="14" y="210"/>
                  </a:lnTo>
                  <a:lnTo>
                    <a:pt x="16" y="216"/>
                  </a:lnTo>
                  <a:lnTo>
                    <a:pt x="14" y="226"/>
                  </a:lnTo>
                  <a:lnTo>
                    <a:pt x="14" y="226"/>
                  </a:lnTo>
                  <a:lnTo>
                    <a:pt x="16" y="236"/>
                  </a:lnTo>
                  <a:lnTo>
                    <a:pt x="16" y="238"/>
                  </a:lnTo>
                  <a:lnTo>
                    <a:pt x="14" y="242"/>
                  </a:lnTo>
                  <a:lnTo>
                    <a:pt x="6" y="250"/>
                  </a:lnTo>
                  <a:lnTo>
                    <a:pt x="4" y="250"/>
                  </a:lnTo>
                  <a:lnTo>
                    <a:pt x="0" y="252"/>
                  </a:lnTo>
                  <a:lnTo>
                    <a:pt x="0" y="254"/>
                  </a:lnTo>
                  <a:lnTo>
                    <a:pt x="6" y="272"/>
                  </a:lnTo>
                  <a:lnTo>
                    <a:pt x="6" y="272"/>
                  </a:lnTo>
                  <a:lnTo>
                    <a:pt x="6" y="272"/>
                  </a:lnTo>
                  <a:lnTo>
                    <a:pt x="28" y="272"/>
                  </a:lnTo>
                  <a:lnTo>
                    <a:pt x="50" y="272"/>
                  </a:lnTo>
                  <a:lnTo>
                    <a:pt x="52" y="272"/>
                  </a:lnTo>
                  <a:lnTo>
                    <a:pt x="52" y="274"/>
                  </a:lnTo>
                  <a:lnTo>
                    <a:pt x="70" y="290"/>
                  </a:lnTo>
                  <a:lnTo>
                    <a:pt x="70" y="292"/>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62" y="134"/>
                  </a:lnTo>
                  <a:lnTo>
                    <a:pt x="240" y="120"/>
                  </a:lnTo>
                  <a:lnTo>
                    <a:pt x="236" y="116"/>
                  </a:lnTo>
                  <a:lnTo>
                    <a:pt x="234" y="112"/>
                  </a:lnTo>
                  <a:lnTo>
                    <a:pt x="234" y="112"/>
                  </a:lnTo>
                  <a:lnTo>
                    <a:pt x="236" y="108"/>
                  </a:lnTo>
                  <a:lnTo>
                    <a:pt x="242" y="108"/>
                  </a:lnTo>
                  <a:lnTo>
                    <a:pt x="266" y="112"/>
                  </a:lnTo>
                  <a:lnTo>
                    <a:pt x="266" y="98"/>
                  </a:lnTo>
                  <a:lnTo>
                    <a:pt x="266" y="96"/>
                  </a:lnTo>
                  <a:lnTo>
                    <a:pt x="278" y="84"/>
                  </a:lnTo>
                  <a:lnTo>
                    <a:pt x="282" y="74"/>
                  </a:lnTo>
                  <a:lnTo>
                    <a:pt x="282" y="74"/>
                  </a:lnTo>
                  <a:lnTo>
                    <a:pt x="276" y="72"/>
                  </a:lnTo>
                  <a:lnTo>
                    <a:pt x="270" y="66"/>
                  </a:lnTo>
                  <a:lnTo>
                    <a:pt x="270" y="66"/>
                  </a:lnTo>
                  <a:lnTo>
                    <a:pt x="270" y="64"/>
                  </a:lnTo>
                  <a:lnTo>
                    <a:pt x="270" y="60"/>
                  </a:lnTo>
                  <a:lnTo>
                    <a:pt x="270" y="58"/>
                  </a:lnTo>
                  <a:lnTo>
                    <a:pt x="268" y="58"/>
                  </a:lnTo>
                  <a:lnTo>
                    <a:pt x="266" y="58"/>
                  </a:lnTo>
                  <a:lnTo>
                    <a:pt x="266" y="58"/>
                  </a:lnTo>
                  <a:lnTo>
                    <a:pt x="262" y="62"/>
                  </a:lnTo>
                  <a:lnTo>
                    <a:pt x="256" y="64"/>
                  </a:lnTo>
                  <a:lnTo>
                    <a:pt x="256" y="64"/>
                  </a:lnTo>
                  <a:lnTo>
                    <a:pt x="250" y="62"/>
                  </a:lnTo>
                  <a:lnTo>
                    <a:pt x="244" y="62"/>
                  </a:lnTo>
                  <a:lnTo>
                    <a:pt x="234" y="54"/>
                  </a:lnTo>
                  <a:lnTo>
                    <a:pt x="234" y="54"/>
                  </a:lnTo>
                  <a:lnTo>
                    <a:pt x="234" y="54"/>
                  </a:lnTo>
                  <a:lnTo>
                    <a:pt x="226" y="42"/>
                  </a:lnTo>
                  <a:lnTo>
                    <a:pt x="226" y="44"/>
                  </a:lnTo>
                  <a:lnTo>
                    <a:pt x="226" y="44"/>
                  </a:lnTo>
                  <a:lnTo>
                    <a:pt x="222" y="50"/>
                  </a:lnTo>
                  <a:lnTo>
                    <a:pt x="216" y="58"/>
                  </a:lnTo>
                  <a:lnTo>
                    <a:pt x="216" y="58"/>
                  </a:lnTo>
                  <a:lnTo>
                    <a:pt x="208" y="60"/>
                  </a:lnTo>
                  <a:lnTo>
                    <a:pt x="200" y="62"/>
                  </a:lnTo>
                  <a:lnTo>
                    <a:pt x="194" y="62"/>
                  </a:lnTo>
                  <a:lnTo>
                    <a:pt x="186" y="60"/>
                  </a:lnTo>
                  <a:lnTo>
                    <a:pt x="186" y="60"/>
                  </a:lnTo>
                  <a:lnTo>
                    <a:pt x="182" y="58"/>
                  </a:lnTo>
                  <a:lnTo>
                    <a:pt x="178" y="54"/>
                  </a:lnTo>
                  <a:lnTo>
                    <a:pt x="174" y="46"/>
                  </a:lnTo>
                  <a:lnTo>
                    <a:pt x="170" y="30"/>
                  </a:lnTo>
                  <a:lnTo>
                    <a:pt x="170" y="30"/>
                  </a:lnTo>
                  <a:lnTo>
                    <a:pt x="166" y="12"/>
                  </a:lnTo>
                  <a:lnTo>
                    <a:pt x="164" y="6"/>
                  </a:lnTo>
                  <a:lnTo>
                    <a:pt x="160" y="2"/>
                  </a:lnTo>
                  <a:lnTo>
                    <a:pt x="160" y="2"/>
                  </a:lnTo>
                  <a:lnTo>
                    <a:pt x="154" y="0"/>
                  </a:lnTo>
                  <a:lnTo>
                    <a:pt x="146" y="0"/>
                  </a:lnTo>
                  <a:lnTo>
                    <a:pt x="148" y="14"/>
                  </a:lnTo>
                  <a:lnTo>
                    <a:pt x="146" y="14"/>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7" name="MH_Other_20">
              <a:extLst>
                <a:ext uri="{FF2B5EF4-FFF2-40B4-BE49-F238E27FC236}">
                  <a16:creationId xmlns:a16="http://schemas.microsoft.com/office/drawing/2014/main" id="{3B890848-1EC8-4915-96AC-C9FAF2B83B05}"/>
                </a:ext>
              </a:extLst>
            </p:cNvPr>
            <p:cNvSpPr>
              <a:spLocks/>
            </p:cNvSpPr>
            <p:nvPr>
              <p:custDataLst>
                <p:tags r:id="rId19"/>
              </p:custDataLst>
            </p:nvPr>
          </p:nvSpPr>
          <p:spPr bwMode="auto">
            <a:xfrm>
              <a:off x="4673602" y="3209826"/>
              <a:ext cx="328613" cy="379413"/>
            </a:xfrm>
            <a:custGeom>
              <a:avLst/>
              <a:gdLst>
                <a:gd name="T0" fmla="*/ 136 w 242"/>
                <a:gd name="T1" fmla="*/ 8 h 280"/>
                <a:gd name="T2" fmla="*/ 116 w 242"/>
                <a:gd name="T3" fmla="*/ 10 h 280"/>
                <a:gd name="T4" fmla="*/ 84 w 242"/>
                <a:gd name="T5" fmla="*/ 4 h 280"/>
                <a:gd name="T6" fmla="*/ 62 w 242"/>
                <a:gd name="T7" fmla="*/ 28 h 280"/>
                <a:gd name="T8" fmla="*/ 54 w 242"/>
                <a:gd name="T9" fmla="*/ 64 h 280"/>
                <a:gd name="T10" fmla="*/ 44 w 242"/>
                <a:gd name="T11" fmla="*/ 74 h 280"/>
                <a:gd name="T12" fmla="*/ 42 w 242"/>
                <a:gd name="T13" fmla="*/ 88 h 280"/>
                <a:gd name="T14" fmla="*/ 32 w 242"/>
                <a:gd name="T15" fmla="*/ 106 h 280"/>
                <a:gd name="T16" fmla="*/ 6 w 242"/>
                <a:gd name="T17" fmla="*/ 140 h 280"/>
                <a:gd name="T18" fmla="*/ 0 w 242"/>
                <a:gd name="T19" fmla="*/ 148 h 280"/>
                <a:gd name="T20" fmla="*/ 20 w 242"/>
                <a:gd name="T21" fmla="*/ 186 h 280"/>
                <a:gd name="T22" fmla="*/ 30 w 242"/>
                <a:gd name="T23" fmla="*/ 202 h 280"/>
                <a:gd name="T24" fmla="*/ 30 w 242"/>
                <a:gd name="T25" fmla="*/ 206 h 280"/>
                <a:gd name="T26" fmla="*/ 28 w 242"/>
                <a:gd name="T27" fmla="*/ 210 h 280"/>
                <a:gd name="T28" fmla="*/ 40 w 242"/>
                <a:gd name="T29" fmla="*/ 214 h 280"/>
                <a:gd name="T30" fmla="*/ 48 w 242"/>
                <a:gd name="T31" fmla="*/ 224 h 280"/>
                <a:gd name="T32" fmla="*/ 56 w 242"/>
                <a:gd name="T33" fmla="*/ 262 h 280"/>
                <a:gd name="T34" fmla="*/ 64 w 242"/>
                <a:gd name="T35" fmla="*/ 270 h 280"/>
                <a:gd name="T36" fmla="*/ 74 w 242"/>
                <a:gd name="T37" fmla="*/ 272 h 280"/>
                <a:gd name="T38" fmla="*/ 84 w 242"/>
                <a:gd name="T39" fmla="*/ 268 h 280"/>
                <a:gd name="T40" fmla="*/ 90 w 242"/>
                <a:gd name="T41" fmla="*/ 260 h 280"/>
                <a:gd name="T42" fmla="*/ 104 w 242"/>
                <a:gd name="T43" fmla="*/ 250 h 280"/>
                <a:gd name="T44" fmla="*/ 122 w 242"/>
                <a:gd name="T45" fmla="*/ 270 h 280"/>
                <a:gd name="T46" fmla="*/ 134 w 242"/>
                <a:gd name="T47" fmla="*/ 272 h 280"/>
                <a:gd name="T48" fmla="*/ 150 w 242"/>
                <a:gd name="T49" fmla="*/ 268 h 280"/>
                <a:gd name="T50" fmla="*/ 166 w 242"/>
                <a:gd name="T51" fmla="*/ 280 h 280"/>
                <a:gd name="T52" fmla="*/ 170 w 242"/>
                <a:gd name="T53" fmla="*/ 246 h 280"/>
                <a:gd name="T54" fmla="*/ 180 w 242"/>
                <a:gd name="T55" fmla="*/ 234 h 280"/>
                <a:gd name="T56" fmla="*/ 172 w 242"/>
                <a:gd name="T57" fmla="*/ 224 h 280"/>
                <a:gd name="T58" fmla="*/ 178 w 242"/>
                <a:gd name="T59" fmla="*/ 220 h 280"/>
                <a:gd name="T60" fmla="*/ 204 w 242"/>
                <a:gd name="T61" fmla="*/ 188 h 280"/>
                <a:gd name="T62" fmla="*/ 204 w 242"/>
                <a:gd name="T63" fmla="*/ 204 h 280"/>
                <a:gd name="T64" fmla="*/ 226 w 242"/>
                <a:gd name="T65" fmla="*/ 172 h 280"/>
                <a:gd name="T66" fmla="*/ 228 w 242"/>
                <a:gd name="T67" fmla="*/ 136 h 280"/>
                <a:gd name="T68" fmla="*/ 214 w 242"/>
                <a:gd name="T69" fmla="*/ 136 h 280"/>
                <a:gd name="T70" fmla="*/ 210 w 242"/>
                <a:gd name="T71" fmla="*/ 128 h 280"/>
                <a:gd name="T72" fmla="*/ 230 w 242"/>
                <a:gd name="T73" fmla="*/ 116 h 280"/>
                <a:gd name="T74" fmla="*/ 240 w 242"/>
                <a:gd name="T75" fmla="*/ 106 h 280"/>
                <a:gd name="T76" fmla="*/ 232 w 242"/>
                <a:gd name="T77" fmla="*/ 70 h 280"/>
                <a:gd name="T78" fmla="*/ 220 w 242"/>
                <a:gd name="T79" fmla="*/ 68 h 280"/>
                <a:gd name="T80" fmla="*/ 220 w 242"/>
                <a:gd name="T81" fmla="*/ 64 h 280"/>
                <a:gd name="T82" fmla="*/ 214 w 242"/>
                <a:gd name="T83" fmla="*/ 54 h 280"/>
                <a:gd name="T84" fmla="*/ 172 w 242"/>
                <a:gd name="T85" fmla="*/ 48 h 280"/>
                <a:gd name="T86" fmla="*/ 156 w 242"/>
                <a:gd name="T87" fmla="*/ 64 h 280"/>
                <a:gd name="T88" fmla="*/ 154 w 242"/>
                <a:gd name="T89" fmla="*/ 36 h 280"/>
                <a:gd name="T90" fmla="*/ 178 w 242"/>
                <a:gd name="T91" fmla="*/ 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2" h="280">
                  <a:moveTo>
                    <a:pt x="148" y="4"/>
                  </a:moveTo>
                  <a:lnTo>
                    <a:pt x="148" y="4"/>
                  </a:lnTo>
                  <a:lnTo>
                    <a:pt x="136" y="8"/>
                  </a:lnTo>
                  <a:lnTo>
                    <a:pt x="126" y="12"/>
                  </a:lnTo>
                  <a:lnTo>
                    <a:pt x="126" y="12"/>
                  </a:lnTo>
                  <a:lnTo>
                    <a:pt x="116" y="10"/>
                  </a:lnTo>
                  <a:lnTo>
                    <a:pt x="102" y="6"/>
                  </a:lnTo>
                  <a:lnTo>
                    <a:pt x="84" y="4"/>
                  </a:lnTo>
                  <a:lnTo>
                    <a:pt x="84" y="4"/>
                  </a:lnTo>
                  <a:lnTo>
                    <a:pt x="78" y="6"/>
                  </a:lnTo>
                  <a:lnTo>
                    <a:pt x="74" y="12"/>
                  </a:lnTo>
                  <a:lnTo>
                    <a:pt x="62" y="28"/>
                  </a:lnTo>
                  <a:lnTo>
                    <a:pt x="74" y="52"/>
                  </a:lnTo>
                  <a:lnTo>
                    <a:pt x="54" y="64"/>
                  </a:lnTo>
                  <a:lnTo>
                    <a:pt x="54" y="64"/>
                  </a:lnTo>
                  <a:lnTo>
                    <a:pt x="38" y="60"/>
                  </a:lnTo>
                  <a:lnTo>
                    <a:pt x="38" y="60"/>
                  </a:lnTo>
                  <a:lnTo>
                    <a:pt x="44" y="74"/>
                  </a:lnTo>
                  <a:lnTo>
                    <a:pt x="44" y="78"/>
                  </a:lnTo>
                  <a:lnTo>
                    <a:pt x="44" y="82"/>
                  </a:lnTo>
                  <a:lnTo>
                    <a:pt x="42" y="88"/>
                  </a:lnTo>
                  <a:lnTo>
                    <a:pt x="42" y="88"/>
                  </a:lnTo>
                  <a:lnTo>
                    <a:pt x="36" y="100"/>
                  </a:lnTo>
                  <a:lnTo>
                    <a:pt x="32" y="106"/>
                  </a:lnTo>
                  <a:lnTo>
                    <a:pt x="4" y="132"/>
                  </a:lnTo>
                  <a:lnTo>
                    <a:pt x="10" y="136"/>
                  </a:lnTo>
                  <a:lnTo>
                    <a:pt x="6" y="140"/>
                  </a:lnTo>
                  <a:lnTo>
                    <a:pt x="6" y="140"/>
                  </a:lnTo>
                  <a:lnTo>
                    <a:pt x="2" y="144"/>
                  </a:lnTo>
                  <a:lnTo>
                    <a:pt x="0" y="148"/>
                  </a:lnTo>
                  <a:lnTo>
                    <a:pt x="0" y="152"/>
                  </a:lnTo>
                  <a:lnTo>
                    <a:pt x="0" y="156"/>
                  </a:lnTo>
                  <a:lnTo>
                    <a:pt x="20" y="186"/>
                  </a:lnTo>
                  <a:lnTo>
                    <a:pt x="20" y="186"/>
                  </a:lnTo>
                  <a:lnTo>
                    <a:pt x="20" y="186"/>
                  </a:lnTo>
                  <a:lnTo>
                    <a:pt x="30" y="202"/>
                  </a:lnTo>
                  <a:lnTo>
                    <a:pt x="30" y="204"/>
                  </a:lnTo>
                  <a:lnTo>
                    <a:pt x="30" y="204"/>
                  </a:lnTo>
                  <a:lnTo>
                    <a:pt x="30" y="206"/>
                  </a:lnTo>
                  <a:lnTo>
                    <a:pt x="30" y="208"/>
                  </a:lnTo>
                  <a:lnTo>
                    <a:pt x="30" y="208"/>
                  </a:lnTo>
                  <a:lnTo>
                    <a:pt x="28" y="210"/>
                  </a:lnTo>
                  <a:lnTo>
                    <a:pt x="28" y="210"/>
                  </a:lnTo>
                  <a:lnTo>
                    <a:pt x="34" y="210"/>
                  </a:lnTo>
                  <a:lnTo>
                    <a:pt x="40" y="214"/>
                  </a:lnTo>
                  <a:lnTo>
                    <a:pt x="40" y="214"/>
                  </a:lnTo>
                  <a:lnTo>
                    <a:pt x="44" y="218"/>
                  </a:lnTo>
                  <a:lnTo>
                    <a:pt x="48" y="224"/>
                  </a:lnTo>
                  <a:lnTo>
                    <a:pt x="50" y="234"/>
                  </a:lnTo>
                  <a:lnTo>
                    <a:pt x="52" y="246"/>
                  </a:lnTo>
                  <a:lnTo>
                    <a:pt x="56" y="262"/>
                  </a:lnTo>
                  <a:lnTo>
                    <a:pt x="56" y="262"/>
                  </a:lnTo>
                  <a:lnTo>
                    <a:pt x="58" y="266"/>
                  </a:lnTo>
                  <a:lnTo>
                    <a:pt x="64" y="270"/>
                  </a:lnTo>
                  <a:lnTo>
                    <a:pt x="64" y="270"/>
                  </a:lnTo>
                  <a:lnTo>
                    <a:pt x="68" y="272"/>
                  </a:lnTo>
                  <a:lnTo>
                    <a:pt x="74" y="272"/>
                  </a:lnTo>
                  <a:lnTo>
                    <a:pt x="80" y="270"/>
                  </a:lnTo>
                  <a:lnTo>
                    <a:pt x="84" y="268"/>
                  </a:lnTo>
                  <a:lnTo>
                    <a:pt x="84" y="268"/>
                  </a:lnTo>
                  <a:lnTo>
                    <a:pt x="90" y="264"/>
                  </a:lnTo>
                  <a:lnTo>
                    <a:pt x="90" y="260"/>
                  </a:lnTo>
                  <a:lnTo>
                    <a:pt x="90" y="260"/>
                  </a:lnTo>
                  <a:lnTo>
                    <a:pt x="90" y="258"/>
                  </a:lnTo>
                  <a:lnTo>
                    <a:pt x="104" y="248"/>
                  </a:lnTo>
                  <a:lnTo>
                    <a:pt x="104" y="250"/>
                  </a:lnTo>
                  <a:lnTo>
                    <a:pt x="116" y="268"/>
                  </a:lnTo>
                  <a:lnTo>
                    <a:pt x="116" y="268"/>
                  </a:lnTo>
                  <a:lnTo>
                    <a:pt x="122" y="270"/>
                  </a:lnTo>
                  <a:lnTo>
                    <a:pt x="130" y="272"/>
                  </a:lnTo>
                  <a:lnTo>
                    <a:pt x="134" y="272"/>
                  </a:lnTo>
                  <a:lnTo>
                    <a:pt x="134" y="272"/>
                  </a:lnTo>
                  <a:lnTo>
                    <a:pt x="130" y="262"/>
                  </a:lnTo>
                  <a:lnTo>
                    <a:pt x="146" y="268"/>
                  </a:lnTo>
                  <a:lnTo>
                    <a:pt x="150" y="268"/>
                  </a:lnTo>
                  <a:lnTo>
                    <a:pt x="150" y="268"/>
                  </a:lnTo>
                  <a:lnTo>
                    <a:pt x="152" y="270"/>
                  </a:lnTo>
                  <a:lnTo>
                    <a:pt x="166" y="280"/>
                  </a:lnTo>
                  <a:lnTo>
                    <a:pt x="170" y="274"/>
                  </a:lnTo>
                  <a:lnTo>
                    <a:pt x="168" y="248"/>
                  </a:lnTo>
                  <a:lnTo>
                    <a:pt x="170" y="246"/>
                  </a:lnTo>
                  <a:lnTo>
                    <a:pt x="170" y="246"/>
                  </a:lnTo>
                  <a:lnTo>
                    <a:pt x="180" y="234"/>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88"/>
                  </a:lnTo>
                  <a:lnTo>
                    <a:pt x="204" y="190"/>
                  </a:lnTo>
                  <a:lnTo>
                    <a:pt x="204" y="204"/>
                  </a:lnTo>
                  <a:lnTo>
                    <a:pt x="204" y="204"/>
                  </a:lnTo>
                  <a:lnTo>
                    <a:pt x="228" y="184"/>
                  </a:lnTo>
                  <a:lnTo>
                    <a:pt x="226" y="172"/>
                  </a:lnTo>
                  <a:lnTo>
                    <a:pt x="222" y="172"/>
                  </a:lnTo>
                  <a:lnTo>
                    <a:pt x="214" y="174"/>
                  </a:lnTo>
                  <a:lnTo>
                    <a:pt x="228" y="136"/>
                  </a:lnTo>
                  <a:lnTo>
                    <a:pt x="216" y="136"/>
                  </a:lnTo>
                  <a:lnTo>
                    <a:pt x="216" y="136"/>
                  </a:lnTo>
                  <a:lnTo>
                    <a:pt x="214" y="136"/>
                  </a:lnTo>
                  <a:lnTo>
                    <a:pt x="214" y="134"/>
                  </a:lnTo>
                  <a:lnTo>
                    <a:pt x="210" y="128"/>
                  </a:lnTo>
                  <a:lnTo>
                    <a:pt x="210" y="128"/>
                  </a:lnTo>
                  <a:lnTo>
                    <a:pt x="208" y="122"/>
                  </a:lnTo>
                  <a:lnTo>
                    <a:pt x="210" y="116"/>
                  </a:lnTo>
                  <a:lnTo>
                    <a:pt x="230" y="116"/>
                  </a:lnTo>
                  <a:lnTo>
                    <a:pt x="242" y="116"/>
                  </a:lnTo>
                  <a:lnTo>
                    <a:pt x="242" y="116"/>
                  </a:lnTo>
                  <a:lnTo>
                    <a:pt x="240" y="106"/>
                  </a:lnTo>
                  <a:lnTo>
                    <a:pt x="232" y="92"/>
                  </a:lnTo>
                  <a:lnTo>
                    <a:pt x="216" y="86"/>
                  </a:lnTo>
                  <a:lnTo>
                    <a:pt x="232" y="70"/>
                  </a:lnTo>
                  <a:lnTo>
                    <a:pt x="232" y="66"/>
                  </a:lnTo>
                  <a:lnTo>
                    <a:pt x="224" y="68"/>
                  </a:lnTo>
                  <a:lnTo>
                    <a:pt x="220" y="68"/>
                  </a:lnTo>
                  <a:lnTo>
                    <a:pt x="220" y="66"/>
                  </a:lnTo>
                  <a:lnTo>
                    <a:pt x="220" y="66"/>
                  </a:lnTo>
                  <a:lnTo>
                    <a:pt x="220" y="64"/>
                  </a:lnTo>
                  <a:lnTo>
                    <a:pt x="220" y="64"/>
                  </a:lnTo>
                  <a:lnTo>
                    <a:pt x="218" y="58"/>
                  </a:lnTo>
                  <a:lnTo>
                    <a:pt x="214" y="54"/>
                  </a:lnTo>
                  <a:lnTo>
                    <a:pt x="210" y="50"/>
                  </a:lnTo>
                  <a:lnTo>
                    <a:pt x="204" y="48"/>
                  </a:lnTo>
                  <a:lnTo>
                    <a:pt x="172" y="48"/>
                  </a:lnTo>
                  <a:lnTo>
                    <a:pt x="160" y="64"/>
                  </a:lnTo>
                  <a:lnTo>
                    <a:pt x="160" y="64"/>
                  </a:lnTo>
                  <a:lnTo>
                    <a:pt x="156" y="64"/>
                  </a:lnTo>
                  <a:lnTo>
                    <a:pt x="104" y="48"/>
                  </a:lnTo>
                  <a:lnTo>
                    <a:pt x="154" y="36"/>
                  </a:lnTo>
                  <a:lnTo>
                    <a:pt x="154" y="36"/>
                  </a:lnTo>
                  <a:lnTo>
                    <a:pt x="158" y="34"/>
                  </a:lnTo>
                  <a:lnTo>
                    <a:pt x="162" y="30"/>
                  </a:lnTo>
                  <a:lnTo>
                    <a:pt x="178" y="12"/>
                  </a:lnTo>
                  <a:lnTo>
                    <a:pt x="162" y="0"/>
                  </a:lnTo>
                  <a:lnTo>
                    <a:pt x="148" y="4"/>
                  </a:lnTo>
                  <a:close/>
                </a:path>
              </a:pathLst>
            </a:custGeom>
            <a:solidFill>
              <a:schemeClr val="accent1">
                <a:lumMod val="75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8" name="MH_Other_21">
              <a:extLst>
                <a:ext uri="{FF2B5EF4-FFF2-40B4-BE49-F238E27FC236}">
                  <a16:creationId xmlns:a16="http://schemas.microsoft.com/office/drawing/2014/main" id="{8B68A9E0-2EE6-4A13-88FC-5D2307341160}"/>
                </a:ext>
              </a:extLst>
            </p:cNvPr>
            <p:cNvSpPr>
              <a:spLocks/>
            </p:cNvSpPr>
            <p:nvPr>
              <p:custDataLst>
                <p:tags r:id="rId20"/>
              </p:custDataLst>
            </p:nvPr>
          </p:nvSpPr>
          <p:spPr bwMode="auto">
            <a:xfrm>
              <a:off x="4352926" y="2881213"/>
              <a:ext cx="414338" cy="508000"/>
            </a:xfrm>
            <a:custGeom>
              <a:avLst/>
              <a:gdLst>
                <a:gd name="T0" fmla="*/ 192 w 306"/>
                <a:gd name="T1" fmla="*/ 106 h 374"/>
                <a:gd name="T2" fmla="*/ 180 w 306"/>
                <a:gd name="T3" fmla="*/ 70 h 374"/>
                <a:gd name="T4" fmla="*/ 142 w 306"/>
                <a:gd name="T5" fmla="*/ 46 h 374"/>
                <a:gd name="T6" fmla="*/ 110 w 306"/>
                <a:gd name="T7" fmla="*/ 34 h 374"/>
                <a:gd name="T8" fmla="*/ 96 w 306"/>
                <a:gd name="T9" fmla="*/ 22 h 374"/>
                <a:gd name="T10" fmla="*/ 76 w 306"/>
                <a:gd name="T11" fmla="*/ 2 h 374"/>
                <a:gd name="T12" fmla="*/ 96 w 306"/>
                <a:gd name="T13" fmla="*/ 34 h 374"/>
                <a:gd name="T14" fmla="*/ 86 w 306"/>
                <a:gd name="T15" fmla="*/ 60 h 374"/>
                <a:gd name="T16" fmla="*/ 74 w 306"/>
                <a:gd name="T17" fmla="*/ 72 h 374"/>
                <a:gd name="T18" fmla="*/ 64 w 306"/>
                <a:gd name="T19" fmla="*/ 66 h 374"/>
                <a:gd name="T20" fmla="*/ 38 w 306"/>
                <a:gd name="T21" fmla="*/ 46 h 374"/>
                <a:gd name="T22" fmla="*/ 46 w 306"/>
                <a:gd name="T23" fmla="*/ 70 h 374"/>
                <a:gd name="T24" fmla="*/ 46 w 306"/>
                <a:gd name="T25" fmla="*/ 74 h 374"/>
                <a:gd name="T26" fmla="*/ 28 w 306"/>
                <a:gd name="T27" fmla="*/ 88 h 374"/>
                <a:gd name="T28" fmla="*/ 22 w 306"/>
                <a:gd name="T29" fmla="*/ 94 h 374"/>
                <a:gd name="T30" fmla="*/ 24 w 306"/>
                <a:gd name="T31" fmla="*/ 116 h 374"/>
                <a:gd name="T32" fmla="*/ 18 w 306"/>
                <a:gd name="T33" fmla="*/ 126 h 374"/>
                <a:gd name="T34" fmla="*/ 16 w 306"/>
                <a:gd name="T35" fmla="*/ 126 h 374"/>
                <a:gd name="T36" fmla="*/ 2 w 306"/>
                <a:gd name="T37" fmla="*/ 126 h 374"/>
                <a:gd name="T38" fmla="*/ 18 w 306"/>
                <a:gd name="T39" fmla="*/ 144 h 374"/>
                <a:gd name="T40" fmla="*/ 28 w 306"/>
                <a:gd name="T41" fmla="*/ 162 h 374"/>
                <a:gd name="T42" fmla="*/ 42 w 306"/>
                <a:gd name="T43" fmla="*/ 160 h 374"/>
                <a:gd name="T44" fmla="*/ 60 w 306"/>
                <a:gd name="T45" fmla="*/ 166 h 374"/>
                <a:gd name="T46" fmla="*/ 70 w 306"/>
                <a:gd name="T47" fmla="*/ 178 h 374"/>
                <a:gd name="T48" fmla="*/ 68 w 306"/>
                <a:gd name="T49" fmla="*/ 200 h 374"/>
                <a:gd name="T50" fmla="*/ 72 w 306"/>
                <a:gd name="T51" fmla="*/ 210 h 374"/>
                <a:gd name="T52" fmla="*/ 60 w 306"/>
                <a:gd name="T53" fmla="*/ 218 h 374"/>
                <a:gd name="T54" fmla="*/ 52 w 306"/>
                <a:gd name="T55" fmla="*/ 224 h 374"/>
                <a:gd name="T56" fmla="*/ 50 w 306"/>
                <a:gd name="T57" fmla="*/ 230 h 374"/>
                <a:gd name="T58" fmla="*/ 52 w 306"/>
                <a:gd name="T59" fmla="*/ 254 h 374"/>
                <a:gd name="T60" fmla="*/ 76 w 306"/>
                <a:gd name="T61" fmla="*/ 258 h 374"/>
                <a:gd name="T62" fmla="*/ 102 w 306"/>
                <a:gd name="T63" fmla="*/ 352 h 374"/>
                <a:gd name="T64" fmla="*/ 100 w 306"/>
                <a:gd name="T65" fmla="*/ 364 h 374"/>
                <a:gd name="T66" fmla="*/ 146 w 306"/>
                <a:gd name="T67" fmla="*/ 346 h 374"/>
                <a:gd name="T68" fmla="*/ 134 w 306"/>
                <a:gd name="T69" fmla="*/ 374 h 374"/>
                <a:gd name="T70" fmla="*/ 146 w 306"/>
                <a:gd name="T71" fmla="*/ 366 h 374"/>
                <a:gd name="T72" fmla="*/ 156 w 306"/>
                <a:gd name="T73" fmla="*/ 350 h 374"/>
                <a:gd name="T74" fmla="*/ 174 w 306"/>
                <a:gd name="T75" fmla="*/ 340 h 374"/>
                <a:gd name="T76" fmla="*/ 220 w 306"/>
                <a:gd name="T77" fmla="*/ 360 h 374"/>
                <a:gd name="T78" fmla="*/ 260 w 306"/>
                <a:gd name="T79" fmla="*/ 342 h 374"/>
                <a:gd name="T80" fmla="*/ 272 w 306"/>
                <a:gd name="T81" fmla="*/ 320 h 374"/>
                <a:gd name="T82" fmla="*/ 260 w 306"/>
                <a:gd name="T83" fmla="*/ 296 h 374"/>
                <a:gd name="T84" fmla="*/ 300 w 306"/>
                <a:gd name="T85" fmla="*/ 292 h 374"/>
                <a:gd name="T86" fmla="*/ 306 w 306"/>
                <a:gd name="T87" fmla="*/ 246 h 374"/>
                <a:gd name="T88" fmla="*/ 290 w 306"/>
                <a:gd name="T89" fmla="*/ 226 h 374"/>
                <a:gd name="T90" fmla="*/ 272 w 306"/>
                <a:gd name="T91" fmla="*/ 232 h 374"/>
                <a:gd name="T92" fmla="*/ 256 w 306"/>
                <a:gd name="T93" fmla="*/ 226 h 374"/>
                <a:gd name="T94" fmla="*/ 244 w 306"/>
                <a:gd name="T95" fmla="*/ 210 h 374"/>
                <a:gd name="T96" fmla="*/ 226 w 306"/>
                <a:gd name="T97" fmla="*/ 198 h 374"/>
                <a:gd name="T98" fmla="*/ 216 w 306"/>
                <a:gd name="T99" fmla="*/ 186 h 374"/>
                <a:gd name="T100" fmla="*/ 216 w 306"/>
                <a:gd name="T101" fmla="*/ 180 h 374"/>
                <a:gd name="T102" fmla="*/ 230 w 306"/>
                <a:gd name="T103" fmla="*/ 152 h 374"/>
                <a:gd name="T104" fmla="*/ 234 w 306"/>
                <a:gd name="T105" fmla="*/ 128 h 374"/>
                <a:gd name="T106" fmla="*/ 258 w 306"/>
                <a:gd name="T107" fmla="*/ 130 h 374"/>
                <a:gd name="T108" fmla="*/ 260 w 306"/>
                <a:gd name="T109" fmla="*/ 104 h 374"/>
                <a:gd name="T110" fmla="*/ 230 w 306"/>
                <a:gd name="T111" fmla="*/ 122 h 374"/>
                <a:gd name="T112" fmla="*/ 214 w 306"/>
                <a:gd name="T113" fmla="*/ 120 h 374"/>
                <a:gd name="T114" fmla="*/ 194 w 306"/>
                <a:gd name="T115" fmla="*/ 10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74">
                  <a:moveTo>
                    <a:pt x="192" y="106"/>
                  </a:moveTo>
                  <a:lnTo>
                    <a:pt x="192" y="106"/>
                  </a:lnTo>
                  <a:lnTo>
                    <a:pt x="192" y="106"/>
                  </a:lnTo>
                  <a:lnTo>
                    <a:pt x="192" y="106"/>
                  </a:lnTo>
                  <a:lnTo>
                    <a:pt x="186" y="86"/>
                  </a:lnTo>
                  <a:lnTo>
                    <a:pt x="180" y="70"/>
                  </a:lnTo>
                  <a:lnTo>
                    <a:pt x="174" y="60"/>
                  </a:lnTo>
                  <a:lnTo>
                    <a:pt x="170" y="56"/>
                  </a:lnTo>
                  <a:lnTo>
                    <a:pt x="142" y="46"/>
                  </a:lnTo>
                  <a:lnTo>
                    <a:pt x="142" y="46"/>
                  </a:lnTo>
                  <a:lnTo>
                    <a:pt x="122" y="40"/>
                  </a:lnTo>
                  <a:lnTo>
                    <a:pt x="110" y="34"/>
                  </a:lnTo>
                  <a:lnTo>
                    <a:pt x="110" y="34"/>
                  </a:lnTo>
                  <a:lnTo>
                    <a:pt x="104" y="30"/>
                  </a:lnTo>
                  <a:lnTo>
                    <a:pt x="96" y="22"/>
                  </a:lnTo>
                  <a:lnTo>
                    <a:pt x="80" y="0"/>
                  </a:lnTo>
                  <a:lnTo>
                    <a:pt x="74" y="0"/>
                  </a:lnTo>
                  <a:lnTo>
                    <a:pt x="76" y="2"/>
                  </a:lnTo>
                  <a:lnTo>
                    <a:pt x="76" y="2"/>
                  </a:lnTo>
                  <a:lnTo>
                    <a:pt x="82" y="14"/>
                  </a:lnTo>
                  <a:lnTo>
                    <a:pt x="96" y="34"/>
                  </a:lnTo>
                  <a:lnTo>
                    <a:pt x="98" y="36"/>
                  </a:lnTo>
                  <a:lnTo>
                    <a:pt x="98" y="38"/>
                  </a:lnTo>
                  <a:lnTo>
                    <a:pt x="86" y="60"/>
                  </a:lnTo>
                  <a:lnTo>
                    <a:pt x="86" y="60"/>
                  </a:lnTo>
                  <a:lnTo>
                    <a:pt x="78" y="70"/>
                  </a:lnTo>
                  <a:lnTo>
                    <a:pt x="74" y="72"/>
                  </a:lnTo>
                  <a:lnTo>
                    <a:pt x="72" y="72"/>
                  </a:lnTo>
                  <a:lnTo>
                    <a:pt x="72" y="72"/>
                  </a:lnTo>
                  <a:lnTo>
                    <a:pt x="64" y="66"/>
                  </a:lnTo>
                  <a:lnTo>
                    <a:pt x="52" y="50"/>
                  </a:lnTo>
                  <a:lnTo>
                    <a:pt x="38" y="46"/>
                  </a:lnTo>
                  <a:lnTo>
                    <a:pt x="38" y="46"/>
                  </a:lnTo>
                  <a:lnTo>
                    <a:pt x="40" y="54"/>
                  </a:lnTo>
                  <a:lnTo>
                    <a:pt x="46" y="70"/>
                  </a:lnTo>
                  <a:lnTo>
                    <a:pt x="46" y="70"/>
                  </a:lnTo>
                  <a:lnTo>
                    <a:pt x="46" y="72"/>
                  </a:lnTo>
                  <a:lnTo>
                    <a:pt x="46" y="72"/>
                  </a:lnTo>
                  <a:lnTo>
                    <a:pt x="46" y="74"/>
                  </a:lnTo>
                  <a:lnTo>
                    <a:pt x="44" y="82"/>
                  </a:lnTo>
                  <a:lnTo>
                    <a:pt x="28" y="88"/>
                  </a:lnTo>
                  <a:lnTo>
                    <a:pt x="28" y="88"/>
                  </a:lnTo>
                  <a:lnTo>
                    <a:pt x="24" y="90"/>
                  </a:lnTo>
                  <a:lnTo>
                    <a:pt x="24" y="90"/>
                  </a:lnTo>
                  <a:lnTo>
                    <a:pt x="22" y="94"/>
                  </a:lnTo>
                  <a:lnTo>
                    <a:pt x="22" y="102"/>
                  </a:lnTo>
                  <a:lnTo>
                    <a:pt x="22" y="102"/>
                  </a:lnTo>
                  <a:lnTo>
                    <a:pt x="24" y="116"/>
                  </a:lnTo>
                  <a:lnTo>
                    <a:pt x="20" y="124"/>
                  </a:lnTo>
                  <a:lnTo>
                    <a:pt x="20" y="124"/>
                  </a:lnTo>
                  <a:lnTo>
                    <a:pt x="18" y="126"/>
                  </a:lnTo>
                  <a:lnTo>
                    <a:pt x="16" y="126"/>
                  </a:lnTo>
                  <a:lnTo>
                    <a:pt x="16" y="126"/>
                  </a:lnTo>
                  <a:lnTo>
                    <a:pt x="16" y="126"/>
                  </a:lnTo>
                  <a:lnTo>
                    <a:pt x="0" y="122"/>
                  </a:lnTo>
                  <a:lnTo>
                    <a:pt x="0" y="122"/>
                  </a:lnTo>
                  <a:lnTo>
                    <a:pt x="2" y="126"/>
                  </a:lnTo>
                  <a:lnTo>
                    <a:pt x="8" y="130"/>
                  </a:lnTo>
                  <a:lnTo>
                    <a:pt x="8" y="130"/>
                  </a:lnTo>
                  <a:lnTo>
                    <a:pt x="18" y="144"/>
                  </a:lnTo>
                  <a:lnTo>
                    <a:pt x="28" y="160"/>
                  </a:lnTo>
                  <a:lnTo>
                    <a:pt x="28" y="162"/>
                  </a:lnTo>
                  <a:lnTo>
                    <a:pt x="28" y="162"/>
                  </a:lnTo>
                  <a:lnTo>
                    <a:pt x="36" y="162"/>
                  </a:lnTo>
                  <a:lnTo>
                    <a:pt x="36" y="162"/>
                  </a:lnTo>
                  <a:lnTo>
                    <a:pt x="42" y="160"/>
                  </a:lnTo>
                  <a:lnTo>
                    <a:pt x="48" y="162"/>
                  </a:lnTo>
                  <a:lnTo>
                    <a:pt x="54" y="164"/>
                  </a:lnTo>
                  <a:lnTo>
                    <a:pt x="60" y="166"/>
                  </a:lnTo>
                  <a:lnTo>
                    <a:pt x="70" y="178"/>
                  </a:lnTo>
                  <a:lnTo>
                    <a:pt x="70" y="178"/>
                  </a:lnTo>
                  <a:lnTo>
                    <a:pt x="70" y="178"/>
                  </a:lnTo>
                  <a:lnTo>
                    <a:pt x="70" y="178"/>
                  </a:lnTo>
                  <a:lnTo>
                    <a:pt x="68" y="200"/>
                  </a:lnTo>
                  <a:lnTo>
                    <a:pt x="68" y="200"/>
                  </a:lnTo>
                  <a:lnTo>
                    <a:pt x="72" y="204"/>
                  </a:lnTo>
                  <a:lnTo>
                    <a:pt x="72" y="210"/>
                  </a:lnTo>
                  <a:lnTo>
                    <a:pt x="72" y="210"/>
                  </a:lnTo>
                  <a:lnTo>
                    <a:pt x="68" y="214"/>
                  </a:lnTo>
                  <a:lnTo>
                    <a:pt x="60" y="218"/>
                  </a:lnTo>
                  <a:lnTo>
                    <a:pt x="60" y="218"/>
                  </a:lnTo>
                  <a:lnTo>
                    <a:pt x="56" y="218"/>
                  </a:lnTo>
                  <a:lnTo>
                    <a:pt x="54" y="220"/>
                  </a:lnTo>
                  <a:lnTo>
                    <a:pt x="52" y="224"/>
                  </a:lnTo>
                  <a:lnTo>
                    <a:pt x="50" y="230"/>
                  </a:lnTo>
                  <a:lnTo>
                    <a:pt x="50" y="230"/>
                  </a:lnTo>
                  <a:lnTo>
                    <a:pt x="50" y="230"/>
                  </a:lnTo>
                  <a:lnTo>
                    <a:pt x="50" y="230"/>
                  </a:lnTo>
                  <a:lnTo>
                    <a:pt x="44" y="244"/>
                  </a:lnTo>
                  <a:lnTo>
                    <a:pt x="52" y="254"/>
                  </a:lnTo>
                  <a:lnTo>
                    <a:pt x="74" y="258"/>
                  </a:lnTo>
                  <a:lnTo>
                    <a:pt x="76" y="258"/>
                  </a:lnTo>
                  <a:lnTo>
                    <a:pt x="76" y="258"/>
                  </a:lnTo>
                  <a:lnTo>
                    <a:pt x="86" y="268"/>
                  </a:lnTo>
                  <a:lnTo>
                    <a:pt x="72" y="288"/>
                  </a:lnTo>
                  <a:lnTo>
                    <a:pt x="102" y="352"/>
                  </a:lnTo>
                  <a:lnTo>
                    <a:pt x="104" y="354"/>
                  </a:lnTo>
                  <a:lnTo>
                    <a:pt x="98" y="358"/>
                  </a:lnTo>
                  <a:lnTo>
                    <a:pt x="100" y="364"/>
                  </a:lnTo>
                  <a:lnTo>
                    <a:pt x="100" y="364"/>
                  </a:lnTo>
                  <a:lnTo>
                    <a:pt x="156" y="330"/>
                  </a:lnTo>
                  <a:lnTo>
                    <a:pt x="146" y="346"/>
                  </a:lnTo>
                  <a:lnTo>
                    <a:pt x="146" y="346"/>
                  </a:lnTo>
                  <a:lnTo>
                    <a:pt x="138" y="362"/>
                  </a:lnTo>
                  <a:lnTo>
                    <a:pt x="134" y="374"/>
                  </a:lnTo>
                  <a:lnTo>
                    <a:pt x="134" y="374"/>
                  </a:lnTo>
                  <a:lnTo>
                    <a:pt x="140" y="372"/>
                  </a:lnTo>
                  <a:lnTo>
                    <a:pt x="146" y="366"/>
                  </a:lnTo>
                  <a:lnTo>
                    <a:pt x="152" y="360"/>
                  </a:lnTo>
                  <a:lnTo>
                    <a:pt x="156" y="350"/>
                  </a:lnTo>
                  <a:lnTo>
                    <a:pt x="156" y="350"/>
                  </a:lnTo>
                  <a:lnTo>
                    <a:pt x="158" y="350"/>
                  </a:lnTo>
                  <a:lnTo>
                    <a:pt x="172" y="342"/>
                  </a:lnTo>
                  <a:lnTo>
                    <a:pt x="174" y="340"/>
                  </a:lnTo>
                  <a:lnTo>
                    <a:pt x="196" y="358"/>
                  </a:lnTo>
                  <a:lnTo>
                    <a:pt x="220" y="360"/>
                  </a:lnTo>
                  <a:lnTo>
                    <a:pt x="220" y="360"/>
                  </a:lnTo>
                  <a:lnTo>
                    <a:pt x="232" y="368"/>
                  </a:lnTo>
                  <a:lnTo>
                    <a:pt x="260" y="342"/>
                  </a:lnTo>
                  <a:lnTo>
                    <a:pt x="260" y="342"/>
                  </a:lnTo>
                  <a:lnTo>
                    <a:pt x="264" y="336"/>
                  </a:lnTo>
                  <a:lnTo>
                    <a:pt x="268" y="326"/>
                  </a:lnTo>
                  <a:lnTo>
                    <a:pt x="272" y="320"/>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8" y="234"/>
                  </a:lnTo>
                  <a:lnTo>
                    <a:pt x="290" y="226"/>
                  </a:lnTo>
                  <a:lnTo>
                    <a:pt x="284" y="222"/>
                  </a:lnTo>
                  <a:lnTo>
                    <a:pt x="282" y="222"/>
                  </a:lnTo>
                  <a:lnTo>
                    <a:pt x="272" y="232"/>
                  </a:lnTo>
                  <a:lnTo>
                    <a:pt x="272" y="230"/>
                  </a:lnTo>
                  <a:lnTo>
                    <a:pt x="270" y="230"/>
                  </a:lnTo>
                  <a:lnTo>
                    <a:pt x="256" y="226"/>
                  </a:lnTo>
                  <a:lnTo>
                    <a:pt x="252" y="214"/>
                  </a:lnTo>
                  <a:lnTo>
                    <a:pt x="252" y="214"/>
                  </a:lnTo>
                  <a:lnTo>
                    <a:pt x="244" y="210"/>
                  </a:lnTo>
                  <a:lnTo>
                    <a:pt x="236" y="204"/>
                  </a:lnTo>
                  <a:lnTo>
                    <a:pt x="226" y="198"/>
                  </a:lnTo>
                  <a:lnTo>
                    <a:pt x="226" y="198"/>
                  </a:lnTo>
                  <a:lnTo>
                    <a:pt x="218" y="192"/>
                  </a:lnTo>
                  <a:lnTo>
                    <a:pt x="216" y="190"/>
                  </a:lnTo>
                  <a:lnTo>
                    <a:pt x="216" y="186"/>
                  </a:lnTo>
                  <a:lnTo>
                    <a:pt x="216" y="186"/>
                  </a:lnTo>
                  <a:lnTo>
                    <a:pt x="214" y="184"/>
                  </a:lnTo>
                  <a:lnTo>
                    <a:pt x="216" y="180"/>
                  </a:lnTo>
                  <a:lnTo>
                    <a:pt x="220" y="170"/>
                  </a:lnTo>
                  <a:lnTo>
                    <a:pt x="220" y="170"/>
                  </a:lnTo>
                  <a:lnTo>
                    <a:pt x="230" y="152"/>
                  </a:lnTo>
                  <a:lnTo>
                    <a:pt x="232" y="144"/>
                  </a:lnTo>
                  <a:lnTo>
                    <a:pt x="234" y="138"/>
                  </a:lnTo>
                  <a:lnTo>
                    <a:pt x="234" y="128"/>
                  </a:lnTo>
                  <a:lnTo>
                    <a:pt x="240" y="128"/>
                  </a:lnTo>
                  <a:lnTo>
                    <a:pt x="258" y="130"/>
                  </a:lnTo>
                  <a:lnTo>
                    <a:pt x="258" y="130"/>
                  </a:lnTo>
                  <a:lnTo>
                    <a:pt x="260" y="122"/>
                  </a:lnTo>
                  <a:lnTo>
                    <a:pt x="264" y="106"/>
                  </a:lnTo>
                  <a:lnTo>
                    <a:pt x="260" y="104"/>
                  </a:lnTo>
                  <a:lnTo>
                    <a:pt x="260" y="104"/>
                  </a:lnTo>
                  <a:lnTo>
                    <a:pt x="242" y="116"/>
                  </a:lnTo>
                  <a:lnTo>
                    <a:pt x="230" y="122"/>
                  </a:lnTo>
                  <a:lnTo>
                    <a:pt x="230" y="122"/>
                  </a:lnTo>
                  <a:lnTo>
                    <a:pt x="222" y="122"/>
                  </a:lnTo>
                  <a:lnTo>
                    <a:pt x="214" y="120"/>
                  </a:lnTo>
                  <a:lnTo>
                    <a:pt x="204" y="114"/>
                  </a:lnTo>
                  <a:lnTo>
                    <a:pt x="194" y="108"/>
                  </a:lnTo>
                  <a:lnTo>
                    <a:pt x="194" y="106"/>
                  </a:lnTo>
                  <a:lnTo>
                    <a:pt x="192" y="106"/>
                  </a:lnTo>
                  <a:close/>
                </a:path>
              </a:pathLst>
            </a:custGeom>
            <a:solidFill>
              <a:schemeClr val="accent1">
                <a:lumMod val="75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29" name="MH_Other_22">
              <a:extLst>
                <a:ext uri="{FF2B5EF4-FFF2-40B4-BE49-F238E27FC236}">
                  <a16:creationId xmlns:a16="http://schemas.microsoft.com/office/drawing/2014/main" id="{3644900A-B6DB-4588-B85D-038CFB0CD464}"/>
                </a:ext>
              </a:extLst>
            </p:cNvPr>
            <p:cNvSpPr>
              <a:spLocks/>
            </p:cNvSpPr>
            <p:nvPr>
              <p:custDataLst>
                <p:tags r:id="rId21"/>
              </p:custDataLst>
            </p:nvPr>
          </p:nvSpPr>
          <p:spPr bwMode="auto">
            <a:xfrm>
              <a:off x="4433889" y="2293838"/>
              <a:ext cx="107950" cy="158750"/>
            </a:xfrm>
            <a:custGeom>
              <a:avLst/>
              <a:gdLst>
                <a:gd name="T0" fmla="*/ 46 w 80"/>
                <a:gd name="T1" fmla="*/ 2 h 116"/>
                <a:gd name="T2" fmla="*/ 44 w 80"/>
                <a:gd name="T3" fmla="*/ 0 h 116"/>
                <a:gd name="T4" fmla="*/ 44 w 80"/>
                <a:gd name="T5" fmla="*/ 0 h 116"/>
                <a:gd name="T6" fmla="*/ 40 w 80"/>
                <a:gd name="T7" fmla="*/ 2 h 116"/>
                <a:gd name="T8" fmla="*/ 38 w 80"/>
                <a:gd name="T9" fmla="*/ 4 h 116"/>
                <a:gd name="T10" fmla="*/ 32 w 80"/>
                <a:gd name="T11" fmla="*/ 14 h 116"/>
                <a:gd name="T12" fmla="*/ 28 w 80"/>
                <a:gd name="T13" fmla="*/ 12 h 116"/>
                <a:gd name="T14" fmla="*/ 28 w 80"/>
                <a:gd name="T15" fmla="*/ 12 h 116"/>
                <a:gd name="T16" fmla="*/ 28 w 80"/>
                <a:gd name="T17" fmla="*/ 14 h 116"/>
                <a:gd name="T18" fmla="*/ 22 w 80"/>
                <a:gd name="T19" fmla="*/ 20 h 116"/>
                <a:gd name="T20" fmla="*/ 18 w 80"/>
                <a:gd name="T21" fmla="*/ 22 h 116"/>
                <a:gd name="T22" fmla="*/ 10 w 80"/>
                <a:gd name="T23" fmla="*/ 26 h 116"/>
                <a:gd name="T24" fmla="*/ 8 w 80"/>
                <a:gd name="T25" fmla="*/ 32 h 116"/>
                <a:gd name="T26" fmla="*/ 8 w 80"/>
                <a:gd name="T27" fmla="*/ 32 h 116"/>
                <a:gd name="T28" fmla="*/ 8 w 80"/>
                <a:gd name="T29" fmla="*/ 44 h 116"/>
                <a:gd name="T30" fmla="*/ 6 w 80"/>
                <a:gd name="T31" fmla="*/ 48 h 116"/>
                <a:gd name="T32" fmla="*/ 4 w 80"/>
                <a:gd name="T33" fmla="*/ 50 h 116"/>
                <a:gd name="T34" fmla="*/ 0 w 80"/>
                <a:gd name="T35" fmla="*/ 60 h 116"/>
                <a:gd name="T36" fmla="*/ 0 w 80"/>
                <a:gd name="T37" fmla="*/ 60 h 116"/>
                <a:gd name="T38" fmla="*/ 0 w 80"/>
                <a:gd name="T39" fmla="*/ 66 h 116"/>
                <a:gd name="T40" fmla="*/ 0 w 80"/>
                <a:gd name="T41" fmla="*/ 78 h 116"/>
                <a:gd name="T42" fmla="*/ 4 w 80"/>
                <a:gd name="T43" fmla="*/ 102 h 116"/>
                <a:gd name="T44" fmla="*/ 4 w 80"/>
                <a:gd name="T45" fmla="*/ 102 h 116"/>
                <a:gd name="T46" fmla="*/ 8 w 80"/>
                <a:gd name="T47" fmla="*/ 106 h 116"/>
                <a:gd name="T48" fmla="*/ 18 w 80"/>
                <a:gd name="T49" fmla="*/ 112 h 116"/>
                <a:gd name="T50" fmla="*/ 36 w 80"/>
                <a:gd name="T51" fmla="*/ 116 h 116"/>
                <a:gd name="T52" fmla="*/ 36 w 80"/>
                <a:gd name="T53" fmla="*/ 116 h 116"/>
                <a:gd name="T54" fmla="*/ 44 w 80"/>
                <a:gd name="T55" fmla="*/ 114 h 116"/>
                <a:gd name="T56" fmla="*/ 54 w 80"/>
                <a:gd name="T57" fmla="*/ 110 h 116"/>
                <a:gd name="T58" fmla="*/ 50 w 80"/>
                <a:gd name="T59" fmla="*/ 100 h 116"/>
                <a:gd name="T60" fmla="*/ 50 w 80"/>
                <a:gd name="T61" fmla="*/ 98 h 116"/>
                <a:gd name="T62" fmla="*/ 50 w 80"/>
                <a:gd name="T63" fmla="*/ 98 h 116"/>
                <a:gd name="T64" fmla="*/ 52 w 80"/>
                <a:gd name="T65" fmla="*/ 90 h 116"/>
                <a:gd name="T66" fmla="*/ 52 w 80"/>
                <a:gd name="T67" fmla="*/ 90 h 116"/>
                <a:gd name="T68" fmla="*/ 60 w 80"/>
                <a:gd name="T69" fmla="*/ 74 h 116"/>
                <a:gd name="T70" fmla="*/ 76 w 80"/>
                <a:gd name="T71" fmla="*/ 74 h 116"/>
                <a:gd name="T72" fmla="*/ 80 w 80"/>
                <a:gd name="T73" fmla="*/ 74 h 116"/>
                <a:gd name="T74" fmla="*/ 80 w 80"/>
                <a:gd name="T75" fmla="*/ 74 h 116"/>
                <a:gd name="T76" fmla="*/ 74 w 80"/>
                <a:gd name="T77" fmla="*/ 64 h 116"/>
                <a:gd name="T78" fmla="*/ 64 w 80"/>
                <a:gd name="T79" fmla="*/ 48 h 116"/>
                <a:gd name="T80" fmla="*/ 58 w 80"/>
                <a:gd name="T81" fmla="*/ 40 h 116"/>
                <a:gd name="T82" fmla="*/ 58 w 80"/>
                <a:gd name="T83" fmla="*/ 40 h 116"/>
                <a:gd name="T84" fmla="*/ 54 w 80"/>
                <a:gd name="T85" fmla="*/ 30 h 116"/>
                <a:gd name="T86" fmla="*/ 52 w 80"/>
                <a:gd name="T87" fmla="*/ 18 h 116"/>
                <a:gd name="T88" fmla="*/ 52 w 80"/>
                <a:gd name="T89" fmla="*/ 18 h 116"/>
                <a:gd name="T90" fmla="*/ 48 w 80"/>
                <a:gd name="T91" fmla="*/ 8 h 116"/>
                <a:gd name="T92" fmla="*/ 46 w 80"/>
                <a:gd name="T93" fmla="*/ 2 h 116"/>
                <a:gd name="T94" fmla="*/ 46 w 80"/>
                <a:gd name="T95"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116">
                  <a:moveTo>
                    <a:pt x="46" y="2"/>
                  </a:moveTo>
                  <a:lnTo>
                    <a:pt x="44" y="0"/>
                  </a:lnTo>
                  <a:lnTo>
                    <a:pt x="44" y="0"/>
                  </a:lnTo>
                  <a:lnTo>
                    <a:pt x="40" y="2"/>
                  </a:lnTo>
                  <a:lnTo>
                    <a:pt x="38" y="4"/>
                  </a:lnTo>
                  <a:lnTo>
                    <a:pt x="32" y="14"/>
                  </a:lnTo>
                  <a:lnTo>
                    <a:pt x="28" y="12"/>
                  </a:lnTo>
                  <a:lnTo>
                    <a:pt x="28" y="12"/>
                  </a:lnTo>
                  <a:lnTo>
                    <a:pt x="28" y="14"/>
                  </a:lnTo>
                  <a:lnTo>
                    <a:pt x="22" y="20"/>
                  </a:lnTo>
                  <a:lnTo>
                    <a:pt x="18" y="22"/>
                  </a:lnTo>
                  <a:lnTo>
                    <a:pt x="10" y="26"/>
                  </a:lnTo>
                  <a:lnTo>
                    <a:pt x="8" y="32"/>
                  </a:lnTo>
                  <a:lnTo>
                    <a:pt x="8" y="32"/>
                  </a:lnTo>
                  <a:lnTo>
                    <a:pt x="8" y="44"/>
                  </a:lnTo>
                  <a:lnTo>
                    <a:pt x="6" y="48"/>
                  </a:lnTo>
                  <a:lnTo>
                    <a:pt x="4" y="50"/>
                  </a:lnTo>
                  <a:lnTo>
                    <a:pt x="0" y="60"/>
                  </a:lnTo>
                  <a:lnTo>
                    <a:pt x="0" y="60"/>
                  </a:lnTo>
                  <a:lnTo>
                    <a:pt x="0" y="66"/>
                  </a:lnTo>
                  <a:lnTo>
                    <a:pt x="0" y="78"/>
                  </a:lnTo>
                  <a:lnTo>
                    <a:pt x="4" y="102"/>
                  </a:lnTo>
                  <a:lnTo>
                    <a:pt x="4" y="102"/>
                  </a:lnTo>
                  <a:lnTo>
                    <a:pt x="8" y="106"/>
                  </a:lnTo>
                  <a:lnTo>
                    <a:pt x="18" y="112"/>
                  </a:lnTo>
                  <a:lnTo>
                    <a:pt x="36" y="116"/>
                  </a:lnTo>
                  <a:lnTo>
                    <a:pt x="36" y="116"/>
                  </a:lnTo>
                  <a:lnTo>
                    <a:pt x="44" y="114"/>
                  </a:lnTo>
                  <a:lnTo>
                    <a:pt x="54" y="110"/>
                  </a:lnTo>
                  <a:lnTo>
                    <a:pt x="50" y="100"/>
                  </a:lnTo>
                  <a:lnTo>
                    <a:pt x="50" y="98"/>
                  </a:lnTo>
                  <a:lnTo>
                    <a:pt x="50" y="98"/>
                  </a:lnTo>
                  <a:lnTo>
                    <a:pt x="52" y="90"/>
                  </a:lnTo>
                  <a:lnTo>
                    <a:pt x="52" y="90"/>
                  </a:lnTo>
                  <a:lnTo>
                    <a:pt x="60" y="74"/>
                  </a:lnTo>
                  <a:lnTo>
                    <a:pt x="76" y="74"/>
                  </a:lnTo>
                  <a:lnTo>
                    <a:pt x="80" y="74"/>
                  </a:lnTo>
                  <a:lnTo>
                    <a:pt x="80" y="74"/>
                  </a:lnTo>
                  <a:lnTo>
                    <a:pt x="74" y="64"/>
                  </a:lnTo>
                  <a:lnTo>
                    <a:pt x="64" y="48"/>
                  </a:lnTo>
                  <a:lnTo>
                    <a:pt x="58" y="40"/>
                  </a:lnTo>
                  <a:lnTo>
                    <a:pt x="58" y="40"/>
                  </a:lnTo>
                  <a:lnTo>
                    <a:pt x="54" y="30"/>
                  </a:lnTo>
                  <a:lnTo>
                    <a:pt x="52" y="18"/>
                  </a:lnTo>
                  <a:lnTo>
                    <a:pt x="52" y="18"/>
                  </a:lnTo>
                  <a:lnTo>
                    <a:pt x="48" y="8"/>
                  </a:lnTo>
                  <a:lnTo>
                    <a:pt x="46" y="2"/>
                  </a:lnTo>
                  <a:lnTo>
                    <a:pt x="46" y="2"/>
                  </a:lnTo>
                  <a:close/>
                </a:path>
              </a:pathLst>
            </a:custGeom>
            <a:solidFill>
              <a:schemeClr val="tx2">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0" name="MH_Other_23">
              <a:extLst>
                <a:ext uri="{FF2B5EF4-FFF2-40B4-BE49-F238E27FC236}">
                  <a16:creationId xmlns:a16="http://schemas.microsoft.com/office/drawing/2014/main" id="{D6EC82FA-5261-41EE-8E46-D0CFFD28C5D0}"/>
                </a:ext>
              </a:extLst>
            </p:cNvPr>
            <p:cNvSpPr>
              <a:spLocks/>
            </p:cNvSpPr>
            <p:nvPr>
              <p:custDataLst>
                <p:tags r:id="rId22"/>
              </p:custDataLst>
            </p:nvPr>
          </p:nvSpPr>
          <p:spPr bwMode="auto">
            <a:xfrm>
              <a:off x="4325940" y="2223989"/>
              <a:ext cx="142875" cy="153987"/>
            </a:xfrm>
            <a:custGeom>
              <a:avLst/>
              <a:gdLst>
                <a:gd name="T0" fmla="*/ 52 w 106"/>
                <a:gd name="T1" fmla="*/ 26 h 114"/>
                <a:gd name="T2" fmla="*/ 38 w 106"/>
                <a:gd name="T3" fmla="*/ 24 h 114"/>
                <a:gd name="T4" fmla="*/ 38 w 106"/>
                <a:gd name="T5" fmla="*/ 30 h 114"/>
                <a:gd name="T6" fmla="*/ 18 w 106"/>
                <a:gd name="T7" fmla="*/ 38 h 114"/>
                <a:gd name="T8" fmla="*/ 18 w 106"/>
                <a:gd name="T9" fmla="*/ 40 h 114"/>
                <a:gd name="T10" fmla="*/ 18 w 106"/>
                <a:gd name="T11" fmla="*/ 48 h 114"/>
                <a:gd name="T12" fmla="*/ 24 w 106"/>
                <a:gd name="T13" fmla="*/ 58 h 114"/>
                <a:gd name="T14" fmla="*/ 24 w 106"/>
                <a:gd name="T15" fmla="*/ 60 h 114"/>
                <a:gd name="T16" fmla="*/ 4 w 106"/>
                <a:gd name="T17" fmla="*/ 82 h 114"/>
                <a:gd name="T18" fmla="*/ 0 w 106"/>
                <a:gd name="T19" fmla="*/ 86 h 114"/>
                <a:gd name="T20" fmla="*/ 4 w 106"/>
                <a:gd name="T21" fmla="*/ 96 h 114"/>
                <a:gd name="T22" fmla="*/ 20 w 106"/>
                <a:gd name="T23" fmla="*/ 100 h 114"/>
                <a:gd name="T24" fmla="*/ 32 w 106"/>
                <a:gd name="T25" fmla="*/ 102 h 114"/>
                <a:gd name="T26" fmla="*/ 40 w 106"/>
                <a:gd name="T27" fmla="*/ 106 h 114"/>
                <a:gd name="T28" fmla="*/ 48 w 106"/>
                <a:gd name="T29" fmla="*/ 110 h 114"/>
                <a:gd name="T30" fmla="*/ 62 w 106"/>
                <a:gd name="T31" fmla="*/ 114 h 114"/>
                <a:gd name="T32" fmla="*/ 66 w 106"/>
                <a:gd name="T33" fmla="*/ 112 h 114"/>
                <a:gd name="T34" fmla="*/ 78 w 106"/>
                <a:gd name="T35" fmla="*/ 98 h 114"/>
                <a:gd name="T36" fmla="*/ 80 w 106"/>
                <a:gd name="T37" fmla="*/ 66 h 114"/>
                <a:gd name="T38" fmla="*/ 96 w 106"/>
                <a:gd name="T39" fmla="*/ 68 h 114"/>
                <a:gd name="T40" fmla="*/ 102 w 106"/>
                <a:gd name="T41" fmla="*/ 62 h 114"/>
                <a:gd name="T42" fmla="*/ 96 w 106"/>
                <a:gd name="T43" fmla="*/ 30 h 114"/>
                <a:gd name="T44" fmla="*/ 102 w 106"/>
                <a:gd name="T45" fmla="*/ 26 h 114"/>
                <a:gd name="T46" fmla="*/ 106 w 106"/>
                <a:gd name="T47" fmla="*/ 22 h 114"/>
                <a:gd name="T48" fmla="*/ 86 w 106"/>
                <a:gd name="T49" fmla="*/ 18 h 114"/>
                <a:gd name="T50" fmla="*/ 68 w 106"/>
                <a:gd name="T51" fmla="*/ 6 h 114"/>
                <a:gd name="T52" fmla="*/ 62 w 106"/>
                <a:gd name="T53" fmla="*/ 2 h 114"/>
                <a:gd name="T54" fmla="*/ 48 w 106"/>
                <a:gd name="T55" fmla="*/ 2 h 114"/>
                <a:gd name="T56" fmla="*/ 44 w 106"/>
                <a:gd name="T57" fmla="*/ 2 h 114"/>
                <a:gd name="T58" fmla="*/ 50 w 106"/>
                <a:gd name="T59" fmla="*/ 10 h 114"/>
                <a:gd name="T60" fmla="*/ 54 w 106"/>
                <a:gd name="T61" fmla="*/ 16 h 114"/>
                <a:gd name="T62" fmla="*/ 52 w 106"/>
                <a:gd name="T63" fmla="*/ 2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8" y="40"/>
                  </a:lnTo>
                  <a:lnTo>
                    <a:pt x="16" y="44"/>
                  </a:lnTo>
                  <a:lnTo>
                    <a:pt x="18" y="48"/>
                  </a:lnTo>
                  <a:lnTo>
                    <a:pt x="24" y="56"/>
                  </a:lnTo>
                  <a:lnTo>
                    <a:pt x="24" y="58"/>
                  </a:lnTo>
                  <a:lnTo>
                    <a:pt x="24" y="60"/>
                  </a:lnTo>
                  <a:lnTo>
                    <a:pt x="24" y="60"/>
                  </a:lnTo>
                  <a:lnTo>
                    <a:pt x="14" y="72"/>
                  </a:lnTo>
                  <a:lnTo>
                    <a:pt x="4" y="82"/>
                  </a:lnTo>
                  <a:lnTo>
                    <a:pt x="4" y="82"/>
                  </a:lnTo>
                  <a:lnTo>
                    <a:pt x="0" y="86"/>
                  </a:lnTo>
                  <a:lnTo>
                    <a:pt x="0" y="90"/>
                  </a:lnTo>
                  <a:lnTo>
                    <a:pt x="4" y="96"/>
                  </a:lnTo>
                  <a:lnTo>
                    <a:pt x="14" y="100"/>
                  </a:lnTo>
                  <a:lnTo>
                    <a:pt x="20" y="100"/>
                  </a:lnTo>
                  <a:lnTo>
                    <a:pt x="20" y="100"/>
                  </a:lnTo>
                  <a:lnTo>
                    <a:pt x="32" y="102"/>
                  </a:lnTo>
                  <a:lnTo>
                    <a:pt x="36" y="102"/>
                  </a:lnTo>
                  <a:lnTo>
                    <a:pt x="40" y="106"/>
                  </a:lnTo>
                  <a:lnTo>
                    <a:pt x="48" y="110"/>
                  </a:lnTo>
                  <a:lnTo>
                    <a:pt x="48" y="110"/>
                  </a:lnTo>
                  <a:lnTo>
                    <a:pt x="56" y="114"/>
                  </a:lnTo>
                  <a:lnTo>
                    <a:pt x="62"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96" y="30"/>
                  </a:lnTo>
                  <a:lnTo>
                    <a:pt x="102" y="26"/>
                  </a:lnTo>
                  <a:lnTo>
                    <a:pt x="106" y="22"/>
                  </a:lnTo>
                  <a:lnTo>
                    <a:pt x="106" y="22"/>
                  </a:lnTo>
                  <a:lnTo>
                    <a:pt x="104" y="18"/>
                  </a:lnTo>
                  <a:lnTo>
                    <a:pt x="86" y="18"/>
                  </a:lnTo>
                  <a:lnTo>
                    <a:pt x="86" y="18"/>
                  </a:lnTo>
                  <a:lnTo>
                    <a:pt x="68" y="6"/>
                  </a:lnTo>
                  <a:lnTo>
                    <a:pt x="68" y="6"/>
                  </a:lnTo>
                  <a:lnTo>
                    <a:pt x="62" y="2"/>
                  </a:lnTo>
                  <a:lnTo>
                    <a:pt x="58" y="0"/>
                  </a:lnTo>
                  <a:lnTo>
                    <a:pt x="48" y="2"/>
                  </a:lnTo>
                  <a:lnTo>
                    <a:pt x="44" y="2"/>
                  </a:lnTo>
                  <a:lnTo>
                    <a:pt x="44" y="2"/>
                  </a:lnTo>
                  <a:lnTo>
                    <a:pt x="44" y="8"/>
                  </a:lnTo>
                  <a:lnTo>
                    <a:pt x="50" y="10"/>
                  </a:lnTo>
                  <a:lnTo>
                    <a:pt x="50" y="10"/>
                  </a:lnTo>
                  <a:lnTo>
                    <a:pt x="54" y="16"/>
                  </a:lnTo>
                  <a:lnTo>
                    <a:pt x="54" y="20"/>
                  </a:lnTo>
                  <a:lnTo>
                    <a:pt x="52" y="24"/>
                  </a:lnTo>
                  <a:lnTo>
                    <a:pt x="52" y="24"/>
                  </a:lnTo>
                  <a:close/>
                </a:path>
              </a:pathLst>
            </a:custGeom>
            <a:solidFill>
              <a:srgbClr val="374D7E"/>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1" name="MH_Other_24">
              <a:extLst>
                <a:ext uri="{FF2B5EF4-FFF2-40B4-BE49-F238E27FC236}">
                  <a16:creationId xmlns:a16="http://schemas.microsoft.com/office/drawing/2014/main" id="{55C25829-6B80-44B5-B3D0-A3534DF9E112}"/>
                </a:ext>
              </a:extLst>
            </p:cNvPr>
            <p:cNvSpPr>
              <a:spLocks/>
            </p:cNvSpPr>
            <p:nvPr>
              <p:custDataLst>
                <p:tags r:id="rId23"/>
              </p:custDataLst>
            </p:nvPr>
          </p:nvSpPr>
          <p:spPr bwMode="auto">
            <a:xfrm>
              <a:off x="4570415" y="1917601"/>
              <a:ext cx="509587" cy="485775"/>
            </a:xfrm>
            <a:custGeom>
              <a:avLst/>
              <a:gdLst>
                <a:gd name="T0" fmla="*/ 162 w 376"/>
                <a:gd name="T1" fmla="*/ 60 h 358"/>
                <a:gd name="T2" fmla="*/ 160 w 376"/>
                <a:gd name="T3" fmla="*/ 80 h 358"/>
                <a:gd name="T4" fmla="*/ 140 w 376"/>
                <a:gd name="T5" fmla="*/ 80 h 358"/>
                <a:gd name="T6" fmla="*/ 116 w 376"/>
                <a:gd name="T7" fmla="*/ 92 h 358"/>
                <a:gd name="T8" fmla="*/ 92 w 376"/>
                <a:gd name="T9" fmla="*/ 112 h 358"/>
                <a:gd name="T10" fmla="*/ 70 w 376"/>
                <a:gd name="T11" fmla="*/ 138 h 358"/>
                <a:gd name="T12" fmla="*/ 54 w 376"/>
                <a:gd name="T13" fmla="*/ 148 h 358"/>
                <a:gd name="T14" fmla="*/ 42 w 376"/>
                <a:gd name="T15" fmla="*/ 138 h 358"/>
                <a:gd name="T16" fmla="*/ 24 w 376"/>
                <a:gd name="T17" fmla="*/ 122 h 358"/>
                <a:gd name="T18" fmla="*/ 22 w 376"/>
                <a:gd name="T19" fmla="*/ 184 h 358"/>
                <a:gd name="T20" fmla="*/ 4 w 376"/>
                <a:gd name="T21" fmla="*/ 220 h 358"/>
                <a:gd name="T22" fmla="*/ 2 w 376"/>
                <a:gd name="T23" fmla="*/ 232 h 358"/>
                <a:gd name="T24" fmla="*/ 32 w 376"/>
                <a:gd name="T25" fmla="*/ 238 h 358"/>
                <a:gd name="T26" fmla="*/ 34 w 376"/>
                <a:gd name="T27" fmla="*/ 240 h 358"/>
                <a:gd name="T28" fmla="*/ 46 w 376"/>
                <a:gd name="T29" fmla="*/ 248 h 358"/>
                <a:gd name="T30" fmla="*/ 48 w 376"/>
                <a:gd name="T31" fmla="*/ 248 h 358"/>
                <a:gd name="T32" fmla="*/ 54 w 376"/>
                <a:gd name="T33" fmla="*/ 264 h 358"/>
                <a:gd name="T34" fmla="*/ 92 w 376"/>
                <a:gd name="T35" fmla="*/ 260 h 358"/>
                <a:gd name="T36" fmla="*/ 112 w 376"/>
                <a:gd name="T37" fmla="*/ 224 h 358"/>
                <a:gd name="T38" fmla="*/ 138 w 376"/>
                <a:gd name="T39" fmla="*/ 204 h 358"/>
                <a:gd name="T40" fmla="*/ 154 w 376"/>
                <a:gd name="T41" fmla="*/ 196 h 358"/>
                <a:gd name="T42" fmla="*/ 164 w 376"/>
                <a:gd name="T43" fmla="*/ 194 h 358"/>
                <a:gd name="T44" fmla="*/ 174 w 376"/>
                <a:gd name="T45" fmla="*/ 200 h 358"/>
                <a:gd name="T46" fmla="*/ 188 w 376"/>
                <a:gd name="T47" fmla="*/ 220 h 358"/>
                <a:gd name="T48" fmla="*/ 188 w 376"/>
                <a:gd name="T49" fmla="*/ 254 h 358"/>
                <a:gd name="T50" fmla="*/ 184 w 376"/>
                <a:gd name="T51" fmla="*/ 268 h 358"/>
                <a:gd name="T52" fmla="*/ 174 w 376"/>
                <a:gd name="T53" fmla="*/ 284 h 358"/>
                <a:gd name="T54" fmla="*/ 172 w 376"/>
                <a:gd name="T55" fmla="*/ 312 h 358"/>
                <a:gd name="T56" fmla="*/ 184 w 376"/>
                <a:gd name="T57" fmla="*/ 302 h 358"/>
                <a:gd name="T58" fmla="*/ 194 w 376"/>
                <a:gd name="T59" fmla="*/ 308 h 358"/>
                <a:gd name="T60" fmla="*/ 186 w 376"/>
                <a:gd name="T61" fmla="*/ 324 h 358"/>
                <a:gd name="T62" fmla="*/ 182 w 376"/>
                <a:gd name="T63" fmla="*/ 336 h 358"/>
                <a:gd name="T64" fmla="*/ 176 w 376"/>
                <a:gd name="T65" fmla="*/ 344 h 358"/>
                <a:gd name="T66" fmla="*/ 162 w 376"/>
                <a:gd name="T67" fmla="*/ 348 h 358"/>
                <a:gd name="T68" fmla="*/ 184 w 376"/>
                <a:gd name="T69" fmla="*/ 354 h 358"/>
                <a:gd name="T70" fmla="*/ 198 w 376"/>
                <a:gd name="T71" fmla="*/ 328 h 358"/>
                <a:gd name="T72" fmla="*/ 272 w 376"/>
                <a:gd name="T73" fmla="*/ 260 h 358"/>
                <a:gd name="T74" fmla="*/ 284 w 376"/>
                <a:gd name="T75" fmla="*/ 260 h 358"/>
                <a:gd name="T76" fmla="*/ 312 w 376"/>
                <a:gd name="T77" fmla="*/ 244 h 358"/>
                <a:gd name="T78" fmla="*/ 326 w 376"/>
                <a:gd name="T79" fmla="*/ 208 h 358"/>
                <a:gd name="T80" fmla="*/ 372 w 376"/>
                <a:gd name="T81" fmla="*/ 128 h 358"/>
                <a:gd name="T82" fmla="*/ 364 w 376"/>
                <a:gd name="T83" fmla="*/ 122 h 358"/>
                <a:gd name="T84" fmla="*/ 356 w 376"/>
                <a:gd name="T85" fmla="*/ 122 h 358"/>
                <a:gd name="T86" fmla="*/ 346 w 376"/>
                <a:gd name="T87" fmla="*/ 116 h 358"/>
                <a:gd name="T88" fmla="*/ 342 w 376"/>
                <a:gd name="T89" fmla="*/ 108 h 358"/>
                <a:gd name="T90" fmla="*/ 336 w 376"/>
                <a:gd name="T91" fmla="*/ 62 h 358"/>
                <a:gd name="T92" fmla="*/ 308 w 376"/>
                <a:gd name="T93" fmla="*/ 30 h 358"/>
                <a:gd name="T94" fmla="*/ 306 w 376"/>
                <a:gd name="T95" fmla="*/ 16 h 358"/>
                <a:gd name="T96" fmla="*/ 300 w 376"/>
                <a:gd name="T97" fmla="*/ 10 h 358"/>
                <a:gd name="T98" fmla="*/ 292 w 376"/>
                <a:gd name="T99" fmla="*/ 24 h 358"/>
                <a:gd name="T100" fmla="*/ 274 w 376"/>
                <a:gd name="T101" fmla="*/ 20 h 358"/>
                <a:gd name="T102" fmla="*/ 268 w 376"/>
                <a:gd name="T103" fmla="*/ 8 h 358"/>
                <a:gd name="T104" fmla="*/ 236 w 376"/>
                <a:gd name="T105" fmla="*/ 0 h 358"/>
                <a:gd name="T106" fmla="*/ 234 w 376"/>
                <a:gd name="T107" fmla="*/ 12 h 358"/>
                <a:gd name="T108" fmla="*/ 226 w 376"/>
                <a:gd name="T109" fmla="*/ 30 h 358"/>
                <a:gd name="T110" fmla="*/ 212 w 376"/>
                <a:gd name="T111" fmla="*/ 48 h 358"/>
                <a:gd name="T112" fmla="*/ 186 w 376"/>
                <a:gd name="T113" fmla="*/ 5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58">
                  <a:moveTo>
                    <a:pt x="172" y="46"/>
                  </a:moveTo>
                  <a:lnTo>
                    <a:pt x="162" y="60"/>
                  </a:lnTo>
                  <a:lnTo>
                    <a:pt x="162" y="60"/>
                  </a:lnTo>
                  <a:lnTo>
                    <a:pt x="160" y="64"/>
                  </a:lnTo>
                  <a:lnTo>
                    <a:pt x="160" y="74"/>
                  </a:lnTo>
                  <a:lnTo>
                    <a:pt x="160" y="80"/>
                  </a:lnTo>
                  <a:lnTo>
                    <a:pt x="142" y="80"/>
                  </a:lnTo>
                  <a:lnTo>
                    <a:pt x="140" y="80"/>
                  </a:lnTo>
                  <a:lnTo>
                    <a:pt x="140" y="80"/>
                  </a:lnTo>
                  <a:lnTo>
                    <a:pt x="128" y="76"/>
                  </a:lnTo>
                  <a:lnTo>
                    <a:pt x="116" y="92"/>
                  </a:lnTo>
                  <a:lnTo>
                    <a:pt x="116" y="92"/>
                  </a:lnTo>
                  <a:lnTo>
                    <a:pt x="102" y="100"/>
                  </a:lnTo>
                  <a:lnTo>
                    <a:pt x="92" y="112"/>
                  </a:lnTo>
                  <a:lnTo>
                    <a:pt x="92" y="112"/>
                  </a:lnTo>
                  <a:lnTo>
                    <a:pt x="90" y="116"/>
                  </a:lnTo>
                  <a:lnTo>
                    <a:pt x="90" y="116"/>
                  </a:lnTo>
                  <a:lnTo>
                    <a:pt x="70" y="138"/>
                  </a:lnTo>
                  <a:lnTo>
                    <a:pt x="70" y="140"/>
                  </a:lnTo>
                  <a:lnTo>
                    <a:pt x="68" y="140"/>
                  </a:lnTo>
                  <a:lnTo>
                    <a:pt x="54" y="148"/>
                  </a:lnTo>
                  <a:lnTo>
                    <a:pt x="42" y="140"/>
                  </a:lnTo>
                  <a:lnTo>
                    <a:pt x="42" y="138"/>
                  </a:lnTo>
                  <a:lnTo>
                    <a:pt x="42" y="138"/>
                  </a:lnTo>
                  <a:lnTo>
                    <a:pt x="42" y="138"/>
                  </a:lnTo>
                  <a:lnTo>
                    <a:pt x="30" y="126"/>
                  </a:lnTo>
                  <a:lnTo>
                    <a:pt x="24" y="122"/>
                  </a:lnTo>
                  <a:lnTo>
                    <a:pt x="28" y="156"/>
                  </a:lnTo>
                  <a:lnTo>
                    <a:pt x="34" y="172"/>
                  </a:lnTo>
                  <a:lnTo>
                    <a:pt x="22" y="184"/>
                  </a:lnTo>
                  <a:lnTo>
                    <a:pt x="4" y="208"/>
                  </a:lnTo>
                  <a:lnTo>
                    <a:pt x="4" y="220"/>
                  </a:lnTo>
                  <a:lnTo>
                    <a:pt x="4" y="220"/>
                  </a:lnTo>
                  <a:lnTo>
                    <a:pt x="4" y="220"/>
                  </a:lnTo>
                  <a:lnTo>
                    <a:pt x="0" y="226"/>
                  </a:lnTo>
                  <a:lnTo>
                    <a:pt x="2" y="232"/>
                  </a:lnTo>
                  <a:lnTo>
                    <a:pt x="8" y="232"/>
                  </a:lnTo>
                  <a:lnTo>
                    <a:pt x="32" y="238"/>
                  </a:lnTo>
                  <a:lnTo>
                    <a:pt x="32" y="238"/>
                  </a:lnTo>
                  <a:lnTo>
                    <a:pt x="34" y="238"/>
                  </a:lnTo>
                  <a:lnTo>
                    <a:pt x="34" y="240"/>
                  </a:lnTo>
                  <a:lnTo>
                    <a:pt x="34" y="240"/>
                  </a:lnTo>
                  <a:lnTo>
                    <a:pt x="40" y="244"/>
                  </a:lnTo>
                  <a:lnTo>
                    <a:pt x="46" y="248"/>
                  </a:lnTo>
                  <a:lnTo>
                    <a:pt x="46" y="248"/>
                  </a:lnTo>
                  <a:lnTo>
                    <a:pt x="48" y="248"/>
                  </a:lnTo>
                  <a:lnTo>
                    <a:pt x="48" y="248"/>
                  </a:lnTo>
                  <a:lnTo>
                    <a:pt x="48" y="248"/>
                  </a:lnTo>
                  <a:lnTo>
                    <a:pt x="50" y="252"/>
                  </a:lnTo>
                  <a:lnTo>
                    <a:pt x="52" y="258"/>
                  </a:lnTo>
                  <a:lnTo>
                    <a:pt x="54" y="264"/>
                  </a:lnTo>
                  <a:lnTo>
                    <a:pt x="78" y="272"/>
                  </a:lnTo>
                  <a:lnTo>
                    <a:pt x="86" y="270"/>
                  </a:lnTo>
                  <a:lnTo>
                    <a:pt x="92" y="260"/>
                  </a:lnTo>
                  <a:lnTo>
                    <a:pt x="112" y="224"/>
                  </a:lnTo>
                  <a:lnTo>
                    <a:pt x="112" y="224"/>
                  </a:lnTo>
                  <a:lnTo>
                    <a:pt x="112" y="224"/>
                  </a:lnTo>
                  <a:lnTo>
                    <a:pt x="122" y="212"/>
                  </a:lnTo>
                  <a:lnTo>
                    <a:pt x="122" y="210"/>
                  </a:lnTo>
                  <a:lnTo>
                    <a:pt x="138" y="204"/>
                  </a:lnTo>
                  <a:lnTo>
                    <a:pt x="148" y="202"/>
                  </a:lnTo>
                  <a:lnTo>
                    <a:pt x="148" y="202"/>
                  </a:lnTo>
                  <a:lnTo>
                    <a:pt x="154" y="196"/>
                  </a:lnTo>
                  <a:lnTo>
                    <a:pt x="160" y="192"/>
                  </a:lnTo>
                  <a:lnTo>
                    <a:pt x="160" y="192"/>
                  </a:lnTo>
                  <a:lnTo>
                    <a:pt x="164" y="194"/>
                  </a:lnTo>
                  <a:lnTo>
                    <a:pt x="172" y="198"/>
                  </a:lnTo>
                  <a:lnTo>
                    <a:pt x="174" y="198"/>
                  </a:lnTo>
                  <a:lnTo>
                    <a:pt x="174" y="200"/>
                  </a:lnTo>
                  <a:lnTo>
                    <a:pt x="188" y="220"/>
                  </a:lnTo>
                  <a:lnTo>
                    <a:pt x="188" y="220"/>
                  </a:lnTo>
                  <a:lnTo>
                    <a:pt x="188" y="220"/>
                  </a:lnTo>
                  <a:lnTo>
                    <a:pt x="188" y="222"/>
                  </a:lnTo>
                  <a:lnTo>
                    <a:pt x="190" y="238"/>
                  </a:lnTo>
                  <a:lnTo>
                    <a:pt x="188" y="254"/>
                  </a:lnTo>
                  <a:lnTo>
                    <a:pt x="188" y="254"/>
                  </a:lnTo>
                  <a:lnTo>
                    <a:pt x="184" y="268"/>
                  </a:lnTo>
                  <a:lnTo>
                    <a:pt x="184" y="268"/>
                  </a:lnTo>
                  <a:lnTo>
                    <a:pt x="184" y="270"/>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08"/>
                  </a:lnTo>
                  <a:lnTo>
                    <a:pt x="194" y="320"/>
                  </a:lnTo>
                  <a:lnTo>
                    <a:pt x="192" y="320"/>
                  </a:lnTo>
                  <a:lnTo>
                    <a:pt x="186" y="324"/>
                  </a:lnTo>
                  <a:lnTo>
                    <a:pt x="184" y="328"/>
                  </a:lnTo>
                  <a:lnTo>
                    <a:pt x="184" y="334"/>
                  </a:lnTo>
                  <a:lnTo>
                    <a:pt x="182" y="336"/>
                  </a:lnTo>
                  <a:lnTo>
                    <a:pt x="182" y="336"/>
                  </a:lnTo>
                  <a:lnTo>
                    <a:pt x="178" y="344"/>
                  </a:lnTo>
                  <a:lnTo>
                    <a:pt x="176" y="344"/>
                  </a:lnTo>
                  <a:lnTo>
                    <a:pt x="176" y="344"/>
                  </a:lnTo>
                  <a:lnTo>
                    <a:pt x="168" y="346"/>
                  </a:lnTo>
                  <a:lnTo>
                    <a:pt x="162" y="348"/>
                  </a:lnTo>
                  <a:lnTo>
                    <a:pt x="158" y="356"/>
                  </a:lnTo>
                  <a:lnTo>
                    <a:pt x="158" y="358"/>
                  </a:lnTo>
                  <a:lnTo>
                    <a:pt x="184" y="354"/>
                  </a:lnTo>
                  <a:lnTo>
                    <a:pt x="190" y="350"/>
                  </a:lnTo>
                  <a:lnTo>
                    <a:pt x="198" y="328"/>
                  </a:lnTo>
                  <a:lnTo>
                    <a:pt x="198" y="328"/>
                  </a:lnTo>
                  <a:lnTo>
                    <a:pt x="258" y="266"/>
                  </a:lnTo>
                  <a:lnTo>
                    <a:pt x="260" y="266"/>
                  </a:lnTo>
                  <a:lnTo>
                    <a:pt x="272" y="260"/>
                  </a:lnTo>
                  <a:lnTo>
                    <a:pt x="272" y="260"/>
                  </a:lnTo>
                  <a:lnTo>
                    <a:pt x="272" y="260"/>
                  </a:lnTo>
                  <a:lnTo>
                    <a:pt x="284" y="260"/>
                  </a:lnTo>
                  <a:lnTo>
                    <a:pt x="294" y="258"/>
                  </a:lnTo>
                  <a:lnTo>
                    <a:pt x="304" y="252"/>
                  </a:lnTo>
                  <a:lnTo>
                    <a:pt x="312" y="244"/>
                  </a:lnTo>
                  <a:lnTo>
                    <a:pt x="326" y="208"/>
                  </a:lnTo>
                  <a:lnTo>
                    <a:pt x="326" y="208"/>
                  </a:lnTo>
                  <a:lnTo>
                    <a:pt x="326" y="208"/>
                  </a:lnTo>
                  <a:lnTo>
                    <a:pt x="376" y="156"/>
                  </a:lnTo>
                  <a:lnTo>
                    <a:pt x="376" y="156"/>
                  </a:lnTo>
                  <a:lnTo>
                    <a:pt x="372" y="128"/>
                  </a:lnTo>
                  <a:lnTo>
                    <a:pt x="372" y="128"/>
                  </a:lnTo>
                  <a:lnTo>
                    <a:pt x="368" y="126"/>
                  </a:lnTo>
                  <a:lnTo>
                    <a:pt x="364" y="122"/>
                  </a:lnTo>
                  <a:lnTo>
                    <a:pt x="364" y="120"/>
                  </a:lnTo>
                  <a:lnTo>
                    <a:pt x="364" y="122"/>
                  </a:lnTo>
                  <a:lnTo>
                    <a:pt x="356" y="122"/>
                  </a:lnTo>
                  <a:lnTo>
                    <a:pt x="356" y="122"/>
                  </a:lnTo>
                  <a:lnTo>
                    <a:pt x="350" y="120"/>
                  </a:lnTo>
                  <a:lnTo>
                    <a:pt x="346" y="116"/>
                  </a:lnTo>
                  <a:lnTo>
                    <a:pt x="344" y="110"/>
                  </a:lnTo>
                  <a:lnTo>
                    <a:pt x="344" y="110"/>
                  </a:lnTo>
                  <a:lnTo>
                    <a:pt x="342" y="108"/>
                  </a:lnTo>
                  <a:lnTo>
                    <a:pt x="342" y="66"/>
                  </a:lnTo>
                  <a:lnTo>
                    <a:pt x="342" y="66"/>
                  </a:lnTo>
                  <a:lnTo>
                    <a:pt x="336" y="62"/>
                  </a:lnTo>
                  <a:lnTo>
                    <a:pt x="328" y="56"/>
                  </a:lnTo>
                  <a:lnTo>
                    <a:pt x="316" y="44"/>
                  </a:lnTo>
                  <a:lnTo>
                    <a:pt x="308" y="30"/>
                  </a:lnTo>
                  <a:lnTo>
                    <a:pt x="308" y="30"/>
                  </a:lnTo>
                  <a:lnTo>
                    <a:pt x="306" y="24"/>
                  </a:lnTo>
                  <a:lnTo>
                    <a:pt x="306" y="16"/>
                  </a:lnTo>
                  <a:lnTo>
                    <a:pt x="308" y="12"/>
                  </a:lnTo>
                  <a:lnTo>
                    <a:pt x="302" y="4"/>
                  </a:lnTo>
                  <a:lnTo>
                    <a:pt x="300" y="10"/>
                  </a:lnTo>
                  <a:lnTo>
                    <a:pt x="294" y="24"/>
                  </a:lnTo>
                  <a:lnTo>
                    <a:pt x="292" y="24"/>
                  </a:lnTo>
                  <a:lnTo>
                    <a:pt x="292" y="24"/>
                  </a:lnTo>
                  <a:lnTo>
                    <a:pt x="282" y="24"/>
                  </a:lnTo>
                  <a:lnTo>
                    <a:pt x="274" y="20"/>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26" y="32"/>
                  </a:lnTo>
                  <a:lnTo>
                    <a:pt x="212" y="48"/>
                  </a:lnTo>
                  <a:lnTo>
                    <a:pt x="210" y="48"/>
                  </a:lnTo>
                  <a:lnTo>
                    <a:pt x="208" y="48"/>
                  </a:lnTo>
                  <a:lnTo>
                    <a:pt x="186" y="50"/>
                  </a:lnTo>
                  <a:lnTo>
                    <a:pt x="172" y="46"/>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2" name="MH_Other_25">
              <a:extLst>
                <a:ext uri="{FF2B5EF4-FFF2-40B4-BE49-F238E27FC236}">
                  <a16:creationId xmlns:a16="http://schemas.microsoft.com/office/drawing/2014/main" id="{2BEED861-6180-45CC-88E8-B44DCEA06BAF}"/>
                </a:ext>
              </a:extLst>
            </p:cNvPr>
            <p:cNvSpPr>
              <a:spLocks/>
            </p:cNvSpPr>
            <p:nvPr>
              <p:custDataLst>
                <p:tags r:id="rId24"/>
              </p:custDataLst>
            </p:nvPr>
          </p:nvSpPr>
          <p:spPr bwMode="auto">
            <a:xfrm>
              <a:off x="4683127" y="1623913"/>
              <a:ext cx="728663" cy="493712"/>
            </a:xfrm>
            <a:custGeom>
              <a:avLst/>
              <a:gdLst>
                <a:gd name="T0" fmla="*/ 74 w 536"/>
                <a:gd name="T1" fmla="*/ 12 h 364"/>
                <a:gd name="T2" fmla="*/ 60 w 536"/>
                <a:gd name="T3" fmla="*/ 34 h 364"/>
                <a:gd name="T4" fmla="*/ 42 w 536"/>
                <a:gd name="T5" fmla="*/ 48 h 364"/>
                <a:gd name="T6" fmla="*/ 22 w 536"/>
                <a:gd name="T7" fmla="*/ 34 h 364"/>
                <a:gd name="T8" fmla="*/ 18 w 536"/>
                <a:gd name="T9" fmla="*/ 54 h 364"/>
                <a:gd name="T10" fmla="*/ 34 w 536"/>
                <a:gd name="T11" fmla="*/ 64 h 364"/>
                <a:gd name="T12" fmla="*/ 50 w 536"/>
                <a:gd name="T13" fmla="*/ 140 h 364"/>
                <a:gd name="T14" fmla="*/ 76 w 536"/>
                <a:gd name="T15" fmla="*/ 136 h 364"/>
                <a:gd name="T16" fmla="*/ 98 w 536"/>
                <a:gd name="T17" fmla="*/ 132 h 364"/>
                <a:gd name="T18" fmla="*/ 126 w 536"/>
                <a:gd name="T19" fmla="*/ 176 h 364"/>
                <a:gd name="T20" fmla="*/ 120 w 536"/>
                <a:gd name="T21" fmla="*/ 212 h 364"/>
                <a:gd name="T22" fmla="*/ 158 w 536"/>
                <a:gd name="T23" fmla="*/ 208 h 364"/>
                <a:gd name="T24" fmla="*/ 178 w 536"/>
                <a:gd name="T25" fmla="*/ 216 h 364"/>
                <a:gd name="T26" fmla="*/ 192 w 536"/>
                <a:gd name="T27" fmla="*/ 228 h 364"/>
                <a:gd name="T28" fmla="*/ 210 w 536"/>
                <a:gd name="T29" fmla="*/ 218 h 364"/>
                <a:gd name="T30" fmla="*/ 226 w 536"/>
                <a:gd name="T31" fmla="*/ 214 h 364"/>
                <a:gd name="T32" fmla="*/ 232 w 536"/>
                <a:gd name="T33" fmla="*/ 242 h 364"/>
                <a:gd name="T34" fmla="*/ 262 w 536"/>
                <a:gd name="T35" fmla="*/ 274 h 364"/>
                <a:gd name="T36" fmla="*/ 268 w 536"/>
                <a:gd name="T37" fmla="*/ 324 h 364"/>
                <a:gd name="T38" fmla="*/ 276 w 536"/>
                <a:gd name="T39" fmla="*/ 330 h 364"/>
                <a:gd name="T40" fmla="*/ 294 w 536"/>
                <a:gd name="T41" fmla="*/ 338 h 364"/>
                <a:gd name="T42" fmla="*/ 322 w 536"/>
                <a:gd name="T43" fmla="*/ 314 h 364"/>
                <a:gd name="T44" fmla="*/ 344 w 536"/>
                <a:gd name="T45" fmla="*/ 294 h 364"/>
                <a:gd name="T46" fmla="*/ 400 w 536"/>
                <a:gd name="T47" fmla="*/ 272 h 364"/>
                <a:gd name="T48" fmla="*/ 404 w 536"/>
                <a:gd name="T49" fmla="*/ 260 h 364"/>
                <a:gd name="T50" fmla="*/ 430 w 536"/>
                <a:gd name="T51" fmla="*/ 256 h 364"/>
                <a:gd name="T52" fmla="*/ 454 w 536"/>
                <a:gd name="T53" fmla="*/ 228 h 364"/>
                <a:gd name="T54" fmla="*/ 478 w 536"/>
                <a:gd name="T55" fmla="*/ 170 h 364"/>
                <a:gd name="T56" fmla="*/ 524 w 536"/>
                <a:gd name="T57" fmla="*/ 198 h 364"/>
                <a:gd name="T58" fmla="*/ 514 w 536"/>
                <a:gd name="T59" fmla="*/ 172 h 364"/>
                <a:gd name="T60" fmla="*/ 524 w 536"/>
                <a:gd name="T61" fmla="*/ 126 h 364"/>
                <a:gd name="T62" fmla="*/ 492 w 536"/>
                <a:gd name="T63" fmla="*/ 110 h 364"/>
                <a:gd name="T64" fmla="*/ 482 w 536"/>
                <a:gd name="T65" fmla="*/ 108 h 364"/>
                <a:gd name="T66" fmla="*/ 468 w 536"/>
                <a:gd name="T67" fmla="*/ 112 h 364"/>
                <a:gd name="T68" fmla="*/ 446 w 536"/>
                <a:gd name="T69" fmla="*/ 110 h 364"/>
                <a:gd name="T70" fmla="*/ 446 w 536"/>
                <a:gd name="T71" fmla="*/ 136 h 364"/>
                <a:gd name="T72" fmla="*/ 428 w 536"/>
                <a:gd name="T73" fmla="*/ 146 h 364"/>
                <a:gd name="T74" fmla="*/ 414 w 536"/>
                <a:gd name="T75" fmla="*/ 140 h 364"/>
                <a:gd name="T76" fmla="*/ 376 w 536"/>
                <a:gd name="T77" fmla="*/ 108 h 364"/>
                <a:gd name="T78" fmla="*/ 370 w 536"/>
                <a:gd name="T79" fmla="*/ 86 h 364"/>
                <a:gd name="T80" fmla="*/ 368 w 536"/>
                <a:gd name="T81" fmla="*/ 98 h 364"/>
                <a:gd name="T82" fmla="*/ 340 w 536"/>
                <a:gd name="T83" fmla="*/ 116 h 364"/>
                <a:gd name="T84" fmla="*/ 336 w 536"/>
                <a:gd name="T85" fmla="*/ 106 h 364"/>
                <a:gd name="T86" fmla="*/ 316 w 536"/>
                <a:gd name="T87" fmla="*/ 82 h 364"/>
                <a:gd name="T88" fmla="*/ 292 w 536"/>
                <a:gd name="T89" fmla="*/ 82 h 364"/>
                <a:gd name="T90" fmla="*/ 290 w 536"/>
                <a:gd name="T91" fmla="*/ 68 h 364"/>
                <a:gd name="T92" fmla="*/ 254 w 536"/>
                <a:gd name="T93" fmla="*/ 68 h 364"/>
                <a:gd name="T94" fmla="*/ 240 w 536"/>
                <a:gd name="T95" fmla="*/ 72 h 364"/>
                <a:gd name="T96" fmla="*/ 226 w 536"/>
                <a:gd name="T97" fmla="*/ 56 h 364"/>
                <a:gd name="T98" fmla="*/ 202 w 536"/>
                <a:gd name="T99" fmla="*/ 50 h 364"/>
                <a:gd name="T100" fmla="*/ 164 w 536"/>
                <a:gd name="T101" fmla="*/ 54 h 364"/>
                <a:gd name="T102" fmla="*/ 150 w 536"/>
                <a:gd name="T103" fmla="*/ 5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58" y="36"/>
                  </a:lnTo>
                  <a:lnTo>
                    <a:pt x="44" y="48"/>
                  </a:lnTo>
                  <a:lnTo>
                    <a:pt x="42" y="48"/>
                  </a:lnTo>
                  <a:lnTo>
                    <a:pt x="42" y="48"/>
                  </a:lnTo>
                  <a:lnTo>
                    <a:pt x="40" y="48"/>
                  </a:lnTo>
                  <a:lnTo>
                    <a:pt x="40" y="48"/>
                  </a:lnTo>
                  <a:lnTo>
                    <a:pt x="28" y="40"/>
                  </a:lnTo>
                  <a:lnTo>
                    <a:pt x="22" y="34"/>
                  </a:lnTo>
                  <a:lnTo>
                    <a:pt x="22" y="34"/>
                  </a:lnTo>
                  <a:lnTo>
                    <a:pt x="18" y="32"/>
                  </a:lnTo>
                  <a:lnTo>
                    <a:pt x="8" y="34"/>
                  </a:lnTo>
                  <a:lnTo>
                    <a:pt x="0" y="40"/>
                  </a:lnTo>
                  <a:lnTo>
                    <a:pt x="18" y="54"/>
                  </a:lnTo>
                  <a:lnTo>
                    <a:pt x="32" y="60"/>
                  </a:lnTo>
                  <a:lnTo>
                    <a:pt x="32" y="60"/>
                  </a:lnTo>
                  <a:lnTo>
                    <a:pt x="32" y="60"/>
                  </a:lnTo>
                  <a:lnTo>
                    <a:pt x="34" y="62"/>
                  </a:lnTo>
                  <a:lnTo>
                    <a:pt x="34" y="64"/>
                  </a:lnTo>
                  <a:lnTo>
                    <a:pt x="36" y="80"/>
                  </a:lnTo>
                  <a:lnTo>
                    <a:pt x="36" y="80"/>
                  </a:lnTo>
                  <a:lnTo>
                    <a:pt x="36" y="104"/>
                  </a:lnTo>
                  <a:lnTo>
                    <a:pt x="40" y="118"/>
                  </a:lnTo>
                  <a:lnTo>
                    <a:pt x="50" y="140"/>
                  </a:lnTo>
                  <a:lnTo>
                    <a:pt x="60" y="152"/>
                  </a:lnTo>
                  <a:lnTo>
                    <a:pt x="70" y="144"/>
                  </a:lnTo>
                  <a:lnTo>
                    <a:pt x="76" y="136"/>
                  </a:lnTo>
                  <a:lnTo>
                    <a:pt x="76" y="136"/>
                  </a:lnTo>
                  <a:lnTo>
                    <a:pt x="76" y="136"/>
                  </a:lnTo>
                  <a:lnTo>
                    <a:pt x="88" y="122"/>
                  </a:lnTo>
                  <a:lnTo>
                    <a:pt x="98" y="132"/>
                  </a:lnTo>
                  <a:lnTo>
                    <a:pt x="98" y="132"/>
                  </a:lnTo>
                  <a:lnTo>
                    <a:pt x="98" y="132"/>
                  </a:lnTo>
                  <a:lnTo>
                    <a:pt x="98" y="132"/>
                  </a:lnTo>
                  <a:lnTo>
                    <a:pt x="98" y="132"/>
                  </a:lnTo>
                  <a:lnTo>
                    <a:pt x="108" y="152"/>
                  </a:lnTo>
                  <a:lnTo>
                    <a:pt x="120" y="156"/>
                  </a:lnTo>
                  <a:lnTo>
                    <a:pt x="126" y="176"/>
                  </a:lnTo>
                  <a:lnTo>
                    <a:pt x="126" y="176"/>
                  </a:lnTo>
                  <a:lnTo>
                    <a:pt x="126" y="176"/>
                  </a:lnTo>
                  <a:lnTo>
                    <a:pt x="124" y="194"/>
                  </a:lnTo>
                  <a:lnTo>
                    <a:pt x="124" y="196"/>
                  </a:lnTo>
                  <a:lnTo>
                    <a:pt x="124" y="196"/>
                  </a:lnTo>
                  <a:lnTo>
                    <a:pt x="120" y="212"/>
                  </a:lnTo>
                  <a:lnTo>
                    <a:pt x="128" y="220"/>
                  </a:lnTo>
                  <a:lnTo>
                    <a:pt x="138" y="214"/>
                  </a:lnTo>
                  <a:lnTo>
                    <a:pt x="148" y="204"/>
                  </a:lnTo>
                  <a:lnTo>
                    <a:pt x="150" y="206"/>
                  </a:lnTo>
                  <a:lnTo>
                    <a:pt x="158" y="208"/>
                  </a:lnTo>
                  <a:lnTo>
                    <a:pt x="158" y="208"/>
                  </a:lnTo>
                  <a:lnTo>
                    <a:pt x="158" y="208"/>
                  </a:lnTo>
                  <a:lnTo>
                    <a:pt x="168" y="218"/>
                  </a:lnTo>
                  <a:lnTo>
                    <a:pt x="178" y="216"/>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8"/>
                  </a:lnTo>
                  <a:lnTo>
                    <a:pt x="210" y="214"/>
                  </a:lnTo>
                  <a:lnTo>
                    <a:pt x="212" y="210"/>
                  </a:lnTo>
                  <a:lnTo>
                    <a:pt x="220" y="212"/>
                  </a:lnTo>
                  <a:lnTo>
                    <a:pt x="220" y="212"/>
                  </a:lnTo>
                  <a:lnTo>
                    <a:pt x="226" y="214"/>
                  </a:lnTo>
                  <a:lnTo>
                    <a:pt x="230" y="218"/>
                  </a:lnTo>
                  <a:lnTo>
                    <a:pt x="232" y="222"/>
                  </a:lnTo>
                  <a:lnTo>
                    <a:pt x="232" y="228"/>
                  </a:lnTo>
                  <a:lnTo>
                    <a:pt x="232" y="232"/>
                  </a:lnTo>
                  <a:lnTo>
                    <a:pt x="232" y="242"/>
                  </a:lnTo>
                  <a:lnTo>
                    <a:pt x="240" y="256"/>
                  </a:lnTo>
                  <a:lnTo>
                    <a:pt x="250" y="266"/>
                  </a:lnTo>
                  <a:lnTo>
                    <a:pt x="250" y="266"/>
                  </a:lnTo>
                  <a:lnTo>
                    <a:pt x="256" y="272"/>
                  </a:lnTo>
                  <a:lnTo>
                    <a:pt x="262" y="274"/>
                  </a:lnTo>
                  <a:lnTo>
                    <a:pt x="264" y="274"/>
                  </a:lnTo>
                  <a:lnTo>
                    <a:pt x="264" y="274"/>
                  </a:lnTo>
                  <a:lnTo>
                    <a:pt x="266" y="278"/>
                  </a:lnTo>
                  <a:lnTo>
                    <a:pt x="268" y="288"/>
                  </a:lnTo>
                  <a:lnTo>
                    <a:pt x="268" y="324"/>
                  </a:lnTo>
                  <a:lnTo>
                    <a:pt x="268" y="324"/>
                  </a:lnTo>
                  <a:lnTo>
                    <a:pt x="270" y="328"/>
                  </a:lnTo>
                  <a:lnTo>
                    <a:pt x="274" y="330"/>
                  </a:lnTo>
                  <a:lnTo>
                    <a:pt x="276" y="330"/>
                  </a:lnTo>
                  <a:lnTo>
                    <a:pt x="276" y="330"/>
                  </a:lnTo>
                  <a:lnTo>
                    <a:pt x="282" y="330"/>
                  </a:lnTo>
                  <a:lnTo>
                    <a:pt x="288" y="332"/>
                  </a:lnTo>
                  <a:lnTo>
                    <a:pt x="290" y="334"/>
                  </a:lnTo>
                  <a:lnTo>
                    <a:pt x="290" y="334"/>
                  </a:lnTo>
                  <a:lnTo>
                    <a:pt x="294" y="338"/>
                  </a:lnTo>
                  <a:lnTo>
                    <a:pt x="298" y="344"/>
                  </a:lnTo>
                  <a:lnTo>
                    <a:pt x="300" y="364"/>
                  </a:lnTo>
                  <a:lnTo>
                    <a:pt x="318" y="328"/>
                  </a:lnTo>
                  <a:lnTo>
                    <a:pt x="318" y="328"/>
                  </a:lnTo>
                  <a:lnTo>
                    <a:pt x="322" y="314"/>
                  </a:lnTo>
                  <a:lnTo>
                    <a:pt x="326" y="304"/>
                  </a:lnTo>
                  <a:lnTo>
                    <a:pt x="332" y="296"/>
                  </a:lnTo>
                  <a:lnTo>
                    <a:pt x="338" y="294"/>
                  </a:lnTo>
                  <a:lnTo>
                    <a:pt x="338" y="294"/>
                  </a:lnTo>
                  <a:lnTo>
                    <a:pt x="344" y="294"/>
                  </a:lnTo>
                  <a:lnTo>
                    <a:pt x="352" y="294"/>
                  </a:lnTo>
                  <a:lnTo>
                    <a:pt x="372" y="304"/>
                  </a:lnTo>
                  <a:lnTo>
                    <a:pt x="424" y="308"/>
                  </a:lnTo>
                  <a:lnTo>
                    <a:pt x="424" y="296"/>
                  </a:lnTo>
                  <a:lnTo>
                    <a:pt x="400" y="272"/>
                  </a:lnTo>
                  <a:lnTo>
                    <a:pt x="400" y="272"/>
                  </a:lnTo>
                  <a:lnTo>
                    <a:pt x="388" y="264"/>
                  </a:lnTo>
                  <a:lnTo>
                    <a:pt x="386" y="262"/>
                  </a:lnTo>
                  <a:lnTo>
                    <a:pt x="386" y="258"/>
                  </a:lnTo>
                  <a:lnTo>
                    <a:pt x="404" y="260"/>
                  </a:lnTo>
                  <a:lnTo>
                    <a:pt x="404" y="260"/>
                  </a:lnTo>
                  <a:lnTo>
                    <a:pt x="412" y="260"/>
                  </a:lnTo>
                  <a:lnTo>
                    <a:pt x="418" y="260"/>
                  </a:lnTo>
                  <a:lnTo>
                    <a:pt x="424" y="260"/>
                  </a:lnTo>
                  <a:lnTo>
                    <a:pt x="430" y="256"/>
                  </a:lnTo>
                  <a:lnTo>
                    <a:pt x="436" y="252"/>
                  </a:lnTo>
                  <a:lnTo>
                    <a:pt x="442" y="246"/>
                  </a:lnTo>
                  <a:lnTo>
                    <a:pt x="452" y="228"/>
                  </a:lnTo>
                  <a:lnTo>
                    <a:pt x="452" y="228"/>
                  </a:lnTo>
                  <a:lnTo>
                    <a:pt x="454" y="228"/>
                  </a:lnTo>
                  <a:lnTo>
                    <a:pt x="472" y="212"/>
                  </a:lnTo>
                  <a:lnTo>
                    <a:pt x="474" y="174"/>
                  </a:lnTo>
                  <a:lnTo>
                    <a:pt x="474" y="170"/>
                  </a:lnTo>
                  <a:lnTo>
                    <a:pt x="476" y="170"/>
                  </a:lnTo>
                  <a:lnTo>
                    <a:pt x="478" y="170"/>
                  </a:lnTo>
                  <a:lnTo>
                    <a:pt x="492" y="168"/>
                  </a:lnTo>
                  <a:lnTo>
                    <a:pt x="494" y="168"/>
                  </a:lnTo>
                  <a:lnTo>
                    <a:pt x="496"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6" y="126"/>
                  </a:lnTo>
                  <a:lnTo>
                    <a:pt x="524" y="126"/>
                  </a:lnTo>
                  <a:lnTo>
                    <a:pt x="512" y="120"/>
                  </a:lnTo>
                  <a:lnTo>
                    <a:pt x="512" y="120"/>
                  </a:lnTo>
                  <a:lnTo>
                    <a:pt x="504" y="118"/>
                  </a:lnTo>
                  <a:lnTo>
                    <a:pt x="492" y="110"/>
                  </a:lnTo>
                  <a:lnTo>
                    <a:pt x="492" y="110"/>
                  </a:lnTo>
                  <a:lnTo>
                    <a:pt x="486" y="106"/>
                  </a:lnTo>
                  <a:lnTo>
                    <a:pt x="484" y="102"/>
                  </a:lnTo>
                  <a:lnTo>
                    <a:pt x="484" y="104"/>
                  </a:lnTo>
                  <a:lnTo>
                    <a:pt x="484" y="104"/>
                  </a:lnTo>
                  <a:lnTo>
                    <a:pt x="482" y="108"/>
                  </a:lnTo>
                  <a:lnTo>
                    <a:pt x="480" y="108"/>
                  </a:lnTo>
                  <a:lnTo>
                    <a:pt x="480" y="108"/>
                  </a:lnTo>
                  <a:lnTo>
                    <a:pt x="476" y="110"/>
                  </a:lnTo>
                  <a:lnTo>
                    <a:pt x="470" y="112"/>
                  </a:lnTo>
                  <a:lnTo>
                    <a:pt x="468" y="112"/>
                  </a:lnTo>
                  <a:lnTo>
                    <a:pt x="468" y="110"/>
                  </a:lnTo>
                  <a:lnTo>
                    <a:pt x="468" y="110"/>
                  </a:lnTo>
                  <a:lnTo>
                    <a:pt x="456" y="102"/>
                  </a:lnTo>
                  <a:lnTo>
                    <a:pt x="446" y="110"/>
                  </a:lnTo>
                  <a:lnTo>
                    <a:pt x="446" y="110"/>
                  </a:lnTo>
                  <a:lnTo>
                    <a:pt x="440" y="116"/>
                  </a:lnTo>
                  <a:lnTo>
                    <a:pt x="438" y="120"/>
                  </a:lnTo>
                  <a:lnTo>
                    <a:pt x="444" y="132"/>
                  </a:lnTo>
                  <a:lnTo>
                    <a:pt x="444" y="132"/>
                  </a:lnTo>
                  <a:lnTo>
                    <a:pt x="446" y="136"/>
                  </a:lnTo>
                  <a:lnTo>
                    <a:pt x="444" y="138"/>
                  </a:lnTo>
                  <a:lnTo>
                    <a:pt x="444" y="138"/>
                  </a:lnTo>
                  <a:lnTo>
                    <a:pt x="440" y="142"/>
                  </a:lnTo>
                  <a:lnTo>
                    <a:pt x="434" y="144"/>
                  </a:lnTo>
                  <a:lnTo>
                    <a:pt x="428" y="146"/>
                  </a:lnTo>
                  <a:lnTo>
                    <a:pt x="428" y="146"/>
                  </a:lnTo>
                  <a:lnTo>
                    <a:pt x="422" y="148"/>
                  </a:lnTo>
                  <a:lnTo>
                    <a:pt x="418" y="146"/>
                  </a:lnTo>
                  <a:lnTo>
                    <a:pt x="416" y="144"/>
                  </a:lnTo>
                  <a:lnTo>
                    <a:pt x="414" y="140"/>
                  </a:lnTo>
                  <a:lnTo>
                    <a:pt x="392" y="120"/>
                  </a:lnTo>
                  <a:lnTo>
                    <a:pt x="392" y="120"/>
                  </a:lnTo>
                  <a:lnTo>
                    <a:pt x="382" y="114"/>
                  </a:lnTo>
                  <a:lnTo>
                    <a:pt x="376" y="108"/>
                  </a:lnTo>
                  <a:lnTo>
                    <a:pt x="376" y="108"/>
                  </a:lnTo>
                  <a:lnTo>
                    <a:pt x="374" y="104"/>
                  </a:lnTo>
                  <a:lnTo>
                    <a:pt x="374" y="100"/>
                  </a:lnTo>
                  <a:lnTo>
                    <a:pt x="374" y="100"/>
                  </a:lnTo>
                  <a:lnTo>
                    <a:pt x="372" y="92"/>
                  </a:lnTo>
                  <a:lnTo>
                    <a:pt x="370" y="86"/>
                  </a:lnTo>
                  <a:lnTo>
                    <a:pt x="366" y="88"/>
                  </a:lnTo>
                  <a:lnTo>
                    <a:pt x="364" y="90"/>
                  </a:lnTo>
                  <a:lnTo>
                    <a:pt x="364" y="90"/>
                  </a:lnTo>
                  <a:lnTo>
                    <a:pt x="366" y="94"/>
                  </a:lnTo>
                  <a:lnTo>
                    <a:pt x="368" y="98"/>
                  </a:lnTo>
                  <a:lnTo>
                    <a:pt x="368" y="100"/>
                  </a:lnTo>
                  <a:lnTo>
                    <a:pt x="370" y="100"/>
                  </a:lnTo>
                  <a:lnTo>
                    <a:pt x="368" y="102"/>
                  </a:lnTo>
                  <a:lnTo>
                    <a:pt x="358" y="120"/>
                  </a:lnTo>
                  <a:lnTo>
                    <a:pt x="340" y="116"/>
                  </a:lnTo>
                  <a:lnTo>
                    <a:pt x="336" y="114"/>
                  </a:lnTo>
                  <a:lnTo>
                    <a:pt x="336" y="114"/>
                  </a:lnTo>
                  <a:lnTo>
                    <a:pt x="336" y="112"/>
                  </a:lnTo>
                  <a:lnTo>
                    <a:pt x="336" y="112"/>
                  </a:lnTo>
                  <a:lnTo>
                    <a:pt x="336" y="106"/>
                  </a:lnTo>
                  <a:lnTo>
                    <a:pt x="336" y="100"/>
                  </a:lnTo>
                  <a:lnTo>
                    <a:pt x="332" y="94"/>
                  </a:lnTo>
                  <a:lnTo>
                    <a:pt x="318" y="84"/>
                  </a:lnTo>
                  <a:lnTo>
                    <a:pt x="316" y="82"/>
                  </a:lnTo>
                  <a:lnTo>
                    <a:pt x="316" y="82"/>
                  </a:lnTo>
                  <a:lnTo>
                    <a:pt x="314" y="84"/>
                  </a:lnTo>
                  <a:lnTo>
                    <a:pt x="312" y="86"/>
                  </a:lnTo>
                  <a:lnTo>
                    <a:pt x="298" y="84"/>
                  </a:lnTo>
                  <a:lnTo>
                    <a:pt x="298" y="84"/>
                  </a:lnTo>
                  <a:lnTo>
                    <a:pt x="292" y="82"/>
                  </a:lnTo>
                  <a:lnTo>
                    <a:pt x="288" y="80"/>
                  </a:lnTo>
                  <a:lnTo>
                    <a:pt x="288" y="80"/>
                  </a:lnTo>
                  <a:lnTo>
                    <a:pt x="288" y="76"/>
                  </a:lnTo>
                  <a:lnTo>
                    <a:pt x="288" y="70"/>
                  </a:lnTo>
                  <a:lnTo>
                    <a:pt x="290" y="68"/>
                  </a:lnTo>
                  <a:lnTo>
                    <a:pt x="284" y="56"/>
                  </a:lnTo>
                  <a:lnTo>
                    <a:pt x="256" y="58"/>
                  </a:lnTo>
                  <a:lnTo>
                    <a:pt x="256" y="58"/>
                  </a:lnTo>
                  <a:lnTo>
                    <a:pt x="256" y="64"/>
                  </a:lnTo>
                  <a:lnTo>
                    <a:pt x="254" y="68"/>
                  </a:lnTo>
                  <a:lnTo>
                    <a:pt x="254" y="68"/>
                  </a:lnTo>
                  <a:lnTo>
                    <a:pt x="252" y="70"/>
                  </a:lnTo>
                  <a:lnTo>
                    <a:pt x="248" y="72"/>
                  </a:lnTo>
                  <a:lnTo>
                    <a:pt x="248" y="72"/>
                  </a:lnTo>
                  <a:lnTo>
                    <a:pt x="240" y="72"/>
                  </a:lnTo>
                  <a:lnTo>
                    <a:pt x="234" y="68"/>
                  </a:lnTo>
                  <a:lnTo>
                    <a:pt x="234" y="66"/>
                  </a:lnTo>
                  <a:lnTo>
                    <a:pt x="234" y="66"/>
                  </a:lnTo>
                  <a:lnTo>
                    <a:pt x="234" y="66"/>
                  </a:lnTo>
                  <a:lnTo>
                    <a:pt x="226" y="56"/>
                  </a:lnTo>
                  <a:lnTo>
                    <a:pt x="224" y="48"/>
                  </a:lnTo>
                  <a:lnTo>
                    <a:pt x="220" y="40"/>
                  </a:lnTo>
                  <a:lnTo>
                    <a:pt x="212" y="46"/>
                  </a:lnTo>
                  <a:lnTo>
                    <a:pt x="212" y="46"/>
                  </a:lnTo>
                  <a:lnTo>
                    <a:pt x="202" y="50"/>
                  </a:lnTo>
                  <a:lnTo>
                    <a:pt x="200" y="50"/>
                  </a:lnTo>
                  <a:lnTo>
                    <a:pt x="196" y="48"/>
                  </a:lnTo>
                  <a:lnTo>
                    <a:pt x="194" y="46"/>
                  </a:lnTo>
                  <a:lnTo>
                    <a:pt x="186" y="48"/>
                  </a:lnTo>
                  <a:lnTo>
                    <a:pt x="164" y="54"/>
                  </a:lnTo>
                  <a:lnTo>
                    <a:pt x="164" y="54"/>
                  </a:lnTo>
                  <a:lnTo>
                    <a:pt x="158" y="58"/>
                  </a:lnTo>
                  <a:lnTo>
                    <a:pt x="152" y="58"/>
                  </a:lnTo>
                  <a:lnTo>
                    <a:pt x="150" y="58"/>
                  </a:lnTo>
                  <a:lnTo>
                    <a:pt x="150" y="58"/>
                  </a:lnTo>
                  <a:lnTo>
                    <a:pt x="140" y="56"/>
                  </a:lnTo>
                  <a:lnTo>
                    <a:pt x="134" y="52"/>
                  </a:lnTo>
                  <a:lnTo>
                    <a:pt x="120" y="42"/>
                  </a:lnTo>
                  <a:lnTo>
                    <a:pt x="104" y="18"/>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3" name="MH_Other_26">
              <a:extLst>
                <a:ext uri="{FF2B5EF4-FFF2-40B4-BE49-F238E27FC236}">
                  <a16:creationId xmlns:a16="http://schemas.microsoft.com/office/drawing/2014/main" id="{EDD8153F-C863-4169-8616-84304E98AD8F}"/>
                </a:ext>
              </a:extLst>
            </p:cNvPr>
            <p:cNvSpPr>
              <a:spLocks/>
            </p:cNvSpPr>
            <p:nvPr>
              <p:custDataLst>
                <p:tags r:id="rId25"/>
              </p:custDataLst>
            </p:nvPr>
          </p:nvSpPr>
          <p:spPr bwMode="auto">
            <a:xfrm>
              <a:off x="4529140" y="925414"/>
              <a:ext cx="974725" cy="885825"/>
            </a:xfrm>
            <a:custGeom>
              <a:avLst/>
              <a:gdLst>
                <a:gd name="T0" fmla="*/ 706 w 718"/>
                <a:gd name="T1" fmla="*/ 302 h 652"/>
                <a:gd name="T2" fmla="*/ 710 w 718"/>
                <a:gd name="T3" fmla="*/ 274 h 652"/>
                <a:gd name="T4" fmla="*/ 692 w 718"/>
                <a:gd name="T5" fmla="*/ 234 h 652"/>
                <a:gd name="T6" fmla="*/ 666 w 718"/>
                <a:gd name="T7" fmla="*/ 248 h 652"/>
                <a:gd name="T8" fmla="*/ 644 w 718"/>
                <a:gd name="T9" fmla="*/ 272 h 652"/>
                <a:gd name="T10" fmla="*/ 618 w 718"/>
                <a:gd name="T11" fmla="*/ 318 h 652"/>
                <a:gd name="T12" fmla="*/ 536 w 718"/>
                <a:gd name="T13" fmla="*/ 334 h 652"/>
                <a:gd name="T14" fmla="*/ 508 w 718"/>
                <a:gd name="T15" fmla="*/ 290 h 652"/>
                <a:gd name="T16" fmla="*/ 496 w 718"/>
                <a:gd name="T17" fmla="*/ 278 h 652"/>
                <a:gd name="T18" fmla="*/ 388 w 718"/>
                <a:gd name="T19" fmla="*/ 236 h 652"/>
                <a:gd name="T20" fmla="*/ 330 w 718"/>
                <a:gd name="T21" fmla="*/ 232 h 652"/>
                <a:gd name="T22" fmla="*/ 258 w 718"/>
                <a:gd name="T23" fmla="*/ 110 h 652"/>
                <a:gd name="T24" fmla="*/ 108 w 718"/>
                <a:gd name="T25" fmla="*/ 12 h 652"/>
                <a:gd name="T26" fmla="*/ 80 w 718"/>
                <a:gd name="T27" fmla="*/ 0 h 652"/>
                <a:gd name="T28" fmla="*/ 34 w 718"/>
                <a:gd name="T29" fmla="*/ 12 h 652"/>
                <a:gd name="T30" fmla="*/ 8 w 718"/>
                <a:gd name="T31" fmla="*/ 38 h 652"/>
                <a:gd name="T32" fmla="*/ 0 w 718"/>
                <a:gd name="T33" fmla="*/ 52 h 652"/>
                <a:gd name="T34" fmla="*/ 10 w 718"/>
                <a:gd name="T35" fmla="*/ 86 h 652"/>
                <a:gd name="T36" fmla="*/ 38 w 718"/>
                <a:gd name="T37" fmla="*/ 76 h 652"/>
                <a:gd name="T38" fmla="*/ 74 w 718"/>
                <a:gd name="T39" fmla="*/ 94 h 652"/>
                <a:gd name="T40" fmla="*/ 96 w 718"/>
                <a:gd name="T41" fmla="*/ 140 h 652"/>
                <a:gd name="T42" fmla="*/ 124 w 718"/>
                <a:gd name="T43" fmla="*/ 148 h 652"/>
                <a:gd name="T44" fmla="*/ 170 w 718"/>
                <a:gd name="T45" fmla="*/ 124 h 652"/>
                <a:gd name="T46" fmla="*/ 214 w 718"/>
                <a:gd name="T47" fmla="*/ 110 h 652"/>
                <a:gd name="T48" fmla="*/ 238 w 718"/>
                <a:gd name="T49" fmla="*/ 196 h 652"/>
                <a:gd name="T50" fmla="*/ 240 w 718"/>
                <a:gd name="T51" fmla="*/ 250 h 652"/>
                <a:gd name="T52" fmla="*/ 232 w 718"/>
                <a:gd name="T53" fmla="*/ 284 h 652"/>
                <a:gd name="T54" fmla="*/ 222 w 718"/>
                <a:gd name="T55" fmla="*/ 312 h 652"/>
                <a:gd name="T56" fmla="*/ 228 w 718"/>
                <a:gd name="T57" fmla="*/ 332 h 652"/>
                <a:gd name="T58" fmla="*/ 206 w 718"/>
                <a:gd name="T59" fmla="*/ 364 h 652"/>
                <a:gd name="T60" fmla="*/ 168 w 718"/>
                <a:gd name="T61" fmla="*/ 402 h 652"/>
                <a:gd name="T62" fmla="*/ 148 w 718"/>
                <a:gd name="T63" fmla="*/ 414 h 652"/>
                <a:gd name="T64" fmla="*/ 160 w 718"/>
                <a:gd name="T65" fmla="*/ 468 h 652"/>
                <a:gd name="T66" fmla="*/ 182 w 718"/>
                <a:gd name="T67" fmla="*/ 512 h 652"/>
                <a:gd name="T68" fmla="*/ 226 w 718"/>
                <a:gd name="T69" fmla="*/ 528 h 652"/>
                <a:gd name="T70" fmla="*/ 254 w 718"/>
                <a:gd name="T71" fmla="*/ 560 h 652"/>
                <a:gd name="T72" fmla="*/ 274 w 718"/>
                <a:gd name="T73" fmla="*/ 560 h 652"/>
                <a:gd name="T74" fmla="*/ 308 w 718"/>
                <a:gd name="T75" fmla="*/ 552 h 652"/>
                <a:gd name="T76" fmla="*/ 334 w 718"/>
                <a:gd name="T77" fmla="*/ 546 h 652"/>
                <a:gd name="T78" fmla="*/ 346 w 718"/>
                <a:gd name="T79" fmla="*/ 562 h 652"/>
                <a:gd name="T80" fmla="*/ 360 w 718"/>
                <a:gd name="T81" fmla="*/ 574 h 652"/>
                <a:gd name="T82" fmla="*/ 364 w 718"/>
                <a:gd name="T83" fmla="*/ 564 h 652"/>
                <a:gd name="T84" fmla="*/ 402 w 718"/>
                <a:gd name="T85" fmla="*/ 562 h 652"/>
                <a:gd name="T86" fmla="*/ 422 w 718"/>
                <a:gd name="T87" fmla="*/ 590 h 652"/>
                <a:gd name="T88" fmla="*/ 426 w 718"/>
                <a:gd name="T89" fmla="*/ 584 h 652"/>
                <a:gd name="T90" fmla="*/ 458 w 718"/>
                <a:gd name="T91" fmla="*/ 624 h 652"/>
                <a:gd name="T92" fmla="*/ 470 w 718"/>
                <a:gd name="T93" fmla="*/ 602 h 652"/>
                <a:gd name="T94" fmla="*/ 478 w 718"/>
                <a:gd name="T95" fmla="*/ 594 h 652"/>
                <a:gd name="T96" fmla="*/ 490 w 718"/>
                <a:gd name="T97" fmla="*/ 594 h 652"/>
                <a:gd name="T98" fmla="*/ 498 w 718"/>
                <a:gd name="T99" fmla="*/ 618 h 652"/>
                <a:gd name="T100" fmla="*/ 538 w 718"/>
                <a:gd name="T101" fmla="*/ 652 h 652"/>
                <a:gd name="T102" fmla="*/ 544 w 718"/>
                <a:gd name="T103" fmla="*/ 638 h 652"/>
                <a:gd name="T104" fmla="*/ 556 w 718"/>
                <a:gd name="T105" fmla="*/ 618 h 652"/>
                <a:gd name="T106" fmla="*/ 592 w 718"/>
                <a:gd name="T107" fmla="*/ 596 h 652"/>
                <a:gd name="T108" fmla="*/ 612 w 718"/>
                <a:gd name="T109" fmla="*/ 606 h 652"/>
                <a:gd name="T110" fmla="*/ 610 w 718"/>
                <a:gd name="T111" fmla="*/ 618 h 652"/>
                <a:gd name="T112" fmla="*/ 640 w 718"/>
                <a:gd name="T113" fmla="*/ 630 h 652"/>
                <a:gd name="T114" fmla="*/ 624 w 718"/>
                <a:gd name="T115" fmla="*/ 562 h 652"/>
                <a:gd name="T116" fmla="*/ 616 w 718"/>
                <a:gd name="T117" fmla="*/ 518 h 652"/>
                <a:gd name="T118" fmla="*/ 650 w 718"/>
                <a:gd name="T119" fmla="*/ 482 h 652"/>
                <a:gd name="T120" fmla="*/ 692 w 718"/>
                <a:gd name="T121" fmla="*/ 486 h 652"/>
                <a:gd name="T122" fmla="*/ 714 w 718"/>
                <a:gd name="T123" fmla="*/ 4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8" h="652">
                  <a:moveTo>
                    <a:pt x="716" y="382"/>
                  </a:moveTo>
                  <a:lnTo>
                    <a:pt x="704" y="302"/>
                  </a:lnTo>
                  <a:lnTo>
                    <a:pt x="706" y="302"/>
                  </a:lnTo>
                  <a:lnTo>
                    <a:pt x="706" y="302"/>
                  </a:lnTo>
                  <a:lnTo>
                    <a:pt x="706" y="302"/>
                  </a:lnTo>
                  <a:lnTo>
                    <a:pt x="712" y="290"/>
                  </a:lnTo>
                  <a:lnTo>
                    <a:pt x="714" y="284"/>
                  </a:lnTo>
                  <a:lnTo>
                    <a:pt x="714" y="280"/>
                  </a:lnTo>
                  <a:lnTo>
                    <a:pt x="710" y="274"/>
                  </a:lnTo>
                  <a:lnTo>
                    <a:pt x="710" y="274"/>
                  </a:lnTo>
                  <a:lnTo>
                    <a:pt x="704" y="270"/>
                  </a:lnTo>
                  <a:lnTo>
                    <a:pt x="700" y="260"/>
                  </a:lnTo>
                  <a:lnTo>
                    <a:pt x="700" y="250"/>
                  </a:lnTo>
                  <a:lnTo>
                    <a:pt x="700" y="234"/>
                  </a:lnTo>
                  <a:lnTo>
                    <a:pt x="692" y="234"/>
                  </a:lnTo>
                  <a:lnTo>
                    <a:pt x="692" y="234"/>
                  </a:lnTo>
                  <a:lnTo>
                    <a:pt x="684" y="236"/>
                  </a:lnTo>
                  <a:lnTo>
                    <a:pt x="674" y="240"/>
                  </a:lnTo>
                  <a:lnTo>
                    <a:pt x="674" y="240"/>
                  </a:lnTo>
                  <a:lnTo>
                    <a:pt x="666" y="248"/>
                  </a:lnTo>
                  <a:lnTo>
                    <a:pt x="662" y="254"/>
                  </a:lnTo>
                  <a:lnTo>
                    <a:pt x="662" y="254"/>
                  </a:lnTo>
                  <a:lnTo>
                    <a:pt x="660" y="262"/>
                  </a:lnTo>
                  <a:lnTo>
                    <a:pt x="652" y="268"/>
                  </a:lnTo>
                  <a:lnTo>
                    <a:pt x="644" y="272"/>
                  </a:lnTo>
                  <a:lnTo>
                    <a:pt x="632" y="276"/>
                  </a:lnTo>
                  <a:lnTo>
                    <a:pt x="628" y="302"/>
                  </a:lnTo>
                  <a:lnTo>
                    <a:pt x="628" y="302"/>
                  </a:lnTo>
                  <a:lnTo>
                    <a:pt x="626" y="302"/>
                  </a:lnTo>
                  <a:lnTo>
                    <a:pt x="618" y="318"/>
                  </a:lnTo>
                  <a:lnTo>
                    <a:pt x="618" y="320"/>
                  </a:lnTo>
                  <a:lnTo>
                    <a:pt x="616" y="320"/>
                  </a:lnTo>
                  <a:lnTo>
                    <a:pt x="616" y="320"/>
                  </a:lnTo>
                  <a:lnTo>
                    <a:pt x="536" y="334"/>
                  </a:lnTo>
                  <a:lnTo>
                    <a:pt x="536" y="334"/>
                  </a:lnTo>
                  <a:lnTo>
                    <a:pt x="534" y="334"/>
                  </a:lnTo>
                  <a:lnTo>
                    <a:pt x="534" y="334"/>
                  </a:lnTo>
                  <a:lnTo>
                    <a:pt x="510" y="308"/>
                  </a:lnTo>
                  <a:lnTo>
                    <a:pt x="518" y="302"/>
                  </a:lnTo>
                  <a:lnTo>
                    <a:pt x="508" y="290"/>
                  </a:lnTo>
                  <a:lnTo>
                    <a:pt x="498" y="282"/>
                  </a:lnTo>
                  <a:lnTo>
                    <a:pt x="496" y="280"/>
                  </a:lnTo>
                  <a:lnTo>
                    <a:pt x="496" y="280"/>
                  </a:lnTo>
                  <a:lnTo>
                    <a:pt x="496" y="280"/>
                  </a:lnTo>
                  <a:lnTo>
                    <a:pt x="496" y="278"/>
                  </a:lnTo>
                  <a:lnTo>
                    <a:pt x="492" y="258"/>
                  </a:lnTo>
                  <a:lnTo>
                    <a:pt x="470" y="258"/>
                  </a:lnTo>
                  <a:lnTo>
                    <a:pt x="470" y="258"/>
                  </a:lnTo>
                  <a:lnTo>
                    <a:pt x="452" y="246"/>
                  </a:lnTo>
                  <a:lnTo>
                    <a:pt x="388" y="236"/>
                  </a:lnTo>
                  <a:lnTo>
                    <a:pt x="336" y="234"/>
                  </a:lnTo>
                  <a:lnTo>
                    <a:pt x="334" y="234"/>
                  </a:lnTo>
                  <a:lnTo>
                    <a:pt x="334" y="234"/>
                  </a:lnTo>
                  <a:lnTo>
                    <a:pt x="332" y="234"/>
                  </a:lnTo>
                  <a:lnTo>
                    <a:pt x="330" y="232"/>
                  </a:lnTo>
                  <a:lnTo>
                    <a:pt x="298" y="164"/>
                  </a:lnTo>
                  <a:lnTo>
                    <a:pt x="298" y="164"/>
                  </a:lnTo>
                  <a:lnTo>
                    <a:pt x="286" y="146"/>
                  </a:lnTo>
                  <a:lnTo>
                    <a:pt x="258" y="110"/>
                  </a:lnTo>
                  <a:lnTo>
                    <a:pt x="258" y="110"/>
                  </a:lnTo>
                  <a:lnTo>
                    <a:pt x="230" y="76"/>
                  </a:lnTo>
                  <a:lnTo>
                    <a:pt x="216" y="62"/>
                  </a:lnTo>
                  <a:lnTo>
                    <a:pt x="170" y="18"/>
                  </a:lnTo>
                  <a:lnTo>
                    <a:pt x="164" y="14"/>
                  </a:lnTo>
                  <a:lnTo>
                    <a:pt x="108" y="12"/>
                  </a:lnTo>
                  <a:lnTo>
                    <a:pt x="106" y="12"/>
                  </a:lnTo>
                  <a:lnTo>
                    <a:pt x="106" y="10"/>
                  </a:lnTo>
                  <a:lnTo>
                    <a:pt x="106" y="10"/>
                  </a:lnTo>
                  <a:lnTo>
                    <a:pt x="94" y="6"/>
                  </a:lnTo>
                  <a:lnTo>
                    <a:pt x="80" y="0"/>
                  </a:lnTo>
                  <a:lnTo>
                    <a:pt x="80" y="0"/>
                  </a:lnTo>
                  <a:lnTo>
                    <a:pt x="76" y="0"/>
                  </a:lnTo>
                  <a:lnTo>
                    <a:pt x="70" y="0"/>
                  </a:lnTo>
                  <a:lnTo>
                    <a:pt x="54" y="4"/>
                  </a:lnTo>
                  <a:lnTo>
                    <a:pt x="34" y="12"/>
                  </a:lnTo>
                  <a:lnTo>
                    <a:pt x="8" y="24"/>
                  </a:lnTo>
                  <a:lnTo>
                    <a:pt x="6" y="26"/>
                  </a:lnTo>
                  <a:lnTo>
                    <a:pt x="8" y="36"/>
                  </a:lnTo>
                  <a:lnTo>
                    <a:pt x="8" y="36"/>
                  </a:lnTo>
                  <a:lnTo>
                    <a:pt x="8" y="38"/>
                  </a:lnTo>
                  <a:lnTo>
                    <a:pt x="8" y="38"/>
                  </a:lnTo>
                  <a:lnTo>
                    <a:pt x="8" y="38"/>
                  </a:lnTo>
                  <a:lnTo>
                    <a:pt x="2" y="52"/>
                  </a:lnTo>
                  <a:lnTo>
                    <a:pt x="2" y="52"/>
                  </a:lnTo>
                  <a:lnTo>
                    <a:pt x="0" y="52"/>
                  </a:lnTo>
                  <a:lnTo>
                    <a:pt x="0" y="62"/>
                  </a:lnTo>
                  <a:lnTo>
                    <a:pt x="0" y="62"/>
                  </a:lnTo>
                  <a:lnTo>
                    <a:pt x="0" y="72"/>
                  </a:lnTo>
                  <a:lnTo>
                    <a:pt x="4" y="82"/>
                  </a:lnTo>
                  <a:lnTo>
                    <a:pt x="10" y="86"/>
                  </a:lnTo>
                  <a:lnTo>
                    <a:pt x="22" y="86"/>
                  </a:lnTo>
                  <a:lnTo>
                    <a:pt x="32" y="88"/>
                  </a:lnTo>
                  <a:lnTo>
                    <a:pt x="36" y="86"/>
                  </a:lnTo>
                  <a:lnTo>
                    <a:pt x="36" y="86"/>
                  </a:lnTo>
                  <a:lnTo>
                    <a:pt x="38" y="76"/>
                  </a:lnTo>
                  <a:lnTo>
                    <a:pt x="42" y="70"/>
                  </a:lnTo>
                  <a:lnTo>
                    <a:pt x="50" y="70"/>
                  </a:lnTo>
                  <a:lnTo>
                    <a:pt x="78" y="78"/>
                  </a:lnTo>
                  <a:lnTo>
                    <a:pt x="84" y="80"/>
                  </a:lnTo>
                  <a:lnTo>
                    <a:pt x="74" y="94"/>
                  </a:lnTo>
                  <a:lnTo>
                    <a:pt x="74" y="114"/>
                  </a:lnTo>
                  <a:lnTo>
                    <a:pt x="74" y="114"/>
                  </a:lnTo>
                  <a:lnTo>
                    <a:pt x="76" y="118"/>
                  </a:lnTo>
                  <a:lnTo>
                    <a:pt x="80" y="124"/>
                  </a:lnTo>
                  <a:lnTo>
                    <a:pt x="96" y="140"/>
                  </a:lnTo>
                  <a:lnTo>
                    <a:pt x="96" y="140"/>
                  </a:lnTo>
                  <a:lnTo>
                    <a:pt x="108" y="148"/>
                  </a:lnTo>
                  <a:lnTo>
                    <a:pt x="116" y="150"/>
                  </a:lnTo>
                  <a:lnTo>
                    <a:pt x="120" y="150"/>
                  </a:lnTo>
                  <a:lnTo>
                    <a:pt x="124" y="148"/>
                  </a:lnTo>
                  <a:lnTo>
                    <a:pt x="138" y="134"/>
                  </a:lnTo>
                  <a:lnTo>
                    <a:pt x="148" y="128"/>
                  </a:lnTo>
                  <a:lnTo>
                    <a:pt x="148" y="128"/>
                  </a:lnTo>
                  <a:lnTo>
                    <a:pt x="148" y="128"/>
                  </a:lnTo>
                  <a:lnTo>
                    <a:pt x="170" y="124"/>
                  </a:lnTo>
                  <a:lnTo>
                    <a:pt x="176" y="110"/>
                  </a:lnTo>
                  <a:lnTo>
                    <a:pt x="194" y="100"/>
                  </a:lnTo>
                  <a:lnTo>
                    <a:pt x="212" y="11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34" y="232"/>
                  </a:lnTo>
                  <a:lnTo>
                    <a:pt x="240" y="250"/>
                  </a:lnTo>
                  <a:lnTo>
                    <a:pt x="242" y="258"/>
                  </a:lnTo>
                  <a:lnTo>
                    <a:pt x="240" y="272"/>
                  </a:lnTo>
                  <a:lnTo>
                    <a:pt x="240" y="272"/>
                  </a:lnTo>
                  <a:lnTo>
                    <a:pt x="240" y="274"/>
                  </a:lnTo>
                  <a:lnTo>
                    <a:pt x="232" y="284"/>
                  </a:lnTo>
                  <a:lnTo>
                    <a:pt x="232" y="286"/>
                  </a:lnTo>
                  <a:lnTo>
                    <a:pt x="232" y="286"/>
                  </a:lnTo>
                  <a:lnTo>
                    <a:pt x="232" y="286"/>
                  </a:lnTo>
                  <a:lnTo>
                    <a:pt x="224" y="294"/>
                  </a:lnTo>
                  <a:lnTo>
                    <a:pt x="222" y="312"/>
                  </a:lnTo>
                  <a:lnTo>
                    <a:pt x="228" y="330"/>
                  </a:lnTo>
                  <a:lnTo>
                    <a:pt x="228" y="330"/>
                  </a:lnTo>
                  <a:lnTo>
                    <a:pt x="228" y="332"/>
                  </a:lnTo>
                  <a:lnTo>
                    <a:pt x="228" y="332"/>
                  </a:lnTo>
                  <a:lnTo>
                    <a:pt x="228" y="332"/>
                  </a:lnTo>
                  <a:lnTo>
                    <a:pt x="222" y="360"/>
                  </a:lnTo>
                  <a:lnTo>
                    <a:pt x="218" y="364"/>
                  </a:lnTo>
                  <a:lnTo>
                    <a:pt x="218" y="364"/>
                  </a:lnTo>
                  <a:lnTo>
                    <a:pt x="214" y="366"/>
                  </a:lnTo>
                  <a:lnTo>
                    <a:pt x="206" y="364"/>
                  </a:lnTo>
                  <a:lnTo>
                    <a:pt x="206" y="364"/>
                  </a:lnTo>
                  <a:lnTo>
                    <a:pt x="198" y="356"/>
                  </a:lnTo>
                  <a:lnTo>
                    <a:pt x="190" y="358"/>
                  </a:lnTo>
                  <a:lnTo>
                    <a:pt x="180" y="370"/>
                  </a:lnTo>
                  <a:lnTo>
                    <a:pt x="168" y="402"/>
                  </a:lnTo>
                  <a:lnTo>
                    <a:pt x="168" y="404"/>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4" y="560"/>
                  </a:lnTo>
                  <a:lnTo>
                    <a:pt x="258" y="562"/>
                  </a:lnTo>
                  <a:lnTo>
                    <a:pt x="262" y="562"/>
                  </a:lnTo>
                  <a:lnTo>
                    <a:pt x="266" y="564"/>
                  </a:lnTo>
                  <a:lnTo>
                    <a:pt x="274" y="560"/>
                  </a:lnTo>
                  <a:lnTo>
                    <a:pt x="274" y="560"/>
                  </a:lnTo>
                  <a:lnTo>
                    <a:pt x="282" y="558"/>
                  </a:lnTo>
                  <a:lnTo>
                    <a:pt x="292" y="554"/>
                  </a:lnTo>
                  <a:lnTo>
                    <a:pt x="296" y="552"/>
                  </a:lnTo>
                  <a:lnTo>
                    <a:pt x="308" y="552"/>
                  </a:lnTo>
                  <a:lnTo>
                    <a:pt x="308" y="552"/>
                  </a:lnTo>
                  <a:lnTo>
                    <a:pt x="312" y="552"/>
                  </a:lnTo>
                  <a:lnTo>
                    <a:pt x="316" y="554"/>
                  </a:lnTo>
                  <a:lnTo>
                    <a:pt x="332" y="544"/>
                  </a:lnTo>
                  <a:lnTo>
                    <a:pt x="334" y="544"/>
                  </a:lnTo>
                  <a:lnTo>
                    <a:pt x="334" y="546"/>
                  </a:lnTo>
                  <a:lnTo>
                    <a:pt x="336" y="544"/>
                  </a:lnTo>
                  <a:lnTo>
                    <a:pt x="338" y="546"/>
                  </a:lnTo>
                  <a:lnTo>
                    <a:pt x="338" y="546"/>
                  </a:lnTo>
                  <a:lnTo>
                    <a:pt x="344" y="556"/>
                  </a:lnTo>
                  <a:lnTo>
                    <a:pt x="346" y="562"/>
                  </a:lnTo>
                  <a:lnTo>
                    <a:pt x="354" y="574"/>
                  </a:lnTo>
                  <a:lnTo>
                    <a:pt x="360" y="576"/>
                  </a:lnTo>
                  <a:lnTo>
                    <a:pt x="360" y="576"/>
                  </a:lnTo>
                  <a:lnTo>
                    <a:pt x="362" y="576"/>
                  </a:lnTo>
                  <a:lnTo>
                    <a:pt x="360" y="574"/>
                  </a:lnTo>
                  <a:lnTo>
                    <a:pt x="360" y="574"/>
                  </a:lnTo>
                  <a:lnTo>
                    <a:pt x="360" y="570"/>
                  </a:lnTo>
                  <a:lnTo>
                    <a:pt x="360" y="566"/>
                  </a:lnTo>
                  <a:lnTo>
                    <a:pt x="360" y="566"/>
                  </a:lnTo>
                  <a:lnTo>
                    <a:pt x="364" y="564"/>
                  </a:lnTo>
                  <a:lnTo>
                    <a:pt x="370" y="562"/>
                  </a:lnTo>
                  <a:lnTo>
                    <a:pt x="398" y="562"/>
                  </a:lnTo>
                  <a:lnTo>
                    <a:pt x="400" y="562"/>
                  </a:lnTo>
                  <a:lnTo>
                    <a:pt x="402" y="562"/>
                  </a:lnTo>
                  <a:lnTo>
                    <a:pt x="402" y="562"/>
                  </a:lnTo>
                  <a:lnTo>
                    <a:pt x="402" y="562"/>
                  </a:lnTo>
                  <a:lnTo>
                    <a:pt x="412" y="580"/>
                  </a:lnTo>
                  <a:lnTo>
                    <a:pt x="410" y="588"/>
                  </a:lnTo>
                  <a:lnTo>
                    <a:pt x="410" y="588"/>
                  </a:lnTo>
                  <a:lnTo>
                    <a:pt x="422" y="590"/>
                  </a:lnTo>
                  <a:lnTo>
                    <a:pt x="422" y="590"/>
                  </a:lnTo>
                  <a:lnTo>
                    <a:pt x="422" y="590"/>
                  </a:lnTo>
                  <a:lnTo>
                    <a:pt x="422" y="588"/>
                  </a:lnTo>
                  <a:lnTo>
                    <a:pt x="422" y="586"/>
                  </a:lnTo>
                  <a:lnTo>
                    <a:pt x="426" y="584"/>
                  </a:lnTo>
                  <a:lnTo>
                    <a:pt x="454" y="602"/>
                  </a:lnTo>
                  <a:lnTo>
                    <a:pt x="454" y="602"/>
                  </a:lnTo>
                  <a:lnTo>
                    <a:pt x="456" y="608"/>
                  </a:lnTo>
                  <a:lnTo>
                    <a:pt x="458" y="612"/>
                  </a:lnTo>
                  <a:lnTo>
                    <a:pt x="458" y="624"/>
                  </a:lnTo>
                  <a:lnTo>
                    <a:pt x="468" y="626"/>
                  </a:lnTo>
                  <a:lnTo>
                    <a:pt x="474" y="616"/>
                  </a:lnTo>
                  <a:lnTo>
                    <a:pt x="474" y="616"/>
                  </a:lnTo>
                  <a:lnTo>
                    <a:pt x="470" y="608"/>
                  </a:lnTo>
                  <a:lnTo>
                    <a:pt x="470" y="602"/>
                  </a:lnTo>
                  <a:lnTo>
                    <a:pt x="470" y="602"/>
                  </a:lnTo>
                  <a:lnTo>
                    <a:pt x="472" y="598"/>
                  </a:lnTo>
                  <a:lnTo>
                    <a:pt x="474" y="596"/>
                  </a:lnTo>
                  <a:lnTo>
                    <a:pt x="478" y="594"/>
                  </a:lnTo>
                  <a:lnTo>
                    <a:pt x="478" y="594"/>
                  </a:lnTo>
                  <a:lnTo>
                    <a:pt x="478" y="592"/>
                  </a:lnTo>
                  <a:lnTo>
                    <a:pt x="480" y="590"/>
                  </a:lnTo>
                  <a:lnTo>
                    <a:pt x="486" y="590"/>
                  </a:lnTo>
                  <a:lnTo>
                    <a:pt x="486" y="590"/>
                  </a:lnTo>
                  <a:lnTo>
                    <a:pt x="490" y="594"/>
                  </a:lnTo>
                  <a:lnTo>
                    <a:pt x="492" y="598"/>
                  </a:lnTo>
                  <a:lnTo>
                    <a:pt x="496" y="614"/>
                  </a:lnTo>
                  <a:lnTo>
                    <a:pt x="496" y="616"/>
                  </a:lnTo>
                  <a:lnTo>
                    <a:pt x="498" y="618"/>
                  </a:lnTo>
                  <a:lnTo>
                    <a:pt x="498" y="618"/>
                  </a:lnTo>
                  <a:lnTo>
                    <a:pt x="502" y="622"/>
                  </a:lnTo>
                  <a:lnTo>
                    <a:pt x="510" y="626"/>
                  </a:lnTo>
                  <a:lnTo>
                    <a:pt x="510" y="626"/>
                  </a:lnTo>
                  <a:lnTo>
                    <a:pt x="512" y="626"/>
                  </a:lnTo>
                  <a:lnTo>
                    <a:pt x="538" y="652"/>
                  </a:lnTo>
                  <a:lnTo>
                    <a:pt x="538" y="652"/>
                  </a:lnTo>
                  <a:lnTo>
                    <a:pt x="550" y="648"/>
                  </a:lnTo>
                  <a:lnTo>
                    <a:pt x="548" y="644"/>
                  </a:lnTo>
                  <a:lnTo>
                    <a:pt x="548" y="644"/>
                  </a:lnTo>
                  <a:lnTo>
                    <a:pt x="544" y="638"/>
                  </a:lnTo>
                  <a:lnTo>
                    <a:pt x="544" y="634"/>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08" y="596"/>
                  </a:lnTo>
                  <a:lnTo>
                    <a:pt x="610" y="600"/>
                  </a:lnTo>
                  <a:lnTo>
                    <a:pt x="612" y="606"/>
                  </a:lnTo>
                  <a:lnTo>
                    <a:pt x="612" y="606"/>
                  </a:lnTo>
                  <a:lnTo>
                    <a:pt x="610" y="610"/>
                  </a:lnTo>
                  <a:lnTo>
                    <a:pt x="606" y="616"/>
                  </a:lnTo>
                  <a:lnTo>
                    <a:pt x="610" y="618"/>
                  </a:lnTo>
                  <a:lnTo>
                    <a:pt x="610" y="618"/>
                  </a:lnTo>
                  <a:lnTo>
                    <a:pt x="620" y="622"/>
                  </a:lnTo>
                  <a:lnTo>
                    <a:pt x="628" y="626"/>
                  </a:lnTo>
                  <a:lnTo>
                    <a:pt x="630" y="626"/>
                  </a:lnTo>
                  <a:lnTo>
                    <a:pt x="630" y="626"/>
                  </a:lnTo>
                  <a:lnTo>
                    <a:pt x="640" y="630"/>
                  </a:lnTo>
                  <a:lnTo>
                    <a:pt x="648" y="630"/>
                  </a:lnTo>
                  <a:lnTo>
                    <a:pt x="636" y="572"/>
                  </a:lnTo>
                  <a:lnTo>
                    <a:pt x="636" y="572"/>
                  </a:lnTo>
                  <a:lnTo>
                    <a:pt x="630" y="568"/>
                  </a:lnTo>
                  <a:lnTo>
                    <a:pt x="624" y="562"/>
                  </a:lnTo>
                  <a:lnTo>
                    <a:pt x="614" y="546"/>
                  </a:lnTo>
                  <a:lnTo>
                    <a:pt x="614" y="546"/>
                  </a:lnTo>
                  <a:lnTo>
                    <a:pt x="610" y="538"/>
                  </a:lnTo>
                  <a:lnTo>
                    <a:pt x="612" y="528"/>
                  </a:lnTo>
                  <a:lnTo>
                    <a:pt x="616" y="518"/>
                  </a:lnTo>
                  <a:lnTo>
                    <a:pt x="624" y="506"/>
                  </a:lnTo>
                  <a:lnTo>
                    <a:pt x="624" y="506"/>
                  </a:lnTo>
                  <a:lnTo>
                    <a:pt x="636" y="494"/>
                  </a:lnTo>
                  <a:lnTo>
                    <a:pt x="650" y="482"/>
                  </a:lnTo>
                  <a:lnTo>
                    <a:pt x="650" y="482"/>
                  </a:lnTo>
                  <a:lnTo>
                    <a:pt x="650" y="482"/>
                  </a:lnTo>
                  <a:lnTo>
                    <a:pt x="662" y="482"/>
                  </a:lnTo>
                  <a:lnTo>
                    <a:pt x="662" y="482"/>
                  </a:lnTo>
                  <a:lnTo>
                    <a:pt x="672" y="486"/>
                  </a:lnTo>
                  <a:lnTo>
                    <a:pt x="692" y="486"/>
                  </a:lnTo>
                  <a:lnTo>
                    <a:pt x="692" y="486"/>
                  </a:lnTo>
                  <a:lnTo>
                    <a:pt x="698" y="482"/>
                  </a:lnTo>
                  <a:lnTo>
                    <a:pt x="704" y="476"/>
                  </a:lnTo>
                  <a:lnTo>
                    <a:pt x="714" y="452"/>
                  </a:lnTo>
                  <a:lnTo>
                    <a:pt x="714" y="452"/>
                  </a:lnTo>
                  <a:lnTo>
                    <a:pt x="718" y="442"/>
                  </a:lnTo>
                  <a:lnTo>
                    <a:pt x="718" y="426"/>
                  </a:lnTo>
                  <a:lnTo>
                    <a:pt x="716" y="382"/>
                  </a:lnTo>
                  <a:lnTo>
                    <a:pt x="716" y="382"/>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4" name="MH_Other_27">
              <a:extLst>
                <a:ext uri="{FF2B5EF4-FFF2-40B4-BE49-F238E27FC236}">
                  <a16:creationId xmlns:a16="http://schemas.microsoft.com/office/drawing/2014/main" id="{D06205BD-37DE-46BB-97D7-83661C09C0A9}"/>
                </a:ext>
              </a:extLst>
            </p:cNvPr>
            <p:cNvSpPr>
              <a:spLocks/>
            </p:cNvSpPr>
            <p:nvPr>
              <p:custDataLst>
                <p:tags r:id="rId26"/>
              </p:custDataLst>
            </p:nvPr>
          </p:nvSpPr>
          <p:spPr bwMode="auto">
            <a:xfrm>
              <a:off x="4335464" y="2514500"/>
              <a:ext cx="590550" cy="369888"/>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rgbClr val="374D7E"/>
            </a:solidFill>
            <a:ln>
              <a:noFill/>
            </a:ln>
          </p:spPr>
          <p:txBody>
            <a:bodyPr/>
            <a:lstStyle/>
            <a:p>
              <a:endParaRPr lang="zh-CN" altLang="en-US">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5" name="MH_Other_28">
              <a:extLst>
                <a:ext uri="{FF2B5EF4-FFF2-40B4-BE49-F238E27FC236}">
                  <a16:creationId xmlns:a16="http://schemas.microsoft.com/office/drawing/2014/main" id="{6AB41A07-62BA-4323-82CE-474DB6CD7AE1}"/>
                </a:ext>
              </a:extLst>
            </p:cNvPr>
            <p:cNvSpPr>
              <a:spLocks/>
            </p:cNvSpPr>
            <p:nvPr>
              <p:custDataLst>
                <p:tags r:id="rId27"/>
              </p:custDataLst>
            </p:nvPr>
          </p:nvSpPr>
          <p:spPr bwMode="auto">
            <a:xfrm>
              <a:off x="4887915" y="3100288"/>
              <a:ext cx="92075" cy="80962"/>
            </a:xfrm>
            <a:custGeom>
              <a:avLst/>
              <a:gdLst>
                <a:gd name="T0" fmla="*/ 62 w 68"/>
                <a:gd name="T1" fmla="*/ 32 h 60"/>
                <a:gd name="T2" fmla="*/ 68 w 68"/>
                <a:gd name="T3" fmla="*/ 24 h 60"/>
                <a:gd name="T4" fmla="*/ 68 w 68"/>
                <a:gd name="T5" fmla="*/ 24 h 60"/>
                <a:gd name="T6" fmla="*/ 68 w 68"/>
                <a:gd name="T7" fmla="*/ 24 h 60"/>
                <a:gd name="T8" fmla="*/ 68 w 68"/>
                <a:gd name="T9" fmla="*/ 24 h 60"/>
                <a:gd name="T10" fmla="*/ 48 w 68"/>
                <a:gd name="T11" fmla="*/ 8 h 60"/>
                <a:gd name="T12" fmla="*/ 48 w 68"/>
                <a:gd name="T13" fmla="*/ 8 h 60"/>
                <a:gd name="T14" fmla="*/ 40 w 68"/>
                <a:gd name="T15" fmla="*/ 4 h 60"/>
                <a:gd name="T16" fmla="*/ 34 w 68"/>
                <a:gd name="T17" fmla="*/ 0 h 60"/>
                <a:gd name="T18" fmla="*/ 28 w 68"/>
                <a:gd name="T19" fmla="*/ 0 h 60"/>
                <a:gd name="T20" fmla="*/ 22 w 68"/>
                <a:gd name="T21" fmla="*/ 0 h 60"/>
                <a:gd name="T22" fmla="*/ 14 w 68"/>
                <a:gd name="T23" fmla="*/ 2 h 60"/>
                <a:gd name="T24" fmla="*/ 14 w 68"/>
                <a:gd name="T25" fmla="*/ 20 h 60"/>
                <a:gd name="T26" fmla="*/ 14 w 68"/>
                <a:gd name="T27" fmla="*/ 20 h 60"/>
                <a:gd name="T28" fmla="*/ 10 w 68"/>
                <a:gd name="T29" fmla="*/ 28 h 60"/>
                <a:gd name="T30" fmla="*/ 4 w 68"/>
                <a:gd name="T31" fmla="*/ 36 h 60"/>
                <a:gd name="T32" fmla="*/ 0 w 68"/>
                <a:gd name="T33" fmla="*/ 40 h 60"/>
                <a:gd name="T34" fmla="*/ 8 w 68"/>
                <a:gd name="T35" fmla="*/ 48 h 60"/>
                <a:gd name="T36" fmla="*/ 10 w 68"/>
                <a:gd name="T37" fmla="*/ 48 h 60"/>
                <a:gd name="T38" fmla="*/ 12 w 68"/>
                <a:gd name="T39" fmla="*/ 56 h 60"/>
                <a:gd name="T40" fmla="*/ 22 w 68"/>
                <a:gd name="T41" fmla="*/ 60 h 60"/>
                <a:gd name="T42" fmla="*/ 22 w 68"/>
                <a:gd name="T43" fmla="*/ 60 h 60"/>
                <a:gd name="T44" fmla="*/ 28 w 68"/>
                <a:gd name="T45" fmla="*/ 56 h 60"/>
                <a:gd name="T46" fmla="*/ 34 w 68"/>
                <a:gd name="T47" fmla="*/ 54 h 60"/>
                <a:gd name="T48" fmla="*/ 52 w 68"/>
                <a:gd name="T49" fmla="*/ 58 h 60"/>
                <a:gd name="T50" fmla="*/ 52 w 68"/>
                <a:gd name="T51" fmla="*/ 52 h 60"/>
                <a:gd name="T52" fmla="*/ 52 w 68"/>
                <a:gd name="T53" fmla="*/ 52 h 60"/>
                <a:gd name="T54" fmla="*/ 54 w 68"/>
                <a:gd name="T55" fmla="*/ 44 h 60"/>
                <a:gd name="T56" fmla="*/ 56 w 68"/>
                <a:gd name="T57" fmla="*/ 38 h 60"/>
                <a:gd name="T58" fmla="*/ 58 w 68"/>
                <a:gd name="T59" fmla="*/ 34 h 60"/>
                <a:gd name="T60" fmla="*/ 62 w 68"/>
                <a:gd name="T61" fmla="*/ 32 h 60"/>
                <a:gd name="T62" fmla="*/ 62 w 68"/>
                <a:gd name="T6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0">
                  <a:moveTo>
                    <a:pt x="62" y="32"/>
                  </a:moveTo>
                  <a:lnTo>
                    <a:pt x="68" y="24"/>
                  </a:lnTo>
                  <a:lnTo>
                    <a:pt x="68" y="24"/>
                  </a:lnTo>
                  <a:lnTo>
                    <a:pt x="68" y="24"/>
                  </a:lnTo>
                  <a:lnTo>
                    <a:pt x="68" y="24"/>
                  </a:lnTo>
                  <a:lnTo>
                    <a:pt x="48" y="8"/>
                  </a:lnTo>
                  <a:lnTo>
                    <a:pt x="48" y="8"/>
                  </a:lnTo>
                  <a:lnTo>
                    <a:pt x="40" y="4"/>
                  </a:lnTo>
                  <a:lnTo>
                    <a:pt x="34" y="0"/>
                  </a:lnTo>
                  <a:lnTo>
                    <a:pt x="28" y="0"/>
                  </a:lnTo>
                  <a:lnTo>
                    <a:pt x="22" y="0"/>
                  </a:lnTo>
                  <a:lnTo>
                    <a:pt x="14" y="2"/>
                  </a:lnTo>
                  <a:lnTo>
                    <a:pt x="14" y="20"/>
                  </a:lnTo>
                  <a:lnTo>
                    <a:pt x="14" y="20"/>
                  </a:lnTo>
                  <a:lnTo>
                    <a:pt x="10" y="28"/>
                  </a:lnTo>
                  <a:lnTo>
                    <a:pt x="4" y="36"/>
                  </a:lnTo>
                  <a:lnTo>
                    <a:pt x="0" y="40"/>
                  </a:lnTo>
                  <a:lnTo>
                    <a:pt x="8" y="48"/>
                  </a:lnTo>
                  <a:lnTo>
                    <a:pt x="10" y="48"/>
                  </a:lnTo>
                  <a:lnTo>
                    <a:pt x="12" y="56"/>
                  </a:lnTo>
                  <a:lnTo>
                    <a:pt x="22" y="60"/>
                  </a:lnTo>
                  <a:lnTo>
                    <a:pt x="22" y="60"/>
                  </a:lnTo>
                  <a:lnTo>
                    <a:pt x="28" y="56"/>
                  </a:lnTo>
                  <a:lnTo>
                    <a:pt x="34" y="54"/>
                  </a:lnTo>
                  <a:lnTo>
                    <a:pt x="52" y="58"/>
                  </a:lnTo>
                  <a:lnTo>
                    <a:pt x="52" y="52"/>
                  </a:lnTo>
                  <a:lnTo>
                    <a:pt x="52" y="52"/>
                  </a:lnTo>
                  <a:lnTo>
                    <a:pt x="54" y="44"/>
                  </a:lnTo>
                  <a:lnTo>
                    <a:pt x="56" y="38"/>
                  </a:lnTo>
                  <a:lnTo>
                    <a:pt x="58" y="34"/>
                  </a:lnTo>
                  <a:lnTo>
                    <a:pt x="62" y="32"/>
                  </a:lnTo>
                  <a:lnTo>
                    <a:pt x="62" y="32"/>
                  </a:lnTo>
                  <a:close/>
                </a:path>
              </a:pathLst>
            </a:custGeom>
            <a:solidFill>
              <a:srgbClr val="374D7E"/>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6" name="MH_Other_29">
              <a:extLst>
                <a:ext uri="{FF2B5EF4-FFF2-40B4-BE49-F238E27FC236}">
                  <a16:creationId xmlns:a16="http://schemas.microsoft.com/office/drawing/2014/main" id="{C5E68C7F-8716-4B69-99C5-EF12B2D2104D}"/>
                </a:ext>
              </a:extLst>
            </p:cNvPr>
            <p:cNvSpPr>
              <a:spLocks/>
            </p:cNvSpPr>
            <p:nvPr>
              <p:custDataLst>
                <p:tags r:id="rId28"/>
              </p:custDataLst>
            </p:nvPr>
          </p:nvSpPr>
          <p:spPr bwMode="auto">
            <a:xfrm>
              <a:off x="4456114" y="2816126"/>
              <a:ext cx="512762" cy="396875"/>
            </a:xfrm>
            <a:custGeom>
              <a:avLst/>
              <a:gdLst>
                <a:gd name="T0" fmla="*/ 258 w 378"/>
                <a:gd name="T1" fmla="*/ 78 h 292"/>
                <a:gd name="T2" fmla="*/ 240 w 378"/>
                <a:gd name="T3" fmla="*/ 46 h 292"/>
                <a:gd name="T4" fmla="*/ 204 w 378"/>
                <a:gd name="T5" fmla="*/ 38 h 292"/>
                <a:gd name="T6" fmla="*/ 194 w 378"/>
                <a:gd name="T7" fmla="*/ 28 h 292"/>
                <a:gd name="T8" fmla="*/ 166 w 378"/>
                <a:gd name="T9" fmla="*/ 16 h 292"/>
                <a:gd name="T10" fmla="*/ 164 w 378"/>
                <a:gd name="T11" fmla="*/ 0 h 292"/>
                <a:gd name="T12" fmla="*/ 148 w 378"/>
                <a:gd name="T13" fmla="*/ 12 h 292"/>
                <a:gd name="T14" fmla="*/ 140 w 378"/>
                <a:gd name="T15" fmla="*/ 26 h 292"/>
                <a:gd name="T16" fmla="*/ 126 w 378"/>
                <a:gd name="T17" fmla="*/ 46 h 292"/>
                <a:gd name="T18" fmla="*/ 120 w 378"/>
                <a:gd name="T19" fmla="*/ 52 h 292"/>
                <a:gd name="T20" fmla="*/ 108 w 378"/>
                <a:gd name="T21" fmla="*/ 42 h 292"/>
                <a:gd name="T22" fmla="*/ 96 w 378"/>
                <a:gd name="T23" fmla="*/ 38 h 292"/>
                <a:gd name="T24" fmla="*/ 76 w 378"/>
                <a:gd name="T25" fmla="*/ 46 h 292"/>
                <a:gd name="T26" fmla="*/ 32 w 378"/>
                <a:gd name="T27" fmla="*/ 50 h 292"/>
                <a:gd name="T28" fmla="*/ 20 w 378"/>
                <a:gd name="T29" fmla="*/ 32 h 292"/>
                <a:gd name="T30" fmla="*/ 4 w 378"/>
                <a:gd name="T31" fmla="*/ 34 h 292"/>
                <a:gd name="T32" fmla="*/ 2 w 378"/>
                <a:gd name="T33" fmla="*/ 36 h 292"/>
                <a:gd name="T34" fmla="*/ 8 w 378"/>
                <a:gd name="T35" fmla="*/ 42 h 292"/>
                <a:gd name="T36" fmla="*/ 10 w 378"/>
                <a:gd name="T37" fmla="*/ 42 h 292"/>
                <a:gd name="T38" fmla="*/ 40 w 378"/>
                <a:gd name="T39" fmla="*/ 76 h 292"/>
                <a:gd name="T40" fmla="*/ 98 w 378"/>
                <a:gd name="T41" fmla="*/ 96 h 292"/>
                <a:gd name="T42" fmla="*/ 118 w 378"/>
                <a:gd name="T43" fmla="*/ 128 h 292"/>
                <a:gd name="T44" fmla="*/ 140 w 378"/>
                <a:gd name="T45" fmla="*/ 158 h 292"/>
                <a:gd name="T46" fmla="*/ 152 w 378"/>
                <a:gd name="T47" fmla="*/ 162 h 292"/>
                <a:gd name="T48" fmla="*/ 182 w 378"/>
                <a:gd name="T49" fmla="*/ 142 h 292"/>
                <a:gd name="T50" fmla="*/ 200 w 378"/>
                <a:gd name="T51" fmla="*/ 146 h 292"/>
                <a:gd name="T52" fmla="*/ 198 w 378"/>
                <a:gd name="T53" fmla="*/ 152 h 292"/>
                <a:gd name="T54" fmla="*/ 168 w 378"/>
                <a:gd name="T55" fmla="*/ 186 h 292"/>
                <a:gd name="T56" fmla="*/ 166 w 378"/>
                <a:gd name="T57" fmla="*/ 194 h 292"/>
                <a:gd name="T58" fmla="*/ 152 w 378"/>
                <a:gd name="T59" fmla="*/ 222 h 292"/>
                <a:gd name="T60" fmla="*/ 166 w 378"/>
                <a:gd name="T61" fmla="*/ 246 h 292"/>
                <a:gd name="T62" fmla="*/ 178 w 378"/>
                <a:gd name="T63" fmla="*/ 254 h 292"/>
                <a:gd name="T64" fmla="*/ 194 w 378"/>
                <a:gd name="T65" fmla="*/ 270 h 292"/>
                <a:gd name="T66" fmla="*/ 204 w 378"/>
                <a:gd name="T67" fmla="*/ 262 h 292"/>
                <a:gd name="T68" fmla="*/ 214 w 378"/>
                <a:gd name="T69" fmla="*/ 264 h 292"/>
                <a:gd name="T70" fmla="*/ 230 w 378"/>
                <a:gd name="T71" fmla="*/ 278 h 292"/>
                <a:gd name="T72" fmla="*/ 238 w 378"/>
                <a:gd name="T73" fmla="*/ 286 h 292"/>
                <a:gd name="T74" fmla="*/ 248 w 378"/>
                <a:gd name="T75" fmla="*/ 284 h 292"/>
                <a:gd name="T76" fmla="*/ 304 w 378"/>
                <a:gd name="T77" fmla="*/ 286 h 292"/>
                <a:gd name="T78" fmla="*/ 312 w 378"/>
                <a:gd name="T79" fmla="*/ 272 h 292"/>
                <a:gd name="T80" fmla="*/ 316 w 378"/>
                <a:gd name="T81" fmla="*/ 262 h 292"/>
                <a:gd name="T82" fmla="*/ 324 w 378"/>
                <a:gd name="T83" fmla="*/ 248 h 292"/>
                <a:gd name="T84" fmla="*/ 324 w 378"/>
                <a:gd name="T85" fmla="*/ 232 h 292"/>
                <a:gd name="T86" fmla="*/ 330 w 378"/>
                <a:gd name="T87" fmla="*/ 226 h 292"/>
                <a:gd name="T88" fmla="*/ 348 w 378"/>
                <a:gd name="T89" fmla="*/ 222 h 292"/>
                <a:gd name="T90" fmla="*/ 378 w 378"/>
                <a:gd name="T91" fmla="*/ 238 h 292"/>
                <a:gd name="T92" fmla="*/ 362 w 378"/>
                <a:gd name="T93" fmla="*/ 196 h 292"/>
                <a:gd name="T94" fmla="*/ 348 w 378"/>
                <a:gd name="T95" fmla="*/ 194 h 292"/>
                <a:gd name="T96" fmla="*/ 312 w 378"/>
                <a:gd name="T97" fmla="*/ 172 h 292"/>
                <a:gd name="T98" fmla="*/ 292 w 378"/>
                <a:gd name="T99" fmla="*/ 146 h 292"/>
                <a:gd name="T100" fmla="*/ 270 w 378"/>
                <a:gd name="T101" fmla="*/ 9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292">
                  <a:moveTo>
                    <a:pt x="264" y="86"/>
                  </a:moveTo>
                  <a:lnTo>
                    <a:pt x="264" y="86"/>
                  </a:lnTo>
                  <a:lnTo>
                    <a:pt x="258" y="78"/>
                  </a:lnTo>
                  <a:lnTo>
                    <a:pt x="252" y="70"/>
                  </a:lnTo>
                  <a:lnTo>
                    <a:pt x="240" y="46"/>
                  </a:lnTo>
                  <a:lnTo>
                    <a:pt x="240" y="46"/>
                  </a:lnTo>
                  <a:lnTo>
                    <a:pt x="226" y="44"/>
                  </a:lnTo>
                  <a:lnTo>
                    <a:pt x="214" y="42"/>
                  </a:lnTo>
                  <a:lnTo>
                    <a:pt x="204" y="38"/>
                  </a:lnTo>
                  <a:lnTo>
                    <a:pt x="198" y="34"/>
                  </a:lnTo>
                  <a:lnTo>
                    <a:pt x="198" y="34"/>
                  </a:lnTo>
                  <a:lnTo>
                    <a:pt x="194" y="28"/>
                  </a:lnTo>
                  <a:lnTo>
                    <a:pt x="188" y="24"/>
                  </a:lnTo>
                  <a:lnTo>
                    <a:pt x="170" y="18"/>
                  </a:lnTo>
                  <a:lnTo>
                    <a:pt x="166" y="16"/>
                  </a:lnTo>
                  <a:lnTo>
                    <a:pt x="170" y="2"/>
                  </a:lnTo>
                  <a:lnTo>
                    <a:pt x="168" y="2"/>
                  </a:lnTo>
                  <a:lnTo>
                    <a:pt x="164" y="0"/>
                  </a:lnTo>
                  <a:lnTo>
                    <a:pt x="164" y="0"/>
                  </a:lnTo>
                  <a:lnTo>
                    <a:pt x="152" y="8"/>
                  </a:lnTo>
                  <a:lnTo>
                    <a:pt x="148" y="12"/>
                  </a:lnTo>
                  <a:lnTo>
                    <a:pt x="144" y="16"/>
                  </a:lnTo>
                  <a:lnTo>
                    <a:pt x="144" y="16"/>
                  </a:lnTo>
                  <a:lnTo>
                    <a:pt x="140" y="26"/>
                  </a:lnTo>
                  <a:lnTo>
                    <a:pt x="132" y="32"/>
                  </a:lnTo>
                  <a:lnTo>
                    <a:pt x="132" y="32"/>
                  </a:lnTo>
                  <a:lnTo>
                    <a:pt x="126" y="46"/>
                  </a:lnTo>
                  <a:lnTo>
                    <a:pt x="124" y="50"/>
                  </a:lnTo>
                  <a:lnTo>
                    <a:pt x="120" y="52"/>
                  </a:lnTo>
                  <a:lnTo>
                    <a:pt x="120" y="52"/>
                  </a:lnTo>
                  <a:lnTo>
                    <a:pt x="118" y="52"/>
                  </a:lnTo>
                  <a:lnTo>
                    <a:pt x="116" y="48"/>
                  </a:lnTo>
                  <a:lnTo>
                    <a:pt x="108" y="42"/>
                  </a:lnTo>
                  <a:lnTo>
                    <a:pt x="108" y="42"/>
                  </a:lnTo>
                  <a:lnTo>
                    <a:pt x="102" y="40"/>
                  </a:lnTo>
                  <a:lnTo>
                    <a:pt x="96" y="38"/>
                  </a:lnTo>
                  <a:lnTo>
                    <a:pt x="88" y="40"/>
                  </a:lnTo>
                  <a:lnTo>
                    <a:pt x="88" y="40"/>
                  </a:lnTo>
                  <a:lnTo>
                    <a:pt x="76" y="46"/>
                  </a:lnTo>
                  <a:lnTo>
                    <a:pt x="62" y="50"/>
                  </a:lnTo>
                  <a:lnTo>
                    <a:pt x="32" y="50"/>
                  </a:lnTo>
                  <a:lnTo>
                    <a:pt x="32" y="50"/>
                  </a:lnTo>
                  <a:lnTo>
                    <a:pt x="26" y="44"/>
                  </a:lnTo>
                  <a:lnTo>
                    <a:pt x="22" y="38"/>
                  </a:lnTo>
                  <a:lnTo>
                    <a:pt x="20" y="32"/>
                  </a:lnTo>
                  <a:lnTo>
                    <a:pt x="20" y="22"/>
                  </a:lnTo>
                  <a:lnTo>
                    <a:pt x="8" y="18"/>
                  </a:lnTo>
                  <a:lnTo>
                    <a:pt x="4" y="34"/>
                  </a:lnTo>
                  <a:lnTo>
                    <a:pt x="4" y="34"/>
                  </a:lnTo>
                  <a:lnTo>
                    <a:pt x="4" y="36"/>
                  </a:lnTo>
                  <a:lnTo>
                    <a:pt x="2" y="36"/>
                  </a:lnTo>
                  <a:lnTo>
                    <a:pt x="0" y="40"/>
                  </a:lnTo>
                  <a:lnTo>
                    <a:pt x="8" y="42"/>
                  </a:lnTo>
                  <a:lnTo>
                    <a:pt x="8" y="42"/>
                  </a:lnTo>
                  <a:lnTo>
                    <a:pt x="10" y="42"/>
                  </a:lnTo>
                  <a:lnTo>
                    <a:pt x="10" y="42"/>
                  </a:lnTo>
                  <a:lnTo>
                    <a:pt x="10" y="42"/>
                  </a:lnTo>
                  <a:lnTo>
                    <a:pt x="28" y="66"/>
                  </a:lnTo>
                  <a:lnTo>
                    <a:pt x="40" y="76"/>
                  </a:lnTo>
                  <a:lnTo>
                    <a:pt x="40" y="76"/>
                  </a:lnTo>
                  <a:lnTo>
                    <a:pt x="68" y="86"/>
                  </a:lnTo>
                  <a:lnTo>
                    <a:pt x="98" y="96"/>
                  </a:lnTo>
                  <a:lnTo>
                    <a:pt x="98" y="96"/>
                  </a:lnTo>
                  <a:lnTo>
                    <a:pt x="104" y="102"/>
                  </a:lnTo>
                  <a:lnTo>
                    <a:pt x="112" y="112"/>
                  </a:lnTo>
                  <a:lnTo>
                    <a:pt x="118" y="128"/>
                  </a:lnTo>
                  <a:lnTo>
                    <a:pt x="124" y="150"/>
                  </a:lnTo>
                  <a:lnTo>
                    <a:pt x="124" y="150"/>
                  </a:lnTo>
                  <a:lnTo>
                    <a:pt x="140" y="158"/>
                  </a:lnTo>
                  <a:lnTo>
                    <a:pt x="146" y="162"/>
                  </a:lnTo>
                  <a:lnTo>
                    <a:pt x="152" y="162"/>
                  </a:lnTo>
                  <a:lnTo>
                    <a:pt x="152" y="162"/>
                  </a:lnTo>
                  <a:lnTo>
                    <a:pt x="180" y="144"/>
                  </a:lnTo>
                  <a:lnTo>
                    <a:pt x="180" y="144"/>
                  </a:lnTo>
                  <a:lnTo>
                    <a:pt x="182" y="142"/>
                  </a:lnTo>
                  <a:lnTo>
                    <a:pt x="184" y="144"/>
                  </a:lnTo>
                  <a:lnTo>
                    <a:pt x="198" y="146"/>
                  </a:lnTo>
                  <a:lnTo>
                    <a:pt x="200" y="146"/>
                  </a:lnTo>
                  <a:lnTo>
                    <a:pt x="200" y="150"/>
                  </a:lnTo>
                  <a:lnTo>
                    <a:pt x="198" y="152"/>
                  </a:lnTo>
                  <a:lnTo>
                    <a:pt x="198" y="152"/>
                  </a:lnTo>
                  <a:lnTo>
                    <a:pt x="192" y="174"/>
                  </a:lnTo>
                  <a:lnTo>
                    <a:pt x="186" y="186"/>
                  </a:lnTo>
                  <a:lnTo>
                    <a:pt x="168" y="186"/>
                  </a:lnTo>
                  <a:lnTo>
                    <a:pt x="168" y="186"/>
                  </a:lnTo>
                  <a:lnTo>
                    <a:pt x="168" y="186"/>
                  </a:lnTo>
                  <a:lnTo>
                    <a:pt x="166" y="194"/>
                  </a:lnTo>
                  <a:lnTo>
                    <a:pt x="164" y="202"/>
                  </a:lnTo>
                  <a:lnTo>
                    <a:pt x="152" y="222"/>
                  </a:lnTo>
                  <a:lnTo>
                    <a:pt x="152" y="222"/>
                  </a:lnTo>
                  <a:lnTo>
                    <a:pt x="148" y="228"/>
                  </a:lnTo>
                  <a:lnTo>
                    <a:pt x="148" y="234"/>
                  </a:lnTo>
                  <a:lnTo>
                    <a:pt x="166" y="246"/>
                  </a:lnTo>
                  <a:lnTo>
                    <a:pt x="166" y="246"/>
                  </a:lnTo>
                  <a:lnTo>
                    <a:pt x="172" y="252"/>
                  </a:lnTo>
                  <a:lnTo>
                    <a:pt x="178" y="254"/>
                  </a:lnTo>
                  <a:lnTo>
                    <a:pt x="182" y="254"/>
                  </a:lnTo>
                  <a:lnTo>
                    <a:pt x="186" y="266"/>
                  </a:lnTo>
                  <a:lnTo>
                    <a:pt x="194" y="270"/>
                  </a:lnTo>
                  <a:lnTo>
                    <a:pt x="200" y="266"/>
                  </a:lnTo>
                  <a:lnTo>
                    <a:pt x="200" y="266"/>
                  </a:lnTo>
                  <a:lnTo>
                    <a:pt x="204" y="262"/>
                  </a:lnTo>
                  <a:lnTo>
                    <a:pt x="208" y="262"/>
                  </a:lnTo>
                  <a:lnTo>
                    <a:pt x="208" y="262"/>
                  </a:lnTo>
                  <a:lnTo>
                    <a:pt x="214" y="264"/>
                  </a:lnTo>
                  <a:lnTo>
                    <a:pt x="218" y="266"/>
                  </a:lnTo>
                  <a:lnTo>
                    <a:pt x="224" y="270"/>
                  </a:lnTo>
                  <a:lnTo>
                    <a:pt x="230" y="278"/>
                  </a:lnTo>
                  <a:lnTo>
                    <a:pt x="230" y="278"/>
                  </a:lnTo>
                  <a:lnTo>
                    <a:pt x="236" y="286"/>
                  </a:lnTo>
                  <a:lnTo>
                    <a:pt x="238" y="286"/>
                  </a:lnTo>
                  <a:lnTo>
                    <a:pt x="238" y="286"/>
                  </a:lnTo>
                  <a:lnTo>
                    <a:pt x="242" y="284"/>
                  </a:lnTo>
                  <a:lnTo>
                    <a:pt x="248" y="284"/>
                  </a:lnTo>
                  <a:lnTo>
                    <a:pt x="264" y="288"/>
                  </a:lnTo>
                  <a:lnTo>
                    <a:pt x="284" y="292"/>
                  </a:lnTo>
                  <a:lnTo>
                    <a:pt x="304" y="286"/>
                  </a:lnTo>
                  <a:lnTo>
                    <a:pt x="312" y="282"/>
                  </a:lnTo>
                  <a:lnTo>
                    <a:pt x="318" y="278"/>
                  </a:lnTo>
                  <a:lnTo>
                    <a:pt x="312" y="272"/>
                  </a:lnTo>
                  <a:lnTo>
                    <a:pt x="312" y="272"/>
                  </a:lnTo>
                  <a:lnTo>
                    <a:pt x="312" y="268"/>
                  </a:lnTo>
                  <a:lnTo>
                    <a:pt x="316" y="262"/>
                  </a:lnTo>
                  <a:lnTo>
                    <a:pt x="316" y="262"/>
                  </a:lnTo>
                  <a:lnTo>
                    <a:pt x="322" y="256"/>
                  </a:lnTo>
                  <a:lnTo>
                    <a:pt x="324" y="248"/>
                  </a:lnTo>
                  <a:lnTo>
                    <a:pt x="324" y="238"/>
                  </a:lnTo>
                  <a:lnTo>
                    <a:pt x="324" y="238"/>
                  </a:lnTo>
                  <a:lnTo>
                    <a:pt x="324" y="232"/>
                  </a:lnTo>
                  <a:lnTo>
                    <a:pt x="326" y="230"/>
                  </a:lnTo>
                  <a:lnTo>
                    <a:pt x="326" y="230"/>
                  </a:lnTo>
                  <a:lnTo>
                    <a:pt x="330" y="226"/>
                  </a:lnTo>
                  <a:lnTo>
                    <a:pt x="340" y="222"/>
                  </a:lnTo>
                  <a:lnTo>
                    <a:pt x="340" y="222"/>
                  </a:lnTo>
                  <a:lnTo>
                    <a:pt x="348" y="222"/>
                  </a:lnTo>
                  <a:lnTo>
                    <a:pt x="356" y="226"/>
                  </a:lnTo>
                  <a:lnTo>
                    <a:pt x="366" y="230"/>
                  </a:lnTo>
                  <a:lnTo>
                    <a:pt x="378" y="238"/>
                  </a:lnTo>
                  <a:lnTo>
                    <a:pt x="372" y="222"/>
                  </a:lnTo>
                  <a:lnTo>
                    <a:pt x="364" y="210"/>
                  </a:lnTo>
                  <a:lnTo>
                    <a:pt x="362" y="196"/>
                  </a:lnTo>
                  <a:lnTo>
                    <a:pt x="348" y="194"/>
                  </a:lnTo>
                  <a:lnTo>
                    <a:pt x="348" y="194"/>
                  </a:lnTo>
                  <a:lnTo>
                    <a:pt x="348" y="194"/>
                  </a:lnTo>
                  <a:lnTo>
                    <a:pt x="348" y="194"/>
                  </a:lnTo>
                  <a:lnTo>
                    <a:pt x="348" y="194"/>
                  </a:lnTo>
                  <a:lnTo>
                    <a:pt x="312" y="172"/>
                  </a:lnTo>
                  <a:lnTo>
                    <a:pt x="294" y="170"/>
                  </a:lnTo>
                  <a:lnTo>
                    <a:pt x="294" y="166"/>
                  </a:lnTo>
                  <a:lnTo>
                    <a:pt x="292" y="146"/>
                  </a:lnTo>
                  <a:lnTo>
                    <a:pt x="292" y="146"/>
                  </a:lnTo>
                  <a:lnTo>
                    <a:pt x="276" y="106"/>
                  </a:lnTo>
                  <a:lnTo>
                    <a:pt x="270" y="94"/>
                  </a:lnTo>
                  <a:lnTo>
                    <a:pt x="264" y="86"/>
                  </a:lnTo>
                  <a:lnTo>
                    <a:pt x="264" y="86"/>
                  </a:lnTo>
                  <a:close/>
                </a:path>
              </a:pathLst>
            </a:custGeom>
            <a:solidFill>
              <a:srgbClr val="374D7E"/>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7" name="MH_Other_30">
              <a:extLst>
                <a:ext uri="{FF2B5EF4-FFF2-40B4-BE49-F238E27FC236}">
                  <a16:creationId xmlns:a16="http://schemas.microsoft.com/office/drawing/2014/main" id="{20FC41C2-D933-4A07-97CB-77D531A523CD}"/>
                </a:ext>
              </a:extLst>
            </p:cNvPr>
            <p:cNvSpPr>
              <a:spLocks/>
            </p:cNvSpPr>
            <p:nvPr>
              <p:custDataLst>
                <p:tags r:id="rId29"/>
              </p:custDataLst>
            </p:nvPr>
          </p:nvSpPr>
          <p:spPr bwMode="auto">
            <a:xfrm>
              <a:off x="4186240" y="2057301"/>
              <a:ext cx="477837" cy="682625"/>
            </a:xfrm>
            <a:custGeom>
              <a:avLst/>
              <a:gdLst>
                <a:gd name="T0" fmla="*/ 312 w 352"/>
                <a:gd name="T1" fmla="*/ 144 h 502"/>
                <a:gd name="T2" fmla="*/ 272 w 352"/>
                <a:gd name="T3" fmla="*/ 120 h 502"/>
                <a:gd name="T4" fmla="*/ 280 w 352"/>
                <a:gd name="T5" fmla="*/ 94 h 502"/>
                <a:gd name="T6" fmla="*/ 234 w 352"/>
                <a:gd name="T7" fmla="*/ 76 h 502"/>
                <a:gd name="T8" fmla="*/ 234 w 352"/>
                <a:gd name="T9" fmla="*/ 36 h 502"/>
                <a:gd name="T10" fmla="*/ 224 w 352"/>
                <a:gd name="T11" fmla="*/ 40 h 502"/>
                <a:gd name="T12" fmla="*/ 206 w 352"/>
                <a:gd name="T13" fmla="*/ 8 h 502"/>
                <a:gd name="T14" fmla="*/ 178 w 352"/>
                <a:gd name="T15" fmla="*/ 16 h 502"/>
                <a:gd name="T16" fmla="*/ 146 w 352"/>
                <a:gd name="T17" fmla="*/ 64 h 502"/>
                <a:gd name="T18" fmla="*/ 118 w 352"/>
                <a:gd name="T19" fmla="*/ 76 h 502"/>
                <a:gd name="T20" fmla="*/ 92 w 352"/>
                <a:gd name="T21" fmla="*/ 70 h 502"/>
                <a:gd name="T22" fmla="*/ 76 w 352"/>
                <a:gd name="T23" fmla="*/ 100 h 502"/>
                <a:gd name="T24" fmla="*/ 48 w 352"/>
                <a:gd name="T25" fmla="*/ 92 h 502"/>
                <a:gd name="T26" fmla="*/ 34 w 352"/>
                <a:gd name="T27" fmla="*/ 64 h 502"/>
                <a:gd name="T28" fmla="*/ 16 w 352"/>
                <a:gd name="T29" fmla="*/ 96 h 502"/>
                <a:gd name="T30" fmla="*/ 8 w 352"/>
                <a:gd name="T31" fmla="*/ 108 h 502"/>
                <a:gd name="T32" fmla="*/ 30 w 352"/>
                <a:gd name="T33" fmla="*/ 168 h 502"/>
                <a:gd name="T34" fmla="*/ 30 w 352"/>
                <a:gd name="T35" fmla="*/ 196 h 502"/>
                <a:gd name="T36" fmla="*/ 42 w 352"/>
                <a:gd name="T37" fmla="*/ 224 h 502"/>
                <a:gd name="T38" fmla="*/ 48 w 352"/>
                <a:gd name="T39" fmla="*/ 240 h 502"/>
                <a:gd name="T40" fmla="*/ 38 w 352"/>
                <a:gd name="T41" fmla="*/ 284 h 502"/>
                <a:gd name="T42" fmla="*/ 8 w 352"/>
                <a:gd name="T43" fmla="*/ 332 h 502"/>
                <a:gd name="T44" fmla="*/ 48 w 352"/>
                <a:gd name="T45" fmla="*/ 378 h 502"/>
                <a:gd name="T46" fmla="*/ 32 w 352"/>
                <a:gd name="T47" fmla="*/ 416 h 502"/>
                <a:gd name="T48" fmla="*/ 20 w 352"/>
                <a:gd name="T49" fmla="*/ 450 h 502"/>
                <a:gd name="T50" fmla="*/ 12 w 352"/>
                <a:gd name="T51" fmla="*/ 466 h 502"/>
                <a:gd name="T52" fmla="*/ 26 w 352"/>
                <a:gd name="T53" fmla="*/ 482 h 502"/>
                <a:gd name="T54" fmla="*/ 28 w 352"/>
                <a:gd name="T55" fmla="*/ 488 h 502"/>
                <a:gd name="T56" fmla="*/ 30 w 352"/>
                <a:gd name="T57" fmla="*/ 492 h 502"/>
                <a:gd name="T58" fmla="*/ 94 w 352"/>
                <a:gd name="T59" fmla="*/ 496 h 502"/>
                <a:gd name="T60" fmla="*/ 114 w 352"/>
                <a:gd name="T61" fmla="*/ 464 h 502"/>
                <a:gd name="T62" fmla="*/ 208 w 352"/>
                <a:gd name="T63" fmla="*/ 352 h 502"/>
                <a:gd name="T64" fmla="*/ 240 w 352"/>
                <a:gd name="T65" fmla="*/ 332 h 502"/>
                <a:gd name="T66" fmla="*/ 234 w 352"/>
                <a:gd name="T67" fmla="*/ 312 h 502"/>
                <a:gd name="T68" fmla="*/ 218 w 352"/>
                <a:gd name="T69" fmla="*/ 296 h 502"/>
                <a:gd name="T70" fmla="*/ 180 w 352"/>
                <a:gd name="T71" fmla="*/ 276 h 502"/>
                <a:gd name="T72" fmla="*/ 170 w 352"/>
                <a:gd name="T73" fmla="*/ 242 h 502"/>
                <a:gd name="T74" fmla="*/ 116 w 352"/>
                <a:gd name="T75" fmla="*/ 228 h 502"/>
                <a:gd name="T76" fmla="*/ 98 w 352"/>
                <a:gd name="T77" fmla="*/ 218 h 502"/>
                <a:gd name="T78" fmla="*/ 98 w 352"/>
                <a:gd name="T79" fmla="*/ 202 h 502"/>
                <a:gd name="T80" fmla="*/ 118 w 352"/>
                <a:gd name="T81" fmla="*/ 180 h 502"/>
                <a:gd name="T82" fmla="*/ 114 w 352"/>
                <a:gd name="T83" fmla="*/ 158 h 502"/>
                <a:gd name="T84" fmla="*/ 134 w 352"/>
                <a:gd name="T85" fmla="*/ 148 h 502"/>
                <a:gd name="T86" fmla="*/ 148 w 352"/>
                <a:gd name="T87" fmla="*/ 140 h 502"/>
                <a:gd name="T88" fmla="*/ 148 w 352"/>
                <a:gd name="T89" fmla="*/ 118 h 502"/>
                <a:gd name="T90" fmla="*/ 172 w 352"/>
                <a:gd name="T91" fmla="*/ 120 h 502"/>
                <a:gd name="T92" fmla="*/ 214 w 352"/>
                <a:gd name="T93" fmla="*/ 144 h 502"/>
                <a:gd name="T94" fmla="*/ 204 w 352"/>
                <a:gd name="T95" fmla="*/ 154 h 502"/>
                <a:gd name="T96" fmla="*/ 226 w 352"/>
                <a:gd name="T97" fmla="*/ 168 h 502"/>
                <a:gd name="T98" fmla="*/ 236 w 352"/>
                <a:gd name="T99" fmla="*/ 180 h 502"/>
                <a:gd name="T100" fmla="*/ 252 w 352"/>
                <a:gd name="T101" fmla="*/ 220 h 502"/>
                <a:gd name="T102" fmla="*/ 314 w 352"/>
                <a:gd name="T103" fmla="*/ 236 h 502"/>
                <a:gd name="T104" fmla="*/ 336 w 352"/>
                <a:gd name="T105" fmla="*/ 188 h 502"/>
                <a:gd name="T106" fmla="*/ 352 w 352"/>
                <a:gd name="T107" fmla="*/ 176 h 502"/>
                <a:gd name="T108" fmla="*/ 326 w 352"/>
                <a:gd name="T109" fmla="*/ 15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2" h="502">
                  <a:moveTo>
                    <a:pt x="324" y="152"/>
                  </a:moveTo>
                  <a:lnTo>
                    <a:pt x="318" y="148"/>
                  </a:ln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68" y="92"/>
                  </a:lnTo>
                  <a:lnTo>
                    <a:pt x="246" y="88"/>
                  </a:lnTo>
                  <a:lnTo>
                    <a:pt x="246" y="88"/>
                  </a:lnTo>
                  <a:lnTo>
                    <a:pt x="234" y="76"/>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56" y="48"/>
                  </a:lnTo>
                  <a:lnTo>
                    <a:pt x="146" y="64"/>
                  </a:lnTo>
                  <a:lnTo>
                    <a:pt x="146" y="66"/>
                  </a:lnTo>
                  <a:lnTo>
                    <a:pt x="144" y="66"/>
                  </a:lnTo>
                  <a:lnTo>
                    <a:pt x="142" y="66"/>
                  </a:lnTo>
                  <a:lnTo>
                    <a:pt x="130" y="68"/>
                  </a:lnTo>
                  <a:lnTo>
                    <a:pt x="118" y="76"/>
                  </a:lnTo>
                  <a:lnTo>
                    <a:pt x="118" y="78"/>
                  </a:lnTo>
                  <a:lnTo>
                    <a:pt x="118" y="78"/>
                  </a:lnTo>
                  <a:lnTo>
                    <a:pt x="116" y="78"/>
                  </a:lnTo>
                  <a:lnTo>
                    <a:pt x="114" y="78"/>
                  </a:lnTo>
                  <a:lnTo>
                    <a:pt x="92" y="70"/>
                  </a:lnTo>
                  <a:lnTo>
                    <a:pt x="90" y="78"/>
                  </a:lnTo>
                  <a:lnTo>
                    <a:pt x="90" y="80"/>
                  </a:lnTo>
                  <a:lnTo>
                    <a:pt x="80" y="96"/>
                  </a:lnTo>
                  <a:lnTo>
                    <a:pt x="80" y="96"/>
                  </a:lnTo>
                  <a:lnTo>
                    <a:pt x="76" y="100"/>
                  </a:lnTo>
                  <a:lnTo>
                    <a:pt x="74" y="100"/>
                  </a:lnTo>
                  <a:lnTo>
                    <a:pt x="64" y="100"/>
                  </a:lnTo>
                  <a:lnTo>
                    <a:pt x="50" y="94"/>
                  </a:lnTo>
                  <a:lnTo>
                    <a:pt x="48" y="92"/>
                  </a:lnTo>
                  <a:lnTo>
                    <a:pt x="48" y="92"/>
                  </a:lnTo>
                  <a:lnTo>
                    <a:pt x="48" y="90"/>
                  </a:lnTo>
                  <a:lnTo>
                    <a:pt x="46" y="72"/>
                  </a:lnTo>
                  <a:lnTo>
                    <a:pt x="42" y="56"/>
                  </a:lnTo>
                  <a:lnTo>
                    <a:pt x="38" y="52"/>
                  </a:lnTo>
                  <a:lnTo>
                    <a:pt x="34" y="64"/>
                  </a:lnTo>
                  <a:lnTo>
                    <a:pt x="34" y="64"/>
                  </a:lnTo>
                  <a:lnTo>
                    <a:pt x="34" y="64"/>
                  </a:lnTo>
                  <a:lnTo>
                    <a:pt x="24" y="76"/>
                  </a:lnTo>
                  <a:lnTo>
                    <a:pt x="16" y="96"/>
                  </a:lnTo>
                  <a:lnTo>
                    <a:pt x="16" y="96"/>
                  </a:lnTo>
                  <a:lnTo>
                    <a:pt x="16" y="96"/>
                  </a:lnTo>
                  <a:lnTo>
                    <a:pt x="16" y="96"/>
                  </a:lnTo>
                  <a:lnTo>
                    <a:pt x="14" y="96"/>
                  </a:lnTo>
                  <a:lnTo>
                    <a:pt x="8" y="108"/>
                  </a:lnTo>
                  <a:lnTo>
                    <a:pt x="8" y="108"/>
                  </a:lnTo>
                  <a:lnTo>
                    <a:pt x="6" y="114"/>
                  </a:lnTo>
                  <a:lnTo>
                    <a:pt x="0" y="122"/>
                  </a:lnTo>
                  <a:lnTo>
                    <a:pt x="6" y="140"/>
                  </a:lnTo>
                  <a:lnTo>
                    <a:pt x="30" y="168"/>
                  </a:lnTo>
                  <a:lnTo>
                    <a:pt x="30" y="168"/>
                  </a:lnTo>
                  <a:lnTo>
                    <a:pt x="38" y="184"/>
                  </a:lnTo>
                  <a:lnTo>
                    <a:pt x="38" y="186"/>
                  </a:lnTo>
                  <a:lnTo>
                    <a:pt x="36" y="188"/>
                  </a:lnTo>
                  <a:lnTo>
                    <a:pt x="36" y="188"/>
                  </a:lnTo>
                  <a:lnTo>
                    <a:pt x="30" y="196"/>
                  </a:lnTo>
                  <a:lnTo>
                    <a:pt x="28" y="196"/>
                  </a:lnTo>
                  <a:lnTo>
                    <a:pt x="12" y="200"/>
                  </a:lnTo>
                  <a:lnTo>
                    <a:pt x="14" y="212"/>
                  </a:lnTo>
                  <a:lnTo>
                    <a:pt x="26" y="220"/>
                  </a:lnTo>
                  <a:lnTo>
                    <a:pt x="42" y="224"/>
                  </a:lnTo>
                  <a:lnTo>
                    <a:pt x="48" y="240"/>
                  </a:lnTo>
                  <a:lnTo>
                    <a:pt x="48" y="240"/>
                  </a:lnTo>
                  <a:lnTo>
                    <a:pt x="48" y="240"/>
                  </a:lnTo>
                  <a:lnTo>
                    <a:pt x="48" y="240"/>
                  </a:lnTo>
                  <a:lnTo>
                    <a:pt x="48" y="240"/>
                  </a:lnTo>
                  <a:lnTo>
                    <a:pt x="44" y="268"/>
                  </a:lnTo>
                  <a:lnTo>
                    <a:pt x="44" y="268"/>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78"/>
                  </a:lnTo>
                  <a:lnTo>
                    <a:pt x="48" y="380"/>
                  </a:lnTo>
                  <a:lnTo>
                    <a:pt x="34" y="408"/>
                  </a:lnTo>
                  <a:lnTo>
                    <a:pt x="32" y="416"/>
                  </a:lnTo>
                  <a:lnTo>
                    <a:pt x="32" y="416"/>
                  </a:lnTo>
                  <a:lnTo>
                    <a:pt x="24" y="434"/>
                  </a:lnTo>
                  <a:lnTo>
                    <a:pt x="20" y="448"/>
                  </a:lnTo>
                  <a:lnTo>
                    <a:pt x="20" y="450"/>
                  </a:lnTo>
                  <a:lnTo>
                    <a:pt x="20" y="450"/>
                  </a:lnTo>
                  <a:lnTo>
                    <a:pt x="20" y="450"/>
                  </a:lnTo>
                  <a:lnTo>
                    <a:pt x="14" y="456"/>
                  </a:lnTo>
                  <a:lnTo>
                    <a:pt x="12" y="462"/>
                  </a:lnTo>
                  <a:lnTo>
                    <a:pt x="12" y="462"/>
                  </a:lnTo>
                  <a:lnTo>
                    <a:pt x="12" y="464"/>
                  </a:lnTo>
                  <a:lnTo>
                    <a:pt x="12" y="466"/>
                  </a:lnTo>
                  <a:lnTo>
                    <a:pt x="14" y="468"/>
                  </a:lnTo>
                  <a:lnTo>
                    <a:pt x="22" y="476"/>
                  </a:lnTo>
                  <a:lnTo>
                    <a:pt x="22" y="476"/>
                  </a:lnTo>
                  <a:lnTo>
                    <a:pt x="22" y="476"/>
                  </a:lnTo>
                  <a:lnTo>
                    <a:pt x="26" y="482"/>
                  </a:lnTo>
                  <a:lnTo>
                    <a:pt x="26" y="482"/>
                  </a:lnTo>
                  <a:lnTo>
                    <a:pt x="26" y="482"/>
                  </a:lnTo>
                  <a:lnTo>
                    <a:pt x="28" y="484"/>
                  </a:lnTo>
                  <a:lnTo>
                    <a:pt x="28" y="484"/>
                  </a:lnTo>
                  <a:lnTo>
                    <a:pt x="28" y="488"/>
                  </a:lnTo>
                  <a:lnTo>
                    <a:pt x="28" y="488"/>
                  </a:lnTo>
                  <a:lnTo>
                    <a:pt x="28" y="488"/>
                  </a:lnTo>
                  <a:lnTo>
                    <a:pt x="28" y="488"/>
                  </a:lnTo>
                  <a:lnTo>
                    <a:pt x="28" y="488"/>
                  </a:lnTo>
                  <a:lnTo>
                    <a:pt x="30" y="492"/>
                  </a:lnTo>
                  <a:lnTo>
                    <a:pt x="36" y="496"/>
                  </a:lnTo>
                  <a:lnTo>
                    <a:pt x="66" y="502"/>
                  </a:lnTo>
                  <a:lnTo>
                    <a:pt x="66" y="502"/>
                  </a:lnTo>
                  <a:lnTo>
                    <a:pt x="80" y="500"/>
                  </a:lnTo>
                  <a:lnTo>
                    <a:pt x="94" y="496"/>
                  </a:lnTo>
                  <a:lnTo>
                    <a:pt x="94" y="496"/>
                  </a:lnTo>
                  <a:lnTo>
                    <a:pt x="108" y="492"/>
                  </a:lnTo>
                  <a:lnTo>
                    <a:pt x="122" y="492"/>
                  </a:lnTo>
                  <a:lnTo>
                    <a:pt x="122" y="486"/>
                  </a:lnTo>
                  <a:lnTo>
                    <a:pt x="114" y="464"/>
                  </a:lnTo>
                  <a:lnTo>
                    <a:pt x="112" y="464"/>
                  </a:lnTo>
                  <a:lnTo>
                    <a:pt x="114" y="464"/>
                  </a:lnTo>
                  <a:lnTo>
                    <a:pt x="158" y="400"/>
                  </a:lnTo>
                  <a:lnTo>
                    <a:pt x="208" y="352"/>
                  </a:lnTo>
                  <a:lnTo>
                    <a:pt x="208" y="352"/>
                  </a:lnTo>
                  <a:lnTo>
                    <a:pt x="224" y="348"/>
                  </a:lnTo>
                  <a:lnTo>
                    <a:pt x="232" y="338"/>
                  </a:lnTo>
                  <a:lnTo>
                    <a:pt x="232" y="338"/>
                  </a:lnTo>
                  <a:lnTo>
                    <a:pt x="232" y="338"/>
                  </a:lnTo>
                  <a:lnTo>
                    <a:pt x="240" y="332"/>
                  </a:lnTo>
                  <a:lnTo>
                    <a:pt x="250" y="328"/>
                  </a:lnTo>
                  <a:lnTo>
                    <a:pt x="246" y="324"/>
                  </a:lnTo>
                  <a:lnTo>
                    <a:pt x="234" y="312"/>
                  </a:lnTo>
                  <a:lnTo>
                    <a:pt x="234" y="312"/>
                  </a:lnTo>
                  <a:lnTo>
                    <a:pt x="234" y="312"/>
                  </a:lnTo>
                  <a:lnTo>
                    <a:pt x="226" y="302"/>
                  </a:lnTo>
                  <a:lnTo>
                    <a:pt x="226" y="300"/>
                  </a:lnTo>
                  <a:lnTo>
                    <a:pt x="226" y="300"/>
                  </a:lnTo>
                  <a:lnTo>
                    <a:pt x="230" y="294"/>
                  </a:lnTo>
                  <a:lnTo>
                    <a:pt x="218" y="296"/>
                  </a:lnTo>
                  <a:lnTo>
                    <a:pt x="196" y="292"/>
                  </a:lnTo>
                  <a:lnTo>
                    <a:pt x="196" y="292"/>
                  </a:lnTo>
                  <a:lnTo>
                    <a:pt x="186" y="284"/>
                  </a:lnTo>
                  <a:lnTo>
                    <a:pt x="182" y="280"/>
                  </a:lnTo>
                  <a:lnTo>
                    <a:pt x="180" y="276"/>
                  </a:lnTo>
                  <a:lnTo>
                    <a:pt x="180" y="276"/>
                  </a:lnTo>
                  <a:lnTo>
                    <a:pt x="176" y="256"/>
                  </a:lnTo>
                  <a:lnTo>
                    <a:pt x="174" y="238"/>
                  </a:lnTo>
                  <a:lnTo>
                    <a:pt x="174" y="238"/>
                  </a:lnTo>
                  <a:lnTo>
                    <a:pt x="170" y="242"/>
                  </a:lnTo>
                  <a:lnTo>
                    <a:pt x="164" y="244"/>
                  </a:lnTo>
                  <a:lnTo>
                    <a:pt x="146" y="240"/>
                  </a:lnTo>
                  <a:lnTo>
                    <a:pt x="136" y="232"/>
                  </a:lnTo>
                  <a:lnTo>
                    <a:pt x="122" y="228"/>
                  </a:lnTo>
                  <a:lnTo>
                    <a:pt x="116" y="228"/>
                  </a:lnTo>
                  <a:lnTo>
                    <a:pt x="116" y="228"/>
                  </a:lnTo>
                  <a:lnTo>
                    <a:pt x="110" y="226"/>
                  </a:lnTo>
                  <a:lnTo>
                    <a:pt x="104" y="224"/>
                  </a:lnTo>
                  <a:lnTo>
                    <a:pt x="104" y="224"/>
                  </a:lnTo>
                  <a:lnTo>
                    <a:pt x="98" y="218"/>
                  </a:lnTo>
                  <a:lnTo>
                    <a:pt x="96" y="214"/>
                  </a:lnTo>
                  <a:lnTo>
                    <a:pt x="96" y="214"/>
                  </a:lnTo>
                  <a:lnTo>
                    <a:pt x="96" y="210"/>
                  </a:lnTo>
                  <a:lnTo>
                    <a:pt x="96" y="206"/>
                  </a:lnTo>
                  <a:lnTo>
                    <a:pt x="98" y="202"/>
                  </a:lnTo>
                  <a:lnTo>
                    <a:pt x="102" y="200"/>
                  </a:lnTo>
                  <a:lnTo>
                    <a:pt x="102" y="200"/>
                  </a:lnTo>
                  <a:lnTo>
                    <a:pt x="110" y="192"/>
                  </a:lnTo>
                  <a:lnTo>
                    <a:pt x="118" y="180"/>
                  </a:lnTo>
                  <a:lnTo>
                    <a:pt x="118" y="180"/>
                  </a:lnTo>
                  <a:lnTo>
                    <a:pt x="116" y="176"/>
                  </a:lnTo>
                  <a:lnTo>
                    <a:pt x="114" y="170"/>
                  </a:lnTo>
                  <a:lnTo>
                    <a:pt x="112" y="164"/>
                  </a:lnTo>
                  <a:lnTo>
                    <a:pt x="114" y="160"/>
                  </a:lnTo>
                  <a:lnTo>
                    <a:pt x="114" y="158"/>
                  </a:lnTo>
                  <a:lnTo>
                    <a:pt x="114" y="158"/>
                  </a:lnTo>
                  <a:lnTo>
                    <a:pt x="116" y="156"/>
                  </a:lnTo>
                  <a:lnTo>
                    <a:pt x="120" y="152"/>
                  </a:lnTo>
                  <a:lnTo>
                    <a:pt x="134" y="148"/>
                  </a:lnTo>
                  <a:lnTo>
                    <a:pt x="134" y="148"/>
                  </a:lnTo>
                  <a:lnTo>
                    <a:pt x="136" y="142"/>
                  </a:lnTo>
                  <a:lnTo>
                    <a:pt x="138" y="140"/>
                  </a:lnTo>
                  <a:lnTo>
                    <a:pt x="150" y="140"/>
                  </a:lnTo>
                  <a:lnTo>
                    <a:pt x="148" y="140"/>
                  </a:lnTo>
                  <a:lnTo>
                    <a:pt x="148" y="140"/>
                  </a:lnTo>
                  <a:lnTo>
                    <a:pt x="142" y="136"/>
                  </a:lnTo>
                  <a:lnTo>
                    <a:pt x="140" y="132"/>
                  </a:lnTo>
                  <a:lnTo>
                    <a:pt x="140" y="128"/>
                  </a:lnTo>
                  <a:lnTo>
                    <a:pt x="142" y="122"/>
                  </a:lnTo>
                  <a:lnTo>
                    <a:pt x="148" y="118"/>
                  </a:lnTo>
                  <a:lnTo>
                    <a:pt x="148" y="118"/>
                  </a:lnTo>
                  <a:lnTo>
                    <a:pt x="154" y="116"/>
                  </a:lnTo>
                  <a:lnTo>
                    <a:pt x="160" y="116"/>
                  </a:lnTo>
                  <a:lnTo>
                    <a:pt x="166" y="118"/>
                  </a:lnTo>
                  <a:lnTo>
                    <a:pt x="172" y="120"/>
                  </a:lnTo>
                  <a:lnTo>
                    <a:pt x="190" y="134"/>
                  </a:lnTo>
                  <a:lnTo>
                    <a:pt x="208" y="134"/>
                  </a:lnTo>
                  <a:lnTo>
                    <a:pt x="214" y="138"/>
                  </a:lnTo>
                  <a:lnTo>
                    <a:pt x="214" y="144"/>
                  </a:lnTo>
                  <a:lnTo>
                    <a:pt x="214" y="144"/>
                  </a:lnTo>
                  <a:lnTo>
                    <a:pt x="214" y="150"/>
                  </a:lnTo>
                  <a:lnTo>
                    <a:pt x="210" y="152"/>
                  </a:lnTo>
                  <a:lnTo>
                    <a:pt x="210" y="152"/>
                  </a:lnTo>
                  <a:lnTo>
                    <a:pt x="206" y="152"/>
                  </a:lnTo>
                  <a:lnTo>
                    <a:pt x="204" y="154"/>
                  </a:lnTo>
                  <a:lnTo>
                    <a:pt x="202" y="160"/>
                  </a:lnTo>
                  <a:lnTo>
                    <a:pt x="210" y="180"/>
                  </a:lnTo>
                  <a:lnTo>
                    <a:pt x="210" y="180"/>
                  </a:lnTo>
                  <a:lnTo>
                    <a:pt x="218" y="170"/>
                  </a:lnTo>
                  <a:lnTo>
                    <a:pt x="226" y="168"/>
                  </a:lnTo>
                  <a:lnTo>
                    <a:pt x="226" y="168"/>
                  </a:lnTo>
                  <a:lnTo>
                    <a:pt x="230" y="168"/>
                  </a:lnTo>
                  <a:lnTo>
                    <a:pt x="234" y="172"/>
                  </a:lnTo>
                  <a:lnTo>
                    <a:pt x="234" y="172"/>
                  </a:lnTo>
                  <a:lnTo>
                    <a:pt x="236" y="180"/>
                  </a:lnTo>
                  <a:lnTo>
                    <a:pt x="240" y="190"/>
                  </a:lnTo>
                  <a:lnTo>
                    <a:pt x="240" y="190"/>
                  </a:lnTo>
                  <a:lnTo>
                    <a:pt x="242" y="202"/>
                  </a:lnTo>
                  <a:lnTo>
                    <a:pt x="246" y="210"/>
                  </a:lnTo>
                  <a:lnTo>
                    <a:pt x="252" y="220"/>
                  </a:lnTo>
                  <a:lnTo>
                    <a:pt x="252" y="220"/>
                  </a:lnTo>
                  <a:lnTo>
                    <a:pt x="264" y="236"/>
                  </a:lnTo>
                  <a:lnTo>
                    <a:pt x="268" y="248"/>
                  </a:lnTo>
                  <a:lnTo>
                    <a:pt x="300" y="244"/>
                  </a:lnTo>
                  <a:lnTo>
                    <a:pt x="314" y="236"/>
                  </a:lnTo>
                  <a:lnTo>
                    <a:pt x="326" y="220"/>
                  </a:lnTo>
                  <a:lnTo>
                    <a:pt x="332" y="204"/>
                  </a:lnTo>
                  <a:lnTo>
                    <a:pt x="332" y="204"/>
                  </a:lnTo>
                  <a:lnTo>
                    <a:pt x="332" y="204"/>
                  </a:lnTo>
                  <a:lnTo>
                    <a:pt x="336" y="188"/>
                  </a:lnTo>
                  <a:lnTo>
                    <a:pt x="336" y="186"/>
                  </a:lnTo>
                  <a:lnTo>
                    <a:pt x="336" y="184"/>
                  </a:lnTo>
                  <a:lnTo>
                    <a:pt x="338" y="184"/>
                  </a:lnTo>
                  <a:lnTo>
                    <a:pt x="350" y="176"/>
                  </a:lnTo>
                  <a:lnTo>
                    <a:pt x="352" y="176"/>
                  </a:lnTo>
                  <a:lnTo>
                    <a:pt x="350" y="174"/>
                  </a:lnTo>
                  <a:lnTo>
                    <a:pt x="330" y="168"/>
                  </a:lnTo>
                  <a:lnTo>
                    <a:pt x="330" y="168"/>
                  </a:lnTo>
                  <a:lnTo>
                    <a:pt x="330" y="168"/>
                  </a:lnTo>
                  <a:lnTo>
                    <a:pt x="326" y="156"/>
                  </a:lnTo>
                  <a:lnTo>
                    <a:pt x="324" y="152"/>
                  </a:lnTo>
                  <a:close/>
                </a:path>
              </a:pathLst>
            </a:custGeom>
            <a:solidFill>
              <a:schemeClr val="accent1">
                <a:lumMod val="75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8" name="MH_Other_31">
              <a:extLst>
                <a:ext uri="{FF2B5EF4-FFF2-40B4-BE49-F238E27FC236}">
                  <a16:creationId xmlns:a16="http://schemas.microsoft.com/office/drawing/2014/main" id="{F4340489-F2E9-49A8-AADE-923D30CC5610}"/>
                </a:ext>
              </a:extLst>
            </p:cNvPr>
            <p:cNvSpPr>
              <a:spLocks/>
            </p:cNvSpPr>
            <p:nvPr>
              <p:custDataLst>
                <p:tags r:id="rId30"/>
              </p:custDataLst>
            </p:nvPr>
          </p:nvSpPr>
          <p:spPr bwMode="auto">
            <a:xfrm>
              <a:off x="3968751" y="2712939"/>
              <a:ext cx="503238" cy="496887"/>
            </a:xfrm>
            <a:custGeom>
              <a:avLst/>
              <a:gdLst>
                <a:gd name="T0" fmla="*/ 20 w 370"/>
                <a:gd name="T1" fmla="*/ 146 h 366"/>
                <a:gd name="T2" fmla="*/ 0 w 370"/>
                <a:gd name="T3" fmla="*/ 182 h 366"/>
                <a:gd name="T4" fmla="*/ 10 w 370"/>
                <a:gd name="T5" fmla="*/ 210 h 366"/>
                <a:gd name="T6" fmla="*/ 30 w 370"/>
                <a:gd name="T7" fmla="*/ 222 h 366"/>
                <a:gd name="T8" fmla="*/ 54 w 370"/>
                <a:gd name="T9" fmla="*/ 276 h 366"/>
                <a:gd name="T10" fmla="*/ 82 w 370"/>
                <a:gd name="T11" fmla="*/ 290 h 366"/>
                <a:gd name="T12" fmla="*/ 86 w 370"/>
                <a:gd name="T13" fmla="*/ 290 h 366"/>
                <a:gd name="T14" fmla="*/ 152 w 370"/>
                <a:gd name="T15" fmla="*/ 302 h 366"/>
                <a:gd name="T16" fmla="*/ 204 w 370"/>
                <a:gd name="T17" fmla="*/ 306 h 366"/>
                <a:gd name="T18" fmla="*/ 214 w 370"/>
                <a:gd name="T19" fmla="*/ 312 h 366"/>
                <a:gd name="T20" fmla="*/ 214 w 370"/>
                <a:gd name="T21" fmla="*/ 332 h 366"/>
                <a:gd name="T22" fmla="*/ 234 w 370"/>
                <a:gd name="T23" fmla="*/ 342 h 366"/>
                <a:gd name="T24" fmla="*/ 250 w 370"/>
                <a:gd name="T25" fmla="*/ 338 h 366"/>
                <a:gd name="T26" fmla="*/ 266 w 370"/>
                <a:gd name="T27" fmla="*/ 350 h 366"/>
                <a:gd name="T28" fmla="*/ 280 w 370"/>
                <a:gd name="T29" fmla="*/ 364 h 366"/>
                <a:gd name="T30" fmla="*/ 290 w 370"/>
                <a:gd name="T31" fmla="*/ 360 h 366"/>
                <a:gd name="T32" fmla="*/ 314 w 370"/>
                <a:gd name="T33" fmla="*/ 358 h 366"/>
                <a:gd name="T34" fmla="*/ 326 w 370"/>
                <a:gd name="T35" fmla="*/ 342 h 366"/>
                <a:gd name="T36" fmla="*/ 342 w 370"/>
                <a:gd name="T37" fmla="*/ 332 h 366"/>
                <a:gd name="T38" fmla="*/ 342 w 370"/>
                <a:gd name="T39" fmla="*/ 326 h 366"/>
                <a:gd name="T40" fmla="*/ 344 w 370"/>
                <a:gd name="T41" fmla="*/ 306 h 366"/>
                <a:gd name="T42" fmla="*/ 328 w 370"/>
                <a:gd name="T43" fmla="*/ 294 h 366"/>
                <a:gd name="T44" fmla="*/ 310 w 370"/>
                <a:gd name="T45" fmla="*/ 296 h 366"/>
                <a:gd name="T46" fmla="*/ 302 w 370"/>
                <a:gd name="T47" fmla="*/ 294 h 366"/>
                <a:gd name="T48" fmla="*/ 302 w 370"/>
                <a:gd name="T49" fmla="*/ 286 h 366"/>
                <a:gd name="T50" fmla="*/ 282 w 370"/>
                <a:gd name="T51" fmla="*/ 262 h 366"/>
                <a:gd name="T52" fmla="*/ 272 w 370"/>
                <a:gd name="T53" fmla="*/ 244 h 366"/>
                <a:gd name="T54" fmla="*/ 298 w 370"/>
                <a:gd name="T55" fmla="*/ 240 h 366"/>
                <a:gd name="T56" fmla="*/ 296 w 370"/>
                <a:gd name="T57" fmla="*/ 216 h 366"/>
                <a:gd name="T58" fmla="*/ 300 w 370"/>
                <a:gd name="T59" fmla="*/ 210 h 366"/>
                <a:gd name="T60" fmla="*/ 318 w 370"/>
                <a:gd name="T61" fmla="*/ 200 h 366"/>
                <a:gd name="T62" fmla="*/ 312 w 370"/>
                <a:gd name="T63" fmla="*/ 178 h 366"/>
                <a:gd name="T64" fmla="*/ 318 w 370"/>
                <a:gd name="T65" fmla="*/ 162 h 366"/>
                <a:gd name="T66" fmla="*/ 338 w 370"/>
                <a:gd name="T67" fmla="*/ 166 h 366"/>
                <a:gd name="T68" fmla="*/ 340 w 370"/>
                <a:gd name="T69" fmla="*/ 168 h 366"/>
                <a:gd name="T70" fmla="*/ 370 w 370"/>
                <a:gd name="T71" fmla="*/ 162 h 366"/>
                <a:gd name="T72" fmla="*/ 348 w 370"/>
                <a:gd name="T73" fmla="*/ 128 h 366"/>
                <a:gd name="T74" fmla="*/ 302 w 370"/>
                <a:gd name="T75" fmla="*/ 126 h 366"/>
                <a:gd name="T76" fmla="*/ 302 w 370"/>
                <a:gd name="T77" fmla="*/ 126 h 366"/>
                <a:gd name="T78" fmla="*/ 280 w 370"/>
                <a:gd name="T79" fmla="*/ 110 h 366"/>
                <a:gd name="T80" fmla="*/ 260 w 370"/>
                <a:gd name="T81" fmla="*/ 78 h 366"/>
                <a:gd name="T82" fmla="*/ 292 w 370"/>
                <a:gd name="T83" fmla="*/ 44 h 366"/>
                <a:gd name="T84" fmla="*/ 258 w 370"/>
                <a:gd name="T85" fmla="*/ 22 h 366"/>
                <a:gd name="T86" fmla="*/ 226 w 370"/>
                <a:gd name="T87" fmla="*/ 28 h 366"/>
                <a:gd name="T88" fmla="*/ 196 w 370"/>
                <a:gd name="T89" fmla="*/ 14 h 366"/>
                <a:gd name="T90" fmla="*/ 188 w 370"/>
                <a:gd name="T91" fmla="*/ 6 h 366"/>
                <a:gd name="T92" fmla="*/ 188 w 370"/>
                <a:gd name="T93" fmla="*/ 6 h 366"/>
                <a:gd name="T94" fmla="*/ 186 w 370"/>
                <a:gd name="T95" fmla="*/ 0 h 366"/>
                <a:gd name="T96" fmla="*/ 182 w 370"/>
                <a:gd name="T97" fmla="*/ 28 h 366"/>
                <a:gd name="T98" fmla="*/ 182 w 370"/>
                <a:gd name="T99" fmla="*/ 36 h 366"/>
                <a:gd name="T100" fmla="*/ 184 w 370"/>
                <a:gd name="T101" fmla="*/ 46 h 366"/>
                <a:gd name="T102" fmla="*/ 184 w 370"/>
                <a:gd name="T103" fmla="*/ 68 h 366"/>
                <a:gd name="T104" fmla="*/ 172 w 370"/>
                <a:gd name="T105" fmla="*/ 78 h 366"/>
                <a:gd name="T106" fmla="*/ 170 w 370"/>
                <a:gd name="T107" fmla="*/ 98 h 366"/>
                <a:gd name="T108" fmla="*/ 98 w 370"/>
                <a:gd name="T109" fmla="*/ 10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0" h="366">
                  <a:moveTo>
                    <a:pt x="82" y="120"/>
                  </a:moveTo>
                  <a:lnTo>
                    <a:pt x="80" y="120"/>
                  </a:lnTo>
                  <a:lnTo>
                    <a:pt x="20" y="146"/>
                  </a:lnTo>
                  <a:lnTo>
                    <a:pt x="2" y="162"/>
                  </a:lnTo>
                  <a:lnTo>
                    <a:pt x="2" y="162"/>
                  </a:lnTo>
                  <a:lnTo>
                    <a:pt x="0" y="182"/>
                  </a:lnTo>
                  <a:lnTo>
                    <a:pt x="2" y="196"/>
                  </a:lnTo>
                  <a:lnTo>
                    <a:pt x="4" y="206"/>
                  </a:lnTo>
                  <a:lnTo>
                    <a:pt x="10" y="210"/>
                  </a:lnTo>
                  <a:lnTo>
                    <a:pt x="28" y="222"/>
                  </a:lnTo>
                  <a:lnTo>
                    <a:pt x="30" y="222"/>
                  </a:lnTo>
                  <a:lnTo>
                    <a:pt x="30" y="222"/>
                  </a:lnTo>
                  <a:lnTo>
                    <a:pt x="34" y="252"/>
                  </a:lnTo>
                  <a:lnTo>
                    <a:pt x="34" y="252"/>
                  </a:lnTo>
                  <a:lnTo>
                    <a:pt x="54" y="276"/>
                  </a:lnTo>
                  <a:lnTo>
                    <a:pt x="60" y="282"/>
                  </a:lnTo>
                  <a:lnTo>
                    <a:pt x="66" y="286"/>
                  </a:lnTo>
                  <a:lnTo>
                    <a:pt x="82" y="290"/>
                  </a:lnTo>
                  <a:lnTo>
                    <a:pt x="86" y="290"/>
                  </a:lnTo>
                  <a:lnTo>
                    <a:pt x="86" y="290"/>
                  </a:lnTo>
                  <a:lnTo>
                    <a:pt x="86" y="290"/>
                  </a:lnTo>
                  <a:lnTo>
                    <a:pt x="92" y="296"/>
                  </a:lnTo>
                  <a:lnTo>
                    <a:pt x="104" y="300"/>
                  </a:lnTo>
                  <a:lnTo>
                    <a:pt x="152" y="302"/>
                  </a:lnTo>
                  <a:lnTo>
                    <a:pt x="152" y="302"/>
                  </a:lnTo>
                  <a:lnTo>
                    <a:pt x="194" y="304"/>
                  </a:lnTo>
                  <a:lnTo>
                    <a:pt x="204" y="306"/>
                  </a:lnTo>
                  <a:lnTo>
                    <a:pt x="210" y="310"/>
                  </a:lnTo>
                  <a:lnTo>
                    <a:pt x="210" y="310"/>
                  </a:lnTo>
                  <a:lnTo>
                    <a:pt x="214" y="312"/>
                  </a:lnTo>
                  <a:lnTo>
                    <a:pt x="214" y="318"/>
                  </a:lnTo>
                  <a:lnTo>
                    <a:pt x="214" y="332"/>
                  </a:lnTo>
                  <a:lnTo>
                    <a:pt x="214" y="332"/>
                  </a:lnTo>
                  <a:lnTo>
                    <a:pt x="214" y="342"/>
                  </a:lnTo>
                  <a:lnTo>
                    <a:pt x="216" y="346"/>
                  </a:lnTo>
                  <a:lnTo>
                    <a:pt x="234" y="342"/>
                  </a:lnTo>
                  <a:lnTo>
                    <a:pt x="234" y="342"/>
                  </a:lnTo>
                  <a:lnTo>
                    <a:pt x="242" y="340"/>
                  </a:lnTo>
                  <a:lnTo>
                    <a:pt x="250" y="338"/>
                  </a:lnTo>
                  <a:lnTo>
                    <a:pt x="256" y="340"/>
                  </a:lnTo>
                  <a:lnTo>
                    <a:pt x="258" y="342"/>
                  </a:lnTo>
                  <a:lnTo>
                    <a:pt x="266" y="350"/>
                  </a:lnTo>
                  <a:lnTo>
                    <a:pt x="266" y="350"/>
                  </a:lnTo>
                  <a:lnTo>
                    <a:pt x="278" y="362"/>
                  </a:lnTo>
                  <a:lnTo>
                    <a:pt x="280" y="364"/>
                  </a:lnTo>
                  <a:lnTo>
                    <a:pt x="282" y="366"/>
                  </a:lnTo>
                  <a:lnTo>
                    <a:pt x="282" y="366"/>
                  </a:lnTo>
                  <a:lnTo>
                    <a:pt x="290" y="360"/>
                  </a:lnTo>
                  <a:lnTo>
                    <a:pt x="298" y="350"/>
                  </a:lnTo>
                  <a:lnTo>
                    <a:pt x="300" y="348"/>
                  </a:lnTo>
                  <a:lnTo>
                    <a:pt x="314" y="358"/>
                  </a:lnTo>
                  <a:lnTo>
                    <a:pt x="324" y="350"/>
                  </a:lnTo>
                  <a:lnTo>
                    <a:pt x="324" y="350"/>
                  </a:lnTo>
                  <a:lnTo>
                    <a:pt x="326" y="342"/>
                  </a:lnTo>
                  <a:lnTo>
                    <a:pt x="330" y="338"/>
                  </a:lnTo>
                  <a:lnTo>
                    <a:pt x="334" y="334"/>
                  </a:lnTo>
                  <a:lnTo>
                    <a:pt x="342" y="332"/>
                  </a:lnTo>
                  <a:lnTo>
                    <a:pt x="346" y="330"/>
                  </a:lnTo>
                  <a:lnTo>
                    <a:pt x="344" y="328"/>
                  </a:lnTo>
                  <a:lnTo>
                    <a:pt x="342" y="326"/>
                  </a:lnTo>
                  <a:lnTo>
                    <a:pt x="342" y="326"/>
                  </a:lnTo>
                  <a:lnTo>
                    <a:pt x="344" y="306"/>
                  </a:lnTo>
                  <a:lnTo>
                    <a:pt x="344" y="306"/>
                  </a:lnTo>
                  <a:lnTo>
                    <a:pt x="338" y="300"/>
                  </a:lnTo>
                  <a:lnTo>
                    <a:pt x="334" y="296"/>
                  </a:lnTo>
                  <a:lnTo>
                    <a:pt x="328" y="294"/>
                  </a:lnTo>
                  <a:lnTo>
                    <a:pt x="320" y="294"/>
                  </a:lnTo>
                  <a:lnTo>
                    <a:pt x="320" y="294"/>
                  </a:lnTo>
                  <a:lnTo>
                    <a:pt x="310" y="296"/>
                  </a:lnTo>
                  <a:lnTo>
                    <a:pt x="306" y="296"/>
                  </a:lnTo>
                  <a:lnTo>
                    <a:pt x="302" y="294"/>
                  </a:lnTo>
                  <a:lnTo>
                    <a:pt x="302" y="294"/>
                  </a:lnTo>
                  <a:lnTo>
                    <a:pt x="302" y="290"/>
                  </a:lnTo>
                  <a:lnTo>
                    <a:pt x="302" y="286"/>
                  </a:lnTo>
                  <a:lnTo>
                    <a:pt x="302" y="286"/>
                  </a:lnTo>
                  <a:lnTo>
                    <a:pt x="292" y="272"/>
                  </a:lnTo>
                  <a:lnTo>
                    <a:pt x="282" y="262"/>
                  </a:lnTo>
                  <a:lnTo>
                    <a:pt x="282" y="262"/>
                  </a:lnTo>
                  <a:lnTo>
                    <a:pt x="278" y="256"/>
                  </a:lnTo>
                  <a:lnTo>
                    <a:pt x="274" y="250"/>
                  </a:lnTo>
                  <a:lnTo>
                    <a:pt x="272" y="244"/>
                  </a:lnTo>
                  <a:lnTo>
                    <a:pt x="274" y="238"/>
                  </a:lnTo>
                  <a:lnTo>
                    <a:pt x="274" y="236"/>
                  </a:lnTo>
                  <a:lnTo>
                    <a:pt x="298" y="240"/>
                  </a:lnTo>
                  <a:lnTo>
                    <a:pt x="296" y="226"/>
                  </a:lnTo>
                  <a:lnTo>
                    <a:pt x="296" y="226"/>
                  </a:lnTo>
                  <a:lnTo>
                    <a:pt x="296" y="216"/>
                  </a:lnTo>
                  <a:lnTo>
                    <a:pt x="298" y="212"/>
                  </a:lnTo>
                  <a:lnTo>
                    <a:pt x="300" y="210"/>
                  </a:lnTo>
                  <a:lnTo>
                    <a:pt x="300" y="210"/>
                  </a:lnTo>
                  <a:lnTo>
                    <a:pt x="304" y="206"/>
                  </a:lnTo>
                  <a:lnTo>
                    <a:pt x="310" y="204"/>
                  </a:lnTo>
                  <a:lnTo>
                    <a:pt x="318" y="200"/>
                  </a:lnTo>
                  <a:lnTo>
                    <a:pt x="318" y="196"/>
                  </a:lnTo>
                  <a:lnTo>
                    <a:pt x="318" y="196"/>
                  </a:lnTo>
                  <a:lnTo>
                    <a:pt x="312" y="178"/>
                  </a:lnTo>
                  <a:lnTo>
                    <a:pt x="312" y="170"/>
                  </a:lnTo>
                  <a:lnTo>
                    <a:pt x="312" y="166"/>
                  </a:lnTo>
                  <a:lnTo>
                    <a:pt x="318" y="162"/>
                  </a:lnTo>
                  <a:lnTo>
                    <a:pt x="318" y="162"/>
                  </a:lnTo>
                  <a:lnTo>
                    <a:pt x="324" y="162"/>
                  </a:lnTo>
                  <a:lnTo>
                    <a:pt x="338" y="166"/>
                  </a:lnTo>
                  <a:lnTo>
                    <a:pt x="338" y="166"/>
                  </a:lnTo>
                  <a:lnTo>
                    <a:pt x="340" y="166"/>
                  </a:lnTo>
                  <a:lnTo>
                    <a:pt x="340" y="168"/>
                  </a:lnTo>
                  <a:lnTo>
                    <a:pt x="340" y="168"/>
                  </a:lnTo>
                  <a:lnTo>
                    <a:pt x="356" y="186"/>
                  </a:lnTo>
                  <a:lnTo>
                    <a:pt x="370" y="162"/>
                  </a:lnTo>
                  <a:lnTo>
                    <a:pt x="370" y="162"/>
                  </a:lnTo>
                  <a:lnTo>
                    <a:pt x="356" y="140"/>
                  </a:lnTo>
                  <a:lnTo>
                    <a:pt x="348" y="128"/>
                  </a:lnTo>
                  <a:lnTo>
                    <a:pt x="336" y="136"/>
                  </a:lnTo>
                  <a:lnTo>
                    <a:pt x="334" y="134"/>
                  </a:lnTo>
                  <a:lnTo>
                    <a:pt x="302" y="126"/>
                  </a:lnTo>
                  <a:lnTo>
                    <a:pt x="302" y="126"/>
                  </a:lnTo>
                  <a:lnTo>
                    <a:pt x="302" y="126"/>
                  </a:lnTo>
                  <a:lnTo>
                    <a:pt x="302" y="126"/>
                  </a:lnTo>
                  <a:lnTo>
                    <a:pt x="292" y="122"/>
                  </a:lnTo>
                  <a:lnTo>
                    <a:pt x="286" y="116"/>
                  </a:lnTo>
                  <a:lnTo>
                    <a:pt x="280" y="110"/>
                  </a:lnTo>
                  <a:lnTo>
                    <a:pt x="278" y="106"/>
                  </a:lnTo>
                  <a:lnTo>
                    <a:pt x="260" y="96"/>
                  </a:lnTo>
                  <a:lnTo>
                    <a:pt x="260" y="78"/>
                  </a:lnTo>
                  <a:lnTo>
                    <a:pt x="294" y="58"/>
                  </a:lnTo>
                  <a:lnTo>
                    <a:pt x="294" y="58"/>
                  </a:lnTo>
                  <a:lnTo>
                    <a:pt x="292" y="44"/>
                  </a:lnTo>
                  <a:lnTo>
                    <a:pt x="286" y="30"/>
                  </a:lnTo>
                  <a:lnTo>
                    <a:pt x="282" y="18"/>
                  </a:lnTo>
                  <a:lnTo>
                    <a:pt x="258" y="22"/>
                  </a:lnTo>
                  <a:lnTo>
                    <a:pt x="258" y="22"/>
                  </a:lnTo>
                  <a:lnTo>
                    <a:pt x="242" y="26"/>
                  </a:lnTo>
                  <a:lnTo>
                    <a:pt x="226" y="28"/>
                  </a:lnTo>
                  <a:lnTo>
                    <a:pt x="200" y="22"/>
                  </a:lnTo>
                  <a:lnTo>
                    <a:pt x="200" y="14"/>
                  </a:lnTo>
                  <a:lnTo>
                    <a:pt x="196" y="14"/>
                  </a:lnTo>
                  <a:lnTo>
                    <a:pt x="190" y="10"/>
                  </a:lnTo>
                  <a:lnTo>
                    <a:pt x="188" y="6"/>
                  </a:lnTo>
                  <a:lnTo>
                    <a:pt x="188" y="6"/>
                  </a:lnTo>
                  <a:lnTo>
                    <a:pt x="188" y="6"/>
                  </a:lnTo>
                  <a:lnTo>
                    <a:pt x="188" y="6"/>
                  </a:lnTo>
                  <a:lnTo>
                    <a:pt x="188" y="6"/>
                  </a:lnTo>
                  <a:lnTo>
                    <a:pt x="186" y="2"/>
                  </a:lnTo>
                  <a:lnTo>
                    <a:pt x="186" y="2"/>
                  </a:lnTo>
                  <a:lnTo>
                    <a:pt x="186" y="0"/>
                  </a:lnTo>
                  <a:lnTo>
                    <a:pt x="186" y="0"/>
                  </a:lnTo>
                  <a:lnTo>
                    <a:pt x="184" y="22"/>
                  </a:lnTo>
                  <a:lnTo>
                    <a:pt x="182" y="28"/>
                  </a:lnTo>
                  <a:lnTo>
                    <a:pt x="182" y="28"/>
                  </a:lnTo>
                  <a:lnTo>
                    <a:pt x="180" y="34"/>
                  </a:lnTo>
                  <a:lnTo>
                    <a:pt x="182" y="36"/>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70" y="98"/>
                  </a:lnTo>
                  <a:lnTo>
                    <a:pt x="148" y="106"/>
                  </a:lnTo>
                  <a:lnTo>
                    <a:pt x="132" y="110"/>
                  </a:lnTo>
                  <a:lnTo>
                    <a:pt x="98" y="106"/>
                  </a:lnTo>
                  <a:lnTo>
                    <a:pt x="82" y="120"/>
                  </a:lnTo>
                  <a:lnTo>
                    <a:pt x="82" y="120"/>
                  </a:lnTo>
                  <a:close/>
                </a:path>
              </a:pathLst>
            </a:custGeom>
            <a:solidFill>
              <a:srgbClr val="374D7E"/>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39" name="MH_Other_32">
              <a:extLst>
                <a:ext uri="{FF2B5EF4-FFF2-40B4-BE49-F238E27FC236}">
                  <a16:creationId xmlns:a16="http://schemas.microsoft.com/office/drawing/2014/main" id="{BE0E2CA3-364B-47D6-A288-F04FC82D9CB6}"/>
                </a:ext>
              </a:extLst>
            </p:cNvPr>
            <p:cNvSpPr>
              <a:spLocks/>
            </p:cNvSpPr>
            <p:nvPr>
              <p:custDataLst>
                <p:tags r:id="rId31"/>
              </p:custDataLst>
            </p:nvPr>
          </p:nvSpPr>
          <p:spPr bwMode="auto">
            <a:xfrm>
              <a:off x="4914902" y="3774976"/>
              <a:ext cx="144463" cy="347663"/>
            </a:xfrm>
            <a:custGeom>
              <a:avLst/>
              <a:gdLst>
                <a:gd name="T0" fmla="*/ 80 w 106"/>
                <a:gd name="T1" fmla="*/ 0 h 256"/>
                <a:gd name="T2" fmla="*/ 80 w 106"/>
                <a:gd name="T3" fmla="*/ 0 h 256"/>
                <a:gd name="T4" fmla="*/ 62 w 106"/>
                <a:gd name="T5" fmla="*/ 14 h 256"/>
                <a:gd name="T6" fmla="*/ 46 w 106"/>
                <a:gd name="T7" fmla="*/ 32 h 256"/>
                <a:gd name="T8" fmla="*/ 34 w 106"/>
                <a:gd name="T9" fmla="*/ 50 h 256"/>
                <a:gd name="T10" fmla="*/ 24 w 106"/>
                <a:gd name="T11" fmla="*/ 70 h 256"/>
                <a:gd name="T12" fmla="*/ 24 w 106"/>
                <a:gd name="T13" fmla="*/ 70 h 256"/>
                <a:gd name="T14" fmla="*/ 10 w 106"/>
                <a:gd name="T15" fmla="*/ 98 h 256"/>
                <a:gd name="T16" fmla="*/ 4 w 106"/>
                <a:gd name="T17" fmla="*/ 104 h 256"/>
                <a:gd name="T18" fmla="*/ 0 w 106"/>
                <a:gd name="T19" fmla="*/ 108 h 256"/>
                <a:gd name="T20" fmla="*/ 6 w 106"/>
                <a:gd name="T21" fmla="*/ 152 h 256"/>
                <a:gd name="T22" fmla="*/ 6 w 106"/>
                <a:gd name="T23" fmla="*/ 154 h 256"/>
                <a:gd name="T24" fmla="*/ 6 w 106"/>
                <a:gd name="T25" fmla="*/ 154 h 256"/>
                <a:gd name="T26" fmla="*/ 2 w 106"/>
                <a:gd name="T27" fmla="*/ 184 h 256"/>
                <a:gd name="T28" fmla="*/ 2 w 106"/>
                <a:gd name="T29" fmla="*/ 184 h 256"/>
                <a:gd name="T30" fmla="*/ 2 w 106"/>
                <a:gd name="T31" fmla="*/ 196 h 256"/>
                <a:gd name="T32" fmla="*/ 2 w 106"/>
                <a:gd name="T33" fmla="*/ 200 h 256"/>
                <a:gd name="T34" fmla="*/ 4 w 106"/>
                <a:gd name="T35" fmla="*/ 202 h 256"/>
                <a:gd name="T36" fmla="*/ 36 w 106"/>
                <a:gd name="T37" fmla="*/ 224 h 256"/>
                <a:gd name="T38" fmla="*/ 36 w 106"/>
                <a:gd name="T39" fmla="*/ 224 h 256"/>
                <a:gd name="T40" fmla="*/ 38 w 106"/>
                <a:gd name="T41" fmla="*/ 224 h 256"/>
                <a:gd name="T42" fmla="*/ 38 w 106"/>
                <a:gd name="T43" fmla="*/ 226 h 256"/>
                <a:gd name="T44" fmla="*/ 38 w 106"/>
                <a:gd name="T45" fmla="*/ 226 h 256"/>
                <a:gd name="T46" fmla="*/ 38 w 106"/>
                <a:gd name="T47" fmla="*/ 226 h 256"/>
                <a:gd name="T48" fmla="*/ 42 w 106"/>
                <a:gd name="T49" fmla="*/ 236 h 256"/>
                <a:gd name="T50" fmla="*/ 50 w 106"/>
                <a:gd name="T51" fmla="*/ 248 h 256"/>
                <a:gd name="T52" fmla="*/ 50 w 106"/>
                <a:gd name="T53" fmla="*/ 248 h 256"/>
                <a:gd name="T54" fmla="*/ 56 w 106"/>
                <a:gd name="T55" fmla="*/ 252 h 256"/>
                <a:gd name="T56" fmla="*/ 62 w 106"/>
                <a:gd name="T57" fmla="*/ 256 h 256"/>
                <a:gd name="T58" fmla="*/ 66 w 106"/>
                <a:gd name="T59" fmla="*/ 204 h 256"/>
                <a:gd name="T60" fmla="*/ 66 w 106"/>
                <a:gd name="T61" fmla="*/ 202 h 256"/>
                <a:gd name="T62" fmla="*/ 90 w 106"/>
                <a:gd name="T63" fmla="*/ 146 h 256"/>
                <a:gd name="T64" fmla="*/ 98 w 106"/>
                <a:gd name="T65" fmla="*/ 80 h 256"/>
                <a:gd name="T66" fmla="*/ 98 w 106"/>
                <a:gd name="T67" fmla="*/ 78 h 256"/>
                <a:gd name="T68" fmla="*/ 98 w 106"/>
                <a:gd name="T69" fmla="*/ 78 h 256"/>
                <a:gd name="T70" fmla="*/ 106 w 106"/>
                <a:gd name="T71" fmla="*/ 60 h 256"/>
                <a:gd name="T72" fmla="*/ 100 w 106"/>
                <a:gd name="T73" fmla="*/ 44 h 256"/>
                <a:gd name="T74" fmla="*/ 100 w 106"/>
                <a:gd name="T75" fmla="*/ 44 h 256"/>
                <a:gd name="T76" fmla="*/ 98 w 106"/>
                <a:gd name="T77" fmla="*/ 44 h 256"/>
                <a:gd name="T78" fmla="*/ 98 w 106"/>
                <a:gd name="T79" fmla="*/ 24 h 256"/>
                <a:gd name="T80" fmla="*/ 98 w 106"/>
                <a:gd name="T81" fmla="*/ 22 h 256"/>
                <a:gd name="T82" fmla="*/ 98 w 106"/>
                <a:gd name="T83" fmla="*/ 22 h 256"/>
                <a:gd name="T84" fmla="*/ 102 w 106"/>
                <a:gd name="T85" fmla="*/ 16 h 256"/>
                <a:gd name="T86" fmla="*/ 106 w 106"/>
                <a:gd name="T87" fmla="*/ 12 h 256"/>
                <a:gd name="T88" fmla="*/ 80 w 106"/>
                <a:gd name="T8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256">
                  <a:moveTo>
                    <a:pt x="80" y="0"/>
                  </a:moveTo>
                  <a:lnTo>
                    <a:pt x="80" y="0"/>
                  </a:lnTo>
                  <a:lnTo>
                    <a:pt x="62" y="14"/>
                  </a:lnTo>
                  <a:lnTo>
                    <a:pt x="46" y="32"/>
                  </a:lnTo>
                  <a:lnTo>
                    <a:pt x="34" y="50"/>
                  </a:lnTo>
                  <a:lnTo>
                    <a:pt x="24" y="70"/>
                  </a:lnTo>
                  <a:lnTo>
                    <a:pt x="24" y="70"/>
                  </a:lnTo>
                  <a:lnTo>
                    <a:pt x="10" y="98"/>
                  </a:lnTo>
                  <a:lnTo>
                    <a:pt x="4" y="104"/>
                  </a:lnTo>
                  <a:lnTo>
                    <a:pt x="0" y="108"/>
                  </a:lnTo>
                  <a:lnTo>
                    <a:pt x="6" y="152"/>
                  </a:lnTo>
                  <a:lnTo>
                    <a:pt x="6" y="154"/>
                  </a:lnTo>
                  <a:lnTo>
                    <a:pt x="6" y="154"/>
                  </a:lnTo>
                  <a:lnTo>
                    <a:pt x="2" y="184"/>
                  </a:lnTo>
                  <a:lnTo>
                    <a:pt x="2" y="184"/>
                  </a:lnTo>
                  <a:lnTo>
                    <a:pt x="2" y="196"/>
                  </a:lnTo>
                  <a:lnTo>
                    <a:pt x="2" y="200"/>
                  </a:lnTo>
                  <a:lnTo>
                    <a:pt x="4" y="202"/>
                  </a:lnTo>
                  <a:lnTo>
                    <a:pt x="36" y="224"/>
                  </a:lnTo>
                  <a:lnTo>
                    <a:pt x="36" y="224"/>
                  </a:lnTo>
                  <a:lnTo>
                    <a:pt x="38" y="224"/>
                  </a:lnTo>
                  <a:lnTo>
                    <a:pt x="38" y="226"/>
                  </a:lnTo>
                  <a:lnTo>
                    <a:pt x="38" y="226"/>
                  </a:lnTo>
                  <a:lnTo>
                    <a:pt x="38" y="226"/>
                  </a:lnTo>
                  <a:lnTo>
                    <a:pt x="42" y="236"/>
                  </a:lnTo>
                  <a:lnTo>
                    <a:pt x="50" y="248"/>
                  </a:lnTo>
                  <a:lnTo>
                    <a:pt x="50" y="248"/>
                  </a:lnTo>
                  <a:lnTo>
                    <a:pt x="56" y="252"/>
                  </a:lnTo>
                  <a:lnTo>
                    <a:pt x="62" y="256"/>
                  </a:lnTo>
                  <a:lnTo>
                    <a:pt x="66" y="204"/>
                  </a:lnTo>
                  <a:lnTo>
                    <a:pt x="66" y="202"/>
                  </a:lnTo>
                  <a:lnTo>
                    <a:pt x="90" y="146"/>
                  </a:lnTo>
                  <a:lnTo>
                    <a:pt x="98" y="80"/>
                  </a:lnTo>
                  <a:lnTo>
                    <a:pt x="98" y="78"/>
                  </a:lnTo>
                  <a:lnTo>
                    <a:pt x="98" y="78"/>
                  </a:lnTo>
                  <a:lnTo>
                    <a:pt x="106" y="60"/>
                  </a:lnTo>
                  <a:lnTo>
                    <a:pt x="100" y="44"/>
                  </a:lnTo>
                  <a:lnTo>
                    <a:pt x="100" y="44"/>
                  </a:lnTo>
                  <a:lnTo>
                    <a:pt x="98" y="44"/>
                  </a:lnTo>
                  <a:lnTo>
                    <a:pt x="98" y="24"/>
                  </a:lnTo>
                  <a:lnTo>
                    <a:pt x="98" y="22"/>
                  </a:lnTo>
                  <a:lnTo>
                    <a:pt x="98" y="22"/>
                  </a:lnTo>
                  <a:lnTo>
                    <a:pt x="102" y="16"/>
                  </a:lnTo>
                  <a:lnTo>
                    <a:pt x="106" y="12"/>
                  </a:lnTo>
                  <a:lnTo>
                    <a:pt x="80" y="0"/>
                  </a:lnTo>
                  <a:close/>
                </a:path>
              </a:pathLst>
            </a:custGeom>
            <a:solidFill>
              <a:srgbClr val="D9D9D9"/>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40" name="MH_Other_33">
              <a:extLst>
                <a:ext uri="{FF2B5EF4-FFF2-40B4-BE49-F238E27FC236}">
                  <a16:creationId xmlns:a16="http://schemas.microsoft.com/office/drawing/2014/main" id="{EB721FFB-74BB-4D7D-866D-E377E2052680}"/>
                </a:ext>
              </a:extLst>
            </p:cNvPr>
            <p:cNvSpPr>
              <a:spLocks/>
            </p:cNvSpPr>
            <p:nvPr>
              <p:custDataLst>
                <p:tags r:id="rId32"/>
              </p:custDataLst>
            </p:nvPr>
          </p:nvSpPr>
          <p:spPr bwMode="auto">
            <a:xfrm>
              <a:off x="3856040" y="4390925"/>
              <a:ext cx="217487" cy="190500"/>
            </a:xfrm>
            <a:custGeom>
              <a:avLst/>
              <a:gdLst>
                <a:gd name="T0" fmla="*/ 72 w 160"/>
                <a:gd name="T1" fmla="*/ 14 h 140"/>
                <a:gd name="T2" fmla="*/ 70 w 160"/>
                <a:gd name="T3" fmla="*/ 18 h 140"/>
                <a:gd name="T4" fmla="*/ 70 w 160"/>
                <a:gd name="T5" fmla="*/ 18 h 140"/>
                <a:gd name="T6" fmla="*/ 68 w 160"/>
                <a:gd name="T7" fmla="*/ 20 h 140"/>
                <a:gd name="T8" fmla="*/ 36 w 160"/>
                <a:gd name="T9" fmla="*/ 28 h 140"/>
                <a:gd name="T10" fmla="*/ 38 w 160"/>
                <a:gd name="T11" fmla="*/ 32 h 140"/>
                <a:gd name="T12" fmla="*/ 48 w 160"/>
                <a:gd name="T13" fmla="*/ 44 h 140"/>
                <a:gd name="T14" fmla="*/ 48 w 160"/>
                <a:gd name="T15" fmla="*/ 44 h 140"/>
                <a:gd name="T16" fmla="*/ 44 w 160"/>
                <a:gd name="T17" fmla="*/ 46 h 140"/>
                <a:gd name="T18" fmla="*/ 30 w 160"/>
                <a:gd name="T19" fmla="*/ 54 h 140"/>
                <a:gd name="T20" fmla="*/ 6 w 160"/>
                <a:gd name="T21" fmla="*/ 72 h 140"/>
                <a:gd name="T22" fmla="*/ 6 w 160"/>
                <a:gd name="T23" fmla="*/ 72 h 140"/>
                <a:gd name="T24" fmla="*/ 2 w 160"/>
                <a:gd name="T25" fmla="*/ 80 h 140"/>
                <a:gd name="T26" fmla="*/ 0 w 160"/>
                <a:gd name="T27" fmla="*/ 92 h 140"/>
                <a:gd name="T28" fmla="*/ 4 w 160"/>
                <a:gd name="T29" fmla="*/ 108 h 140"/>
                <a:gd name="T30" fmla="*/ 10 w 160"/>
                <a:gd name="T31" fmla="*/ 126 h 140"/>
                <a:gd name="T32" fmla="*/ 34 w 160"/>
                <a:gd name="T33" fmla="*/ 128 h 140"/>
                <a:gd name="T34" fmla="*/ 36 w 160"/>
                <a:gd name="T35" fmla="*/ 128 h 140"/>
                <a:gd name="T36" fmla="*/ 36 w 160"/>
                <a:gd name="T37" fmla="*/ 128 h 140"/>
                <a:gd name="T38" fmla="*/ 60 w 160"/>
                <a:gd name="T39" fmla="*/ 140 h 140"/>
                <a:gd name="T40" fmla="*/ 86 w 160"/>
                <a:gd name="T41" fmla="*/ 136 h 140"/>
                <a:gd name="T42" fmla="*/ 86 w 160"/>
                <a:gd name="T43" fmla="*/ 136 h 140"/>
                <a:gd name="T44" fmla="*/ 94 w 160"/>
                <a:gd name="T45" fmla="*/ 132 h 140"/>
                <a:gd name="T46" fmla="*/ 102 w 160"/>
                <a:gd name="T47" fmla="*/ 126 h 140"/>
                <a:gd name="T48" fmla="*/ 112 w 160"/>
                <a:gd name="T49" fmla="*/ 118 h 140"/>
                <a:gd name="T50" fmla="*/ 122 w 160"/>
                <a:gd name="T51" fmla="*/ 106 h 140"/>
                <a:gd name="T52" fmla="*/ 124 w 160"/>
                <a:gd name="T53" fmla="*/ 106 h 140"/>
                <a:gd name="T54" fmla="*/ 126 w 160"/>
                <a:gd name="T55" fmla="*/ 104 h 140"/>
                <a:gd name="T56" fmla="*/ 136 w 160"/>
                <a:gd name="T57" fmla="*/ 100 h 140"/>
                <a:gd name="T58" fmla="*/ 134 w 160"/>
                <a:gd name="T59" fmla="*/ 66 h 140"/>
                <a:gd name="T60" fmla="*/ 134 w 160"/>
                <a:gd name="T61" fmla="*/ 66 h 140"/>
                <a:gd name="T62" fmla="*/ 148 w 160"/>
                <a:gd name="T63" fmla="*/ 44 h 140"/>
                <a:gd name="T64" fmla="*/ 148 w 160"/>
                <a:gd name="T65" fmla="*/ 44 h 140"/>
                <a:gd name="T66" fmla="*/ 148 w 160"/>
                <a:gd name="T67" fmla="*/ 44 h 140"/>
                <a:gd name="T68" fmla="*/ 160 w 160"/>
                <a:gd name="T69" fmla="*/ 34 h 140"/>
                <a:gd name="T70" fmla="*/ 160 w 160"/>
                <a:gd name="T71" fmla="*/ 34 h 140"/>
                <a:gd name="T72" fmla="*/ 160 w 160"/>
                <a:gd name="T73" fmla="*/ 22 h 140"/>
                <a:gd name="T74" fmla="*/ 158 w 160"/>
                <a:gd name="T75" fmla="*/ 14 h 140"/>
                <a:gd name="T76" fmla="*/ 156 w 160"/>
                <a:gd name="T77" fmla="*/ 10 h 140"/>
                <a:gd name="T78" fmla="*/ 156 w 160"/>
                <a:gd name="T79" fmla="*/ 10 h 140"/>
                <a:gd name="T80" fmla="*/ 152 w 160"/>
                <a:gd name="T81" fmla="*/ 2 h 140"/>
                <a:gd name="T82" fmla="*/ 146 w 160"/>
                <a:gd name="T83" fmla="*/ 0 h 140"/>
                <a:gd name="T84" fmla="*/ 146 w 160"/>
                <a:gd name="T85" fmla="*/ 12 h 140"/>
                <a:gd name="T86" fmla="*/ 126 w 160"/>
                <a:gd name="T87" fmla="*/ 8 h 140"/>
                <a:gd name="T88" fmla="*/ 116 w 160"/>
                <a:gd name="T89" fmla="*/ 14 h 140"/>
                <a:gd name="T90" fmla="*/ 114 w 160"/>
                <a:gd name="T91" fmla="*/ 14 h 140"/>
                <a:gd name="T92" fmla="*/ 114 w 160"/>
                <a:gd name="T93" fmla="*/ 14 h 140"/>
                <a:gd name="T94" fmla="*/ 72 w 160"/>
                <a:gd name="T95"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40">
                  <a:moveTo>
                    <a:pt x="72" y="14"/>
                  </a:moveTo>
                  <a:lnTo>
                    <a:pt x="70" y="18"/>
                  </a:lnTo>
                  <a:lnTo>
                    <a:pt x="70" y="18"/>
                  </a:lnTo>
                  <a:lnTo>
                    <a:pt x="68" y="20"/>
                  </a:lnTo>
                  <a:lnTo>
                    <a:pt x="36" y="28"/>
                  </a:lnTo>
                  <a:lnTo>
                    <a:pt x="38" y="32"/>
                  </a:lnTo>
                  <a:lnTo>
                    <a:pt x="48" y="44"/>
                  </a:lnTo>
                  <a:lnTo>
                    <a:pt x="48" y="44"/>
                  </a:lnTo>
                  <a:lnTo>
                    <a:pt x="44" y="46"/>
                  </a:lnTo>
                  <a:lnTo>
                    <a:pt x="30" y="54"/>
                  </a:lnTo>
                  <a:lnTo>
                    <a:pt x="6" y="72"/>
                  </a:lnTo>
                  <a:lnTo>
                    <a:pt x="6" y="72"/>
                  </a:lnTo>
                  <a:lnTo>
                    <a:pt x="2" y="80"/>
                  </a:lnTo>
                  <a:lnTo>
                    <a:pt x="0" y="92"/>
                  </a:lnTo>
                  <a:lnTo>
                    <a:pt x="4" y="108"/>
                  </a:lnTo>
                  <a:lnTo>
                    <a:pt x="10" y="126"/>
                  </a:lnTo>
                  <a:lnTo>
                    <a:pt x="34" y="128"/>
                  </a:lnTo>
                  <a:lnTo>
                    <a:pt x="36" y="128"/>
                  </a:lnTo>
                  <a:lnTo>
                    <a:pt x="36" y="128"/>
                  </a:lnTo>
                  <a:lnTo>
                    <a:pt x="60" y="140"/>
                  </a:lnTo>
                  <a:lnTo>
                    <a:pt x="86" y="136"/>
                  </a:lnTo>
                  <a:lnTo>
                    <a:pt x="86" y="136"/>
                  </a:lnTo>
                  <a:lnTo>
                    <a:pt x="94" y="132"/>
                  </a:lnTo>
                  <a:lnTo>
                    <a:pt x="102" y="126"/>
                  </a:lnTo>
                  <a:lnTo>
                    <a:pt x="112" y="118"/>
                  </a:lnTo>
                  <a:lnTo>
                    <a:pt x="122" y="106"/>
                  </a:lnTo>
                  <a:lnTo>
                    <a:pt x="124" y="106"/>
                  </a:lnTo>
                  <a:lnTo>
                    <a:pt x="126" y="104"/>
                  </a:lnTo>
                  <a:lnTo>
                    <a:pt x="136" y="100"/>
                  </a:lnTo>
                  <a:lnTo>
                    <a:pt x="134" y="66"/>
                  </a:lnTo>
                  <a:lnTo>
                    <a:pt x="134" y="66"/>
                  </a:lnTo>
                  <a:lnTo>
                    <a:pt x="148" y="44"/>
                  </a:lnTo>
                  <a:lnTo>
                    <a:pt x="148" y="44"/>
                  </a:lnTo>
                  <a:lnTo>
                    <a:pt x="148" y="44"/>
                  </a:lnTo>
                  <a:lnTo>
                    <a:pt x="160" y="34"/>
                  </a:lnTo>
                  <a:lnTo>
                    <a:pt x="160" y="34"/>
                  </a:lnTo>
                  <a:lnTo>
                    <a:pt x="160" y="22"/>
                  </a:lnTo>
                  <a:lnTo>
                    <a:pt x="158" y="14"/>
                  </a:lnTo>
                  <a:lnTo>
                    <a:pt x="156" y="10"/>
                  </a:lnTo>
                  <a:lnTo>
                    <a:pt x="156" y="10"/>
                  </a:lnTo>
                  <a:lnTo>
                    <a:pt x="152" y="2"/>
                  </a:lnTo>
                  <a:lnTo>
                    <a:pt x="146" y="0"/>
                  </a:lnTo>
                  <a:lnTo>
                    <a:pt x="146" y="12"/>
                  </a:lnTo>
                  <a:lnTo>
                    <a:pt x="126" y="8"/>
                  </a:lnTo>
                  <a:lnTo>
                    <a:pt x="116" y="14"/>
                  </a:lnTo>
                  <a:lnTo>
                    <a:pt x="114" y="14"/>
                  </a:lnTo>
                  <a:lnTo>
                    <a:pt x="114" y="14"/>
                  </a:lnTo>
                  <a:lnTo>
                    <a:pt x="72" y="14"/>
                  </a:lnTo>
                  <a:close/>
                </a:path>
              </a:pathLst>
            </a:custGeom>
            <a:solidFill>
              <a:schemeClr val="accent1">
                <a:lumMod val="60000"/>
                <a:lumOff val="40000"/>
              </a:schemeClr>
            </a:solidFill>
            <a:ln>
              <a:noFill/>
            </a:ln>
          </p:spPr>
          <p:txBody>
            <a:bodyPr/>
            <a:lstStyle/>
            <a:p>
              <a:pPr>
                <a:defRPr/>
              </a:pPr>
              <a:endParaRPr lang="zh-CN" altLang="en-US" sz="1400">
                <a:solidFill>
                  <a:srgbClr val="FFFF00"/>
                </a:solidFill>
                <a:latin typeface="微软雅黑" panose="020B0503020204020204" pitchFamily="34" charset="-122"/>
                <a:ea typeface="微软雅黑" panose="020B0503020204020204" pitchFamily="34" charset="-122"/>
                <a:cs typeface="+mn-ea"/>
                <a:sym typeface="+mn-lt"/>
              </a:endParaRPr>
            </a:p>
          </p:txBody>
        </p:sp>
      </p:grpSp>
      <p:sp>
        <p:nvSpPr>
          <p:cNvPr id="41" name="矩形 40"/>
          <p:cNvSpPr/>
          <p:nvPr/>
        </p:nvSpPr>
        <p:spPr>
          <a:xfrm>
            <a:off x="5652743" y="498305"/>
            <a:ext cx="6565072" cy="6659515"/>
          </a:xfrm>
          <a:prstGeom prst="rect">
            <a:avLst/>
          </a:prstGeom>
        </p:spPr>
        <p:txBody>
          <a:bodyPr wrap="square">
            <a:spAutoFit/>
          </a:bodyPr>
          <a:lstStyle/>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十三</a:t>
            </a:r>
            <a:r>
              <a:rPr lang="zh-CN" altLang="en-US" sz="1400" dirty="0" smtClean="0">
                <a:latin typeface="微软雅黑" panose="020B0503020204020204" pitchFamily="34" charset="-122"/>
                <a:ea typeface="微软雅黑" panose="020B0503020204020204" pitchFamily="34" charset="-122"/>
                <a:cs typeface="+mn-ea"/>
                <a:sym typeface="+mn-lt"/>
              </a:rPr>
              <a:t>部委：</a:t>
            </a:r>
            <a:r>
              <a:rPr lang="en-US" altLang="zh-CN" sz="1400" dirty="0" smtClean="0">
                <a:latin typeface="微软雅黑" panose="020B0503020204020204" pitchFamily="34" charset="-122"/>
                <a:ea typeface="微软雅黑" panose="020B0503020204020204" pitchFamily="34" charset="-122"/>
                <a:cs typeface="+mn-ea"/>
                <a:sym typeface="+mn-lt"/>
              </a:rPr>
              <a:t>《</a:t>
            </a:r>
            <a:r>
              <a:rPr lang="zh-CN" altLang="en-US" sz="1400" dirty="0" smtClean="0">
                <a:latin typeface="微软雅黑" panose="020B0503020204020204" pitchFamily="34" charset="-122"/>
                <a:ea typeface="微软雅黑" panose="020B0503020204020204" pitchFamily="34" charset="-122"/>
                <a:cs typeface="+mn-ea"/>
                <a:sym typeface="+mn-lt"/>
              </a:rPr>
              <a:t>住房和城乡建设部等多部门关于推动</a:t>
            </a:r>
            <a:r>
              <a:rPr lang="zh-CN" altLang="en-US" sz="1400" b="1" dirty="0" smtClean="0">
                <a:latin typeface="微软雅黑" panose="020B0503020204020204" pitchFamily="34" charset="-122"/>
                <a:ea typeface="微软雅黑" panose="020B0503020204020204" pitchFamily="34" charset="-122"/>
                <a:cs typeface="+mn-ea"/>
                <a:sym typeface="+mn-lt"/>
              </a:rPr>
              <a:t>智能建造</a:t>
            </a:r>
            <a:r>
              <a:rPr lang="zh-CN" altLang="en-US" sz="1400" dirty="0" smtClean="0">
                <a:latin typeface="微软雅黑" panose="020B0503020204020204" pitchFamily="34" charset="-122"/>
                <a:ea typeface="微软雅黑" panose="020B0503020204020204" pitchFamily="34" charset="-122"/>
                <a:cs typeface="+mn-ea"/>
                <a:sym typeface="+mn-lt"/>
              </a:rPr>
              <a:t>与建筑工业化协同发展的指导意见</a:t>
            </a:r>
            <a:r>
              <a:rPr lang="en-US" altLang="zh-CN" sz="1400" dirty="0" smtClean="0">
                <a:latin typeface="微软雅黑" panose="020B0503020204020204" pitchFamily="34" charset="-122"/>
                <a:ea typeface="微软雅黑" panose="020B0503020204020204" pitchFamily="34" charset="-122"/>
                <a:cs typeface="+mn-ea"/>
                <a:sym typeface="+mn-lt"/>
              </a:rPr>
              <a:t>》</a:t>
            </a:r>
          </a:p>
          <a:p>
            <a:pPr marL="285750" indent="-285750">
              <a:lnSpc>
                <a:spcPct val="150000"/>
              </a:lnSpc>
              <a:spcAft>
                <a:spcPts val="60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mn-ea"/>
                <a:sym typeface="+mn-lt"/>
              </a:rPr>
              <a:t>河北：</a:t>
            </a:r>
            <a:r>
              <a:rPr lang="en-US" altLang="zh-CN" sz="1400" dirty="0" smtClean="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河北省智慧工地示范工程</a:t>
            </a:r>
            <a:r>
              <a:rPr lang="zh-CN" altLang="en-US" sz="1400" b="1" dirty="0">
                <a:solidFill>
                  <a:srgbClr val="FF0000"/>
                </a:solidFill>
                <a:latin typeface="微软雅黑" panose="020B0503020204020204" pitchFamily="34" charset="-122"/>
                <a:ea typeface="微软雅黑" panose="020B0503020204020204" pitchFamily="34" charset="-122"/>
                <a:cs typeface="+mn-ea"/>
                <a:sym typeface="+mn-lt"/>
              </a:rPr>
              <a:t>评价管理</a:t>
            </a:r>
            <a:r>
              <a:rPr lang="zh-CN" altLang="en-US" sz="1400" dirty="0" smtClean="0">
                <a:latin typeface="微软雅黑" panose="020B0503020204020204" pitchFamily="34" charset="-122"/>
                <a:ea typeface="微软雅黑" panose="020B0503020204020204" pitchFamily="34" charset="-122"/>
                <a:cs typeface="+mn-ea"/>
                <a:sym typeface="+mn-lt"/>
              </a:rPr>
              <a:t>办法（试行）</a:t>
            </a:r>
            <a:r>
              <a:rPr lang="en-US" altLang="zh-CN" sz="1400" dirty="0" smtClean="0">
                <a:latin typeface="微软雅黑" panose="020B0503020204020204" pitchFamily="34" charset="-122"/>
                <a:ea typeface="微软雅黑" panose="020B0503020204020204" pitchFamily="34" charset="-122"/>
                <a:cs typeface="+mn-ea"/>
                <a:sym typeface="+mn-lt"/>
              </a:rPr>
              <a:t>》</a:t>
            </a:r>
          </a:p>
          <a:p>
            <a:pPr marL="285750" indent="-285750">
              <a:lnSpc>
                <a:spcPct val="150000"/>
              </a:lnSpc>
              <a:spcAft>
                <a:spcPts val="60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mn-ea"/>
                <a:sym typeface="+mn-lt"/>
              </a:rPr>
              <a:t>河北：</a:t>
            </a:r>
            <a:r>
              <a:rPr lang="en-US" altLang="zh-CN" sz="1400" dirty="0" smtClean="0">
                <a:latin typeface="微软雅黑" panose="020B0503020204020204" pitchFamily="34" charset="-122"/>
                <a:ea typeface="微软雅黑" panose="020B0503020204020204" pitchFamily="34" charset="-122"/>
                <a:cs typeface="+mn-ea"/>
                <a:sym typeface="+mn-lt"/>
              </a:rPr>
              <a:t>《</a:t>
            </a:r>
            <a:r>
              <a:rPr lang="zh-CN" altLang="en-US" sz="1400" dirty="0" smtClean="0">
                <a:latin typeface="微软雅黑" panose="020B0503020204020204" pitchFamily="34" charset="-122"/>
                <a:ea typeface="微软雅黑" panose="020B0503020204020204" pitchFamily="34" charset="-122"/>
                <a:cs typeface="+mn-ea"/>
                <a:sym typeface="+mn-lt"/>
              </a:rPr>
              <a:t>关于进一步加强建筑</a:t>
            </a:r>
            <a:r>
              <a:rPr lang="zh-CN" altLang="en-US" sz="1400" b="1" dirty="0" smtClean="0">
                <a:latin typeface="微软雅黑" panose="020B0503020204020204" pitchFamily="34" charset="-122"/>
                <a:ea typeface="微软雅黑" panose="020B0503020204020204" pitchFamily="34" charset="-122"/>
                <a:cs typeface="+mn-ea"/>
                <a:sym typeface="+mn-lt"/>
              </a:rPr>
              <a:t>起重机械</a:t>
            </a:r>
            <a:r>
              <a:rPr lang="zh-CN" altLang="en-US" sz="1400" dirty="0" smtClean="0">
                <a:latin typeface="微软雅黑" panose="020B0503020204020204" pitchFamily="34" charset="-122"/>
                <a:ea typeface="微软雅黑" panose="020B0503020204020204" pitchFamily="34" charset="-122"/>
                <a:cs typeface="+mn-ea"/>
                <a:sym typeface="+mn-lt"/>
              </a:rPr>
              <a:t>监督管理工作的通知</a:t>
            </a:r>
            <a:r>
              <a:rPr lang="en-US" altLang="zh-CN" sz="1400" dirty="0" smtClean="0">
                <a:latin typeface="微软雅黑" panose="020B0503020204020204" pitchFamily="34" charset="-122"/>
                <a:ea typeface="微软雅黑" panose="020B0503020204020204" pitchFamily="34" charset="-122"/>
                <a:cs typeface="+mn-ea"/>
                <a:sym typeface="+mn-lt"/>
              </a:rPr>
              <a:t>》</a:t>
            </a: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北京：</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智慧工地</a:t>
            </a:r>
            <a:r>
              <a:rPr lang="zh-CN" altLang="en-US" sz="1400" b="1" dirty="0">
                <a:solidFill>
                  <a:srgbClr val="FF0000"/>
                </a:solidFill>
                <a:latin typeface="微软雅黑" panose="020B0503020204020204" pitchFamily="34" charset="-122"/>
                <a:ea typeface="微软雅黑" panose="020B0503020204020204" pitchFamily="34" charset="-122"/>
                <a:cs typeface="+mn-ea"/>
                <a:sym typeface="+mn-lt"/>
              </a:rPr>
              <a:t>评价标准</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编制工作启动</a:t>
            </a:r>
            <a:r>
              <a:rPr lang="zh-CN" altLang="en-US" sz="1400" dirty="0" smtClean="0">
                <a:latin typeface="微软雅黑" panose="020B0503020204020204" pitchFamily="34" charset="-122"/>
                <a:ea typeface="微软雅黑" panose="020B0503020204020204" pitchFamily="34" charset="-122"/>
                <a:cs typeface="+mn-ea"/>
                <a:sym typeface="+mn-lt"/>
              </a:rPr>
              <a:t>会</a:t>
            </a:r>
            <a:endParaRPr lang="en-US" altLang="zh-CN" sz="1400" dirty="0" smtClean="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河南</a:t>
            </a:r>
            <a:r>
              <a:rPr lang="zh-CN" altLang="en-US" sz="1400" dirty="0" smtClean="0">
                <a:latin typeface="微软雅黑" panose="020B0503020204020204" pitchFamily="34" charset="-122"/>
                <a:ea typeface="微软雅黑" panose="020B0503020204020204" pitchFamily="34" charset="-122"/>
                <a:cs typeface="+mn-ea"/>
                <a:sym typeface="+mn-lt"/>
              </a:rPr>
              <a:t>：</a:t>
            </a:r>
            <a:r>
              <a:rPr lang="en-US" altLang="zh-CN" sz="1400" dirty="0" smtClean="0">
                <a:latin typeface="微软雅黑" panose="020B0503020204020204" pitchFamily="34" charset="-122"/>
                <a:ea typeface="微软雅黑" panose="020B0503020204020204" pitchFamily="34" charset="-122"/>
                <a:cs typeface="+mn-ea"/>
                <a:sym typeface="+mn-lt"/>
              </a:rPr>
              <a:t>《</a:t>
            </a:r>
            <a:r>
              <a:rPr lang="zh-CN" altLang="en-US" sz="1400" dirty="0" smtClean="0">
                <a:latin typeface="微软雅黑" panose="020B0503020204020204" pitchFamily="34" charset="-122"/>
                <a:ea typeface="微软雅黑" panose="020B0503020204020204" pitchFamily="34" charset="-122"/>
                <a:cs typeface="+mn-ea"/>
                <a:sym typeface="+mn-lt"/>
              </a:rPr>
              <a:t>施工</a:t>
            </a:r>
            <a:r>
              <a:rPr lang="zh-CN" altLang="en-US" sz="1400" dirty="0">
                <a:solidFill>
                  <a:srgbClr val="FF0000"/>
                </a:solidFill>
                <a:latin typeface="微软雅黑" panose="020B0503020204020204" pitchFamily="34" charset="-122"/>
                <a:ea typeface="微软雅黑" panose="020B0503020204020204" pitchFamily="34" charset="-122"/>
                <a:cs typeface="+mn-ea"/>
                <a:sym typeface="+mn-lt"/>
              </a:rPr>
              <a:t>工地</a:t>
            </a:r>
            <a:r>
              <a:rPr lang="zh-CN" altLang="en-US" sz="1400" b="1" dirty="0">
                <a:solidFill>
                  <a:srgbClr val="FF0000"/>
                </a:solidFill>
                <a:latin typeface="微软雅黑" panose="020B0503020204020204" pitchFamily="34" charset="-122"/>
                <a:ea typeface="微软雅黑" panose="020B0503020204020204" pitchFamily="34" charset="-122"/>
                <a:cs typeface="+mn-ea"/>
                <a:sym typeface="+mn-lt"/>
              </a:rPr>
              <a:t>智慧化</a:t>
            </a:r>
            <a:r>
              <a:rPr lang="zh-CN" altLang="en-US" sz="1400" b="1" dirty="0">
                <a:latin typeface="微软雅黑" panose="020B0503020204020204" pitchFamily="34" charset="-122"/>
                <a:ea typeface="微软雅黑" panose="020B0503020204020204" pitchFamily="34" charset="-122"/>
                <a:cs typeface="+mn-ea"/>
                <a:sym typeface="+mn-lt"/>
              </a:rPr>
              <a:t>提升</a:t>
            </a:r>
            <a:r>
              <a:rPr lang="zh-CN" altLang="en-US" sz="1400" dirty="0">
                <a:latin typeface="微软雅黑" panose="020B0503020204020204" pitchFamily="34" charset="-122"/>
                <a:ea typeface="微软雅黑" panose="020B0503020204020204" pitchFamily="34" charset="-122"/>
                <a:cs typeface="+mn-ea"/>
                <a:sym typeface="+mn-lt"/>
              </a:rPr>
              <a:t>实施</a:t>
            </a:r>
            <a:r>
              <a:rPr lang="zh-CN" altLang="en-US" sz="1400" dirty="0" smtClean="0">
                <a:latin typeface="微软雅黑" panose="020B0503020204020204" pitchFamily="34" charset="-122"/>
                <a:ea typeface="微软雅黑" panose="020B0503020204020204" pitchFamily="34" charset="-122"/>
                <a:cs typeface="+mn-ea"/>
                <a:sym typeface="+mn-lt"/>
              </a:rPr>
              <a:t>方案</a:t>
            </a:r>
            <a:r>
              <a:rPr lang="en-US" altLang="zh-CN" sz="1400" dirty="0" smtClean="0">
                <a:latin typeface="微软雅黑" panose="020B0503020204020204" pitchFamily="34" charset="-122"/>
                <a:ea typeface="微软雅黑" panose="020B0503020204020204" pitchFamily="34" charset="-122"/>
                <a:cs typeface="+mn-ea"/>
                <a:sym typeface="+mn-lt"/>
              </a:rPr>
              <a:t>》</a:t>
            </a:r>
            <a:endParaRPr lang="zh-CN" altLang="en-US" sz="1400" dirty="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mn-ea"/>
                <a:sym typeface="+mn-lt"/>
              </a:rPr>
              <a:t>浙江：</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智慧工地</a:t>
            </a:r>
            <a:r>
              <a:rPr lang="zh-CN" altLang="en-US" sz="1400" b="1" dirty="0">
                <a:solidFill>
                  <a:srgbClr val="FF0000"/>
                </a:solidFill>
                <a:latin typeface="微软雅黑" panose="020B0503020204020204" pitchFamily="34" charset="-122"/>
                <a:ea typeface="微软雅黑" panose="020B0503020204020204" pitchFamily="34" charset="-122"/>
                <a:cs typeface="+mn-ea"/>
                <a:sym typeface="+mn-lt"/>
              </a:rPr>
              <a:t>评价标准</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团体标准的</a:t>
            </a:r>
            <a:r>
              <a:rPr lang="zh-CN" altLang="en-US" sz="1400" dirty="0" smtClean="0">
                <a:latin typeface="微软雅黑" panose="020B0503020204020204" pitchFamily="34" charset="-122"/>
                <a:ea typeface="微软雅黑" panose="020B0503020204020204" pitchFamily="34" charset="-122"/>
                <a:cs typeface="+mn-ea"/>
                <a:sym typeface="+mn-lt"/>
              </a:rPr>
              <a:t>立项</a:t>
            </a:r>
            <a:endParaRPr lang="en-US" altLang="zh-CN" sz="1400" dirty="0" smtClean="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江苏</a:t>
            </a:r>
            <a:r>
              <a:rPr lang="zh-CN" altLang="en-US" sz="1400" dirty="0" smtClean="0">
                <a:latin typeface="微软雅黑" panose="020B0503020204020204" pitchFamily="34" charset="-122"/>
                <a:ea typeface="微软雅黑" panose="020B0503020204020204" pitchFamily="34" charset="-122"/>
                <a:cs typeface="+mn-ea"/>
                <a:sym typeface="+mn-lt"/>
              </a:rPr>
              <a:t>：省</a:t>
            </a:r>
            <a:r>
              <a:rPr lang="zh-CN" altLang="en-US" sz="1400" dirty="0">
                <a:latin typeface="微软雅黑" panose="020B0503020204020204" pitchFamily="34" charset="-122"/>
                <a:ea typeface="微软雅黑" panose="020B0503020204020204" pitchFamily="34" charset="-122"/>
                <a:cs typeface="+mn-ea"/>
                <a:sym typeface="+mn-lt"/>
              </a:rPr>
              <a:t>住房城乡建设厅关于推进智慧工地建设的</a:t>
            </a:r>
            <a:r>
              <a:rPr lang="zh-CN" altLang="en-US" sz="1400" b="1" dirty="0">
                <a:latin typeface="微软雅黑" panose="020B0503020204020204" pitchFamily="34" charset="-122"/>
                <a:ea typeface="微软雅黑" panose="020B0503020204020204" pitchFamily="34" charset="-122"/>
                <a:cs typeface="+mn-ea"/>
                <a:sym typeface="+mn-lt"/>
              </a:rPr>
              <a:t>指导意见</a:t>
            </a:r>
            <a:endParaRPr lang="en-US" altLang="zh-CN" sz="1400" b="1" dirty="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宁夏</a:t>
            </a:r>
            <a:r>
              <a:rPr lang="zh-CN" altLang="en-US" sz="1400" dirty="0" smtClean="0">
                <a:latin typeface="微软雅黑" panose="020B0503020204020204" pitchFamily="34" charset="-122"/>
                <a:ea typeface="微软雅黑" panose="020B0503020204020204" pitchFamily="34" charset="-122"/>
                <a:cs typeface="+mn-ea"/>
                <a:sym typeface="+mn-lt"/>
              </a:rPr>
              <a:t>：</a:t>
            </a:r>
            <a:r>
              <a:rPr lang="en-US" altLang="zh-CN" sz="1400" dirty="0" smtClean="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宁夏智慧工地建设</a:t>
            </a:r>
            <a:r>
              <a:rPr lang="zh-CN" altLang="en-US" sz="1400" b="1" dirty="0">
                <a:solidFill>
                  <a:srgbClr val="FF0000"/>
                </a:solidFill>
                <a:latin typeface="微软雅黑" panose="020B0503020204020204" pitchFamily="34" charset="-122"/>
                <a:ea typeface="微软雅黑" panose="020B0503020204020204" pitchFamily="34" charset="-122"/>
                <a:cs typeface="+mn-ea"/>
                <a:sym typeface="+mn-lt"/>
              </a:rPr>
              <a:t>技术标准</a:t>
            </a:r>
            <a:r>
              <a:rPr lang="zh-CN" altLang="en-US" sz="1400" dirty="0">
                <a:latin typeface="微软雅黑" panose="020B0503020204020204" pitchFamily="34" charset="-122"/>
                <a:ea typeface="微软雅黑" panose="020B0503020204020204" pitchFamily="34" charset="-122"/>
                <a:cs typeface="+mn-ea"/>
                <a:sym typeface="+mn-lt"/>
              </a:rPr>
              <a:t>（征求意见稿）</a:t>
            </a:r>
            <a:r>
              <a:rPr lang="en-US" altLang="zh-CN" sz="1400" dirty="0" smtClean="0">
                <a:latin typeface="微软雅黑" panose="020B0503020204020204" pitchFamily="34" charset="-122"/>
                <a:ea typeface="微软雅黑" panose="020B0503020204020204" pitchFamily="34" charset="-122"/>
                <a:cs typeface="+mn-ea"/>
                <a:sym typeface="+mn-lt"/>
              </a:rPr>
              <a:t>》</a:t>
            </a: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赣皖：关于印发</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安徽省建筑</a:t>
            </a:r>
            <a:r>
              <a:rPr lang="zh-CN" altLang="en-US" sz="1400" b="1" dirty="0">
                <a:latin typeface="微软雅黑" panose="020B0503020204020204" pitchFamily="34" charset="-122"/>
                <a:ea typeface="微软雅黑" panose="020B0503020204020204" pitchFamily="34" charset="-122"/>
                <a:cs typeface="+mn-ea"/>
                <a:sym typeface="+mn-lt"/>
              </a:rPr>
              <a:t>起重机械安全管理</a:t>
            </a:r>
            <a:r>
              <a:rPr lang="zh-CN" altLang="en-US" sz="1400" dirty="0">
                <a:latin typeface="微软雅黑" panose="020B0503020204020204" pitchFamily="34" charset="-122"/>
                <a:ea typeface="微软雅黑" panose="020B0503020204020204" pitchFamily="34" charset="-122"/>
                <a:cs typeface="+mn-ea"/>
                <a:sym typeface="+mn-lt"/>
              </a:rPr>
              <a:t>十项重点</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的通知</a:t>
            </a:r>
            <a:endParaRPr lang="en-US" altLang="zh-CN" sz="1400" dirty="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湖南：关于印发</a:t>
            </a:r>
            <a:r>
              <a:rPr lang="en-US" altLang="zh-CN" sz="1400" dirty="0">
                <a:latin typeface="微软雅黑" panose="020B0503020204020204" pitchFamily="34" charset="-122"/>
                <a:ea typeface="微软雅黑" panose="020B0503020204020204" pitchFamily="34" charset="-122"/>
                <a:cs typeface="+mn-ea"/>
                <a:sym typeface="+mn-lt"/>
              </a:rPr>
              <a:t>《2020</a:t>
            </a:r>
            <a:r>
              <a:rPr lang="zh-CN" altLang="en-US" sz="1400" dirty="0">
                <a:latin typeface="微软雅黑" panose="020B0503020204020204" pitchFamily="34" charset="-122"/>
                <a:ea typeface="微软雅黑" panose="020B0503020204020204" pitchFamily="34" charset="-122"/>
                <a:cs typeface="+mn-ea"/>
                <a:sym typeface="+mn-lt"/>
              </a:rPr>
              <a:t>年“</a:t>
            </a:r>
            <a:r>
              <a:rPr lang="zh-CN" altLang="en-US" sz="1400" b="1" dirty="0">
                <a:latin typeface="微软雅黑" panose="020B0503020204020204" pitchFamily="34" charset="-122"/>
                <a:ea typeface="微软雅黑" panose="020B0503020204020204" pitchFamily="34" charset="-122"/>
                <a:cs typeface="+mn-ea"/>
                <a:sym typeface="+mn-lt"/>
              </a:rPr>
              <a:t>智慧住建</a:t>
            </a:r>
            <a:r>
              <a:rPr lang="zh-CN" altLang="en-US" sz="1400" dirty="0">
                <a:latin typeface="微软雅黑" panose="020B0503020204020204" pitchFamily="34" charset="-122"/>
                <a:ea typeface="微软雅黑" panose="020B0503020204020204" pitchFamily="34" charset="-122"/>
                <a:cs typeface="+mn-ea"/>
                <a:sym typeface="+mn-lt"/>
              </a:rPr>
              <a:t>”工作要点</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的通知</a:t>
            </a:r>
            <a:endParaRPr lang="en-US" altLang="zh-CN" sz="1400" dirty="0" smtClean="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mn-ea"/>
                <a:sym typeface="+mn-lt"/>
              </a:rPr>
              <a:t>贵州：贵州省房屋市政工程</a:t>
            </a:r>
            <a:r>
              <a:rPr lang="zh-CN" altLang="en-US" sz="1400" b="1" dirty="0" smtClean="0">
                <a:latin typeface="微软雅黑" panose="020B0503020204020204" pitchFamily="34" charset="-122"/>
                <a:ea typeface="微软雅黑" panose="020B0503020204020204" pitchFamily="34" charset="-122"/>
                <a:cs typeface="+mn-ea"/>
                <a:sym typeface="+mn-lt"/>
              </a:rPr>
              <a:t>智慧工地数字监管</a:t>
            </a:r>
            <a:r>
              <a:rPr lang="zh-CN" altLang="en-US" sz="1400" dirty="0" smtClean="0">
                <a:latin typeface="微软雅黑" panose="020B0503020204020204" pitchFamily="34" charset="-122"/>
                <a:ea typeface="微软雅黑" panose="020B0503020204020204" pitchFamily="34" charset="-122"/>
                <a:cs typeface="+mn-ea"/>
                <a:sym typeface="+mn-lt"/>
              </a:rPr>
              <a:t>服务平台建设工作方案</a:t>
            </a:r>
            <a:endParaRPr lang="en-US" altLang="zh-CN" sz="1400" dirty="0" smtClean="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辽宁：关于加强施工现场视频监控</a:t>
            </a:r>
            <a:r>
              <a:rPr lang="zh-CN" altLang="en-US" sz="1400" dirty="0" smtClean="0">
                <a:latin typeface="微软雅黑" panose="020B0503020204020204" pitchFamily="34" charset="-122"/>
                <a:ea typeface="微软雅黑" panose="020B0503020204020204" pitchFamily="34" charset="-122"/>
                <a:cs typeface="+mn-ea"/>
                <a:sym typeface="+mn-lt"/>
              </a:rPr>
              <a:t>及</a:t>
            </a:r>
            <a:r>
              <a:rPr lang="zh-CN" altLang="en-US" sz="1400" b="1" dirty="0" smtClean="0">
                <a:latin typeface="微软雅黑" panose="020B0503020204020204" pitchFamily="34" charset="-122"/>
                <a:ea typeface="微软雅黑" panose="020B0503020204020204" pitchFamily="34" charset="-122"/>
                <a:cs typeface="+mn-ea"/>
                <a:sym typeface="+mn-lt"/>
              </a:rPr>
              <a:t>大型</a:t>
            </a:r>
            <a:r>
              <a:rPr lang="zh-CN" altLang="en-US" sz="1400" b="1" dirty="0">
                <a:latin typeface="微软雅黑" panose="020B0503020204020204" pitchFamily="34" charset="-122"/>
                <a:ea typeface="微软雅黑" panose="020B0503020204020204" pitchFamily="34" charset="-122"/>
                <a:cs typeface="+mn-ea"/>
                <a:sym typeface="+mn-lt"/>
              </a:rPr>
              <a:t>起重机械安全监控系统</a:t>
            </a:r>
            <a:r>
              <a:rPr lang="zh-CN" altLang="en-US" sz="1400" dirty="0" smtClean="0">
                <a:latin typeface="微软雅黑" panose="020B0503020204020204" pitchFamily="34" charset="-122"/>
                <a:ea typeface="微软雅黑" panose="020B0503020204020204" pitchFamily="34" charset="-122"/>
                <a:cs typeface="+mn-ea"/>
                <a:sym typeface="+mn-lt"/>
              </a:rPr>
              <a:t>安装</a:t>
            </a:r>
            <a:endParaRPr lang="en-US" altLang="zh-CN" sz="1400" dirty="0" smtClean="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mn-ea"/>
                <a:sym typeface="+mn-lt"/>
              </a:rPr>
              <a:t>成都</a:t>
            </a:r>
            <a:r>
              <a:rPr lang="zh-CN" altLang="en-US" sz="1400" dirty="0">
                <a:latin typeface="微软雅黑" panose="020B0503020204020204" pitchFamily="34" charset="-122"/>
                <a:ea typeface="微软雅黑" panose="020B0503020204020204" pitchFamily="34" charset="-122"/>
                <a:cs typeface="+mn-ea"/>
                <a:sym typeface="+mn-lt"/>
              </a:rPr>
              <a:t>：关于进一步加强</a:t>
            </a:r>
            <a:r>
              <a:rPr lang="zh-CN" altLang="en-US" sz="1400" b="1" dirty="0">
                <a:latin typeface="微软雅黑" panose="020B0503020204020204" pitchFamily="34" charset="-122"/>
                <a:ea typeface="微软雅黑" panose="020B0503020204020204" pitchFamily="34" charset="-122"/>
                <a:cs typeface="+mn-ea"/>
                <a:sym typeface="+mn-lt"/>
              </a:rPr>
              <a:t>塔式起重机械安全管理</a:t>
            </a:r>
            <a:r>
              <a:rPr lang="zh-CN" altLang="en-US" sz="1400" dirty="0">
                <a:latin typeface="微软雅黑" panose="020B0503020204020204" pitchFamily="34" charset="-122"/>
                <a:ea typeface="微软雅黑" panose="020B0503020204020204" pitchFamily="34" charset="-122"/>
                <a:cs typeface="+mn-ea"/>
                <a:sym typeface="+mn-lt"/>
              </a:rPr>
              <a:t>的</a:t>
            </a:r>
            <a:r>
              <a:rPr lang="zh-CN" altLang="en-US" sz="1400" dirty="0" smtClean="0">
                <a:latin typeface="微软雅黑" panose="020B0503020204020204" pitchFamily="34" charset="-122"/>
                <a:ea typeface="微软雅黑" panose="020B0503020204020204" pitchFamily="34" charset="-122"/>
                <a:cs typeface="+mn-ea"/>
                <a:sym typeface="+mn-lt"/>
              </a:rPr>
              <a:t>通知</a:t>
            </a:r>
            <a:endParaRPr lang="en-US" altLang="zh-CN" sz="1400" dirty="0" smtClean="0">
              <a:latin typeface="微软雅黑" panose="020B0503020204020204" pitchFamily="34" charset="-122"/>
              <a:ea typeface="微软雅黑" panose="020B0503020204020204" pitchFamily="34" charset="-122"/>
              <a:cs typeface="+mn-ea"/>
              <a:sym typeface="+mn-lt"/>
            </a:endParaRPr>
          </a:p>
          <a:p>
            <a:pPr marL="285750" indent="-285750">
              <a:lnSpc>
                <a:spcPct val="150000"/>
              </a:lnSpc>
              <a:spcAft>
                <a:spcPts val="60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mn-ea"/>
                <a:sym typeface="+mn-lt"/>
              </a:rPr>
              <a:t>重庆：</a:t>
            </a:r>
            <a:r>
              <a:rPr lang="zh-CN" altLang="en-US" sz="1400" dirty="0">
                <a:latin typeface="微软雅黑" panose="020B0503020204020204" pitchFamily="34" charset="-122"/>
                <a:ea typeface="微软雅黑" panose="020B0503020204020204" pitchFamily="34" charset="-122"/>
                <a:cs typeface="+mn-ea"/>
                <a:sym typeface="+mn-lt"/>
              </a:rPr>
              <a:t>关于发布</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智慧工地建设与</a:t>
            </a:r>
            <a:r>
              <a:rPr lang="zh-CN" altLang="en-US" sz="1400" b="1" dirty="0">
                <a:solidFill>
                  <a:srgbClr val="FF0000"/>
                </a:solidFill>
                <a:latin typeface="微软雅黑" panose="020B0503020204020204" pitchFamily="34" charset="-122"/>
                <a:ea typeface="微软雅黑" panose="020B0503020204020204" pitchFamily="34" charset="-122"/>
                <a:cs typeface="+mn-ea"/>
                <a:sym typeface="+mn-lt"/>
              </a:rPr>
              <a:t>评价标准</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的通知</a:t>
            </a:r>
          </a:p>
          <a:p>
            <a:pPr marL="285750" indent="-285750">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山东：关于</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智慧工地建设</a:t>
            </a:r>
            <a:r>
              <a:rPr lang="zh-CN" altLang="en-US" sz="1400" b="1" dirty="0">
                <a:solidFill>
                  <a:srgbClr val="FF0000"/>
                </a:solidFill>
                <a:latin typeface="微软雅黑" panose="020B0503020204020204" pitchFamily="34" charset="-122"/>
                <a:ea typeface="微软雅黑" panose="020B0503020204020204" pitchFamily="34" charset="-122"/>
                <a:cs typeface="+mn-ea"/>
                <a:sym typeface="+mn-lt"/>
              </a:rPr>
              <a:t>技术标准</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等三项团体标准立项的通知</a:t>
            </a:r>
            <a:endParaRPr lang="en-US" altLang="zh-CN" sz="1200" dirty="0">
              <a:latin typeface="微软雅黑" panose="020B0503020204020204" pitchFamily="34" charset="-122"/>
              <a:ea typeface="微软雅黑" panose="020B0503020204020204" pitchFamily="34" charset="-122"/>
              <a:cs typeface="+mn-ea"/>
              <a:sym typeface="+mn-lt"/>
            </a:endParaRPr>
          </a:p>
          <a:p>
            <a:pPr marL="171450" indent="-171450">
              <a:lnSpc>
                <a:spcPct val="150000"/>
              </a:lnSpc>
              <a:spcAft>
                <a:spcPts val="600"/>
              </a:spcAft>
              <a:buFont typeface="Wingdings" panose="05000000000000000000" pitchFamily="2" charset="2"/>
              <a:buChar char="Ø"/>
            </a:pPr>
            <a:endParaRPr lang="en-US" altLang="zh-CN" sz="1050" dirty="0" smtClean="0">
              <a:latin typeface="微软雅黑" panose="020B0503020204020204" pitchFamily="34" charset="-122"/>
              <a:ea typeface="微软雅黑" panose="020B0503020204020204" pitchFamily="34" charset="-122"/>
              <a:cs typeface="+mn-ea"/>
              <a:sym typeface="+mn-lt"/>
            </a:endParaRPr>
          </a:p>
        </p:txBody>
      </p:sp>
      <p:sp>
        <p:nvSpPr>
          <p:cNvPr id="2" name="矩形 1"/>
          <p:cNvSpPr/>
          <p:nvPr/>
        </p:nvSpPr>
        <p:spPr>
          <a:xfrm>
            <a:off x="3993043" y="313639"/>
            <a:ext cx="2031325" cy="369332"/>
          </a:xfrm>
          <a:prstGeom prst="rect">
            <a:avLst/>
          </a:prstGeom>
        </p:spPr>
        <p:txBody>
          <a:bodyPr wrap="none">
            <a:spAutoFit/>
          </a:bodyPr>
          <a:lstStyle/>
          <a:p>
            <a:r>
              <a:rPr lang="zh-CN" altLang="en-US" b="1" dirty="0" smtClean="0">
                <a:solidFill>
                  <a:srgbClr val="0070C0"/>
                </a:solidFill>
                <a:latin typeface="微软雅黑" panose="020B0503020204020204" pitchFamily="34" charset="-122"/>
                <a:ea typeface="微软雅黑" panose="020B0503020204020204" pitchFamily="34" charset="-122"/>
              </a:rPr>
              <a:t>全国智慧</a:t>
            </a:r>
            <a:r>
              <a:rPr lang="zh-CN" altLang="en-US" b="1" dirty="0">
                <a:solidFill>
                  <a:srgbClr val="0070C0"/>
                </a:solidFill>
                <a:latin typeface="微软雅黑" panose="020B0503020204020204" pitchFamily="34" charset="-122"/>
                <a:ea typeface="微软雅黑" panose="020B0503020204020204" pitchFamily="34" charset="-122"/>
              </a:rPr>
              <a:t>工地政策</a:t>
            </a:r>
            <a:endParaRPr lang="zh-CN" altLang="en-US" dirty="0"/>
          </a:p>
        </p:txBody>
      </p:sp>
    </p:spTree>
    <p:extLst>
      <p:ext uri="{BB962C8B-B14F-4D97-AF65-F5344CB8AC3E}">
        <p14:creationId xmlns:p14="http://schemas.microsoft.com/office/powerpoint/2010/main" val="1144883134"/>
      </p:ext>
    </p:extLst>
  </p:cSld>
  <p:clrMapOvr>
    <a:masterClrMapping/>
  </p:clrMapOvr>
  <mc:AlternateContent xmlns:mc="http://schemas.openxmlformats.org/markup-compatibility/2006" xmlns:p14="http://schemas.microsoft.com/office/powerpoint/2010/main">
    <mc:Choice Requires="p14">
      <p:transition p14:dur="0"/>
    </mc:Choice>
    <mc:Fallback xmlns="" xmlns:a14="http://schemas.microsoft.com/office/drawing/2010/main">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51557" y="269937"/>
            <a:ext cx="6131687" cy="369332"/>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十三部委智慧工地政策</a:t>
            </a:r>
          </a:p>
        </p:txBody>
      </p:sp>
      <p:pic>
        <p:nvPicPr>
          <p:cNvPr id="10" name="图片 9"/>
          <p:cNvPicPr>
            <a:picLocks noChangeAspect="1"/>
          </p:cNvPicPr>
          <p:nvPr/>
        </p:nvPicPr>
        <p:blipFill>
          <a:blip r:embed="rId3"/>
          <a:stretch>
            <a:fillRect/>
          </a:stretch>
        </p:blipFill>
        <p:spPr>
          <a:xfrm>
            <a:off x="355061" y="3929334"/>
            <a:ext cx="11622276" cy="2705326"/>
          </a:xfrm>
          <a:prstGeom prst="rect">
            <a:avLst/>
          </a:prstGeom>
        </p:spPr>
      </p:pic>
      <p:pic>
        <p:nvPicPr>
          <p:cNvPr id="11" name="图片 10"/>
          <p:cNvPicPr>
            <a:picLocks noChangeAspect="1"/>
          </p:cNvPicPr>
          <p:nvPr/>
        </p:nvPicPr>
        <p:blipFill>
          <a:blip r:embed="rId4"/>
          <a:stretch>
            <a:fillRect/>
          </a:stretch>
        </p:blipFill>
        <p:spPr>
          <a:xfrm>
            <a:off x="319739" y="814524"/>
            <a:ext cx="11395325" cy="1126571"/>
          </a:xfrm>
          <a:prstGeom prst="rect">
            <a:avLst/>
          </a:prstGeom>
        </p:spPr>
      </p:pic>
      <p:pic>
        <p:nvPicPr>
          <p:cNvPr id="12" name="图片 11"/>
          <p:cNvPicPr>
            <a:picLocks noChangeAspect="1"/>
          </p:cNvPicPr>
          <p:nvPr/>
        </p:nvPicPr>
        <p:blipFill rotWithShape="1">
          <a:blip r:embed="rId5"/>
          <a:srcRect r="4123"/>
          <a:stretch/>
        </p:blipFill>
        <p:spPr>
          <a:xfrm>
            <a:off x="355061" y="2191398"/>
            <a:ext cx="5278484" cy="1143000"/>
          </a:xfrm>
          <a:prstGeom prst="rect">
            <a:avLst/>
          </a:prstGeom>
        </p:spPr>
      </p:pic>
      <p:pic>
        <p:nvPicPr>
          <p:cNvPr id="13" name="图片 12"/>
          <p:cNvPicPr>
            <a:picLocks noChangeAspect="1"/>
          </p:cNvPicPr>
          <p:nvPr/>
        </p:nvPicPr>
        <p:blipFill>
          <a:blip r:embed="rId6"/>
          <a:stretch>
            <a:fillRect/>
          </a:stretch>
        </p:blipFill>
        <p:spPr>
          <a:xfrm>
            <a:off x="6064468" y="2060703"/>
            <a:ext cx="5650595" cy="2153484"/>
          </a:xfrm>
          <a:prstGeom prst="rect">
            <a:avLst/>
          </a:prstGeom>
        </p:spPr>
      </p:pic>
    </p:spTree>
    <p:extLst>
      <p:ext uri="{BB962C8B-B14F-4D97-AF65-F5344CB8AC3E}">
        <p14:creationId xmlns:p14="http://schemas.microsoft.com/office/powerpoint/2010/main" val="2329840891"/>
      </p:ext>
    </p:extLst>
  </p:cSld>
  <p:clrMapOvr>
    <a:masterClrMapping/>
  </p:clrMapOvr>
  <mc:AlternateContent xmlns:mc="http://schemas.openxmlformats.org/markup-compatibility/2006" xmlns:p14="http://schemas.microsoft.com/office/powerpoint/2010/main">
    <mc:Choice Requires="p14">
      <p:transition p14:dur="0"/>
    </mc:Choice>
    <mc:Fallback xmlns="" xmlns:a14="http://schemas.microsoft.com/office/drawing/2010/main">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856034"/>
            <a:ext cx="6023280" cy="4085617"/>
          </a:xfrm>
          <a:prstGeom prst="rect">
            <a:avLst/>
          </a:prstGeom>
        </p:spPr>
      </p:pic>
      <p:pic>
        <p:nvPicPr>
          <p:cNvPr id="6" name="图片 5"/>
          <p:cNvPicPr>
            <a:picLocks noChangeAspect="1"/>
          </p:cNvPicPr>
          <p:nvPr/>
        </p:nvPicPr>
        <p:blipFill>
          <a:blip r:embed="rId4"/>
          <a:stretch>
            <a:fillRect/>
          </a:stretch>
        </p:blipFill>
        <p:spPr>
          <a:xfrm>
            <a:off x="6023280" y="856034"/>
            <a:ext cx="5761580" cy="1300179"/>
          </a:xfrm>
          <a:prstGeom prst="rect">
            <a:avLst/>
          </a:prstGeom>
        </p:spPr>
      </p:pic>
      <p:pic>
        <p:nvPicPr>
          <p:cNvPr id="7" name="图片 6"/>
          <p:cNvPicPr>
            <a:picLocks noChangeAspect="1"/>
          </p:cNvPicPr>
          <p:nvPr/>
        </p:nvPicPr>
        <p:blipFill>
          <a:blip r:embed="rId5"/>
          <a:stretch>
            <a:fillRect/>
          </a:stretch>
        </p:blipFill>
        <p:spPr>
          <a:xfrm>
            <a:off x="5857910" y="2420807"/>
            <a:ext cx="5761580" cy="956070"/>
          </a:xfrm>
          <a:prstGeom prst="rect">
            <a:avLst/>
          </a:prstGeom>
        </p:spPr>
      </p:pic>
      <p:sp>
        <p:nvSpPr>
          <p:cNvPr id="8" name="文本框 7"/>
          <p:cNvSpPr txBox="1"/>
          <p:nvPr/>
        </p:nvSpPr>
        <p:spPr>
          <a:xfrm>
            <a:off x="2792066" y="77406"/>
            <a:ext cx="6131687" cy="646331"/>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山东省人民政府办公厅</a:t>
            </a:r>
          </a:p>
          <a:p>
            <a:r>
              <a:rPr lang="zh-CN" altLang="en-US" b="1" dirty="0" smtClean="0">
                <a:solidFill>
                  <a:srgbClr val="0070C0"/>
                </a:solidFill>
                <a:latin typeface="微软雅黑" panose="020B0503020204020204" pitchFamily="34" charset="-122"/>
                <a:ea typeface="微软雅黑" panose="020B0503020204020204" pitchFamily="34" charset="-122"/>
              </a:rPr>
              <a:t>关于</a:t>
            </a:r>
            <a:r>
              <a:rPr lang="zh-CN" altLang="en-US" b="1" dirty="0">
                <a:solidFill>
                  <a:srgbClr val="0070C0"/>
                </a:solidFill>
                <a:latin typeface="微软雅黑" panose="020B0503020204020204" pitchFamily="34" charset="-122"/>
                <a:ea typeface="微软雅黑" panose="020B0503020204020204" pitchFamily="34" charset="-122"/>
              </a:rPr>
              <a:t>进一步促进建筑业改革发展的十六条意见</a:t>
            </a:r>
          </a:p>
        </p:txBody>
      </p:sp>
      <p:sp>
        <p:nvSpPr>
          <p:cNvPr id="9" name="文本框 8"/>
          <p:cNvSpPr txBox="1"/>
          <p:nvPr/>
        </p:nvSpPr>
        <p:spPr>
          <a:xfrm>
            <a:off x="408561" y="5233481"/>
            <a:ext cx="11566187" cy="369332"/>
          </a:xfrm>
          <a:prstGeom prst="rect">
            <a:avLst/>
          </a:prstGeom>
          <a:noFill/>
        </p:spPr>
        <p:txBody>
          <a:bodyPr wrap="square" rtlCol="0">
            <a:spAutoFit/>
          </a:bodyPr>
          <a:lstStyle/>
          <a:p>
            <a:r>
              <a:rPr lang="en-US" altLang="zh-CN" dirty="0" smtClean="0"/>
              <a:t>19</a:t>
            </a:r>
            <a:r>
              <a:rPr lang="zh-CN" altLang="en-US" dirty="0" smtClean="0"/>
              <a:t>年</a:t>
            </a:r>
            <a:r>
              <a:rPr lang="en-US" altLang="zh-CN" dirty="0" smtClean="0"/>
              <a:t>3</a:t>
            </a:r>
            <a:r>
              <a:rPr lang="zh-CN" altLang="en-US" dirty="0" smtClean="0"/>
              <a:t>月颁布：利用税收政策优惠，鼓励企业科技创新。</a:t>
            </a:r>
            <a:r>
              <a:rPr lang="zh-CN" altLang="en-US" dirty="0" smtClean="0">
                <a:solidFill>
                  <a:srgbClr val="0070C0"/>
                </a:solidFill>
              </a:rPr>
              <a:t>鼓励创建优质工程</a:t>
            </a:r>
            <a:r>
              <a:rPr lang="zh-CN" altLang="en-US" dirty="0" smtClean="0">
                <a:solidFill>
                  <a:srgbClr val="FF0000"/>
                </a:solidFill>
              </a:rPr>
              <a:t>计取优质优价费用作为不可竞争费用</a:t>
            </a:r>
            <a:r>
              <a:rPr lang="zh-CN" altLang="en-US" dirty="0" smtClean="0"/>
              <a:t>。</a:t>
            </a:r>
            <a:endParaRPr lang="zh-CN" altLang="en-US" dirty="0"/>
          </a:p>
        </p:txBody>
      </p:sp>
    </p:spTree>
    <p:extLst>
      <p:ext uri="{BB962C8B-B14F-4D97-AF65-F5344CB8AC3E}">
        <p14:creationId xmlns:p14="http://schemas.microsoft.com/office/powerpoint/2010/main" val="188889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72383" y="77406"/>
            <a:ext cx="6131687" cy="646331"/>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国务院办公厅转发住房城乡</a:t>
            </a:r>
            <a:r>
              <a:rPr lang="zh-CN" altLang="en-US" b="1" dirty="0" smtClean="0">
                <a:solidFill>
                  <a:srgbClr val="0070C0"/>
                </a:solidFill>
                <a:latin typeface="微软雅黑" panose="020B0503020204020204" pitchFamily="34" charset="-122"/>
                <a:ea typeface="微软雅黑" panose="020B0503020204020204" pitchFamily="34" charset="-122"/>
              </a:rPr>
              <a:t>建设部</a:t>
            </a:r>
            <a:endParaRPr lang="en-US" altLang="zh-CN" b="1" dirty="0" smtClean="0">
              <a:solidFill>
                <a:srgbClr val="0070C0"/>
              </a:solidFill>
              <a:latin typeface="微软雅黑" panose="020B0503020204020204" pitchFamily="34" charset="-122"/>
              <a:ea typeface="微软雅黑" panose="020B0503020204020204" pitchFamily="34" charset="-122"/>
            </a:endParaRPr>
          </a:p>
          <a:p>
            <a:r>
              <a:rPr lang="zh-CN" altLang="en-US" b="1" dirty="0" smtClean="0">
                <a:solidFill>
                  <a:srgbClr val="0070C0"/>
                </a:solidFill>
                <a:latin typeface="微软雅黑" panose="020B0503020204020204" pitchFamily="34" charset="-122"/>
                <a:ea typeface="微软雅黑" panose="020B0503020204020204" pitchFamily="34" charset="-122"/>
              </a:rPr>
              <a:t>关于</a:t>
            </a:r>
            <a:r>
              <a:rPr lang="zh-CN" altLang="en-US" b="1" dirty="0">
                <a:solidFill>
                  <a:srgbClr val="0070C0"/>
                </a:solidFill>
                <a:latin typeface="微软雅黑" panose="020B0503020204020204" pitchFamily="34" charset="-122"/>
                <a:ea typeface="微软雅黑" panose="020B0503020204020204" pitchFamily="34" charset="-122"/>
              </a:rPr>
              <a:t>完善质量保障体系提升建筑工程品质指导意见的通知</a:t>
            </a:r>
          </a:p>
        </p:txBody>
      </p:sp>
      <p:pic>
        <p:nvPicPr>
          <p:cNvPr id="3" name="图片 2"/>
          <p:cNvPicPr>
            <a:picLocks noChangeAspect="1"/>
          </p:cNvPicPr>
          <p:nvPr/>
        </p:nvPicPr>
        <p:blipFill>
          <a:blip r:embed="rId3"/>
          <a:stretch>
            <a:fillRect/>
          </a:stretch>
        </p:blipFill>
        <p:spPr>
          <a:xfrm>
            <a:off x="258739" y="723737"/>
            <a:ext cx="4410538" cy="3169350"/>
          </a:xfrm>
          <a:prstGeom prst="rect">
            <a:avLst/>
          </a:prstGeom>
        </p:spPr>
      </p:pic>
      <p:pic>
        <p:nvPicPr>
          <p:cNvPr id="5" name="图片 4"/>
          <p:cNvPicPr>
            <a:picLocks noChangeAspect="1"/>
          </p:cNvPicPr>
          <p:nvPr/>
        </p:nvPicPr>
        <p:blipFill>
          <a:blip r:embed="rId4"/>
          <a:stretch>
            <a:fillRect/>
          </a:stretch>
        </p:blipFill>
        <p:spPr>
          <a:xfrm>
            <a:off x="5119463" y="723736"/>
            <a:ext cx="6779621" cy="5268501"/>
          </a:xfrm>
          <a:prstGeom prst="rect">
            <a:avLst/>
          </a:prstGeom>
        </p:spPr>
      </p:pic>
      <p:sp>
        <p:nvSpPr>
          <p:cNvPr id="9" name="文本框 8"/>
          <p:cNvSpPr txBox="1"/>
          <p:nvPr/>
        </p:nvSpPr>
        <p:spPr>
          <a:xfrm>
            <a:off x="258739" y="4289898"/>
            <a:ext cx="4860724" cy="2031325"/>
          </a:xfrm>
          <a:prstGeom prst="rect">
            <a:avLst/>
          </a:prstGeom>
          <a:noFill/>
        </p:spPr>
        <p:txBody>
          <a:bodyPr wrap="square" rtlCol="0">
            <a:spAutoFit/>
          </a:bodyPr>
          <a:lstStyle/>
          <a:p>
            <a:r>
              <a:rPr lang="en-US" altLang="zh-CN" dirty="0" smtClean="0">
                <a:solidFill>
                  <a:srgbClr val="FF0000"/>
                </a:solidFill>
              </a:rPr>
              <a:t>1</a:t>
            </a:r>
            <a:r>
              <a:rPr lang="zh-CN" altLang="en-US" dirty="0" smtClean="0">
                <a:solidFill>
                  <a:srgbClr val="FF0000"/>
                </a:solidFill>
              </a:rPr>
              <a:t>、培育发展团体和企业标准（山东智慧工地团体标准在编制中）</a:t>
            </a:r>
            <a:endParaRPr lang="en-US" altLang="zh-CN" dirty="0" smtClean="0">
              <a:solidFill>
                <a:srgbClr val="FF0000"/>
              </a:solidFill>
            </a:endParaRPr>
          </a:p>
          <a:p>
            <a:r>
              <a:rPr lang="en-US" altLang="zh-CN" dirty="0" smtClean="0">
                <a:solidFill>
                  <a:srgbClr val="FF0000"/>
                </a:solidFill>
              </a:rPr>
              <a:t>2</a:t>
            </a:r>
            <a:r>
              <a:rPr lang="zh-CN" altLang="en-US" dirty="0" smtClean="0">
                <a:solidFill>
                  <a:srgbClr val="FF0000"/>
                </a:solidFill>
              </a:rPr>
              <a:t>、提升科技创新能力：</a:t>
            </a:r>
            <a:r>
              <a:rPr lang="en-US" altLang="zh-CN" dirty="0" smtClean="0">
                <a:solidFill>
                  <a:srgbClr val="FF0000"/>
                </a:solidFill>
              </a:rPr>
              <a:t>BIM</a:t>
            </a:r>
            <a:r>
              <a:rPr lang="zh-CN" altLang="en-US" dirty="0" smtClean="0">
                <a:solidFill>
                  <a:srgbClr val="FF0000"/>
                </a:solidFill>
              </a:rPr>
              <a:t>、大数据、移动互联网、云计算、物联网、人工智能等在设计、施工、运维全过程集成运用。</a:t>
            </a:r>
            <a:endParaRPr lang="en-US" altLang="zh-CN" dirty="0" smtClean="0">
              <a:solidFill>
                <a:srgbClr val="FF0000"/>
              </a:solidFill>
            </a:endParaRPr>
          </a:p>
          <a:p>
            <a:r>
              <a:rPr lang="en-US" altLang="zh-CN" dirty="0" smtClean="0">
                <a:solidFill>
                  <a:srgbClr val="FF0000"/>
                </a:solidFill>
              </a:rPr>
              <a:t>3</a:t>
            </a:r>
            <a:r>
              <a:rPr lang="zh-CN" altLang="en-US" dirty="0" smtClean="0">
                <a:solidFill>
                  <a:srgbClr val="FF0000"/>
                </a:solidFill>
              </a:rPr>
              <a:t>、劳务实名制</a:t>
            </a:r>
            <a:endParaRPr lang="en-US" altLang="zh-CN" dirty="0" smtClean="0">
              <a:solidFill>
                <a:srgbClr val="FF0000"/>
              </a:solidFill>
            </a:endParaRPr>
          </a:p>
          <a:p>
            <a:r>
              <a:rPr lang="en-US" altLang="zh-CN" dirty="0" smtClean="0">
                <a:solidFill>
                  <a:srgbClr val="FF0000"/>
                </a:solidFill>
              </a:rPr>
              <a:t>4</a:t>
            </a:r>
            <a:r>
              <a:rPr lang="zh-CN" altLang="en-US" dirty="0" smtClean="0">
                <a:solidFill>
                  <a:srgbClr val="FF0000"/>
                </a:solidFill>
              </a:rPr>
              <a:t>、信息化监管平台</a:t>
            </a:r>
            <a:endParaRPr lang="zh-CN" altLang="en-US" dirty="0">
              <a:solidFill>
                <a:srgbClr val="FF0000"/>
              </a:solidFill>
            </a:endParaRPr>
          </a:p>
        </p:txBody>
      </p:sp>
    </p:spTree>
    <p:extLst>
      <p:ext uri="{BB962C8B-B14F-4D97-AF65-F5344CB8AC3E}">
        <p14:creationId xmlns:p14="http://schemas.microsoft.com/office/powerpoint/2010/main" val="2109424343"/>
      </p:ext>
    </p:extLst>
  </p:cSld>
  <p:clrMapOvr>
    <a:masterClrMapping/>
  </p:clrMapOvr>
  <mc:AlternateContent xmlns:mc="http://schemas.openxmlformats.org/markup-compatibility/2006" xmlns:p14="http://schemas.microsoft.com/office/powerpoint/2010/main">
    <mc:Choice Requires="p14">
      <p:transition p14:dur="0"/>
    </mc:Choice>
    <mc:Fallback xmlns="" xmlns:a14="http://schemas.microsoft.com/office/drawing/2010/main">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72383" y="77406"/>
            <a:ext cx="6131687" cy="646331"/>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国务院办公厅转发住房城乡</a:t>
            </a:r>
            <a:r>
              <a:rPr lang="zh-CN" altLang="en-US" b="1" dirty="0" smtClean="0">
                <a:solidFill>
                  <a:srgbClr val="0070C0"/>
                </a:solidFill>
                <a:latin typeface="微软雅黑" panose="020B0503020204020204" pitchFamily="34" charset="-122"/>
                <a:ea typeface="微软雅黑" panose="020B0503020204020204" pitchFamily="34" charset="-122"/>
              </a:rPr>
              <a:t>建设部</a:t>
            </a:r>
            <a:endParaRPr lang="en-US" altLang="zh-CN" b="1" dirty="0" smtClean="0">
              <a:solidFill>
                <a:srgbClr val="0070C0"/>
              </a:solidFill>
              <a:latin typeface="微软雅黑" panose="020B0503020204020204" pitchFamily="34" charset="-122"/>
              <a:ea typeface="微软雅黑" panose="020B0503020204020204" pitchFamily="34" charset="-122"/>
            </a:endParaRPr>
          </a:p>
          <a:p>
            <a:r>
              <a:rPr lang="zh-CN" altLang="en-US" b="1" dirty="0" smtClean="0">
                <a:solidFill>
                  <a:srgbClr val="0070C0"/>
                </a:solidFill>
                <a:latin typeface="微软雅黑" panose="020B0503020204020204" pitchFamily="34" charset="-122"/>
                <a:ea typeface="微软雅黑" panose="020B0503020204020204" pitchFamily="34" charset="-122"/>
              </a:rPr>
              <a:t>关于</a:t>
            </a:r>
            <a:r>
              <a:rPr lang="zh-CN" altLang="en-US" b="1" dirty="0">
                <a:solidFill>
                  <a:srgbClr val="0070C0"/>
                </a:solidFill>
                <a:latin typeface="微软雅黑" panose="020B0503020204020204" pitchFamily="34" charset="-122"/>
                <a:ea typeface="微软雅黑" panose="020B0503020204020204" pitchFamily="34" charset="-122"/>
              </a:rPr>
              <a:t>完善质量保障体系提升建筑工程品质指导意见的通知</a:t>
            </a:r>
          </a:p>
        </p:txBody>
      </p:sp>
      <p:pic>
        <p:nvPicPr>
          <p:cNvPr id="2" name="图片 1"/>
          <p:cNvPicPr>
            <a:picLocks noChangeAspect="1"/>
          </p:cNvPicPr>
          <p:nvPr/>
        </p:nvPicPr>
        <p:blipFill>
          <a:blip r:embed="rId3"/>
          <a:stretch>
            <a:fillRect/>
          </a:stretch>
        </p:blipFill>
        <p:spPr>
          <a:xfrm>
            <a:off x="44668" y="712477"/>
            <a:ext cx="5305546" cy="3557312"/>
          </a:xfrm>
          <a:prstGeom prst="rect">
            <a:avLst/>
          </a:prstGeom>
        </p:spPr>
      </p:pic>
      <p:pic>
        <p:nvPicPr>
          <p:cNvPr id="4" name="图片 3"/>
          <p:cNvPicPr>
            <a:picLocks noChangeAspect="1"/>
          </p:cNvPicPr>
          <p:nvPr/>
        </p:nvPicPr>
        <p:blipFill>
          <a:blip r:embed="rId4"/>
          <a:stretch>
            <a:fillRect/>
          </a:stretch>
        </p:blipFill>
        <p:spPr>
          <a:xfrm>
            <a:off x="133643" y="4269789"/>
            <a:ext cx="5277480" cy="2337555"/>
          </a:xfrm>
          <a:prstGeom prst="rect">
            <a:avLst/>
          </a:prstGeom>
        </p:spPr>
      </p:pic>
      <p:pic>
        <p:nvPicPr>
          <p:cNvPr id="6" name="图片 5"/>
          <p:cNvPicPr>
            <a:picLocks noChangeAspect="1"/>
          </p:cNvPicPr>
          <p:nvPr/>
        </p:nvPicPr>
        <p:blipFill>
          <a:blip r:embed="rId5"/>
          <a:stretch>
            <a:fillRect/>
          </a:stretch>
        </p:blipFill>
        <p:spPr>
          <a:xfrm>
            <a:off x="5411123" y="712477"/>
            <a:ext cx="6633259" cy="1451209"/>
          </a:xfrm>
          <a:prstGeom prst="rect">
            <a:avLst/>
          </a:prstGeom>
        </p:spPr>
      </p:pic>
      <p:sp>
        <p:nvSpPr>
          <p:cNvPr id="7" name="文本框 6"/>
          <p:cNvSpPr txBox="1"/>
          <p:nvPr/>
        </p:nvSpPr>
        <p:spPr>
          <a:xfrm>
            <a:off x="5535038" y="3064213"/>
            <a:ext cx="6235430" cy="1754326"/>
          </a:xfrm>
          <a:prstGeom prst="rect">
            <a:avLst/>
          </a:prstGeom>
          <a:noFill/>
        </p:spPr>
        <p:txBody>
          <a:bodyPr wrap="square" rtlCol="0">
            <a:spAutoFit/>
          </a:bodyPr>
          <a:lstStyle/>
          <a:p>
            <a:r>
              <a:rPr lang="zh-CN" altLang="en-US" dirty="0" smtClean="0"/>
              <a:t>山东省住建厅</a:t>
            </a:r>
            <a:r>
              <a:rPr lang="en-US" altLang="zh-CN" dirty="0" smtClean="0"/>
              <a:t>2020</a:t>
            </a:r>
            <a:r>
              <a:rPr lang="zh-CN" altLang="en-US" dirty="0" smtClean="0"/>
              <a:t>年</a:t>
            </a:r>
            <a:r>
              <a:rPr lang="en-US" altLang="zh-CN" dirty="0" smtClean="0"/>
              <a:t>5</a:t>
            </a:r>
            <a:r>
              <a:rPr lang="zh-CN" altLang="en-US" dirty="0" smtClean="0"/>
              <a:t>月颁布</a:t>
            </a:r>
            <a:r>
              <a:rPr lang="zh-CN" altLang="en-US" dirty="0" smtClean="0">
                <a:solidFill>
                  <a:srgbClr val="FF0000"/>
                </a:solidFill>
              </a:rPr>
              <a:t>山东省</a:t>
            </a:r>
            <a:r>
              <a:rPr lang="zh-CN" altLang="en-US" dirty="0">
                <a:solidFill>
                  <a:srgbClr val="FF0000"/>
                </a:solidFill>
              </a:rPr>
              <a:t>住房和城乡建设厅关于印发</a:t>
            </a:r>
            <a:r>
              <a:rPr lang="en-US" altLang="zh-CN" dirty="0">
                <a:solidFill>
                  <a:srgbClr val="FF0000"/>
                </a:solidFill>
              </a:rPr>
              <a:t>《</a:t>
            </a:r>
            <a:r>
              <a:rPr lang="zh-CN" altLang="en-US" dirty="0">
                <a:solidFill>
                  <a:srgbClr val="FF0000"/>
                </a:solidFill>
              </a:rPr>
              <a:t>山东省住宅工程质量信息公示试点工作方案</a:t>
            </a:r>
            <a:r>
              <a:rPr lang="en-US" altLang="zh-CN" dirty="0">
                <a:solidFill>
                  <a:srgbClr val="FF0000"/>
                </a:solidFill>
              </a:rPr>
              <a:t>》</a:t>
            </a:r>
            <a:r>
              <a:rPr lang="zh-CN" altLang="en-US" dirty="0">
                <a:solidFill>
                  <a:srgbClr val="FF0000"/>
                </a:solidFill>
              </a:rPr>
              <a:t>的</a:t>
            </a:r>
            <a:r>
              <a:rPr lang="zh-CN" altLang="en-US" dirty="0" smtClean="0">
                <a:solidFill>
                  <a:srgbClr val="FF0000"/>
                </a:solidFill>
              </a:rPr>
              <a:t>通知</a:t>
            </a:r>
            <a:endParaRPr lang="en-US" altLang="zh-CN" dirty="0" smtClean="0">
              <a:solidFill>
                <a:srgbClr val="FF0000"/>
              </a:solidFill>
            </a:endParaRPr>
          </a:p>
          <a:p>
            <a:endParaRPr lang="en-US" altLang="zh-CN" dirty="0">
              <a:solidFill>
                <a:srgbClr val="FF0000"/>
              </a:solidFill>
            </a:endParaRPr>
          </a:p>
          <a:p>
            <a:r>
              <a:rPr lang="zh-CN" altLang="en-US" dirty="0">
                <a:solidFill>
                  <a:srgbClr val="FF0000"/>
                </a:solidFill>
              </a:rPr>
              <a:t>确定在青岛、潍坊、威海、日照等</a:t>
            </a:r>
            <a:r>
              <a:rPr lang="en-US" altLang="zh-CN" dirty="0">
                <a:solidFill>
                  <a:srgbClr val="FF0000"/>
                </a:solidFill>
              </a:rPr>
              <a:t>4</a:t>
            </a:r>
            <a:r>
              <a:rPr lang="zh-CN" altLang="en-US" dirty="0">
                <a:solidFill>
                  <a:srgbClr val="FF0000"/>
                </a:solidFill>
              </a:rPr>
              <a:t>市开展试点</a:t>
            </a:r>
            <a:r>
              <a:rPr lang="zh-CN" altLang="en-US" dirty="0" smtClean="0">
                <a:solidFill>
                  <a:srgbClr val="FF0000"/>
                </a:solidFill>
              </a:rPr>
              <a:t>工作</a:t>
            </a:r>
            <a:endParaRPr lang="en-US" altLang="zh-CN" dirty="0" smtClean="0">
              <a:solidFill>
                <a:srgbClr val="FF0000"/>
              </a:solidFill>
            </a:endParaRPr>
          </a:p>
          <a:p>
            <a:endParaRPr lang="en-US" altLang="zh-CN" dirty="0">
              <a:solidFill>
                <a:srgbClr val="FF0000"/>
              </a:solidFill>
            </a:endParaRPr>
          </a:p>
          <a:p>
            <a:r>
              <a:rPr lang="zh-CN" altLang="en-US" dirty="0">
                <a:solidFill>
                  <a:srgbClr val="FF0000"/>
                </a:solidFill>
              </a:rPr>
              <a:t>总结推广阶段（</a:t>
            </a:r>
            <a:r>
              <a:rPr lang="en-US" altLang="zh-CN" dirty="0">
                <a:solidFill>
                  <a:srgbClr val="FF0000"/>
                </a:solidFill>
              </a:rPr>
              <a:t>2021</a:t>
            </a:r>
            <a:r>
              <a:rPr lang="zh-CN" altLang="en-US" dirty="0">
                <a:solidFill>
                  <a:srgbClr val="FF0000"/>
                </a:solidFill>
              </a:rPr>
              <a:t>年</a:t>
            </a:r>
            <a:r>
              <a:rPr lang="en-US" altLang="zh-CN" dirty="0">
                <a:solidFill>
                  <a:srgbClr val="FF0000"/>
                </a:solidFill>
              </a:rPr>
              <a:t>8</a:t>
            </a:r>
            <a:r>
              <a:rPr lang="zh-CN" altLang="en-US" dirty="0">
                <a:solidFill>
                  <a:srgbClr val="FF0000"/>
                </a:solidFill>
              </a:rPr>
              <a:t>月至</a:t>
            </a:r>
            <a:r>
              <a:rPr lang="en-US" altLang="zh-CN" dirty="0">
                <a:solidFill>
                  <a:srgbClr val="FF0000"/>
                </a:solidFill>
              </a:rPr>
              <a:t>2021</a:t>
            </a:r>
            <a:r>
              <a:rPr lang="zh-CN" altLang="en-US" dirty="0">
                <a:solidFill>
                  <a:srgbClr val="FF0000"/>
                </a:solidFill>
              </a:rPr>
              <a:t>年</a:t>
            </a:r>
            <a:r>
              <a:rPr lang="en-US" altLang="zh-CN" dirty="0">
                <a:solidFill>
                  <a:srgbClr val="FF0000"/>
                </a:solidFill>
              </a:rPr>
              <a:t>12</a:t>
            </a:r>
            <a:r>
              <a:rPr lang="zh-CN" altLang="en-US" dirty="0">
                <a:solidFill>
                  <a:srgbClr val="FF0000"/>
                </a:solidFill>
              </a:rPr>
              <a:t>月）</a:t>
            </a:r>
          </a:p>
        </p:txBody>
      </p:sp>
    </p:spTree>
    <p:extLst>
      <p:ext uri="{BB962C8B-B14F-4D97-AF65-F5344CB8AC3E}">
        <p14:creationId xmlns:p14="http://schemas.microsoft.com/office/powerpoint/2010/main" val="1727563497"/>
      </p:ext>
    </p:extLst>
  </p:cSld>
  <p:clrMapOvr>
    <a:masterClrMapping/>
  </p:clrMapOvr>
  <mc:AlternateContent xmlns:mc="http://schemas.openxmlformats.org/markup-compatibility/2006" xmlns:p14="http://schemas.microsoft.com/office/powerpoint/2010/main">
    <mc:Choice Requires="p14">
      <p:transition p14:dur="0"/>
    </mc:Choice>
    <mc:Fallback xmlns="" xmlns:a14="http://schemas.microsoft.com/office/drawing/2010/main">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72383" y="77406"/>
            <a:ext cx="6131687" cy="646331"/>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住房和城乡建设部等</a:t>
            </a:r>
            <a:r>
              <a:rPr lang="zh-CN" altLang="en-US" b="1" dirty="0" smtClean="0">
                <a:solidFill>
                  <a:srgbClr val="0070C0"/>
                </a:solidFill>
                <a:latin typeface="微软雅黑" panose="020B0503020204020204" pitchFamily="34" charset="-122"/>
                <a:ea typeface="微软雅黑" panose="020B0503020204020204" pitchFamily="34" charset="-122"/>
              </a:rPr>
              <a:t>部门</a:t>
            </a:r>
            <a:endParaRPr lang="en-US" altLang="zh-CN" b="1" dirty="0" smtClean="0">
              <a:solidFill>
                <a:srgbClr val="0070C0"/>
              </a:solidFill>
              <a:latin typeface="微软雅黑" panose="020B0503020204020204" pitchFamily="34" charset="-122"/>
              <a:ea typeface="微软雅黑" panose="020B0503020204020204" pitchFamily="34" charset="-122"/>
            </a:endParaRPr>
          </a:p>
          <a:p>
            <a:r>
              <a:rPr lang="zh-CN" altLang="en-US" b="1" dirty="0" smtClean="0">
                <a:solidFill>
                  <a:srgbClr val="0070C0"/>
                </a:solidFill>
                <a:latin typeface="微软雅黑" panose="020B0503020204020204" pitchFamily="34" charset="-122"/>
                <a:ea typeface="微软雅黑" panose="020B0503020204020204" pitchFamily="34" charset="-122"/>
              </a:rPr>
              <a:t>关于</a:t>
            </a:r>
            <a:r>
              <a:rPr lang="zh-CN" altLang="en-US" b="1" dirty="0">
                <a:solidFill>
                  <a:srgbClr val="0070C0"/>
                </a:solidFill>
                <a:latin typeface="微软雅黑" panose="020B0503020204020204" pitchFamily="34" charset="-122"/>
                <a:ea typeface="微软雅黑" panose="020B0503020204020204" pitchFamily="34" charset="-122"/>
              </a:rPr>
              <a:t>推动智能建造与建筑工业化协同发展的指导意见</a:t>
            </a:r>
          </a:p>
        </p:txBody>
      </p:sp>
      <p:pic>
        <p:nvPicPr>
          <p:cNvPr id="3" name="图片 2"/>
          <p:cNvPicPr>
            <a:picLocks noChangeAspect="1"/>
          </p:cNvPicPr>
          <p:nvPr/>
        </p:nvPicPr>
        <p:blipFill>
          <a:blip r:embed="rId3"/>
          <a:stretch>
            <a:fillRect/>
          </a:stretch>
        </p:blipFill>
        <p:spPr>
          <a:xfrm>
            <a:off x="0" y="723736"/>
            <a:ext cx="12198995" cy="6134263"/>
          </a:xfrm>
          <a:prstGeom prst="rect">
            <a:avLst/>
          </a:prstGeom>
        </p:spPr>
      </p:pic>
    </p:spTree>
    <p:extLst>
      <p:ext uri="{BB962C8B-B14F-4D97-AF65-F5344CB8AC3E}">
        <p14:creationId xmlns:p14="http://schemas.microsoft.com/office/powerpoint/2010/main" val="956442161"/>
      </p:ext>
    </p:extLst>
  </p:cSld>
  <p:clrMapOvr>
    <a:masterClrMapping/>
  </p:clrMapOvr>
  <mc:AlternateContent xmlns:mc="http://schemas.openxmlformats.org/markup-compatibility/2006" xmlns:p14="http://schemas.microsoft.com/office/powerpoint/2010/main">
    <mc:Choice Requires="p14">
      <p:transition p14:dur="0"/>
    </mc:Choice>
    <mc:Fallback xmlns="" xmlns:a14="http://schemas.microsoft.com/office/drawing/2010/main">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2"/>
          <p:cNvSpPr txBox="1">
            <a:spLocks/>
          </p:cNvSpPr>
          <p:nvPr/>
        </p:nvSpPr>
        <p:spPr>
          <a:xfrm>
            <a:off x="700088" y="2862263"/>
            <a:ext cx="3238866" cy="2719387"/>
          </a:xfrm>
          <a:prstGeom prst="rect">
            <a:avLst/>
          </a:prstGeom>
          <a:ln>
            <a:miter/>
          </a:ln>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b="1" dirty="0" smtClean="0">
                <a:solidFill>
                  <a:schemeClr val="bg1"/>
                </a:solidFill>
                <a:sym typeface="微软雅黑" panose="020B0503020204020204" charset="-122"/>
              </a:rPr>
              <a:t>发展背景与核心诉求</a:t>
            </a:r>
            <a:endParaRPr lang="en-US" altLang="zh-CN" b="1" dirty="0" smtClean="0">
              <a:solidFill>
                <a:schemeClr val="bg1"/>
              </a:solidFill>
              <a:sym typeface="微软雅黑" panose="020B0503020204020204" charset="-122"/>
            </a:endParaRPr>
          </a:p>
          <a:p>
            <a:pPr>
              <a:defRPr/>
            </a:pPr>
            <a:endParaRPr lang="en-US" altLang="zh-CN" b="1" dirty="0" smtClean="0">
              <a:solidFill>
                <a:schemeClr val="bg1"/>
              </a:solidFill>
              <a:sym typeface="微软雅黑" panose="020B0503020204020204" charset="-122"/>
            </a:endParaRPr>
          </a:p>
          <a:p>
            <a:pPr>
              <a:defRPr/>
            </a:pPr>
            <a:r>
              <a:rPr lang="zh-CN" altLang="en-US" b="1" dirty="0" smtClean="0">
                <a:solidFill>
                  <a:schemeClr val="bg1"/>
                </a:solidFill>
                <a:sym typeface="微软雅黑" panose="020B0503020204020204" charset="-122"/>
              </a:rPr>
              <a:t>政策支持</a:t>
            </a:r>
            <a:endParaRPr lang="en-US" altLang="zh-CN" b="1" dirty="0" smtClean="0">
              <a:solidFill>
                <a:schemeClr val="bg1"/>
              </a:solidFill>
              <a:sym typeface="微软雅黑" panose="020B0503020204020204" charset="-122"/>
            </a:endParaRPr>
          </a:p>
          <a:p>
            <a:pPr>
              <a:defRPr/>
            </a:pPr>
            <a:endParaRPr lang="en-US" altLang="zh-CN" b="1" dirty="0">
              <a:solidFill>
                <a:schemeClr val="bg1"/>
              </a:solidFill>
              <a:sym typeface="微软雅黑" panose="020B0503020204020204" charset="-122"/>
            </a:endParaRPr>
          </a:p>
          <a:p>
            <a:pPr>
              <a:defRPr/>
            </a:pPr>
            <a:r>
              <a:rPr lang="zh-CN" altLang="en-US" b="1" dirty="0" smtClean="0">
                <a:solidFill>
                  <a:schemeClr val="bg1"/>
                </a:solidFill>
                <a:sym typeface="微软雅黑" panose="020B0503020204020204" charset="-122"/>
              </a:rPr>
              <a:t>技术支撑</a:t>
            </a:r>
            <a:endParaRPr lang="en-US" altLang="zh-CN" b="1" dirty="0" smtClean="0">
              <a:solidFill>
                <a:schemeClr val="bg1"/>
              </a:solidFill>
              <a:sym typeface="微软雅黑" panose="020B0503020204020204" charset="-122"/>
            </a:endParaRPr>
          </a:p>
          <a:p>
            <a:pPr marL="0" indent="0">
              <a:buNone/>
              <a:defRPr/>
            </a:pPr>
            <a:endParaRPr lang="en-US" altLang="zh-CN" b="1" dirty="0" smtClean="0">
              <a:solidFill>
                <a:schemeClr val="bg1"/>
              </a:solidFill>
              <a:sym typeface="微软雅黑" panose="020B0503020204020204" charset="-122"/>
            </a:endParaRPr>
          </a:p>
          <a:p>
            <a:pPr>
              <a:defRPr/>
            </a:pPr>
            <a:r>
              <a:rPr lang="zh-CN" altLang="en-US" b="1" dirty="0" smtClean="0">
                <a:solidFill>
                  <a:schemeClr val="bg1"/>
                </a:solidFill>
                <a:sym typeface="微软雅黑" panose="020B0503020204020204" charset="-122"/>
              </a:rPr>
              <a:t>现阶段智慧工地应用</a:t>
            </a:r>
            <a:r>
              <a:rPr lang="zh-CN" altLang="en-US" b="1" dirty="0">
                <a:solidFill>
                  <a:schemeClr val="bg1"/>
                </a:solidFill>
                <a:sym typeface="微软雅黑" panose="020B0503020204020204" charset="-122"/>
              </a:rPr>
              <a:t>情况</a:t>
            </a:r>
            <a:endParaRPr lang="en-US" altLang="zh-CN" b="1" dirty="0" smtClean="0">
              <a:solidFill>
                <a:schemeClr val="bg1"/>
              </a:solidFill>
              <a:sym typeface="微软雅黑" panose="020B0503020204020204" charset="-122"/>
            </a:endParaRPr>
          </a:p>
          <a:p>
            <a:pPr marL="0" indent="0">
              <a:buNone/>
              <a:defRPr/>
            </a:pPr>
            <a:endParaRPr lang="en-US" altLang="zh-CN" b="1" dirty="0" smtClean="0">
              <a:solidFill>
                <a:schemeClr val="bg1"/>
              </a:solidFill>
              <a:sym typeface="微软雅黑" panose="020B0503020204020204" charset="-122"/>
            </a:endParaRPr>
          </a:p>
          <a:p>
            <a:pPr>
              <a:defRPr/>
            </a:pPr>
            <a:r>
              <a:rPr lang="zh-CN" altLang="en-US" b="1" dirty="0" smtClean="0">
                <a:solidFill>
                  <a:schemeClr val="bg1"/>
                </a:solidFill>
                <a:sym typeface="微软雅黑" panose="020B0503020204020204" charset="-122"/>
              </a:rPr>
              <a:t>未来与展望</a:t>
            </a:r>
            <a:endParaRPr lang="zh-CN" altLang="en-US" b="1" dirty="0">
              <a:solidFill>
                <a:schemeClr val="bg1"/>
              </a:solidFill>
              <a:sym typeface="微软雅黑" panose="020B0503020204020204" charset="-122"/>
            </a:endParaRPr>
          </a:p>
        </p:txBody>
      </p:sp>
      <p:sp>
        <p:nvSpPr>
          <p:cNvPr id="19" name="文本框 18"/>
          <p:cNvSpPr txBox="1"/>
          <p:nvPr/>
        </p:nvSpPr>
        <p:spPr>
          <a:xfrm>
            <a:off x="1347788" y="6400800"/>
            <a:ext cx="1366837" cy="206375"/>
          </a:xfrm>
          <a:prstGeom prst="rect">
            <a:avLst/>
          </a:prstGeom>
          <a:noFill/>
        </p:spPr>
        <p:txBody>
          <a:bodyPr wrap="none">
            <a:spAutoFit/>
          </a:bodyPr>
          <a:lstStyle/>
          <a:p>
            <a:pPr eaLnBrk="1" fontAlgn="auto" hangingPunct="1">
              <a:defRPr/>
            </a:pPr>
            <a:r>
              <a:rPr lang="zh-CN" altLang="en-US" sz="750" i="1" noProof="1">
                <a:solidFill>
                  <a:schemeClr val="bg1"/>
                </a:solidFill>
                <a:latin typeface="方正悠黑简体 510M" panose="02000000000000000000" charset="-122"/>
                <a:ea typeface="方正悠黑简体 510M" panose="02000000000000000000" charset="-122"/>
                <a:cs typeface="方正悠黑简体 510M" panose="02000000000000000000" charset="-122"/>
              </a:rPr>
              <a:t>数字建造  建设美好生活环境</a:t>
            </a:r>
          </a:p>
        </p:txBody>
      </p:sp>
      <p:cxnSp>
        <p:nvCxnSpPr>
          <p:cNvPr id="20" name="直接连接符 19"/>
          <p:cNvCxnSpPr/>
          <p:nvPr/>
        </p:nvCxnSpPr>
        <p:spPr>
          <a:xfrm flipH="1">
            <a:off x="1052513" y="6497638"/>
            <a:ext cx="33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741613" y="6497638"/>
            <a:ext cx="3286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12"/>
          <p:cNvSpPr>
            <a:spLocks noChangeArrowheads="1"/>
          </p:cNvSpPr>
          <p:nvPr/>
        </p:nvSpPr>
        <p:spPr bwMode="auto">
          <a:xfrm>
            <a:off x="650875" y="1198563"/>
            <a:ext cx="110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600" dirty="0">
                <a:solidFill>
                  <a:schemeClr val="bg1"/>
                </a:solidFill>
                <a:latin typeface="微软雅黑" panose="020B0503020204020204" pitchFamily="34" charset="-122"/>
              </a:rPr>
              <a:t>目录</a:t>
            </a:r>
            <a:endParaRPr lang="zh-CN" altLang="en-US" sz="3600" dirty="0"/>
          </a:p>
        </p:txBody>
      </p:sp>
      <p:sp>
        <p:nvSpPr>
          <p:cNvPr id="23" name="矩形 13"/>
          <p:cNvSpPr>
            <a:spLocks noChangeArrowheads="1"/>
          </p:cNvSpPr>
          <p:nvPr/>
        </p:nvSpPr>
        <p:spPr bwMode="auto">
          <a:xfrm>
            <a:off x="700088" y="1866900"/>
            <a:ext cx="1878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dirty="0">
                <a:solidFill>
                  <a:schemeClr val="bg1"/>
                </a:solidFill>
                <a:cs typeface="Arial" panose="020B0604020202020204" pitchFamily="34" charset="0"/>
              </a:rPr>
              <a:t>CONTENTS</a:t>
            </a:r>
            <a:endParaRPr lang="zh-CN" altLang="en-US" sz="2400" dirty="0">
              <a:cs typeface="Arial" panose="020B0604020202020204" pitchFamily="34" charset="0"/>
            </a:endParaRPr>
          </a:p>
        </p:txBody>
      </p:sp>
      <p:cxnSp>
        <p:nvCxnSpPr>
          <p:cNvPr id="24" name="直线连接符 11">
            <a:extLst/>
          </p:cNvPr>
          <p:cNvCxnSpPr>
            <a:cxnSpLocks/>
          </p:cNvCxnSpPr>
          <p:nvPr/>
        </p:nvCxnSpPr>
        <p:spPr>
          <a:xfrm>
            <a:off x="812800" y="2376488"/>
            <a:ext cx="963613"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直线连接符 13">
            <a:extLst/>
          </p:cNvPr>
          <p:cNvCxnSpPr>
            <a:cxnSpLocks/>
          </p:cNvCxnSpPr>
          <p:nvPr/>
        </p:nvCxnSpPr>
        <p:spPr>
          <a:xfrm>
            <a:off x="1776413" y="2376488"/>
            <a:ext cx="1482725"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8402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4099" name="object 3"/>
          <p:cNvSpPr>
            <a:spLocks noChangeArrowheads="1"/>
          </p:cNvSpPr>
          <p:nvPr>
            <p:custDataLst>
              <p:tags r:id="rId2"/>
            </p:custDataLst>
          </p:nvPr>
        </p:nvSpPr>
        <p:spPr bwMode="auto">
          <a:xfrm>
            <a:off x="847725" y="2743200"/>
            <a:ext cx="20891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8938"/>
              </a:lnSpc>
            </a:pPr>
            <a:r>
              <a:rPr lang="en-US" altLang="zh-CN" sz="8000" dirty="0">
                <a:solidFill>
                  <a:srgbClr val="FFFFFF"/>
                </a:solidFill>
                <a:latin typeface="Arial" panose="020B0604020202020204" pitchFamily="34" charset="0"/>
              </a:rPr>
              <a:t>3</a:t>
            </a:r>
            <a:endParaRPr lang="ru-RU" altLang="zh-CN" sz="8000" dirty="0">
              <a:solidFill>
                <a:srgbClr val="FFFFFF"/>
              </a:solidFill>
              <a:latin typeface="Arial" panose="020B0604020202020204" pitchFamily="34" charset="0"/>
            </a:endParaRPr>
          </a:p>
        </p:txBody>
      </p:sp>
      <p:sp>
        <p:nvSpPr>
          <p:cNvPr id="4100" name="object 4"/>
          <p:cNvSpPr>
            <a:spLocks noChangeArrowheads="1"/>
          </p:cNvSpPr>
          <p:nvPr>
            <p:custDataLst>
              <p:tags r:id="rId3"/>
            </p:custDataLst>
          </p:nvPr>
        </p:nvSpPr>
        <p:spPr bwMode="auto">
          <a:xfrm>
            <a:off x="1852613" y="2760663"/>
            <a:ext cx="15748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4013"/>
              </a:lnSpc>
            </a:pPr>
            <a:r>
              <a:rPr lang="ru-RU" altLang="zh-CN" sz="3600" b="1" dirty="0">
                <a:solidFill>
                  <a:srgbClr val="FFFFFF"/>
                </a:solidFill>
                <a:latin typeface="Arial" panose="020B0604020202020204" pitchFamily="34" charset="0"/>
              </a:rPr>
              <a:t>Part</a:t>
            </a:r>
          </a:p>
          <a:p>
            <a:pPr>
              <a:lnSpc>
                <a:spcPts val="4013"/>
              </a:lnSpc>
              <a:spcBef>
                <a:spcPts val="288"/>
              </a:spcBef>
            </a:pPr>
            <a:r>
              <a:rPr lang="en-US" altLang="zh-CN" sz="3600" b="1" dirty="0" smtClean="0">
                <a:solidFill>
                  <a:srgbClr val="FFFFFF"/>
                </a:solidFill>
                <a:latin typeface="Arial" panose="020B0604020202020204" pitchFamily="34" charset="0"/>
              </a:rPr>
              <a:t>Three</a:t>
            </a:r>
            <a:endParaRPr lang="ru-RU" altLang="zh-CN" sz="3600" b="1" dirty="0">
              <a:solidFill>
                <a:srgbClr val="FFFFFF"/>
              </a:solidFill>
              <a:latin typeface="Arial" panose="020B0604020202020204" pitchFamily="34" charset="0"/>
            </a:endParaRPr>
          </a:p>
        </p:txBody>
      </p:sp>
      <p:sp>
        <p:nvSpPr>
          <p:cNvPr id="5" name="object 5"/>
          <p:cNvSpPr txBox="1"/>
          <p:nvPr>
            <p:custDataLst>
              <p:tags r:id="rId4"/>
            </p:custDataLst>
          </p:nvPr>
        </p:nvSpPr>
        <p:spPr>
          <a:xfrm>
            <a:off x="1065213" y="3941763"/>
            <a:ext cx="3467100" cy="70981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6335"/>
              </a:lnSpc>
              <a:buSzTx/>
              <a:buFontTx/>
              <a:buNone/>
            </a:pPr>
            <a:r>
              <a:rPr lang="zh-CN" altLang="en-US" sz="4800" b="1" spc="302" dirty="0" smtClean="0">
                <a:ln w="9525" cap="flat" cmpd="sng" algn="ctr">
                  <a:noFill/>
                  <a:prstDash val="solid"/>
                  <a:round/>
                  <a:headEnd type="none" w="med" len="med"/>
                  <a:tailEnd type="none" w="med" len="med"/>
                </a:ln>
                <a:solidFill>
                  <a:srgbClr val="FFFFFF"/>
                </a:solidFill>
                <a:latin typeface="WNAGRA+å¾®è½¯é�»,Bold"/>
                <a:cs typeface="WNAGRA+å¾®è½¯é�»,Bold"/>
                <a:sym typeface="Wingdings"/>
              </a:rPr>
              <a:t>技术支撑</a:t>
            </a:r>
            <a:endParaRPr sz="4800" b="1" spc="302"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Tree>
    <p:extLst>
      <p:ext uri="{BB962C8B-B14F-4D97-AF65-F5344CB8AC3E}">
        <p14:creationId xmlns:p14="http://schemas.microsoft.com/office/powerpoint/2010/main" val="58936996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object 1"/>
          <p:cNvSpPr>
            <a:spLocks noChangeArrowheads="1"/>
          </p:cNvSpPr>
          <p:nvPr>
            <p:custDataLst>
              <p:tags r:id="rId1"/>
            </p:custDataLst>
          </p:nvPr>
        </p:nvSpPr>
        <p:spPr bwMode="auto">
          <a:xfrm>
            <a:off x="0" y="0"/>
            <a:ext cx="12192000" cy="6858000"/>
          </a:xfrm>
          <a:prstGeom prst="rect">
            <a:avLst/>
          </a:prstGeom>
          <a:blipFill dpi="0" rotWithShape="0">
            <a:blip r:embed="rId1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25955" name="object 3"/>
          <p:cNvSpPr>
            <a:spLocks noChangeArrowheads="1"/>
          </p:cNvSpPr>
          <p:nvPr>
            <p:custDataLst>
              <p:tags r:id="rId2"/>
            </p:custDataLst>
          </p:nvPr>
        </p:nvSpPr>
        <p:spPr bwMode="auto">
          <a:xfrm>
            <a:off x="5411788" y="223838"/>
            <a:ext cx="1954212"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主要技术</a:t>
            </a:r>
          </a:p>
        </p:txBody>
      </p:sp>
      <p:sp>
        <p:nvSpPr>
          <p:cNvPr id="125956" name="object 4"/>
          <p:cNvSpPr>
            <a:spLocks noChangeArrowheads="1"/>
          </p:cNvSpPr>
          <p:nvPr>
            <p:custDataLst>
              <p:tags r:id="rId3"/>
            </p:custDataLst>
          </p:nvPr>
        </p:nvSpPr>
        <p:spPr bwMode="auto">
          <a:xfrm>
            <a:off x="4959350" y="2878138"/>
            <a:ext cx="2870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1F497D"/>
                </a:solidFill>
                <a:latin typeface="SWEWCI+å¾®è½¯é�»" charset="-122"/>
                <a:ea typeface="SWEWCI+å¾®è½¯é�»" charset="-122"/>
              </a:rPr>
              <a:t>现场图片、影像信息提取及应用</a:t>
            </a:r>
          </a:p>
        </p:txBody>
      </p:sp>
      <p:sp>
        <p:nvSpPr>
          <p:cNvPr id="125957" name="object 5"/>
          <p:cNvSpPr>
            <a:spLocks noChangeArrowheads="1"/>
          </p:cNvSpPr>
          <p:nvPr>
            <p:custDataLst>
              <p:tags r:id="rId4"/>
            </p:custDataLst>
          </p:nvPr>
        </p:nvSpPr>
        <p:spPr bwMode="auto">
          <a:xfrm>
            <a:off x="9059863" y="3629025"/>
            <a:ext cx="18716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1F497D"/>
                </a:solidFill>
                <a:latin typeface="SWEWCI+å¾®è½¯é�»" charset="-122"/>
                <a:ea typeface="SWEWCI+å¾®è½¯é�»" charset="-122"/>
              </a:rPr>
              <a:t>科学分析、智慧预测</a:t>
            </a:r>
          </a:p>
        </p:txBody>
      </p:sp>
      <p:sp>
        <p:nvSpPr>
          <p:cNvPr id="125958" name="object 6"/>
          <p:cNvSpPr>
            <a:spLocks noChangeArrowheads="1"/>
          </p:cNvSpPr>
          <p:nvPr>
            <p:custDataLst>
              <p:tags r:id="rId5"/>
            </p:custDataLst>
          </p:nvPr>
        </p:nvSpPr>
        <p:spPr bwMode="auto">
          <a:xfrm>
            <a:off x="1354138" y="3652838"/>
            <a:ext cx="2460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1F497D"/>
                </a:solidFill>
                <a:latin typeface="SWEWCI+å¾®è½¯é�»" charset="-122"/>
                <a:ea typeface="SWEWCI+å¾®è½¯é�»" charset="-122"/>
              </a:rPr>
              <a:t>筑联平台接入现场百种设备</a:t>
            </a:r>
          </a:p>
        </p:txBody>
      </p:sp>
      <p:sp>
        <p:nvSpPr>
          <p:cNvPr id="125959" name="object 7"/>
          <p:cNvSpPr>
            <a:spLocks noChangeArrowheads="1"/>
          </p:cNvSpPr>
          <p:nvPr>
            <p:custDataLst>
              <p:tags r:id="rId6"/>
            </p:custDataLst>
          </p:nvPr>
        </p:nvSpPr>
        <p:spPr bwMode="auto">
          <a:xfrm>
            <a:off x="5851525" y="3751263"/>
            <a:ext cx="9318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b="1">
                <a:solidFill>
                  <a:srgbClr val="FFFFFF"/>
                </a:solidFill>
                <a:latin typeface="KSFWEW+å¾®è½¯é�»,Bold" charset="-122"/>
                <a:ea typeface="KSFWEW+å¾®è½¯é�»,Bold" charset="-122"/>
              </a:rPr>
              <a:t>AI</a:t>
            </a:r>
            <a:r>
              <a:rPr lang="zh-CN" altLang="ru-RU" sz="1600" b="1">
                <a:solidFill>
                  <a:srgbClr val="FFFFFF"/>
                </a:solidFill>
                <a:latin typeface="WNAGRA+å¾®è½¯é�»,Bold" charset="-122"/>
                <a:ea typeface="WNAGRA+å¾®è½¯é�»,Bold" charset="-122"/>
              </a:rPr>
              <a:t>技术</a:t>
            </a:r>
          </a:p>
        </p:txBody>
      </p:sp>
      <p:sp>
        <p:nvSpPr>
          <p:cNvPr id="125960" name="object 8"/>
          <p:cNvSpPr>
            <a:spLocks noChangeArrowheads="1"/>
          </p:cNvSpPr>
          <p:nvPr>
            <p:custDataLst>
              <p:tags r:id="rId7"/>
            </p:custDataLst>
          </p:nvPr>
        </p:nvSpPr>
        <p:spPr bwMode="auto">
          <a:xfrm>
            <a:off x="7439025" y="4224338"/>
            <a:ext cx="9128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大数据</a:t>
            </a:r>
          </a:p>
        </p:txBody>
      </p:sp>
      <p:sp>
        <p:nvSpPr>
          <p:cNvPr id="125961" name="object 9"/>
          <p:cNvSpPr>
            <a:spLocks noChangeArrowheads="1"/>
          </p:cNvSpPr>
          <p:nvPr>
            <p:custDataLst>
              <p:tags r:id="rId8"/>
            </p:custDataLst>
          </p:nvPr>
        </p:nvSpPr>
        <p:spPr bwMode="auto">
          <a:xfrm>
            <a:off x="4179888" y="4262438"/>
            <a:ext cx="10382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b="1">
                <a:solidFill>
                  <a:srgbClr val="FFFFFF"/>
                </a:solidFill>
                <a:latin typeface="KSFWEW+å¾®è½¯é�»,Bold" charset="-122"/>
                <a:ea typeface="KSFWEW+å¾®è½¯é�»,Bold" charset="-122"/>
              </a:rPr>
              <a:t>IoT</a:t>
            </a:r>
            <a:r>
              <a:rPr lang="zh-CN" altLang="ru-RU" sz="1600" b="1">
                <a:solidFill>
                  <a:srgbClr val="FFFFFF"/>
                </a:solidFill>
                <a:latin typeface="WNAGRA+å¾®è½¯é�»,Bold" charset="-122"/>
                <a:ea typeface="WNAGRA+å¾®è½¯é�»,Bold" charset="-122"/>
              </a:rPr>
              <a:t>技术</a:t>
            </a:r>
          </a:p>
        </p:txBody>
      </p:sp>
      <p:sp>
        <p:nvSpPr>
          <p:cNvPr id="125962" name="object 10"/>
          <p:cNvSpPr>
            <a:spLocks noChangeArrowheads="1"/>
          </p:cNvSpPr>
          <p:nvPr>
            <p:custDataLst>
              <p:tags r:id="rId9"/>
            </p:custDataLst>
          </p:nvPr>
        </p:nvSpPr>
        <p:spPr bwMode="auto">
          <a:xfrm>
            <a:off x="5534025" y="5129213"/>
            <a:ext cx="167798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FFFFFF"/>
                </a:solidFill>
                <a:latin typeface="WNAGRA+å¾®è½¯é�»,Bold" charset="-122"/>
                <a:ea typeface="WNAGRA+å¾®è½¯é�»,Bold" charset="-122"/>
              </a:rPr>
              <a:t>主要技术</a:t>
            </a:r>
          </a:p>
        </p:txBody>
      </p:sp>
      <p:sp>
        <p:nvSpPr>
          <p:cNvPr id="125963" name="object 11"/>
          <p:cNvSpPr>
            <a:spLocks noChangeArrowheads="1"/>
          </p:cNvSpPr>
          <p:nvPr>
            <p:custDataLst>
              <p:tags r:id="rId10"/>
            </p:custDataLst>
          </p:nvPr>
        </p:nvSpPr>
        <p:spPr bwMode="auto">
          <a:xfrm>
            <a:off x="3492500" y="5270500"/>
            <a:ext cx="112553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b="1">
                <a:solidFill>
                  <a:srgbClr val="FFFFFF"/>
                </a:solidFill>
                <a:latin typeface="KSFWEW+å¾®è½¯é�»,Bold" charset="-122"/>
                <a:ea typeface="KSFWEW+å¾®è½¯é�»,Bold" charset="-122"/>
              </a:rPr>
              <a:t>BIM</a:t>
            </a:r>
            <a:r>
              <a:rPr lang="zh-CN" altLang="ru-RU" sz="1600" b="1">
                <a:solidFill>
                  <a:srgbClr val="FFFFFF"/>
                </a:solidFill>
                <a:latin typeface="WNAGRA+å¾®è½¯é�»,Bold" charset="-122"/>
                <a:ea typeface="WNAGRA+å¾®è½¯é�»,Bold" charset="-122"/>
              </a:rPr>
              <a:t>技术</a:t>
            </a:r>
          </a:p>
        </p:txBody>
      </p:sp>
      <p:sp>
        <p:nvSpPr>
          <p:cNvPr id="125964" name="object 12"/>
          <p:cNvSpPr>
            <a:spLocks noChangeArrowheads="1"/>
          </p:cNvSpPr>
          <p:nvPr>
            <p:custDataLst>
              <p:tags r:id="rId11"/>
            </p:custDataLst>
          </p:nvPr>
        </p:nvSpPr>
        <p:spPr bwMode="auto">
          <a:xfrm>
            <a:off x="8001000" y="5267325"/>
            <a:ext cx="9906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b="1">
                <a:solidFill>
                  <a:srgbClr val="FFFFFF"/>
                </a:solidFill>
                <a:latin typeface="KSFWEW+å¾®è½¯é�»,Bold" charset="-122"/>
                <a:ea typeface="KSFWEW+å¾®è½¯é�»,Bold" charset="-122"/>
              </a:rPr>
              <a:t>5G</a:t>
            </a:r>
            <a:r>
              <a:rPr lang="zh-CN" altLang="ru-RU" sz="1600" b="1">
                <a:solidFill>
                  <a:srgbClr val="FFFFFF"/>
                </a:solidFill>
                <a:latin typeface="WNAGRA+å¾®è½¯é�»,Bold" charset="-122"/>
                <a:ea typeface="WNAGRA+å¾®è½¯é�»,Bold" charset="-122"/>
              </a:rPr>
              <a:t>技术</a:t>
            </a:r>
          </a:p>
        </p:txBody>
      </p:sp>
      <p:sp>
        <p:nvSpPr>
          <p:cNvPr id="125965" name="object 13"/>
          <p:cNvSpPr>
            <a:spLocks noChangeArrowheads="1"/>
          </p:cNvSpPr>
          <p:nvPr>
            <p:custDataLst>
              <p:tags r:id="rId12"/>
            </p:custDataLst>
          </p:nvPr>
        </p:nvSpPr>
        <p:spPr bwMode="auto">
          <a:xfrm>
            <a:off x="741363" y="6142038"/>
            <a:ext cx="22653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ru-RU" altLang="zh-CN" sz="1400">
                <a:solidFill>
                  <a:srgbClr val="1F497D"/>
                </a:solidFill>
                <a:latin typeface="PMPMIL+å¾®è½¯é�»" charset="-122"/>
                <a:ea typeface="PMPMIL+å¾®è½¯é�»" charset="-122"/>
              </a:rPr>
              <a:t>BIMFace</a:t>
            </a:r>
            <a:r>
              <a:rPr lang="zh-CN" altLang="ru-RU" sz="1400">
                <a:solidFill>
                  <a:srgbClr val="1F497D"/>
                </a:solidFill>
                <a:latin typeface="SWEWCI+å¾®è½¯é�»" charset="-122"/>
                <a:ea typeface="SWEWCI+å¾®è½¯é�»" charset="-122"/>
              </a:rPr>
              <a:t>让模型触手可及</a:t>
            </a:r>
          </a:p>
        </p:txBody>
      </p:sp>
      <p:sp>
        <p:nvSpPr>
          <p:cNvPr id="125966" name="object 14"/>
          <p:cNvSpPr>
            <a:spLocks noChangeArrowheads="1"/>
          </p:cNvSpPr>
          <p:nvPr>
            <p:custDataLst>
              <p:tags r:id="rId13"/>
            </p:custDataLst>
          </p:nvPr>
        </p:nvSpPr>
        <p:spPr bwMode="auto">
          <a:xfrm>
            <a:off x="9377363" y="6161088"/>
            <a:ext cx="30813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1F497D"/>
                </a:solidFill>
                <a:latin typeface="SWEWCI+å¾®è½¯é�»" charset="-122"/>
                <a:ea typeface="SWEWCI+å¾®è½¯é�»" charset="-122"/>
              </a:rPr>
              <a:t>高速传输、低延时、高数据量并发</a:t>
            </a:r>
          </a:p>
        </p:txBody>
      </p:sp>
    </p:spTree>
    <p:extLst>
      <p:ext uri="{BB962C8B-B14F-4D97-AF65-F5344CB8AC3E}">
        <p14:creationId xmlns:p14="http://schemas.microsoft.com/office/powerpoint/2010/main" val="192478192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object 1"/>
          <p:cNvSpPr>
            <a:spLocks noChangeArrowheads="1"/>
          </p:cNvSpPr>
          <p:nvPr>
            <p:custDataLst>
              <p:tags r:id="rId1"/>
            </p:custDataLst>
          </p:nvPr>
        </p:nvSpPr>
        <p:spPr bwMode="auto">
          <a:xfrm>
            <a:off x="0" y="0"/>
            <a:ext cx="12192000" cy="6858000"/>
          </a:xfrm>
          <a:prstGeom prst="rect">
            <a:avLst/>
          </a:prstGeom>
          <a:blipFill dpi="0" rotWithShape="0">
            <a:blip r:embed="rId4"/>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741363" y="223838"/>
            <a:ext cx="11323637" cy="1762125"/>
          </a:xfrm>
          <a:prstGeom prst="rect">
            <a:avLst/>
          </a:prstGeom>
          <a:noFill/>
          <a:ln w="9525" cap="flat" cmpd="sng" algn="ctr">
            <a:noFill/>
            <a:prstDash val="solid"/>
            <a:round/>
            <a:headEnd type="none" w="med" len="med"/>
            <a:tailEnd type="none" w="med" len="med"/>
          </a:ln>
        </p:spPr>
        <p:txBody>
          <a:bodyPr lIns="0" tIns="0" rIns="0" bIns="0">
            <a:spAutoFit/>
          </a:bodyPr>
          <a:lstStyle/>
          <a:p>
            <a:pPr marL="3596894"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主要技术（</a:t>
            </a: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BIM</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技术）</a:t>
            </a:r>
          </a:p>
          <a:p>
            <a:pPr eaLnBrk="0" fontAlgn="auto" hangingPunct="0">
              <a:lnSpc>
                <a:spcPts val="2375"/>
              </a:lnSpc>
              <a:spcBef>
                <a:spcPts val="409"/>
              </a:spcBef>
              <a:buSzTx/>
              <a:buFontTx/>
              <a:buNone/>
            </a:pPr>
            <a:r>
              <a:rPr b="1">
                <a:ln w="9525" cap="flat" cmpd="sng" algn="ctr">
                  <a:noFill/>
                  <a:prstDash val="solid"/>
                  <a:round/>
                  <a:headEnd type="none" w="med" len="med"/>
                  <a:tailEnd type="none" w="med" len="med"/>
                </a:ln>
                <a:solidFill>
                  <a:srgbClr val="404040"/>
                </a:solidFill>
                <a:latin typeface="WNAGRA+å¾®è½¯é�»,Bold"/>
                <a:cs typeface="WNAGRA+å¾®è½¯é�»,Bold"/>
                <a:sym typeface="Wingdings"/>
              </a:rPr>
              <a:t>自主图形平台：</a:t>
            </a:r>
            <a:r>
              <a:rPr b="1" spc="90">
                <a:ln w="9525" cap="flat" cmpd="sng" algn="ctr">
                  <a:noFill/>
                  <a:prstDash val="solid"/>
                  <a:round/>
                  <a:headEnd type="none" w="med" len="med"/>
                  <a:tailEnd type="none" w="med" len="med"/>
                </a:ln>
                <a:solidFill>
                  <a:srgbClr val="404040"/>
                </a:solidFill>
                <a:latin typeface="Times New Roman"/>
                <a:cs typeface="Times New Roman"/>
                <a:sym typeface="Wingdings"/>
              </a:rPr>
              <a:t> </a:t>
            </a:r>
            <a:r>
              <a:rPr>
                <a:ln w="9525" cap="flat" cmpd="sng" algn="ctr">
                  <a:noFill/>
                  <a:prstDash val="solid"/>
                  <a:round/>
                  <a:headEnd type="none" w="med" len="med"/>
                  <a:tailEnd type="none" w="med" len="med"/>
                </a:ln>
                <a:solidFill>
                  <a:srgbClr val="404040"/>
                </a:solidFill>
                <a:latin typeface="SWEWCI+å¾®è½¯é�»"/>
                <a:cs typeface="SWEWCI+å¾®è½¯é�»"/>
                <a:sym typeface="Wingdings"/>
              </a:rPr>
              <a:t>广联达从</a:t>
            </a:r>
            <a:r>
              <a:rPr>
                <a:ln w="9525" cap="flat" cmpd="sng" algn="ctr">
                  <a:noFill/>
                  <a:prstDash val="solid"/>
                  <a:round/>
                  <a:headEnd type="none" w="med" len="med"/>
                  <a:tailEnd type="none" w="med" len="med"/>
                </a:ln>
                <a:solidFill>
                  <a:srgbClr val="404040"/>
                </a:solidFill>
                <a:latin typeface="PMPMIL+å¾®è½¯é�»"/>
                <a:cs typeface="PMPMIL+å¾®è½¯é�»"/>
                <a:sym typeface="Wingdings"/>
              </a:rPr>
              <a:t>2002</a:t>
            </a:r>
            <a:r>
              <a:rPr>
                <a:ln w="9525" cap="flat" cmpd="sng" algn="ctr">
                  <a:noFill/>
                  <a:prstDash val="solid"/>
                  <a:round/>
                  <a:headEnd type="none" w="med" len="med"/>
                  <a:tailEnd type="none" w="med" len="med"/>
                </a:ln>
                <a:solidFill>
                  <a:srgbClr val="404040"/>
                </a:solidFill>
                <a:latin typeface="SWEWCI+å¾®è½¯é�»"/>
                <a:cs typeface="SWEWCI+å¾®è½¯é�»"/>
                <a:sym typeface="Wingdings"/>
              </a:rPr>
              <a:t>年开始开发自主知识产权的图形平台，在平台基础上支持广联达</a:t>
            </a:r>
          </a:p>
          <a:p>
            <a:pPr eaLnBrk="0" fontAlgn="auto" hangingPunct="0">
              <a:lnSpc>
                <a:spcPts val="2160"/>
              </a:lnSpc>
              <a:buSzTx/>
              <a:buFontTx/>
              <a:buNone/>
            </a:pPr>
            <a:r>
              <a:rPr>
                <a:ln w="9525" cap="flat" cmpd="sng" algn="ctr">
                  <a:noFill/>
                  <a:prstDash val="solid"/>
                  <a:round/>
                  <a:headEnd type="none" w="med" len="med"/>
                  <a:tailEnd type="none" w="med" len="med"/>
                </a:ln>
                <a:solidFill>
                  <a:srgbClr val="404040"/>
                </a:solidFill>
                <a:latin typeface="PMPMIL+å¾®è½¯é�»"/>
                <a:cs typeface="PMPMIL+å¾®è½¯é�»"/>
                <a:sym typeface="Wingdings"/>
              </a:rPr>
              <a:t>BIM</a:t>
            </a:r>
            <a:r>
              <a:rPr>
                <a:ln w="9525" cap="flat" cmpd="sng" algn="ctr">
                  <a:noFill/>
                  <a:prstDash val="solid"/>
                  <a:round/>
                  <a:headEnd type="none" w="med" len="med"/>
                  <a:tailEnd type="none" w="med" len="med"/>
                </a:ln>
                <a:solidFill>
                  <a:srgbClr val="404040"/>
                </a:solidFill>
                <a:latin typeface="SWEWCI+å¾®è½¯é�»"/>
                <a:cs typeface="SWEWCI+å¾®è½¯é�»"/>
                <a:sym typeface="Wingdings"/>
              </a:rPr>
              <a:t>系列产品。经过</a:t>
            </a:r>
            <a:r>
              <a:rPr>
                <a:ln w="9525" cap="flat" cmpd="sng" algn="ctr">
                  <a:noFill/>
                  <a:prstDash val="solid"/>
                  <a:round/>
                  <a:headEnd type="none" w="med" len="med"/>
                  <a:tailEnd type="none" w="med" len="med"/>
                </a:ln>
                <a:solidFill>
                  <a:srgbClr val="404040"/>
                </a:solidFill>
                <a:latin typeface="PMPMIL+å¾®è½¯é�»"/>
                <a:cs typeface="PMPMIL+å¾®è½¯é�»"/>
                <a:sym typeface="Wingdings"/>
              </a:rPr>
              <a:t>10</a:t>
            </a:r>
            <a:r>
              <a:rPr>
                <a:ln w="9525" cap="flat" cmpd="sng" algn="ctr">
                  <a:noFill/>
                  <a:prstDash val="solid"/>
                  <a:round/>
                  <a:headEnd type="none" w="med" len="med"/>
                  <a:tailEnd type="none" w="med" len="med"/>
                </a:ln>
                <a:solidFill>
                  <a:srgbClr val="404040"/>
                </a:solidFill>
                <a:latin typeface="SWEWCI+å¾®è½¯é�»"/>
                <a:cs typeface="SWEWCI+å¾®è½¯é�»"/>
                <a:sym typeface="Wingdings"/>
              </a:rPr>
              <a:t>年的发展，广联达自有知识产权的图形平台技术已经在三维图形技术、图形</a:t>
            </a:r>
          </a:p>
          <a:p>
            <a:pPr eaLnBrk="0" fontAlgn="auto" hangingPunct="0">
              <a:lnSpc>
                <a:spcPts val="2160"/>
              </a:lnSpc>
              <a:buSzTx/>
              <a:buFontTx/>
              <a:buNone/>
            </a:pPr>
            <a:r>
              <a:rPr>
                <a:ln w="9525" cap="flat" cmpd="sng" algn="ctr">
                  <a:noFill/>
                  <a:prstDash val="solid"/>
                  <a:round/>
                  <a:headEnd type="none" w="med" len="med"/>
                  <a:tailEnd type="none" w="med" len="med"/>
                </a:ln>
                <a:solidFill>
                  <a:srgbClr val="404040"/>
                </a:solidFill>
                <a:latin typeface="SWEWCI+å¾®è½¯é�»"/>
                <a:cs typeface="SWEWCI+å¾®è½¯é�»"/>
                <a:sym typeface="Wingdings"/>
              </a:rPr>
              <a:t>算法、建模技术方面应用成熟，为广联达软件研发和平台开发提供技术支撑。</a:t>
            </a:r>
          </a:p>
        </p:txBody>
      </p:sp>
    </p:spTree>
    <p:extLst>
      <p:ext uri="{BB962C8B-B14F-4D97-AF65-F5344CB8AC3E}">
        <p14:creationId xmlns:p14="http://schemas.microsoft.com/office/powerpoint/2010/main" val="41822558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object 1"/>
          <p:cNvSpPr>
            <a:spLocks noChangeArrowheads="1"/>
          </p:cNvSpPr>
          <p:nvPr>
            <p:custDataLst>
              <p:tags r:id="rId1"/>
            </p:custDataLst>
          </p:nvPr>
        </p:nvSpPr>
        <p:spPr bwMode="auto">
          <a:xfrm>
            <a:off x="0" y="0"/>
            <a:ext cx="12192000" cy="6858000"/>
          </a:xfrm>
          <a:prstGeom prst="rect">
            <a:avLst/>
          </a:prstGeom>
          <a:blipFill dpi="0" rotWithShape="0">
            <a:blip r:embed="rId78"/>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28003" name="object 3"/>
          <p:cNvSpPr>
            <a:spLocks noChangeArrowheads="1"/>
          </p:cNvSpPr>
          <p:nvPr>
            <p:custDataLst>
              <p:tags r:id="rId2"/>
            </p:custDataLst>
          </p:nvPr>
        </p:nvSpPr>
        <p:spPr bwMode="auto">
          <a:xfrm>
            <a:off x="4319588" y="277813"/>
            <a:ext cx="4084637"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主要技术（筑联平台）</a:t>
            </a:r>
          </a:p>
        </p:txBody>
      </p:sp>
      <p:sp>
        <p:nvSpPr>
          <p:cNvPr id="128004" name="object 4"/>
          <p:cNvSpPr>
            <a:spLocks noChangeArrowheads="1"/>
          </p:cNvSpPr>
          <p:nvPr>
            <p:custDataLst>
              <p:tags r:id="rId3"/>
            </p:custDataLst>
          </p:nvPr>
        </p:nvSpPr>
        <p:spPr bwMode="auto">
          <a:xfrm>
            <a:off x="1176338" y="1252538"/>
            <a:ext cx="11588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84138">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FFFFFF"/>
                </a:solidFill>
                <a:latin typeface="WNAGRA+å¾®è½¯é�»,Bold" charset="-122"/>
                <a:ea typeface="WNAGRA+å¾®è½¯é�»,Bold" charset="-122"/>
              </a:rPr>
              <a:t>物联网应用</a:t>
            </a:r>
          </a:p>
          <a:p>
            <a:pPr>
              <a:lnSpc>
                <a:spcPts val="1850"/>
              </a:lnSpc>
              <a:spcBef>
                <a:spcPts val="6675"/>
              </a:spcBef>
            </a:pPr>
            <a:r>
              <a:rPr lang="zh-CN" altLang="ru-RU" sz="1400" b="1">
                <a:solidFill>
                  <a:srgbClr val="FFFFFF"/>
                </a:solidFill>
                <a:latin typeface="WNAGRA+å¾®è½¯é�»,Bold" charset="-122"/>
                <a:ea typeface="WNAGRA+å¾®è½¯é�»,Bold" charset="-122"/>
              </a:rPr>
              <a:t>平台服务</a:t>
            </a:r>
          </a:p>
        </p:txBody>
      </p:sp>
      <p:sp>
        <p:nvSpPr>
          <p:cNvPr id="128005" name="object 5"/>
          <p:cNvSpPr>
            <a:spLocks noChangeArrowheads="1"/>
          </p:cNvSpPr>
          <p:nvPr>
            <p:custDataLst>
              <p:tags r:id="rId4"/>
            </p:custDataLst>
          </p:nvPr>
        </p:nvSpPr>
        <p:spPr bwMode="auto">
          <a:xfrm>
            <a:off x="8588375" y="1733550"/>
            <a:ext cx="7699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4472C4"/>
                </a:solidFill>
                <a:latin typeface="SWEWCI+å¾®è½¯é�»" charset="-122"/>
                <a:ea typeface="SWEWCI+å¾®è½¯é�»" charset="-122"/>
              </a:rPr>
              <a:t>视频监控</a:t>
            </a:r>
          </a:p>
        </p:txBody>
      </p:sp>
      <p:sp>
        <p:nvSpPr>
          <p:cNvPr id="128006" name="object 6"/>
          <p:cNvSpPr>
            <a:spLocks noChangeArrowheads="1"/>
          </p:cNvSpPr>
          <p:nvPr>
            <p:custDataLst>
              <p:tags r:id="rId5"/>
            </p:custDataLst>
          </p:nvPr>
        </p:nvSpPr>
        <p:spPr bwMode="auto">
          <a:xfrm>
            <a:off x="9961563" y="1724025"/>
            <a:ext cx="9112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4472C4"/>
                </a:solidFill>
                <a:latin typeface="SWEWCI+å¾®è½¯é�»" charset="-122"/>
                <a:ea typeface="SWEWCI+å¾®è½¯é�»" charset="-122"/>
              </a:rPr>
              <a:t>深基坑监测</a:t>
            </a:r>
          </a:p>
        </p:txBody>
      </p:sp>
      <p:sp>
        <p:nvSpPr>
          <p:cNvPr id="128007" name="object 7"/>
          <p:cNvSpPr>
            <a:spLocks noChangeArrowheads="1"/>
          </p:cNvSpPr>
          <p:nvPr>
            <p:custDataLst>
              <p:tags r:id="rId6"/>
            </p:custDataLst>
          </p:nvPr>
        </p:nvSpPr>
        <p:spPr bwMode="auto">
          <a:xfrm>
            <a:off x="2052640" y="1780886"/>
            <a:ext cx="162242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422275">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dirty="0">
                <a:solidFill>
                  <a:srgbClr val="4472C4"/>
                </a:solidFill>
                <a:latin typeface="SWEWCI+å¾®è½¯é�»" charset="-122"/>
                <a:ea typeface="SWEWCI+å¾®è½¯é�»" charset="-122"/>
              </a:rPr>
              <a:t>劳务人脸识别</a:t>
            </a:r>
            <a:r>
              <a:rPr lang="zh-CN" altLang="ru-RU" sz="1100" dirty="0" smtClean="0">
                <a:solidFill>
                  <a:srgbClr val="4472C4"/>
                </a:solidFill>
                <a:latin typeface="SWEWCI+å¾®è½¯é�»" charset="-122"/>
                <a:ea typeface="SWEWCI+å¾®è½¯é�»" charset="-122"/>
              </a:rPr>
              <a:t>通行</a:t>
            </a:r>
            <a:endParaRPr lang="en-US" altLang="zh-CN" sz="1100" dirty="0" smtClean="0">
              <a:solidFill>
                <a:srgbClr val="4472C4"/>
              </a:solidFill>
              <a:latin typeface="SWEWCI+å¾®è½¯é�»" charset="-122"/>
              <a:ea typeface="SWEWCI+å¾®è½¯é�»" charset="-122"/>
            </a:endParaRPr>
          </a:p>
        </p:txBody>
      </p:sp>
      <p:sp>
        <p:nvSpPr>
          <p:cNvPr id="128008" name="object 8"/>
          <p:cNvSpPr>
            <a:spLocks noChangeArrowheads="1"/>
          </p:cNvSpPr>
          <p:nvPr>
            <p:custDataLst>
              <p:tags r:id="rId7"/>
            </p:custDataLst>
          </p:nvPr>
        </p:nvSpPr>
        <p:spPr bwMode="auto">
          <a:xfrm>
            <a:off x="4022725" y="1744663"/>
            <a:ext cx="105092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4472C4"/>
                </a:solidFill>
                <a:latin typeface="SWEWCI+å¾®è½¯é�»" charset="-122"/>
                <a:ea typeface="SWEWCI+å¾®è½¯é�»" charset="-122"/>
              </a:rPr>
              <a:t>工地车牌识别</a:t>
            </a:r>
          </a:p>
        </p:txBody>
      </p:sp>
      <p:sp>
        <p:nvSpPr>
          <p:cNvPr id="128009" name="object 9"/>
          <p:cNvSpPr>
            <a:spLocks noChangeArrowheads="1"/>
          </p:cNvSpPr>
          <p:nvPr>
            <p:custDataLst>
              <p:tags r:id="rId8"/>
            </p:custDataLst>
          </p:nvPr>
        </p:nvSpPr>
        <p:spPr bwMode="auto">
          <a:xfrm>
            <a:off x="5610225" y="1744663"/>
            <a:ext cx="76993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4472C4"/>
                </a:solidFill>
                <a:latin typeface="SWEWCI+å¾®è½¯é�»" charset="-122"/>
                <a:ea typeface="SWEWCI+å¾®è½¯é�»" charset="-122"/>
              </a:rPr>
              <a:t>塔吊监测</a:t>
            </a:r>
          </a:p>
        </p:txBody>
      </p:sp>
      <p:sp>
        <p:nvSpPr>
          <p:cNvPr id="128010" name="object 10"/>
          <p:cNvSpPr>
            <a:spLocks noChangeArrowheads="1"/>
          </p:cNvSpPr>
          <p:nvPr>
            <p:custDataLst>
              <p:tags r:id="rId9"/>
            </p:custDataLst>
          </p:nvPr>
        </p:nvSpPr>
        <p:spPr bwMode="auto">
          <a:xfrm>
            <a:off x="7007225" y="1744663"/>
            <a:ext cx="91122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4472C4"/>
                </a:solidFill>
                <a:latin typeface="SWEWCI+å¾®è½¯é�»" charset="-122"/>
                <a:ea typeface="SWEWCI+å¾®è½¯é�»" charset="-122"/>
              </a:rPr>
              <a:t>高支模监测</a:t>
            </a:r>
          </a:p>
        </p:txBody>
      </p:sp>
      <p:sp>
        <p:nvSpPr>
          <p:cNvPr id="128011" name="object 11"/>
          <p:cNvSpPr>
            <a:spLocks noChangeArrowheads="1"/>
          </p:cNvSpPr>
          <p:nvPr>
            <p:custDataLst>
              <p:tags r:id="rId10"/>
            </p:custDataLst>
          </p:nvPr>
        </p:nvSpPr>
        <p:spPr bwMode="auto">
          <a:xfrm>
            <a:off x="4829175" y="2365375"/>
            <a:ext cx="685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dirty="0">
                <a:solidFill>
                  <a:srgbClr val="FFFFFF"/>
                </a:solidFill>
                <a:latin typeface="SWEWCI+å¾®è½¯é�»" charset="-122"/>
                <a:ea typeface="SWEWCI+å¾®è½¯é�»" charset="-122"/>
              </a:rPr>
              <a:t>数据湖</a:t>
            </a:r>
          </a:p>
        </p:txBody>
      </p:sp>
      <p:sp>
        <p:nvSpPr>
          <p:cNvPr id="128012" name="object 12"/>
          <p:cNvSpPr>
            <a:spLocks noChangeArrowheads="1"/>
          </p:cNvSpPr>
          <p:nvPr>
            <p:custDataLst>
              <p:tags r:id="rId11"/>
            </p:custDataLst>
          </p:nvPr>
        </p:nvSpPr>
        <p:spPr bwMode="auto">
          <a:xfrm>
            <a:off x="6594475" y="2365375"/>
            <a:ext cx="838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数据服务</a:t>
            </a:r>
          </a:p>
        </p:txBody>
      </p:sp>
      <p:sp>
        <p:nvSpPr>
          <p:cNvPr id="128013" name="object 13"/>
          <p:cNvSpPr>
            <a:spLocks noChangeArrowheads="1"/>
          </p:cNvSpPr>
          <p:nvPr>
            <p:custDataLst>
              <p:tags r:id="rId12"/>
            </p:custDataLst>
          </p:nvPr>
        </p:nvSpPr>
        <p:spPr bwMode="auto">
          <a:xfrm>
            <a:off x="8172450" y="2365375"/>
            <a:ext cx="6778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ru-RU" altLang="zh-CN" sz="1200">
                <a:solidFill>
                  <a:srgbClr val="FFFFFF"/>
                </a:solidFill>
                <a:latin typeface="Arial" panose="020B0604020202020204" pitchFamily="34" charset="0"/>
              </a:rPr>
              <a:t>AI</a:t>
            </a:r>
            <a:r>
              <a:rPr lang="zh-CN" altLang="ru-RU" sz="1200">
                <a:solidFill>
                  <a:srgbClr val="FFFFFF"/>
                </a:solidFill>
                <a:latin typeface="SWEWCI+å¾®è½¯é�»" charset="-122"/>
                <a:ea typeface="SWEWCI+å¾®è½¯é�»" charset="-122"/>
              </a:rPr>
              <a:t>服务</a:t>
            </a:r>
          </a:p>
        </p:txBody>
      </p:sp>
      <p:sp>
        <p:nvSpPr>
          <p:cNvPr id="128014" name="object 14"/>
          <p:cNvSpPr>
            <a:spLocks noChangeArrowheads="1"/>
          </p:cNvSpPr>
          <p:nvPr>
            <p:custDataLst>
              <p:tags r:id="rId13"/>
            </p:custDataLst>
          </p:nvPr>
        </p:nvSpPr>
        <p:spPr bwMode="auto">
          <a:xfrm>
            <a:off x="9421813" y="2390775"/>
            <a:ext cx="4921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38"/>
              </a:lnSpc>
            </a:pPr>
            <a:r>
              <a:rPr lang="ru-RU" altLang="zh-CN" sz="1200">
                <a:solidFill>
                  <a:srgbClr val="FFFFFF"/>
                </a:solidFill>
                <a:latin typeface="Arial" panose="020B0604020202020204" pitchFamily="34" charset="0"/>
              </a:rPr>
              <a:t>GIS</a:t>
            </a:r>
          </a:p>
        </p:txBody>
      </p:sp>
      <p:sp>
        <p:nvSpPr>
          <p:cNvPr id="128015" name="object 15"/>
          <p:cNvSpPr>
            <a:spLocks noChangeArrowheads="1"/>
          </p:cNvSpPr>
          <p:nvPr>
            <p:custDataLst>
              <p:tags r:id="rId14"/>
            </p:custDataLst>
          </p:nvPr>
        </p:nvSpPr>
        <p:spPr bwMode="auto">
          <a:xfrm>
            <a:off x="10572750" y="2390775"/>
            <a:ext cx="5000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38"/>
              </a:lnSpc>
            </a:pPr>
            <a:r>
              <a:rPr lang="ru-RU" altLang="zh-CN" sz="1200">
                <a:solidFill>
                  <a:srgbClr val="FFFFFF"/>
                </a:solidFill>
                <a:latin typeface="Arial" panose="020B0604020202020204" pitchFamily="34" charset="0"/>
              </a:rPr>
              <a:t>BIM</a:t>
            </a:r>
          </a:p>
        </p:txBody>
      </p:sp>
      <p:sp>
        <p:nvSpPr>
          <p:cNvPr id="128016" name="object 16"/>
          <p:cNvSpPr>
            <a:spLocks noChangeArrowheads="1"/>
          </p:cNvSpPr>
          <p:nvPr>
            <p:custDataLst>
              <p:tags r:id="rId15"/>
            </p:custDataLst>
          </p:nvPr>
        </p:nvSpPr>
        <p:spPr bwMode="auto">
          <a:xfrm>
            <a:off x="1069975" y="2963863"/>
            <a:ext cx="212883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智能物联网联接平台</a:t>
            </a:r>
          </a:p>
        </p:txBody>
      </p:sp>
      <p:sp>
        <p:nvSpPr>
          <p:cNvPr id="128017" name="object 17"/>
          <p:cNvSpPr>
            <a:spLocks noChangeArrowheads="1"/>
          </p:cNvSpPr>
          <p:nvPr>
            <p:custDataLst>
              <p:tags r:id="rId16"/>
            </p:custDataLst>
          </p:nvPr>
        </p:nvSpPr>
        <p:spPr bwMode="auto">
          <a:xfrm>
            <a:off x="1720850" y="3238500"/>
            <a:ext cx="9794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FFFFFF"/>
                </a:solidFill>
                <a:latin typeface="SWEWCI+å¾®è½¯é�»" charset="-122"/>
                <a:ea typeface="SWEWCI+å¾®è½¯é�»" charset="-122"/>
              </a:rPr>
              <a:t>视频接入</a:t>
            </a:r>
          </a:p>
        </p:txBody>
      </p:sp>
      <p:sp>
        <p:nvSpPr>
          <p:cNvPr id="128018" name="object 18"/>
          <p:cNvSpPr>
            <a:spLocks noChangeArrowheads="1"/>
          </p:cNvSpPr>
          <p:nvPr>
            <p:custDataLst>
              <p:tags r:id="rId17"/>
            </p:custDataLst>
          </p:nvPr>
        </p:nvSpPr>
        <p:spPr bwMode="auto">
          <a:xfrm>
            <a:off x="5026025" y="3227388"/>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FFFFFF"/>
                </a:solidFill>
                <a:latin typeface="SWEWCI+å¾®è½¯é�»" charset="-122"/>
                <a:ea typeface="SWEWCI+å¾®è½¯é�»" charset="-122"/>
              </a:rPr>
              <a:t>第三方对接平台</a:t>
            </a:r>
          </a:p>
        </p:txBody>
      </p:sp>
      <p:sp>
        <p:nvSpPr>
          <p:cNvPr id="128019" name="object 19"/>
          <p:cNvSpPr>
            <a:spLocks noChangeArrowheads="1"/>
          </p:cNvSpPr>
          <p:nvPr>
            <p:custDataLst>
              <p:tags r:id="rId18"/>
            </p:custDataLst>
          </p:nvPr>
        </p:nvSpPr>
        <p:spPr bwMode="auto">
          <a:xfrm>
            <a:off x="8947150" y="3235325"/>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FFFFFF"/>
                </a:solidFill>
                <a:latin typeface="SWEWCI+å¾®è½¯é�»" charset="-122"/>
                <a:ea typeface="SWEWCI+å¾®è½¯é�»" charset="-122"/>
              </a:rPr>
              <a:t>物联网接入平台</a:t>
            </a:r>
          </a:p>
        </p:txBody>
      </p:sp>
      <p:sp>
        <p:nvSpPr>
          <p:cNvPr id="128020" name="object 20"/>
          <p:cNvSpPr>
            <a:spLocks noChangeArrowheads="1"/>
          </p:cNvSpPr>
          <p:nvPr>
            <p:custDataLst>
              <p:tags r:id="rId19"/>
            </p:custDataLst>
          </p:nvPr>
        </p:nvSpPr>
        <p:spPr bwMode="auto">
          <a:xfrm>
            <a:off x="8256588" y="3652838"/>
            <a:ext cx="533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2060"/>
                </a:solidFill>
                <a:latin typeface="SWEWCI+å¾®è½¯é�»" charset="-122"/>
                <a:ea typeface="SWEWCI+å¾®è½¯é�»" charset="-122"/>
              </a:rPr>
              <a:t>认证</a:t>
            </a:r>
          </a:p>
        </p:txBody>
      </p:sp>
      <p:sp>
        <p:nvSpPr>
          <p:cNvPr id="128021" name="object 21"/>
          <p:cNvSpPr>
            <a:spLocks noChangeArrowheads="1"/>
          </p:cNvSpPr>
          <p:nvPr>
            <p:custDataLst>
              <p:tags r:id="rId20"/>
            </p:custDataLst>
          </p:nvPr>
        </p:nvSpPr>
        <p:spPr bwMode="auto">
          <a:xfrm>
            <a:off x="9026525" y="3657600"/>
            <a:ext cx="533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2060"/>
                </a:solidFill>
                <a:latin typeface="SWEWCI+å¾®è½¯é�»" charset="-122"/>
                <a:ea typeface="SWEWCI+å¾®è½¯é�»" charset="-122"/>
              </a:rPr>
              <a:t>接入</a:t>
            </a:r>
          </a:p>
        </p:txBody>
      </p:sp>
      <p:sp>
        <p:nvSpPr>
          <p:cNvPr id="128022" name="object 22"/>
          <p:cNvSpPr>
            <a:spLocks noChangeArrowheads="1"/>
          </p:cNvSpPr>
          <p:nvPr>
            <p:custDataLst>
              <p:tags r:id="rId21"/>
            </p:custDataLst>
          </p:nvPr>
        </p:nvSpPr>
        <p:spPr bwMode="auto">
          <a:xfrm>
            <a:off x="9782175" y="3662363"/>
            <a:ext cx="533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2060"/>
                </a:solidFill>
                <a:latin typeface="SWEWCI+å¾®è½¯é�»" charset="-122"/>
                <a:ea typeface="SWEWCI+å¾®è½¯é�»" charset="-122"/>
              </a:rPr>
              <a:t>连接</a:t>
            </a:r>
          </a:p>
        </p:txBody>
      </p:sp>
      <p:sp>
        <p:nvSpPr>
          <p:cNvPr id="128023" name="object 23"/>
          <p:cNvSpPr>
            <a:spLocks noChangeArrowheads="1"/>
          </p:cNvSpPr>
          <p:nvPr>
            <p:custDataLst>
              <p:tags r:id="rId22"/>
            </p:custDataLst>
          </p:nvPr>
        </p:nvSpPr>
        <p:spPr bwMode="auto">
          <a:xfrm>
            <a:off x="10550525" y="3667125"/>
            <a:ext cx="533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2060"/>
                </a:solidFill>
                <a:latin typeface="SWEWCI+å¾®è½¯é�»" charset="-122"/>
                <a:ea typeface="SWEWCI+å¾®è½¯é�»" charset="-122"/>
              </a:rPr>
              <a:t>管理</a:t>
            </a:r>
          </a:p>
        </p:txBody>
      </p:sp>
      <p:sp>
        <p:nvSpPr>
          <p:cNvPr id="128024" name="object 24"/>
          <p:cNvSpPr>
            <a:spLocks noChangeArrowheads="1"/>
          </p:cNvSpPr>
          <p:nvPr>
            <p:custDataLst>
              <p:tags r:id="rId23"/>
            </p:custDataLst>
          </p:nvPr>
        </p:nvSpPr>
        <p:spPr bwMode="auto">
          <a:xfrm>
            <a:off x="1595438" y="3673475"/>
            <a:ext cx="558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38"/>
              </a:lnSpc>
            </a:pPr>
            <a:r>
              <a:rPr lang="ru-RU" altLang="zh-CN" sz="1200">
                <a:solidFill>
                  <a:srgbClr val="FFFFFF"/>
                </a:solidFill>
                <a:latin typeface="Arial" panose="020B0604020202020204" pitchFamily="34" charset="0"/>
              </a:rPr>
              <a:t>VMS</a:t>
            </a:r>
          </a:p>
        </p:txBody>
      </p:sp>
      <p:sp>
        <p:nvSpPr>
          <p:cNvPr id="128025" name="object 25"/>
          <p:cNvSpPr>
            <a:spLocks noChangeArrowheads="1"/>
          </p:cNvSpPr>
          <p:nvPr>
            <p:custDataLst>
              <p:tags r:id="rId24"/>
            </p:custDataLst>
          </p:nvPr>
        </p:nvSpPr>
        <p:spPr bwMode="auto">
          <a:xfrm>
            <a:off x="2354263" y="3678238"/>
            <a:ext cx="47466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38"/>
              </a:lnSpc>
            </a:pPr>
            <a:r>
              <a:rPr lang="ru-RU" altLang="zh-CN" sz="1200">
                <a:solidFill>
                  <a:srgbClr val="FFFFFF"/>
                </a:solidFill>
                <a:latin typeface="Arial" panose="020B0604020202020204" pitchFamily="34" charset="0"/>
              </a:rPr>
              <a:t>VIS</a:t>
            </a:r>
          </a:p>
        </p:txBody>
      </p:sp>
      <p:sp>
        <p:nvSpPr>
          <p:cNvPr id="128026" name="object 26"/>
          <p:cNvSpPr>
            <a:spLocks noChangeArrowheads="1"/>
          </p:cNvSpPr>
          <p:nvPr>
            <p:custDataLst>
              <p:tags r:id="rId25"/>
            </p:custDataLst>
          </p:nvPr>
        </p:nvSpPr>
        <p:spPr bwMode="auto">
          <a:xfrm>
            <a:off x="3721100" y="3649663"/>
            <a:ext cx="838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消息总线</a:t>
            </a:r>
          </a:p>
        </p:txBody>
      </p:sp>
      <p:sp>
        <p:nvSpPr>
          <p:cNvPr id="128027" name="object 27"/>
          <p:cNvSpPr>
            <a:spLocks noChangeArrowheads="1"/>
          </p:cNvSpPr>
          <p:nvPr>
            <p:custDataLst>
              <p:tags r:id="rId26"/>
            </p:custDataLst>
          </p:nvPr>
        </p:nvSpPr>
        <p:spPr bwMode="auto">
          <a:xfrm>
            <a:off x="4938713" y="3649663"/>
            <a:ext cx="838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数据集成</a:t>
            </a:r>
          </a:p>
        </p:txBody>
      </p:sp>
      <p:sp>
        <p:nvSpPr>
          <p:cNvPr id="128028" name="object 28"/>
          <p:cNvSpPr>
            <a:spLocks noChangeArrowheads="1"/>
          </p:cNvSpPr>
          <p:nvPr>
            <p:custDataLst>
              <p:tags r:id="rId27"/>
            </p:custDataLst>
          </p:nvPr>
        </p:nvSpPr>
        <p:spPr bwMode="auto">
          <a:xfrm>
            <a:off x="6124575" y="3673475"/>
            <a:ext cx="4746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38"/>
              </a:lnSpc>
            </a:pPr>
            <a:r>
              <a:rPr lang="ru-RU" altLang="zh-CN" sz="1200">
                <a:solidFill>
                  <a:srgbClr val="FFFFFF"/>
                </a:solidFill>
                <a:latin typeface="Arial" panose="020B0604020202020204" pitchFamily="34" charset="0"/>
              </a:rPr>
              <a:t>API</a:t>
            </a:r>
          </a:p>
        </p:txBody>
      </p:sp>
      <p:sp>
        <p:nvSpPr>
          <p:cNvPr id="128029" name="object 29"/>
          <p:cNvSpPr>
            <a:spLocks noChangeArrowheads="1"/>
          </p:cNvSpPr>
          <p:nvPr>
            <p:custDataLst>
              <p:tags r:id="rId28"/>
            </p:custDataLst>
          </p:nvPr>
        </p:nvSpPr>
        <p:spPr bwMode="auto">
          <a:xfrm>
            <a:off x="7181850" y="3673475"/>
            <a:ext cx="4826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38"/>
              </a:lnSpc>
            </a:pPr>
            <a:r>
              <a:rPr lang="ru-RU" altLang="zh-CN" sz="1200">
                <a:solidFill>
                  <a:srgbClr val="FFFFFF"/>
                </a:solidFill>
                <a:latin typeface="Arial" panose="020B0604020202020204" pitchFamily="34" charset="0"/>
              </a:rPr>
              <a:t>IOT</a:t>
            </a:r>
          </a:p>
        </p:txBody>
      </p:sp>
      <p:sp>
        <p:nvSpPr>
          <p:cNvPr id="128030" name="object 30"/>
          <p:cNvSpPr>
            <a:spLocks noChangeArrowheads="1"/>
          </p:cNvSpPr>
          <p:nvPr>
            <p:custDataLst>
              <p:tags r:id="rId29"/>
            </p:custDataLst>
          </p:nvPr>
        </p:nvSpPr>
        <p:spPr bwMode="auto">
          <a:xfrm>
            <a:off x="1474788" y="4275138"/>
            <a:ext cx="9128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设备层</a:t>
            </a:r>
          </a:p>
        </p:txBody>
      </p:sp>
      <p:sp>
        <p:nvSpPr>
          <p:cNvPr id="128031" name="object 31"/>
          <p:cNvSpPr>
            <a:spLocks noChangeArrowheads="1"/>
          </p:cNvSpPr>
          <p:nvPr>
            <p:custDataLst>
              <p:tags r:id="rId30"/>
            </p:custDataLst>
          </p:nvPr>
        </p:nvSpPr>
        <p:spPr bwMode="auto">
          <a:xfrm>
            <a:off x="2281238" y="4600575"/>
            <a:ext cx="5699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35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环境</a:t>
            </a:r>
          </a:p>
          <a:p>
            <a:pPr>
              <a:lnSpc>
                <a:spcPts val="1200"/>
              </a:lnSpc>
            </a:pPr>
            <a:r>
              <a:rPr lang="zh-CN" altLang="ru-RU" sz="1000">
                <a:solidFill>
                  <a:srgbClr val="FFFFFF"/>
                </a:solidFill>
                <a:latin typeface="SWEWCI+å¾®è½¯é�»" charset="-122"/>
                <a:ea typeface="SWEWCI+å¾®è½¯é�»" charset="-122"/>
              </a:rPr>
              <a:t>监测仪</a:t>
            </a:r>
          </a:p>
        </p:txBody>
      </p:sp>
      <p:sp>
        <p:nvSpPr>
          <p:cNvPr id="128032" name="object 32"/>
          <p:cNvSpPr>
            <a:spLocks noChangeArrowheads="1"/>
          </p:cNvSpPr>
          <p:nvPr>
            <p:custDataLst>
              <p:tags r:id="rId31"/>
            </p:custDataLst>
          </p:nvPr>
        </p:nvSpPr>
        <p:spPr bwMode="auto">
          <a:xfrm>
            <a:off x="3101975" y="4600575"/>
            <a:ext cx="5699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35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联动</a:t>
            </a:r>
          </a:p>
          <a:p>
            <a:pPr>
              <a:lnSpc>
                <a:spcPts val="1200"/>
              </a:lnSpc>
            </a:pPr>
            <a:r>
              <a:rPr lang="zh-CN" altLang="ru-RU" sz="1000">
                <a:solidFill>
                  <a:srgbClr val="FFFFFF"/>
                </a:solidFill>
                <a:latin typeface="SWEWCI+å¾®è½¯é�»" charset="-122"/>
                <a:ea typeface="SWEWCI+å¾®è½¯é�»" charset="-122"/>
              </a:rPr>
              <a:t>控制器</a:t>
            </a:r>
          </a:p>
        </p:txBody>
      </p:sp>
      <p:sp>
        <p:nvSpPr>
          <p:cNvPr id="128033" name="object 33"/>
          <p:cNvSpPr>
            <a:spLocks noChangeArrowheads="1"/>
          </p:cNvSpPr>
          <p:nvPr>
            <p:custDataLst>
              <p:tags r:id="rId32"/>
            </p:custDataLst>
          </p:nvPr>
        </p:nvSpPr>
        <p:spPr bwMode="auto">
          <a:xfrm>
            <a:off x="3951288" y="4600575"/>
            <a:ext cx="6969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35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智能配电</a:t>
            </a:r>
          </a:p>
          <a:p>
            <a:pPr>
              <a:lnSpc>
                <a:spcPts val="1200"/>
              </a:lnSpc>
            </a:pPr>
            <a:r>
              <a:rPr lang="zh-CN" altLang="ru-RU" sz="1000">
                <a:solidFill>
                  <a:srgbClr val="FFFFFF"/>
                </a:solidFill>
                <a:latin typeface="SWEWCI+å¾®è½¯é�»" charset="-122"/>
                <a:ea typeface="SWEWCI+å¾®è½¯é�»" charset="-122"/>
              </a:rPr>
              <a:t>箱主机</a:t>
            </a:r>
          </a:p>
        </p:txBody>
      </p:sp>
      <p:sp>
        <p:nvSpPr>
          <p:cNvPr id="128034" name="object 34"/>
          <p:cNvSpPr>
            <a:spLocks noChangeArrowheads="1"/>
          </p:cNvSpPr>
          <p:nvPr>
            <p:custDataLst>
              <p:tags r:id="rId33"/>
            </p:custDataLst>
          </p:nvPr>
        </p:nvSpPr>
        <p:spPr bwMode="auto">
          <a:xfrm>
            <a:off x="4756150" y="4600575"/>
            <a:ext cx="6969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19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水控计量</a:t>
            </a:r>
          </a:p>
          <a:p>
            <a:pPr>
              <a:lnSpc>
                <a:spcPts val="1200"/>
              </a:lnSpc>
            </a:pPr>
            <a:r>
              <a:rPr lang="zh-CN" altLang="ru-RU" sz="1000">
                <a:solidFill>
                  <a:srgbClr val="FFFFFF"/>
                </a:solidFill>
                <a:latin typeface="SWEWCI+å¾®è½¯é�»" charset="-122"/>
                <a:ea typeface="SWEWCI+å¾®è½¯é�»" charset="-122"/>
              </a:rPr>
              <a:t>一体机</a:t>
            </a:r>
          </a:p>
        </p:txBody>
      </p:sp>
      <p:sp>
        <p:nvSpPr>
          <p:cNvPr id="128035" name="object 35"/>
          <p:cNvSpPr>
            <a:spLocks noChangeArrowheads="1"/>
          </p:cNvSpPr>
          <p:nvPr>
            <p:custDataLst>
              <p:tags r:id="rId34"/>
            </p:custDataLst>
          </p:nvPr>
        </p:nvSpPr>
        <p:spPr bwMode="auto">
          <a:xfrm>
            <a:off x="5600700" y="4600575"/>
            <a:ext cx="4429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车辆</a:t>
            </a:r>
          </a:p>
          <a:p>
            <a:pPr>
              <a:lnSpc>
                <a:spcPts val="1200"/>
              </a:lnSpc>
            </a:pPr>
            <a:r>
              <a:rPr lang="zh-CN" altLang="ru-RU" sz="1000">
                <a:solidFill>
                  <a:srgbClr val="FFFFFF"/>
                </a:solidFill>
                <a:latin typeface="SWEWCI+å¾®è½¯é�»" charset="-122"/>
                <a:ea typeface="SWEWCI+å¾®è½¯é�»" charset="-122"/>
              </a:rPr>
              <a:t>定位</a:t>
            </a:r>
          </a:p>
        </p:txBody>
      </p:sp>
      <p:sp>
        <p:nvSpPr>
          <p:cNvPr id="128036" name="object 36"/>
          <p:cNvSpPr>
            <a:spLocks noChangeArrowheads="1"/>
          </p:cNvSpPr>
          <p:nvPr>
            <p:custDataLst>
              <p:tags r:id="rId35"/>
            </p:custDataLst>
          </p:nvPr>
        </p:nvSpPr>
        <p:spPr bwMode="auto">
          <a:xfrm>
            <a:off x="7729538" y="4600575"/>
            <a:ext cx="6969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35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高支模</a:t>
            </a:r>
          </a:p>
          <a:p>
            <a:pPr>
              <a:lnSpc>
                <a:spcPts val="1200"/>
              </a:lnSpc>
            </a:pPr>
            <a:r>
              <a:rPr lang="zh-CN" altLang="ru-RU" sz="1000">
                <a:solidFill>
                  <a:srgbClr val="FFFFFF"/>
                </a:solidFill>
                <a:latin typeface="SWEWCI+å¾®è½¯é�»" charset="-122"/>
                <a:ea typeface="SWEWCI+å¾®è½¯é�»" charset="-122"/>
              </a:rPr>
              <a:t>采集主机</a:t>
            </a:r>
          </a:p>
        </p:txBody>
      </p:sp>
      <p:sp>
        <p:nvSpPr>
          <p:cNvPr id="128037" name="object 37"/>
          <p:cNvSpPr>
            <a:spLocks noChangeArrowheads="1"/>
          </p:cNvSpPr>
          <p:nvPr>
            <p:custDataLst>
              <p:tags r:id="rId36"/>
            </p:custDataLst>
          </p:nvPr>
        </p:nvSpPr>
        <p:spPr bwMode="auto">
          <a:xfrm>
            <a:off x="8763000" y="4600575"/>
            <a:ext cx="5699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19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塔吊</a:t>
            </a:r>
          </a:p>
          <a:p>
            <a:pPr>
              <a:lnSpc>
                <a:spcPts val="1200"/>
              </a:lnSpc>
            </a:pPr>
            <a:r>
              <a:rPr lang="zh-CN" altLang="ru-RU" sz="1000">
                <a:solidFill>
                  <a:srgbClr val="FFFFFF"/>
                </a:solidFill>
                <a:latin typeface="SWEWCI+å¾®è½¯é�»" charset="-122"/>
                <a:ea typeface="SWEWCI+å¾®è½¯é�»" charset="-122"/>
              </a:rPr>
              <a:t>辅助仪</a:t>
            </a:r>
          </a:p>
        </p:txBody>
      </p:sp>
      <p:sp>
        <p:nvSpPr>
          <p:cNvPr id="128038" name="object 38"/>
          <p:cNvSpPr>
            <a:spLocks noChangeArrowheads="1"/>
          </p:cNvSpPr>
          <p:nvPr>
            <p:custDataLst>
              <p:tags r:id="rId37"/>
            </p:custDataLst>
          </p:nvPr>
        </p:nvSpPr>
        <p:spPr bwMode="auto">
          <a:xfrm>
            <a:off x="9580563" y="4600575"/>
            <a:ext cx="6969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35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卸料平台</a:t>
            </a:r>
          </a:p>
          <a:p>
            <a:pPr>
              <a:lnSpc>
                <a:spcPts val="1200"/>
              </a:lnSpc>
            </a:pPr>
            <a:r>
              <a:rPr lang="zh-CN" altLang="ru-RU" sz="1000">
                <a:solidFill>
                  <a:srgbClr val="FFFFFF"/>
                </a:solidFill>
                <a:latin typeface="SWEWCI+å¾®è½¯é�»" charset="-122"/>
                <a:ea typeface="SWEWCI+å¾®è½¯é�»" charset="-122"/>
              </a:rPr>
              <a:t>监测仪</a:t>
            </a:r>
          </a:p>
        </p:txBody>
      </p:sp>
      <p:sp>
        <p:nvSpPr>
          <p:cNvPr id="128039" name="object 39"/>
          <p:cNvSpPr>
            <a:spLocks noChangeArrowheads="1"/>
          </p:cNvSpPr>
          <p:nvPr>
            <p:custDataLst>
              <p:tags r:id="rId38"/>
            </p:custDataLst>
          </p:nvPr>
        </p:nvSpPr>
        <p:spPr bwMode="auto">
          <a:xfrm>
            <a:off x="10387013" y="4600575"/>
            <a:ext cx="8223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254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FFFFFF"/>
                </a:solidFill>
                <a:latin typeface="SWEWCI+å¾®è½¯é�»" charset="-122"/>
                <a:ea typeface="SWEWCI+å¾®è½¯é�»" charset="-122"/>
              </a:rPr>
              <a:t>升降机智能</a:t>
            </a:r>
          </a:p>
          <a:p>
            <a:pPr>
              <a:lnSpc>
                <a:spcPts val="1200"/>
              </a:lnSpc>
            </a:pPr>
            <a:r>
              <a:rPr lang="zh-CN" altLang="ru-RU" sz="1000">
                <a:solidFill>
                  <a:srgbClr val="FFFFFF"/>
                </a:solidFill>
                <a:latin typeface="SWEWCI+å¾®è½¯é�»" charset="-122"/>
                <a:ea typeface="SWEWCI+å¾®è½¯é�»" charset="-122"/>
              </a:rPr>
              <a:t>控制器</a:t>
            </a:r>
          </a:p>
        </p:txBody>
      </p:sp>
      <p:sp>
        <p:nvSpPr>
          <p:cNvPr id="128040" name="object 40"/>
          <p:cNvSpPr>
            <a:spLocks noChangeArrowheads="1"/>
          </p:cNvSpPr>
          <p:nvPr>
            <p:custDataLst>
              <p:tags r:id="rId39"/>
            </p:custDataLst>
          </p:nvPr>
        </p:nvSpPr>
        <p:spPr bwMode="auto">
          <a:xfrm>
            <a:off x="1247775" y="4676775"/>
            <a:ext cx="779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a:solidFill>
                  <a:srgbClr val="FFFFFF"/>
                </a:solidFill>
                <a:latin typeface="PMPMIL+å¾®è½¯é�»" charset="-122"/>
                <a:ea typeface="PMPMIL+å¾®è½¯é�»" charset="-122"/>
              </a:rPr>
              <a:t>NVR/DVR</a:t>
            </a:r>
          </a:p>
        </p:txBody>
      </p:sp>
      <p:sp>
        <p:nvSpPr>
          <p:cNvPr id="41" name="object 41"/>
          <p:cNvSpPr txBox="1"/>
          <p:nvPr>
            <p:custDataLst>
              <p:tags r:id="rId40"/>
            </p:custDataLst>
          </p:nvPr>
        </p:nvSpPr>
        <p:spPr>
          <a:xfrm>
            <a:off x="6057900" y="4676775"/>
            <a:ext cx="1520825" cy="357188"/>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14"/>
              </a:lnSpc>
              <a:buSzTx/>
              <a:buFontTx/>
              <a:buNone/>
            </a:pPr>
            <a:r>
              <a:rPr sz="1000">
                <a:ln w="9525" cap="flat" cmpd="sng" algn="ctr">
                  <a:noFill/>
                  <a:prstDash val="solid"/>
                  <a:round/>
                  <a:headEnd type="none" w="med" len="med"/>
                  <a:tailEnd type="none" w="med" len="med"/>
                </a:ln>
                <a:solidFill>
                  <a:srgbClr val="FFFFFF"/>
                </a:solidFill>
                <a:latin typeface="SWEWCI+å¾®è½¯é�»"/>
                <a:cs typeface="SWEWCI+å¾®è½¯é�»"/>
                <a:sym typeface="Wingdings"/>
              </a:rPr>
              <a:t>工地宝</a:t>
            </a:r>
            <a:r>
              <a:rPr sz="1000" spc="1204">
                <a:ln w="9525" cap="flat" cmpd="sng" algn="ctr">
                  <a:noFill/>
                  <a:prstDash val="solid"/>
                  <a:round/>
                  <a:headEnd type="none" w="med" len="med"/>
                  <a:tailEnd type="none" w="med" len="med"/>
                </a:ln>
                <a:solidFill>
                  <a:srgbClr val="FFFFFF"/>
                </a:solidFill>
                <a:latin typeface="Times New Roman"/>
                <a:cs typeface="Times New Roman"/>
                <a:sym typeface="Wingdings"/>
              </a:rPr>
              <a:t> </a:t>
            </a:r>
            <a:r>
              <a:rPr sz="1000">
                <a:ln w="9525" cap="flat" cmpd="sng" algn="ctr">
                  <a:noFill/>
                  <a:prstDash val="solid"/>
                  <a:round/>
                  <a:headEnd type="none" w="med" len="med"/>
                  <a:tailEnd type="none" w="med" len="med"/>
                </a:ln>
                <a:solidFill>
                  <a:srgbClr val="FFFFFF"/>
                </a:solidFill>
                <a:latin typeface="SWEWCI+å¾®è½¯é�»"/>
                <a:cs typeface="SWEWCI+å¾®è½¯é�»"/>
                <a:sym typeface="Wingdings"/>
              </a:rPr>
              <a:t>基坑监测总成</a:t>
            </a:r>
          </a:p>
        </p:txBody>
      </p:sp>
      <p:sp>
        <p:nvSpPr>
          <p:cNvPr id="128042" name="object 42"/>
          <p:cNvSpPr>
            <a:spLocks noChangeArrowheads="1"/>
          </p:cNvSpPr>
          <p:nvPr>
            <p:custDataLst>
              <p:tags r:id="rId41"/>
            </p:custDataLst>
          </p:nvPr>
        </p:nvSpPr>
        <p:spPr bwMode="auto">
          <a:xfrm>
            <a:off x="3857625" y="51355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电</a:t>
            </a:r>
          </a:p>
        </p:txBody>
      </p:sp>
      <p:sp>
        <p:nvSpPr>
          <p:cNvPr id="128043" name="object 43"/>
          <p:cNvSpPr>
            <a:spLocks noChangeArrowheads="1"/>
          </p:cNvSpPr>
          <p:nvPr>
            <p:custDataLst>
              <p:tags r:id="rId42"/>
            </p:custDataLst>
          </p:nvPr>
        </p:nvSpPr>
        <p:spPr bwMode="auto">
          <a:xfrm>
            <a:off x="4164013"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开</a:t>
            </a:r>
          </a:p>
          <a:p>
            <a:pPr>
              <a:lnSpc>
                <a:spcPts val="1313"/>
              </a:lnSpc>
            </a:pPr>
            <a:r>
              <a:rPr lang="zh-CN" altLang="ru-RU" sz="1100">
                <a:solidFill>
                  <a:srgbClr val="FFFFFF"/>
                </a:solidFill>
                <a:latin typeface="SWEWCI+å¾®è½¯é�»" charset="-122"/>
                <a:ea typeface="SWEWCI+å¾®è½¯é�»" charset="-122"/>
              </a:rPr>
              <a:t>关</a:t>
            </a:r>
          </a:p>
          <a:p>
            <a:pPr>
              <a:lnSpc>
                <a:spcPts val="1313"/>
              </a:lnSpc>
            </a:pPr>
            <a:r>
              <a:rPr lang="zh-CN" altLang="ru-RU" sz="1100">
                <a:solidFill>
                  <a:srgbClr val="FFFFFF"/>
                </a:solidFill>
                <a:latin typeface="SWEWCI+å¾®è½¯é�»" charset="-122"/>
                <a:ea typeface="SWEWCI+å¾®è½¯é�»" charset="-122"/>
              </a:rPr>
              <a:t>位</a:t>
            </a:r>
          </a:p>
          <a:p>
            <a:pPr>
              <a:lnSpc>
                <a:spcPts val="1313"/>
              </a:lnSpc>
            </a:pPr>
            <a:r>
              <a:rPr lang="zh-CN" altLang="ru-RU" sz="1100">
                <a:solidFill>
                  <a:srgbClr val="FFFFFF"/>
                </a:solidFill>
                <a:latin typeface="SWEWCI+å¾®è½¯é�»" charset="-122"/>
                <a:ea typeface="SWEWCI+å¾®è½¯é�»" charset="-122"/>
              </a:rPr>
              <a:t>监</a:t>
            </a:r>
          </a:p>
          <a:p>
            <a:pPr>
              <a:lnSpc>
                <a:spcPts val="1313"/>
              </a:lnSpc>
            </a:pPr>
            <a:r>
              <a:rPr lang="zh-CN" altLang="ru-RU" sz="1100">
                <a:solidFill>
                  <a:srgbClr val="FFFFFF"/>
                </a:solidFill>
                <a:latin typeface="SWEWCI+å¾®è½¯é�»" charset="-122"/>
                <a:ea typeface="SWEWCI+å¾®è½¯é�»" charset="-122"/>
              </a:rPr>
              <a:t>测</a:t>
            </a:r>
          </a:p>
        </p:txBody>
      </p:sp>
      <p:sp>
        <p:nvSpPr>
          <p:cNvPr id="128044" name="object 44"/>
          <p:cNvSpPr>
            <a:spLocks noChangeArrowheads="1"/>
          </p:cNvSpPr>
          <p:nvPr>
            <p:custDataLst>
              <p:tags r:id="rId43"/>
            </p:custDataLst>
          </p:nvPr>
        </p:nvSpPr>
        <p:spPr bwMode="auto">
          <a:xfrm>
            <a:off x="4471988"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火</a:t>
            </a:r>
          </a:p>
          <a:p>
            <a:pPr>
              <a:lnSpc>
                <a:spcPts val="1313"/>
              </a:lnSpc>
            </a:pPr>
            <a:r>
              <a:rPr lang="zh-CN" altLang="ru-RU" sz="1100">
                <a:solidFill>
                  <a:srgbClr val="FFFFFF"/>
                </a:solidFill>
                <a:latin typeface="SWEWCI+å¾®è½¯é�»" charset="-122"/>
                <a:ea typeface="SWEWCI+å¾®è½¯é�»" charset="-122"/>
              </a:rPr>
              <a:t>灾</a:t>
            </a:r>
          </a:p>
          <a:p>
            <a:pPr>
              <a:lnSpc>
                <a:spcPts val="1313"/>
              </a:lnSpc>
            </a:pPr>
            <a:r>
              <a:rPr lang="zh-CN" altLang="ru-RU" sz="1100">
                <a:solidFill>
                  <a:srgbClr val="FFFFFF"/>
                </a:solidFill>
                <a:latin typeface="SWEWCI+å¾®è½¯é�»" charset="-122"/>
                <a:ea typeface="SWEWCI+å¾®è½¯é�»" charset="-122"/>
              </a:rPr>
              <a:t>漏</a:t>
            </a:r>
          </a:p>
          <a:p>
            <a:pPr>
              <a:lnSpc>
                <a:spcPts val="1313"/>
              </a:lnSpc>
            </a:pPr>
            <a:r>
              <a:rPr lang="zh-CN" altLang="ru-RU" sz="1100">
                <a:solidFill>
                  <a:srgbClr val="FFFFFF"/>
                </a:solidFill>
                <a:latin typeface="SWEWCI+å¾®è½¯é�»" charset="-122"/>
                <a:ea typeface="SWEWCI+å¾®è½¯é�»" charset="-122"/>
              </a:rPr>
              <a:t>电</a:t>
            </a:r>
          </a:p>
          <a:p>
            <a:pPr>
              <a:lnSpc>
                <a:spcPts val="1313"/>
              </a:lnSpc>
            </a:pPr>
            <a:r>
              <a:rPr lang="zh-CN" altLang="ru-RU" sz="1100">
                <a:solidFill>
                  <a:srgbClr val="FFFFFF"/>
                </a:solidFill>
                <a:latin typeface="SWEWCI+å¾®è½¯é�»" charset="-122"/>
                <a:ea typeface="SWEWCI+å¾®è½¯é�»" charset="-122"/>
              </a:rPr>
              <a:t>计</a:t>
            </a:r>
          </a:p>
        </p:txBody>
      </p:sp>
      <p:sp>
        <p:nvSpPr>
          <p:cNvPr id="128045" name="object 45"/>
          <p:cNvSpPr>
            <a:spLocks noChangeArrowheads="1"/>
          </p:cNvSpPr>
          <p:nvPr>
            <p:custDataLst>
              <p:tags r:id="rId44"/>
            </p:custDataLst>
          </p:nvPr>
        </p:nvSpPr>
        <p:spPr bwMode="auto">
          <a:xfrm>
            <a:off x="6173788"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智</a:t>
            </a:r>
          </a:p>
          <a:p>
            <a:pPr>
              <a:lnSpc>
                <a:spcPts val="1313"/>
              </a:lnSpc>
            </a:pPr>
            <a:r>
              <a:rPr lang="zh-CN" altLang="ru-RU" sz="1100">
                <a:solidFill>
                  <a:srgbClr val="FFFFFF"/>
                </a:solidFill>
                <a:latin typeface="SWEWCI+å¾®è½¯é�»" charset="-122"/>
                <a:ea typeface="SWEWCI+å¾®è½¯é�»" charset="-122"/>
              </a:rPr>
              <a:t>能</a:t>
            </a:r>
          </a:p>
          <a:p>
            <a:pPr>
              <a:lnSpc>
                <a:spcPts val="1313"/>
              </a:lnSpc>
            </a:pPr>
            <a:r>
              <a:rPr lang="zh-CN" altLang="ru-RU" sz="1100">
                <a:solidFill>
                  <a:srgbClr val="FFFFFF"/>
                </a:solidFill>
                <a:latin typeface="SWEWCI+å¾®è½¯é�»" charset="-122"/>
                <a:ea typeface="SWEWCI+å¾®è½¯é�»" charset="-122"/>
              </a:rPr>
              <a:t>安</a:t>
            </a:r>
          </a:p>
          <a:p>
            <a:pPr>
              <a:lnSpc>
                <a:spcPts val="1313"/>
              </a:lnSpc>
            </a:pPr>
            <a:r>
              <a:rPr lang="zh-CN" altLang="ru-RU" sz="1100">
                <a:solidFill>
                  <a:srgbClr val="FFFFFF"/>
                </a:solidFill>
                <a:latin typeface="SWEWCI+å¾®è½¯é�»" charset="-122"/>
                <a:ea typeface="SWEWCI+å¾®è½¯é�»" charset="-122"/>
              </a:rPr>
              <a:t>全</a:t>
            </a:r>
          </a:p>
          <a:p>
            <a:pPr>
              <a:lnSpc>
                <a:spcPts val="1313"/>
              </a:lnSpc>
            </a:pPr>
            <a:r>
              <a:rPr lang="zh-CN" altLang="ru-RU" sz="1100">
                <a:solidFill>
                  <a:srgbClr val="FFFFFF"/>
                </a:solidFill>
                <a:latin typeface="SWEWCI+å¾®è½¯é�»" charset="-122"/>
                <a:ea typeface="SWEWCI+å¾®è½¯é�»" charset="-122"/>
              </a:rPr>
              <a:t>帽</a:t>
            </a:r>
          </a:p>
        </p:txBody>
      </p:sp>
      <p:sp>
        <p:nvSpPr>
          <p:cNvPr id="128046" name="object 46"/>
          <p:cNvSpPr>
            <a:spLocks noChangeArrowheads="1"/>
          </p:cNvSpPr>
          <p:nvPr>
            <p:custDataLst>
              <p:tags r:id="rId45"/>
            </p:custDataLst>
          </p:nvPr>
        </p:nvSpPr>
        <p:spPr bwMode="auto">
          <a:xfrm>
            <a:off x="6613525"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激</a:t>
            </a:r>
          </a:p>
          <a:p>
            <a:pPr>
              <a:lnSpc>
                <a:spcPts val="1313"/>
              </a:lnSpc>
            </a:pPr>
            <a:r>
              <a:rPr lang="zh-CN" altLang="ru-RU" sz="1100">
                <a:solidFill>
                  <a:srgbClr val="FFFFFF"/>
                </a:solidFill>
                <a:latin typeface="SWEWCI+å¾®è½¯é�»" charset="-122"/>
                <a:ea typeface="SWEWCI+å¾®è½¯é�»" charset="-122"/>
              </a:rPr>
              <a:t>光</a:t>
            </a:r>
          </a:p>
          <a:p>
            <a:pPr>
              <a:lnSpc>
                <a:spcPts val="1313"/>
              </a:lnSpc>
            </a:pPr>
            <a:r>
              <a:rPr lang="zh-CN" altLang="ru-RU" sz="1100">
                <a:solidFill>
                  <a:srgbClr val="FFFFFF"/>
                </a:solidFill>
                <a:latin typeface="SWEWCI+å¾®è½¯é�»" charset="-122"/>
                <a:ea typeface="SWEWCI+å¾®è½¯é�»" charset="-122"/>
              </a:rPr>
              <a:t>位</a:t>
            </a:r>
          </a:p>
          <a:p>
            <a:pPr>
              <a:lnSpc>
                <a:spcPts val="1313"/>
              </a:lnSpc>
            </a:pPr>
            <a:r>
              <a:rPr lang="zh-CN" altLang="ru-RU" sz="1100">
                <a:solidFill>
                  <a:srgbClr val="FFFFFF"/>
                </a:solidFill>
                <a:latin typeface="SWEWCI+å¾®è½¯é�»" charset="-122"/>
                <a:ea typeface="SWEWCI+å¾®è½¯é�»" charset="-122"/>
              </a:rPr>
              <a:t>移</a:t>
            </a:r>
          </a:p>
          <a:p>
            <a:pPr>
              <a:lnSpc>
                <a:spcPts val="1313"/>
              </a:lnSpc>
            </a:pPr>
            <a:r>
              <a:rPr lang="zh-CN" altLang="ru-RU" sz="1100">
                <a:solidFill>
                  <a:srgbClr val="FFFFFF"/>
                </a:solidFill>
                <a:latin typeface="SWEWCI+å¾®è½¯é�»" charset="-122"/>
                <a:ea typeface="SWEWCI+å¾®è½¯é�»" charset="-122"/>
              </a:rPr>
              <a:t>计</a:t>
            </a:r>
          </a:p>
        </p:txBody>
      </p:sp>
      <p:sp>
        <p:nvSpPr>
          <p:cNvPr id="128047" name="object 47"/>
          <p:cNvSpPr>
            <a:spLocks noChangeArrowheads="1"/>
          </p:cNvSpPr>
          <p:nvPr>
            <p:custDataLst>
              <p:tags r:id="rId46"/>
            </p:custDataLst>
          </p:nvPr>
        </p:nvSpPr>
        <p:spPr bwMode="auto">
          <a:xfrm>
            <a:off x="6921500"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自</a:t>
            </a:r>
          </a:p>
          <a:p>
            <a:pPr>
              <a:lnSpc>
                <a:spcPts val="1313"/>
              </a:lnSpc>
            </a:pPr>
            <a:r>
              <a:rPr lang="zh-CN" altLang="ru-RU" sz="1100">
                <a:solidFill>
                  <a:srgbClr val="FFFFFF"/>
                </a:solidFill>
                <a:latin typeface="SWEWCI+å¾®è½¯é�»" charset="-122"/>
                <a:ea typeface="SWEWCI+å¾®è½¯é�»" charset="-122"/>
              </a:rPr>
              <a:t>动</a:t>
            </a:r>
          </a:p>
          <a:p>
            <a:pPr>
              <a:lnSpc>
                <a:spcPts val="1313"/>
              </a:lnSpc>
            </a:pPr>
            <a:r>
              <a:rPr lang="zh-CN" altLang="ru-RU" sz="1100">
                <a:solidFill>
                  <a:srgbClr val="FFFFFF"/>
                </a:solidFill>
                <a:latin typeface="SWEWCI+å¾®è½¯é�»" charset="-122"/>
                <a:ea typeface="SWEWCI+å¾®è½¯é�»" charset="-122"/>
              </a:rPr>
              <a:t>测</a:t>
            </a:r>
          </a:p>
          <a:p>
            <a:pPr>
              <a:lnSpc>
                <a:spcPts val="1313"/>
              </a:lnSpc>
            </a:pPr>
            <a:r>
              <a:rPr lang="zh-CN" altLang="ru-RU" sz="1100">
                <a:solidFill>
                  <a:srgbClr val="FFFFFF"/>
                </a:solidFill>
                <a:latin typeface="SWEWCI+å¾®è½¯é�»" charset="-122"/>
                <a:ea typeface="SWEWCI+å¾®è½¯é�»" charset="-122"/>
              </a:rPr>
              <a:t>斜</a:t>
            </a:r>
          </a:p>
          <a:p>
            <a:pPr>
              <a:lnSpc>
                <a:spcPts val="1313"/>
              </a:lnSpc>
            </a:pPr>
            <a:r>
              <a:rPr lang="zh-CN" altLang="ru-RU" sz="1100">
                <a:solidFill>
                  <a:srgbClr val="FFFFFF"/>
                </a:solidFill>
                <a:latin typeface="SWEWCI+å¾®è½¯é�»" charset="-122"/>
                <a:ea typeface="SWEWCI+å¾®è½¯é�»" charset="-122"/>
              </a:rPr>
              <a:t>仪</a:t>
            </a:r>
          </a:p>
        </p:txBody>
      </p:sp>
      <p:sp>
        <p:nvSpPr>
          <p:cNvPr id="128048" name="object 48"/>
          <p:cNvSpPr>
            <a:spLocks noChangeArrowheads="1"/>
          </p:cNvSpPr>
          <p:nvPr>
            <p:custDataLst>
              <p:tags r:id="rId47"/>
            </p:custDataLst>
          </p:nvPr>
        </p:nvSpPr>
        <p:spPr bwMode="auto">
          <a:xfrm>
            <a:off x="7227888"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水</a:t>
            </a:r>
          </a:p>
          <a:p>
            <a:pPr>
              <a:lnSpc>
                <a:spcPts val="1313"/>
              </a:lnSpc>
            </a:pPr>
            <a:r>
              <a:rPr lang="zh-CN" altLang="ru-RU" sz="1100">
                <a:solidFill>
                  <a:srgbClr val="FFFFFF"/>
                </a:solidFill>
                <a:latin typeface="SWEWCI+å¾®è½¯é�»" charset="-122"/>
                <a:ea typeface="SWEWCI+å¾®è½¯é�»" charset="-122"/>
              </a:rPr>
              <a:t>位</a:t>
            </a:r>
          </a:p>
          <a:p>
            <a:pPr>
              <a:lnSpc>
                <a:spcPts val="1313"/>
              </a:lnSpc>
            </a:pPr>
            <a:r>
              <a:rPr lang="zh-CN" altLang="ru-RU" sz="1100">
                <a:solidFill>
                  <a:srgbClr val="FFFFFF"/>
                </a:solidFill>
                <a:latin typeface="SWEWCI+å¾®è½¯é�»" charset="-122"/>
                <a:ea typeface="SWEWCI+å¾®è½¯é�»" charset="-122"/>
              </a:rPr>
              <a:t>压</a:t>
            </a:r>
          </a:p>
          <a:p>
            <a:pPr>
              <a:lnSpc>
                <a:spcPts val="1313"/>
              </a:lnSpc>
            </a:pPr>
            <a:r>
              <a:rPr lang="zh-CN" altLang="ru-RU" sz="1100">
                <a:solidFill>
                  <a:srgbClr val="FFFFFF"/>
                </a:solidFill>
                <a:latin typeface="SWEWCI+å¾®è½¯é�»" charset="-122"/>
                <a:ea typeface="SWEWCI+å¾®è½¯é�»" charset="-122"/>
              </a:rPr>
              <a:t>力</a:t>
            </a:r>
          </a:p>
          <a:p>
            <a:pPr>
              <a:lnSpc>
                <a:spcPts val="1313"/>
              </a:lnSpc>
            </a:pPr>
            <a:r>
              <a:rPr lang="zh-CN" altLang="ru-RU" sz="1100">
                <a:solidFill>
                  <a:srgbClr val="FFFFFF"/>
                </a:solidFill>
                <a:latin typeface="SWEWCI+å¾®è½¯é�»" charset="-122"/>
                <a:ea typeface="SWEWCI+å¾®è½¯é�»" charset="-122"/>
              </a:rPr>
              <a:t>计</a:t>
            </a:r>
          </a:p>
        </p:txBody>
      </p:sp>
      <p:sp>
        <p:nvSpPr>
          <p:cNvPr id="128049" name="object 49"/>
          <p:cNvSpPr>
            <a:spLocks noChangeArrowheads="1"/>
          </p:cNvSpPr>
          <p:nvPr>
            <p:custDataLst>
              <p:tags r:id="rId48"/>
            </p:custDataLst>
          </p:nvPr>
        </p:nvSpPr>
        <p:spPr bwMode="auto">
          <a:xfrm>
            <a:off x="7580313"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倾</a:t>
            </a:r>
          </a:p>
          <a:p>
            <a:pPr>
              <a:lnSpc>
                <a:spcPts val="1450"/>
              </a:lnSpc>
              <a:spcBef>
                <a:spcPts val="1125"/>
              </a:spcBef>
            </a:pPr>
            <a:r>
              <a:rPr lang="zh-CN" altLang="ru-RU" sz="1100">
                <a:solidFill>
                  <a:srgbClr val="FFFFFF"/>
                </a:solidFill>
                <a:latin typeface="SWEWCI+å¾®è½¯é�»" charset="-122"/>
                <a:ea typeface="SWEWCI+å¾®è½¯é�»" charset="-122"/>
              </a:rPr>
              <a:t>角</a:t>
            </a:r>
          </a:p>
          <a:p>
            <a:pPr>
              <a:lnSpc>
                <a:spcPts val="1450"/>
              </a:lnSpc>
              <a:spcBef>
                <a:spcPts val="1125"/>
              </a:spcBef>
            </a:pPr>
            <a:r>
              <a:rPr lang="zh-CN" altLang="ru-RU" sz="1100">
                <a:solidFill>
                  <a:srgbClr val="FFFFFF"/>
                </a:solidFill>
                <a:latin typeface="SWEWCI+å¾®è½¯é�»" charset="-122"/>
                <a:ea typeface="SWEWCI+å¾®è½¯é�»" charset="-122"/>
              </a:rPr>
              <a:t>计</a:t>
            </a:r>
          </a:p>
        </p:txBody>
      </p:sp>
      <p:sp>
        <p:nvSpPr>
          <p:cNvPr id="128050" name="object 50"/>
          <p:cNvSpPr>
            <a:spLocks noChangeArrowheads="1"/>
          </p:cNvSpPr>
          <p:nvPr>
            <p:custDataLst>
              <p:tags r:id="rId49"/>
            </p:custDataLst>
          </p:nvPr>
        </p:nvSpPr>
        <p:spPr bwMode="auto">
          <a:xfrm>
            <a:off x="8578850"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机</a:t>
            </a:r>
          </a:p>
          <a:p>
            <a:pPr>
              <a:lnSpc>
                <a:spcPts val="1313"/>
              </a:lnSpc>
            </a:pPr>
            <a:r>
              <a:rPr lang="zh-CN" altLang="ru-RU" sz="1100">
                <a:solidFill>
                  <a:srgbClr val="FFFFFF"/>
                </a:solidFill>
                <a:latin typeface="SWEWCI+å¾®è½¯é�»" charset="-122"/>
                <a:ea typeface="SWEWCI+å¾®è½¯é�»" charset="-122"/>
              </a:rPr>
              <a:t>械</a:t>
            </a:r>
          </a:p>
          <a:p>
            <a:pPr>
              <a:lnSpc>
                <a:spcPts val="1313"/>
              </a:lnSpc>
            </a:pPr>
            <a:r>
              <a:rPr lang="zh-CN" altLang="ru-RU" sz="1100">
                <a:solidFill>
                  <a:srgbClr val="FFFFFF"/>
                </a:solidFill>
                <a:latin typeface="SWEWCI+å¾®è½¯é�»" charset="-122"/>
                <a:ea typeface="SWEWCI+å¾®è½¯é�»" charset="-122"/>
              </a:rPr>
              <a:t>传</a:t>
            </a:r>
          </a:p>
          <a:p>
            <a:pPr>
              <a:lnSpc>
                <a:spcPts val="1313"/>
              </a:lnSpc>
            </a:pPr>
            <a:r>
              <a:rPr lang="zh-CN" altLang="ru-RU" sz="1100">
                <a:solidFill>
                  <a:srgbClr val="FFFFFF"/>
                </a:solidFill>
                <a:latin typeface="SWEWCI+å¾®è½¯é�»" charset="-122"/>
                <a:ea typeface="SWEWCI+å¾®è½¯é�»" charset="-122"/>
              </a:rPr>
              <a:t>感</a:t>
            </a:r>
          </a:p>
          <a:p>
            <a:pPr>
              <a:lnSpc>
                <a:spcPts val="1313"/>
              </a:lnSpc>
            </a:pPr>
            <a:r>
              <a:rPr lang="zh-CN" altLang="ru-RU" sz="1100">
                <a:solidFill>
                  <a:srgbClr val="FFFFFF"/>
                </a:solidFill>
                <a:latin typeface="SWEWCI+å¾®è½¯é�»" charset="-122"/>
                <a:ea typeface="SWEWCI+å¾®è½¯é�»" charset="-122"/>
              </a:rPr>
              <a:t>器</a:t>
            </a:r>
          </a:p>
        </p:txBody>
      </p:sp>
      <p:sp>
        <p:nvSpPr>
          <p:cNvPr id="128051" name="object 51"/>
          <p:cNvSpPr>
            <a:spLocks noChangeArrowheads="1"/>
          </p:cNvSpPr>
          <p:nvPr>
            <p:custDataLst>
              <p:tags r:id="rId50"/>
            </p:custDataLst>
          </p:nvPr>
        </p:nvSpPr>
        <p:spPr bwMode="auto">
          <a:xfrm>
            <a:off x="8886825"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制</a:t>
            </a:r>
          </a:p>
          <a:p>
            <a:pPr>
              <a:lnSpc>
                <a:spcPts val="1313"/>
              </a:lnSpc>
            </a:pPr>
            <a:r>
              <a:rPr lang="zh-CN" altLang="ru-RU" sz="1100">
                <a:solidFill>
                  <a:srgbClr val="FFFFFF"/>
                </a:solidFill>
                <a:latin typeface="SWEWCI+å¾®è½¯é�»" charset="-122"/>
                <a:ea typeface="SWEWCI+å¾®è½¯é�»" charset="-122"/>
              </a:rPr>
              <a:t>动</a:t>
            </a:r>
          </a:p>
          <a:p>
            <a:pPr>
              <a:lnSpc>
                <a:spcPts val="1313"/>
              </a:lnSpc>
            </a:pPr>
            <a:r>
              <a:rPr lang="zh-CN" altLang="ru-RU" sz="1100">
                <a:solidFill>
                  <a:srgbClr val="FFFFFF"/>
                </a:solidFill>
                <a:latin typeface="SWEWCI+å¾®è½¯é�»" charset="-122"/>
                <a:ea typeface="SWEWCI+å¾®è½¯é�»" charset="-122"/>
              </a:rPr>
              <a:t>控</a:t>
            </a:r>
          </a:p>
          <a:p>
            <a:pPr>
              <a:lnSpc>
                <a:spcPts val="1313"/>
              </a:lnSpc>
            </a:pPr>
            <a:r>
              <a:rPr lang="zh-CN" altLang="ru-RU" sz="1100">
                <a:solidFill>
                  <a:srgbClr val="FFFFFF"/>
                </a:solidFill>
                <a:latin typeface="SWEWCI+å¾®è½¯é�»" charset="-122"/>
                <a:ea typeface="SWEWCI+å¾®è½¯é�»" charset="-122"/>
              </a:rPr>
              <a:t>制</a:t>
            </a:r>
          </a:p>
          <a:p>
            <a:pPr>
              <a:lnSpc>
                <a:spcPts val="1313"/>
              </a:lnSpc>
            </a:pPr>
            <a:r>
              <a:rPr lang="zh-CN" altLang="ru-RU" sz="1100">
                <a:solidFill>
                  <a:srgbClr val="FFFFFF"/>
                </a:solidFill>
                <a:latin typeface="SWEWCI+å¾®è½¯é�»" charset="-122"/>
                <a:ea typeface="SWEWCI+å¾®è½¯é�»" charset="-122"/>
              </a:rPr>
              <a:t>器</a:t>
            </a:r>
          </a:p>
        </p:txBody>
      </p:sp>
      <p:sp>
        <p:nvSpPr>
          <p:cNvPr id="128052" name="object 52"/>
          <p:cNvSpPr>
            <a:spLocks noChangeArrowheads="1"/>
          </p:cNvSpPr>
          <p:nvPr>
            <p:custDataLst>
              <p:tags r:id="rId51"/>
            </p:custDataLst>
          </p:nvPr>
        </p:nvSpPr>
        <p:spPr bwMode="auto">
          <a:xfrm>
            <a:off x="9201150"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吊</a:t>
            </a:r>
          </a:p>
          <a:p>
            <a:pPr>
              <a:lnSpc>
                <a:spcPts val="1313"/>
              </a:lnSpc>
            </a:pPr>
            <a:r>
              <a:rPr lang="zh-CN" altLang="ru-RU" sz="1100">
                <a:solidFill>
                  <a:srgbClr val="FFFFFF"/>
                </a:solidFill>
                <a:latin typeface="SWEWCI+å¾®è½¯é�»" charset="-122"/>
                <a:ea typeface="SWEWCI+å¾®è½¯é�»" charset="-122"/>
              </a:rPr>
              <a:t>钩</a:t>
            </a:r>
          </a:p>
          <a:p>
            <a:pPr>
              <a:lnSpc>
                <a:spcPts val="1313"/>
              </a:lnSpc>
            </a:pPr>
            <a:r>
              <a:rPr lang="zh-CN" altLang="ru-RU" sz="1100">
                <a:solidFill>
                  <a:srgbClr val="FFFFFF"/>
                </a:solidFill>
                <a:latin typeface="SWEWCI+å¾®è½¯é�»" charset="-122"/>
                <a:ea typeface="SWEWCI+å¾®è½¯é�»" charset="-122"/>
              </a:rPr>
              <a:t>可</a:t>
            </a:r>
          </a:p>
          <a:p>
            <a:pPr>
              <a:lnSpc>
                <a:spcPts val="1313"/>
              </a:lnSpc>
            </a:pPr>
            <a:r>
              <a:rPr lang="zh-CN" altLang="ru-RU" sz="1100">
                <a:solidFill>
                  <a:srgbClr val="FFFFFF"/>
                </a:solidFill>
                <a:latin typeface="SWEWCI+å¾®è½¯é�»" charset="-122"/>
                <a:ea typeface="SWEWCI+å¾®è½¯é�»" charset="-122"/>
              </a:rPr>
              <a:t>视</a:t>
            </a:r>
          </a:p>
          <a:p>
            <a:pPr>
              <a:lnSpc>
                <a:spcPts val="1313"/>
              </a:lnSpc>
            </a:pPr>
            <a:r>
              <a:rPr lang="zh-CN" altLang="ru-RU" sz="1100">
                <a:solidFill>
                  <a:srgbClr val="FFFFFF"/>
                </a:solidFill>
                <a:latin typeface="SWEWCI+å¾®è½¯é�»" charset="-122"/>
                <a:ea typeface="SWEWCI+å¾®è½¯é�»" charset="-122"/>
              </a:rPr>
              <a:t>化</a:t>
            </a:r>
          </a:p>
        </p:txBody>
      </p:sp>
      <p:sp>
        <p:nvSpPr>
          <p:cNvPr id="128053" name="object 53"/>
          <p:cNvSpPr>
            <a:spLocks noChangeArrowheads="1"/>
          </p:cNvSpPr>
          <p:nvPr>
            <p:custDataLst>
              <p:tags r:id="rId52"/>
            </p:custDataLst>
          </p:nvPr>
        </p:nvSpPr>
        <p:spPr bwMode="auto">
          <a:xfrm>
            <a:off x="9764713"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承</a:t>
            </a:r>
          </a:p>
          <a:p>
            <a:pPr>
              <a:lnSpc>
                <a:spcPts val="1313"/>
              </a:lnSpc>
            </a:pPr>
            <a:r>
              <a:rPr lang="zh-CN" altLang="ru-RU" sz="1100">
                <a:solidFill>
                  <a:srgbClr val="FFFFFF"/>
                </a:solidFill>
                <a:latin typeface="SWEWCI+å¾®è½¯é�»" charset="-122"/>
                <a:ea typeface="SWEWCI+å¾®è½¯é�»" charset="-122"/>
              </a:rPr>
              <a:t>重</a:t>
            </a:r>
          </a:p>
          <a:p>
            <a:pPr>
              <a:lnSpc>
                <a:spcPts val="1313"/>
              </a:lnSpc>
            </a:pPr>
            <a:r>
              <a:rPr lang="zh-CN" altLang="ru-RU" sz="1100">
                <a:solidFill>
                  <a:srgbClr val="FFFFFF"/>
                </a:solidFill>
                <a:latin typeface="SWEWCI+å¾®è½¯é�»" charset="-122"/>
                <a:ea typeface="SWEWCI+å¾®è½¯é�»" charset="-122"/>
              </a:rPr>
              <a:t>报</a:t>
            </a:r>
          </a:p>
          <a:p>
            <a:pPr>
              <a:lnSpc>
                <a:spcPts val="1313"/>
              </a:lnSpc>
            </a:pPr>
            <a:r>
              <a:rPr lang="zh-CN" altLang="ru-RU" sz="1100">
                <a:solidFill>
                  <a:srgbClr val="FFFFFF"/>
                </a:solidFill>
                <a:latin typeface="SWEWCI+å¾®è½¯é�»" charset="-122"/>
                <a:ea typeface="SWEWCI+å¾®è½¯é�»" charset="-122"/>
              </a:rPr>
              <a:t>警</a:t>
            </a:r>
          </a:p>
          <a:p>
            <a:pPr>
              <a:lnSpc>
                <a:spcPts val="1313"/>
              </a:lnSpc>
            </a:pPr>
            <a:r>
              <a:rPr lang="zh-CN" altLang="ru-RU" sz="1100">
                <a:solidFill>
                  <a:srgbClr val="FFFFFF"/>
                </a:solidFill>
                <a:latin typeface="SWEWCI+å¾®è½¯é�»" charset="-122"/>
                <a:ea typeface="SWEWCI+å¾®è½¯é�»" charset="-122"/>
              </a:rPr>
              <a:t>器</a:t>
            </a:r>
          </a:p>
        </p:txBody>
      </p:sp>
      <p:sp>
        <p:nvSpPr>
          <p:cNvPr id="128054" name="object 54"/>
          <p:cNvSpPr>
            <a:spLocks noChangeArrowheads="1"/>
          </p:cNvSpPr>
          <p:nvPr>
            <p:custDataLst>
              <p:tags r:id="rId53"/>
            </p:custDataLst>
          </p:nvPr>
        </p:nvSpPr>
        <p:spPr bwMode="auto">
          <a:xfrm>
            <a:off x="10371138"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高</a:t>
            </a:r>
          </a:p>
          <a:p>
            <a:pPr>
              <a:lnSpc>
                <a:spcPts val="1313"/>
              </a:lnSpc>
            </a:pPr>
            <a:r>
              <a:rPr lang="zh-CN" altLang="ru-RU" sz="1100">
                <a:solidFill>
                  <a:srgbClr val="FFFFFF"/>
                </a:solidFill>
                <a:latin typeface="SWEWCI+å¾®è½¯é�»" charset="-122"/>
                <a:ea typeface="SWEWCI+å¾®è½¯é�»" charset="-122"/>
              </a:rPr>
              <a:t>重</a:t>
            </a:r>
          </a:p>
          <a:p>
            <a:pPr>
              <a:lnSpc>
                <a:spcPts val="1313"/>
              </a:lnSpc>
            </a:pPr>
            <a:r>
              <a:rPr lang="zh-CN" altLang="ru-RU" sz="1100">
                <a:solidFill>
                  <a:srgbClr val="FFFFFF"/>
                </a:solidFill>
                <a:latin typeface="SWEWCI+å¾®è½¯é�»" charset="-122"/>
                <a:ea typeface="SWEWCI+å¾®è½¯é�»" charset="-122"/>
              </a:rPr>
              <a:t>传</a:t>
            </a:r>
          </a:p>
          <a:p>
            <a:pPr>
              <a:lnSpc>
                <a:spcPts val="1313"/>
              </a:lnSpc>
            </a:pPr>
            <a:r>
              <a:rPr lang="zh-CN" altLang="ru-RU" sz="1100">
                <a:solidFill>
                  <a:srgbClr val="FFFFFF"/>
                </a:solidFill>
                <a:latin typeface="SWEWCI+å¾®è½¯é�»" charset="-122"/>
                <a:ea typeface="SWEWCI+å¾®è½¯é�»" charset="-122"/>
              </a:rPr>
              <a:t>感</a:t>
            </a:r>
          </a:p>
          <a:p>
            <a:pPr>
              <a:lnSpc>
                <a:spcPts val="1313"/>
              </a:lnSpc>
            </a:pPr>
            <a:r>
              <a:rPr lang="zh-CN" altLang="ru-RU" sz="1100">
                <a:solidFill>
                  <a:srgbClr val="FFFFFF"/>
                </a:solidFill>
                <a:latin typeface="SWEWCI+å¾®è½¯é�»" charset="-122"/>
                <a:ea typeface="SWEWCI+å¾®è½¯é�»" charset="-122"/>
              </a:rPr>
              <a:t>器</a:t>
            </a:r>
          </a:p>
        </p:txBody>
      </p:sp>
      <p:sp>
        <p:nvSpPr>
          <p:cNvPr id="128055" name="object 55"/>
          <p:cNvSpPr>
            <a:spLocks noChangeArrowheads="1"/>
          </p:cNvSpPr>
          <p:nvPr>
            <p:custDataLst>
              <p:tags r:id="rId54"/>
            </p:custDataLst>
          </p:nvPr>
        </p:nvSpPr>
        <p:spPr bwMode="auto">
          <a:xfrm>
            <a:off x="10669588"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制</a:t>
            </a:r>
          </a:p>
          <a:p>
            <a:pPr>
              <a:lnSpc>
                <a:spcPts val="1313"/>
              </a:lnSpc>
            </a:pPr>
            <a:r>
              <a:rPr lang="zh-CN" altLang="ru-RU" sz="1100">
                <a:solidFill>
                  <a:srgbClr val="FFFFFF"/>
                </a:solidFill>
                <a:latin typeface="SWEWCI+å¾®è½¯é�»" charset="-122"/>
                <a:ea typeface="SWEWCI+å¾®è½¯é�»" charset="-122"/>
              </a:rPr>
              <a:t>动</a:t>
            </a:r>
          </a:p>
          <a:p>
            <a:pPr>
              <a:lnSpc>
                <a:spcPts val="1313"/>
              </a:lnSpc>
            </a:pPr>
            <a:r>
              <a:rPr lang="zh-CN" altLang="ru-RU" sz="1100">
                <a:solidFill>
                  <a:srgbClr val="FFFFFF"/>
                </a:solidFill>
                <a:latin typeface="SWEWCI+å¾®è½¯é�»" charset="-122"/>
                <a:ea typeface="SWEWCI+å¾®è½¯é�»" charset="-122"/>
              </a:rPr>
              <a:t>控</a:t>
            </a:r>
          </a:p>
          <a:p>
            <a:pPr>
              <a:lnSpc>
                <a:spcPts val="1313"/>
              </a:lnSpc>
            </a:pPr>
            <a:r>
              <a:rPr lang="zh-CN" altLang="ru-RU" sz="1100">
                <a:solidFill>
                  <a:srgbClr val="FFFFFF"/>
                </a:solidFill>
                <a:latin typeface="SWEWCI+å¾®è½¯é�»" charset="-122"/>
                <a:ea typeface="SWEWCI+å¾®è½¯é�»" charset="-122"/>
              </a:rPr>
              <a:t>制</a:t>
            </a:r>
          </a:p>
          <a:p>
            <a:pPr>
              <a:lnSpc>
                <a:spcPts val="1313"/>
              </a:lnSpc>
            </a:pPr>
            <a:r>
              <a:rPr lang="zh-CN" altLang="ru-RU" sz="1100">
                <a:solidFill>
                  <a:srgbClr val="FFFFFF"/>
                </a:solidFill>
                <a:latin typeface="SWEWCI+å¾®è½¯é�»" charset="-122"/>
                <a:ea typeface="SWEWCI+å¾®è½¯é�»" charset="-122"/>
              </a:rPr>
              <a:t>器</a:t>
            </a:r>
          </a:p>
        </p:txBody>
      </p:sp>
      <p:sp>
        <p:nvSpPr>
          <p:cNvPr id="128056" name="object 56"/>
          <p:cNvSpPr>
            <a:spLocks noChangeArrowheads="1"/>
          </p:cNvSpPr>
          <p:nvPr>
            <p:custDataLst>
              <p:tags r:id="rId55"/>
            </p:custDataLst>
          </p:nvPr>
        </p:nvSpPr>
        <p:spPr bwMode="auto">
          <a:xfrm>
            <a:off x="10963275" y="5135563"/>
            <a:ext cx="3492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倾</a:t>
            </a:r>
          </a:p>
          <a:p>
            <a:pPr>
              <a:lnSpc>
                <a:spcPts val="1313"/>
              </a:lnSpc>
            </a:pPr>
            <a:r>
              <a:rPr lang="zh-CN" altLang="ru-RU" sz="1100">
                <a:solidFill>
                  <a:srgbClr val="FFFFFF"/>
                </a:solidFill>
                <a:latin typeface="SWEWCI+å¾®è½¯é�»" charset="-122"/>
                <a:ea typeface="SWEWCI+å¾®è½¯é�»" charset="-122"/>
              </a:rPr>
              <a:t>角</a:t>
            </a:r>
          </a:p>
          <a:p>
            <a:pPr>
              <a:lnSpc>
                <a:spcPts val="1313"/>
              </a:lnSpc>
            </a:pPr>
            <a:r>
              <a:rPr lang="zh-CN" altLang="ru-RU" sz="1100">
                <a:solidFill>
                  <a:srgbClr val="FFFFFF"/>
                </a:solidFill>
                <a:latin typeface="SWEWCI+å¾®è½¯é�»" charset="-122"/>
                <a:ea typeface="SWEWCI+å¾®è½¯é�»" charset="-122"/>
              </a:rPr>
              <a:t>传</a:t>
            </a:r>
          </a:p>
          <a:p>
            <a:pPr>
              <a:lnSpc>
                <a:spcPts val="1313"/>
              </a:lnSpc>
            </a:pPr>
            <a:r>
              <a:rPr lang="zh-CN" altLang="ru-RU" sz="1100">
                <a:solidFill>
                  <a:srgbClr val="FFFFFF"/>
                </a:solidFill>
                <a:latin typeface="SWEWCI+å¾®è½¯é�»" charset="-122"/>
                <a:ea typeface="SWEWCI+å¾®è½¯é�»" charset="-122"/>
              </a:rPr>
              <a:t>感</a:t>
            </a:r>
          </a:p>
          <a:p>
            <a:pPr>
              <a:lnSpc>
                <a:spcPts val="1313"/>
              </a:lnSpc>
            </a:pPr>
            <a:r>
              <a:rPr lang="zh-CN" altLang="ru-RU" sz="1100">
                <a:solidFill>
                  <a:srgbClr val="FFFFFF"/>
                </a:solidFill>
                <a:latin typeface="SWEWCI+å¾®è½¯é�»" charset="-122"/>
                <a:ea typeface="SWEWCI+å¾®è½¯é�»" charset="-122"/>
              </a:rPr>
              <a:t>器</a:t>
            </a:r>
          </a:p>
        </p:txBody>
      </p:sp>
      <p:sp>
        <p:nvSpPr>
          <p:cNvPr id="128057" name="object 57"/>
          <p:cNvSpPr>
            <a:spLocks noChangeArrowheads="1"/>
          </p:cNvSpPr>
          <p:nvPr>
            <p:custDataLst>
              <p:tags r:id="rId56"/>
            </p:custDataLst>
          </p:nvPr>
        </p:nvSpPr>
        <p:spPr bwMode="auto">
          <a:xfrm>
            <a:off x="3063875" y="5187950"/>
            <a:ext cx="381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喷</a:t>
            </a:r>
          </a:p>
        </p:txBody>
      </p:sp>
      <p:sp>
        <p:nvSpPr>
          <p:cNvPr id="128058" name="object 58"/>
          <p:cNvSpPr>
            <a:spLocks noChangeArrowheads="1"/>
          </p:cNvSpPr>
          <p:nvPr>
            <p:custDataLst>
              <p:tags r:id="rId57"/>
            </p:custDataLst>
          </p:nvPr>
        </p:nvSpPr>
        <p:spPr bwMode="auto">
          <a:xfrm>
            <a:off x="3400425" y="5187950"/>
            <a:ext cx="381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照</a:t>
            </a:r>
          </a:p>
          <a:p>
            <a:pPr>
              <a:lnSpc>
                <a:spcPts val="1438"/>
              </a:lnSpc>
            </a:pPr>
            <a:r>
              <a:rPr lang="zh-CN" altLang="ru-RU" sz="1200">
                <a:solidFill>
                  <a:srgbClr val="FFFFFF"/>
                </a:solidFill>
                <a:latin typeface="SWEWCI+å¾®è½¯é�»" charset="-122"/>
                <a:ea typeface="SWEWCI+å¾®è½¯é�»" charset="-122"/>
              </a:rPr>
              <a:t>明</a:t>
            </a:r>
          </a:p>
          <a:p>
            <a:pPr>
              <a:lnSpc>
                <a:spcPts val="1438"/>
              </a:lnSpc>
              <a:spcBef>
                <a:spcPts val="50"/>
              </a:spcBef>
            </a:pPr>
            <a:r>
              <a:rPr lang="zh-CN" altLang="ru-RU" sz="1200">
                <a:solidFill>
                  <a:srgbClr val="FFFFFF"/>
                </a:solidFill>
                <a:latin typeface="SWEWCI+å¾®è½¯é�»" charset="-122"/>
                <a:ea typeface="SWEWCI+å¾®è½¯é�»" charset="-122"/>
              </a:rPr>
              <a:t>设</a:t>
            </a:r>
          </a:p>
          <a:p>
            <a:pPr>
              <a:lnSpc>
                <a:spcPts val="1438"/>
              </a:lnSpc>
            </a:pPr>
            <a:r>
              <a:rPr lang="zh-CN" altLang="ru-RU" sz="1200">
                <a:solidFill>
                  <a:srgbClr val="FFFFFF"/>
                </a:solidFill>
                <a:latin typeface="SWEWCI+å¾®è½¯é�»" charset="-122"/>
                <a:ea typeface="SWEWCI+å¾®è½¯é�»" charset="-122"/>
              </a:rPr>
              <a:t>备</a:t>
            </a:r>
          </a:p>
        </p:txBody>
      </p:sp>
      <p:sp>
        <p:nvSpPr>
          <p:cNvPr id="128059" name="object 59"/>
          <p:cNvSpPr>
            <a:spLocks noChangeArrowheads="1"/>
          </p:cNvSpPr>
          <p:nvPr>
            <p:custDataLst>
              <p:tags r:id="rId58"/>
            </p:custDataLst>
          </p:nvPr>
        </p:nvSpPr>
        <p:spPr bwMode="auto">
          <a:xfrm>
            <a:off x="7888288" y="5219700"/>
            <a:ext cx="3492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位</a:t>
            </a:r>
          </a:p>
          <a:p>
            <a:pPr>
              <a:lnSpc>
                <a:spcPts val="1313"/>
              </a:lnSpc>
            </a:pPr>
            <a:r>
              <a:rPr lang="zh-CN" altLang="ru-RU" sz="1100">
                <a:solidFill>
                  <a:srgbClr val="FFFFFF"/>
                </a:solidFill>
                <a:latin typeface="SWEWCI+å¾®è½¯é�»" charset="-122"/>
                <a:ea typeface="SWEWCI+å¾®è½¯é�»" charset="-122"/>
              </a:rPr>
              <a:t>移</a:t>
            </a:r>
          </a:p>
          <a:p>
            <a:pPr>
              <a:lnSpc>
                <a:spcPts val="1313"/>
              </a:lnSpc>
            </a:pPr>
            <a:r>
              <a:rPr lang="zh-CN" altLang="ru-RU" sz="1100">
                <a:solidFill>
                  <a:srgbClr val="FFFFFF"/>
                </a:solidFill>
                <a:latin typeface="SWEWCI+å¾®è½¯é�»" charset="-122"/>
                <a:ea typeface="SWEWCI+å¾®è½¯é�»" charset="-122"/>
              </a:rPr>
              <a:t>传</a:t>
            </a:r>
          </a:p>
          <a:p>
            <a:pPr>
              <a:lnSpc>
                <a:spcPts val="1313"/>
              </a:lnSpc>
            </a:pPr>
            <a:r>
              <a:rPr lang="zh-CN" altLang="ru-RU" sz="1100">
                <a:solidFill>
                  <a:srgbClr val="FFFFFF"/>
                </a:solidFill>
                <a:latin typeface="SWEWCI+å¾®è½¯é�»" charset="-122"/>
                <a:ea typeface="SWEWCI+å¾®è½¯é�»" charset="-122"/>
              </a:rPr>
              <a:t>感</a:t>
            </a:r>
          </a:p>
        </p:txBody>
      </p:sp>
      <p:sp>
        <p:nvSpPr>
          <p:cNvPr id="128060" name="object 60"/>
          <p:cNvSpPr>
            <a:spLocks noChangeArrowheads="1"/>
          </p:cNvSpPr>
          <p:nvPr>
            <p:custDataLst>
              <p:tags r:id="rId59"/>
            </p:custDataLst>
          </p:nvPr>
        </p:nvSpPr>
        <p:spPr bwMode="auto">
          <a:xfrm>
            <a:off x="8202613" y="5219700"/>
            <a:ext cx="3492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轴</a:t>
            </a:r>
          </a:p>
        </p:txBody>
      </p:sp>
      <p:sp>
        <p:nvSpPr>
          <p:cNvPr id="128061" name="object 61"/>
          <p:cNvSpPr>
            <a:spLocks noChangeArrowheads="1"/>
          </p:cNvSpPr>
          <p:nvPr>
            <p:custDataLst>
              <p:tags r:id="rId60"/>
            </p:custDataLst>
          </p:nvPr>
        </p:nvSpPr>
        <p:spPr bwMode="auto">
          <a:xfrm>
            <a:off x="1157288" y="5278438"/>
            <a:ext cx="381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枪</a:t>
            </a:r>
          </a:p>
        </p:txBody>
      </p:sp>
      <p:sp>
        <p:nvSpPr>
          <p:cNvPr id="128062" name="object 62"/>
          <p:cNvSpPr>
            <a:spLocks noChangeArrowheads="1"/>
          </p:cNvSpPr>
          <p:nvPr>
            <p:custDataLst>
              <p:tags r:id="rId61"/>
            </p:custDataLst>
          </p:nvPr>
        </p:nvSpPr>
        <p:spPr bwMode="auto">
          <a:xfrm>
            <a:off x="1473200" y="5278438"/>
            <a:ext cx="381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球</a:t>
            </a:r>
          </a:p>
        </p:txBody>
      </p:sp>
      <p:sp>
        <p:nvSpPr>
          <p:cNvPr id="128063" name="object 63"/>
          <p:cNvSpPr>
            <a:spLocks noChangeArrowheads="1"/>
          </p:cNvSpPr>
          <p:nvPr>
            <p:custDataLst>
              <p:tags r:id="rId62"/>
            </p:custDataLst>
          </p:nvPr>
        </p:nvSpPr>
        <p:spPr bwMode="auto">
          <a:xfrm>
            <a:off x="1792288" y="5278438"/>
            <a:ext cx="381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单</a:t>
            </a:r>
          </a:p>
        </p:txBody>
      </p:sp>
      <p:sp>
        <p:nvSpPr>
          <p:cNvPr id="128064" name="object 64"/>
          <p:cNvSpPr>
            <a:spLocks noChangeArrowheads="1"/>
          </p:cNvSpPr>
          <p:nvPr>
            <p:custDataLst>
              <p:tags r:id="rId63"/>
            </p:custDataLst>
          </p:nvPr>
        </p:nvSpPr>
        <p:spPr bwMode="auto">
          <a:xfrm>
            <a:off x="3857625" y="5302250"/>
            <a:ext cx="3492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能</a:t>
            </a:r>
          </a:p>
          <a:p>
            <a:pPr>
              <a:lnSpc>
                <a:spcPts val="1313"/>
              </a:lnSpc>
            </a:pPr>
            <a:r>
              <a:rPr lang="zh-CN" altLang="ru-RU" sz="1100">
                <a:solidFill>
                  <a:srgbClr val="FFFFFF"/>
                </a:solidFill>
                <a:latin typeface="SWEWCI+å¾®è½¯é�»" charset="-122"/>
                <a:ea typeface="SWEWCI+å¾®è½¯é�»" charset="-122"/>
              </a:rPr>
              <a:t>监</a:t>
            </a:r>
          </a:p>
          <a:p>
            <a:pPr>
              <a:lnSpc>
                <a:spcPts val="1313"/>
              </a:lnSpc>
            </a:pPr>
            <a:r>
              <a:rPr lang="zh-CN" altLang="ru-RU" sz="1100">
                <a:solidFill>
                  <a:srgbClr val="FFFFFF"/>
                </a:solidFill>
                <a:latin typeface="SWEWCI+å¾®è½¯é�»" charset="-122"/>
                <a:ea typeface="SWEWCI+å¾®è½¯é�»" charset="-122"/>
              </a:rPr>
              <a:t>测</a:t>
            </a:r>
          </a:p>
          <a:p>
            <a:pPr>
              <a:lnSpc>
                <a:spcPts val="1313"/>
              </a:lnSpc>
            </a:pPr>
            <a:r>
              <a:rPr lang="zh-CN" altLang="ru-RU" sz="1100">
                <a:solidFill>
                  <a:srgbClr val="FFFFFF"/>
                </a:solidFill>
                <a:latin typeface="SWEWCI+å¾®è½¯é�»" charset="-122"/>
                <a:ea typeface="SWEWCI+å¾®è½¯é�»" charset="-122"/>
              </a:rPr>
              <a:t>板</a:t>
            </a:r>
          </a:p>
        </p:txBody>
      </p:sp>
      <p:sp>
        <p:nvSpPr>
          <p:cNvPr id="128065" name="object 65"/>
          <p:cNvSpPr>
            <a:spLocks noChangeArrowheads="1"/>
          </p:cNvSpPr>
          <p:nvPr>
            <p:custDataLst>
              <p:tags r:id="rId64"/>
            </p:custDataLst>
          </p:nvPr>
        </p:nvSpPr>
        <p:spPr bwMode="auto">
          <a:xfrm>
            <a:off x="3063875" y="5370513"/>
            <a:ext cx="3810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淋</a:t>
            </a:r>
          </a:p>
          <a:p>
            <a:pPr>
              <a:lnSpc>
                <a:spcPts val="1438"/>
              </a:lnSpc>
            </a:pPr>
            <a:r>
              <a:rPr lang="zh-CN" altLang="ru-RU" sz="1200">
                <a:solidFill>
                  <a:srgbClr val="FFFFFF"/>
                </a:solidFill>
                <a:latin typeface="SWEWCI+å¾®è½¯é�»" charset="-122"/>
                <a:ea typeface="SWEWCI+å¾®è½¯é�»" charset="-122"/>
              </a:rPr>
              <a:t>设</a:t>
            </a:r>
          </a:p>
          <a:p>
            <a:pPr>
              <a:lnSpc>
                <a:spcPts val="1438"/>
              </a:lnSpc>
              <a:spcBef>
                <a:spcPts val="50"/>
              </a:spcBef>
            </a:pPr>
            <a:r>
              <a:rPr lang="zh-CN" altLang="ru-RU" sz="1200">
                <a:solidFill>
                  <a:srgbClr val="FFFFFF"/>
                </a:solidFill>
                <a:latin typeface="SWEWCI+å¾®è½¯é�»" charset="-122"/>
                <a:ea typeface="SWEWCI+å¾®è½¯é�»" charset="-122"/>
              </a:rPr>
              <a:t>备</a:t>
            </a:r>
          </a:p>
        </p:txBody>
      </p:sp>
      <p:sp>
        <p:nvSpPr>
          <p:cNvPr id="128066" name="object 66"/>
          <p:cNvSpPr>
            <a:spLocks noChangeArrowheads="1"/>
          </p:cNvSpPr>
          <p:nvPr>
            <p:custDataLst>
              <p:tags r:id="rId65"/>
            </p:custDataLst>
          </p:nvPr>
        </p:nvSpPr>
        <p:spPr bwMode="auto">
          <a:xfrm>
            <a:off x="8202613" y="5386388"/>
            <a:ext cx="349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压</a:t>
            </a:r>
          </a:p>
          <a:p>
            <a:pPr>
              <a:lnSpc>
                <a:spcPts val="1313"/>
              </a:lnSpc>
            </a:pPr>
            <a:r>
              <a:rPr lang="zh-CN" altLang="ru-RU" sz="1100">
                <a:solidFill>
                  <a:srgbClr val="FFFFFF"/>
                </a:solidFill>
                <a:latin typeface="SWEWCI+å¾®è½¯é�»" charset="-122"/>
                <a:ea typeface="SWEWCI+å¾®è½¯é�»" charset="-122"/>
              </a:rPr>
              <a:t>传</a:t>
            </a:r>
          </a:p>
          <a:p>
            <a:pPr>
              <a:lnSpc>
                <a:spcPts val="1313"/>
              </a:lnSpc>
            </a:pPr>
            <a:r>
              <a:rPr lang="zh-CN" altLang="ru-RU" sz="1100">
                <a:solidFill>
                  <a:srgbClr val="FFFFFF"/>
                </a:solidFill>
                <a:latin typeface="SWEWCI+å¾®è½¯é�»" charset="-122"/>
                <a:ea typeface="SWEWCI+å¾®è½¯é�»" charset="-122"/>
              </a:rPr>
              <a:t>感</a:t>
            </a:r>
          </a:p>
        </p:txBody>
      </p:sp>
      <p:sp>
        <p:nvSpPr>
          <p:cNvPr id="128067" name="object 67"/>
          <p:cNvSpPr>
            <a:spLocks noChangeArrowheads="1"/>
          </p:cNvSpPr>
          <p:nvPr>
            <p:custDataLst>
              <p:tags r:id="rId66"/>
            </p:custDataLst>
          </p:nvPr>
        </p:nvSpPr>
        <p:spPr bwMode="auto">
          <a:xfrm>
            <a:off x="1157288" y="5645150"/>
            <a:ext cx="381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机</a:t>
            </a:r>
          </a:p>
        </p:txBody>
      </p:sp>
      <p:sp>
        <p:nvSpPr>
          <p:cNvPr id="128068" name="object 68"/>
          <p:cNvSpPr>
            <a:spLocks noChangeArrowheads="1"/>
          </p:cNvSpPr>
          <p:nvPr>
            <p:custDataLst>
              <p:tags r:id="rId67"/>
            </p:custDataLst>
          </p:nvPr>
        </p:nvSpPr>
        <p:spPr bwMode="auto">
          <a:xfrm>
            <a:off x="1473200" y="5645150"/>
            <a:ext cx="381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机</a:t>
            </a:r>
          </a:p>
        </p:txBody>
      </p:sp>
      <p:sp>
        <p:nvSpPr>
          <p:cNvPr id="128069" name="object 69"/>
          <p:cNvSpPr>
            <a:spLocks noChangeArrowheads="1"/>
          </p:cNvSpPr>
          <p:nvPr>
            <p:custDataLst>
              <p:tags r:id="rId68"/>
            </p:custDataLst>
          </p:nvPr>
        </p:nvSpPr>
        <p:spPr bwMode="auto">
          <a:xfrm>
            <a:off x="1792288" y="5645150"/>
            <a:ext cx="381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兵</a:t>
            </a:r>
          </a:p>
        </p:txBody>
      </p:sp>
      <p:sp>
        <p:nvSpPr>
          <p:cNvPr id="128070" name="object 70"/>
          <p:cNvSpPr>
            <a:spLocks noChangeArrowheads="1"/>
          </p:cNvSpPr>
          <p:nvPr>
            <p:custDataLst>
              <p:tags r:id="rId69"/>
            </p:custDataLst>
          </p:nvPr>
        </p:nvSpPr>
        <p:spPr bwMode="auto">
          <a:xfrm>
            <a:off x="1397000" y="6099175"/>
            <a:ext cx="533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b="1">
                <a:solidFill>
                  <a:srgbClr val="000000"/>
                </a:solidFill>
                <a:latin typeface="WNAGRA+å¾®è½¯é�»,Bold" charset="-122"/>
                <a:ea typeface="WNAGRA+å¾®è½¯é�»,Bold" charset="-122"/>
              </a:rPr>
              <a:t>视频</a:t>
            </a:r>
          </a:p>
        </p:txBody>
      </p:sp>
      <p:sp>
        <p:nvSpPr>
          <p:cNvPr id="128071" name="object 71"/>
          <p:cNvSpPr>
            <a:spLocks noChangeArrowheads="1"/>
          </p:cNvSpPr>
          <p:nvPr>
            <p:custDataLst>
              <p:tags r:id="rId70"/>
            </p:custDataLst>
          </p:nvPr>
        </p:nvSpPr>
        <p:spPr bwMode="auto">
          <a:xfrm>
            <a:off x="2659063" y="6099175"/>
            <a:ext cx="533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b="1">
                <a:solidFill>
                  <a:srgbClr val="000000"/>
                </a:solidFill>
                <a:latin typeface="WNAGRA+å¾®è½¯é�»,Bold" charset="-122"/>
                <a:ea typeface="WNAGRA+å¾®è½¯é�»,Bold" charset="-122"/>
              </a:rPr>
              <a:t>环境</a:t>
            </a:r>
          </a:p>
        </p:txBody>
      </p:sp>
      <p:sp>
        <p:nvSpPr>
          <p:cNvPr id="128072" name="object 72"/>
          <p:cNvSpPr>
            <a:spLocks noChangeArrowheads="1"/>
          </p:cNvSpPr>
          <p:nvPr>
            <p:custDataLst>
              <p:tags r:id="rId71"/>
            </p:custDataLst>
          </p:nvPr>
        </p:nvSpPr>
        <p:spPr bwMode="auto">
          <a:xfrm>
            <a:off x="4360863" y="6105525"/>
            <a:ext cx="533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b="1">
                <a:solidFill>
                  <a:srgbClr val="000000"/>
                </a:solidFill>
                <a:latin typeface="WNAGRA+å¾®è½¯é�»,Bold" charset="-122"/>
                <a:ea typeface="WNAGRA+å¾®è½¯é�»,Bold" charset="-122"/>
              </a:rPr>
              <a:t>水电</a:t>
            </a:r>
          </a:p>
        </p:txBody>
      </p:sp>
      <p:sp>
        <p:nvSpPr>
          <p:cNvPr id="128073" name="object 73"/>
          <p:cNvSpPr>
            <a:spLocks noChangeArrowheads="1"/>
          </p:cNvSpPr>
          <p:nvPr>
            <p:custDataLst>
              <p:tags r:id="rId72"/>
            </p:custDataLst>
          </p:nvPr>
        </p:nvSpPr>
        <p:spPr bwMode="auto">
          <a:xfrm>
            <a:off x="5665788" y="6080125"/>
            <a:ext cx="838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b="1">
                <a:solidFill>
                  <a:srgbClr val="000000"/>
                </a:solidFill>
                <a:latin typeface="WNAGRA+å¾®è½¯é�»,Bold" charset="-122"/>
                <a:ea typeface="WNAGRA+å¾®è½¯é�»,Bold" charset="-122"/>
              </a:rPr>
              <a:t>人员车辆</a:t>
            </a:r>
          </a:p>
        </p:txBody>
      </p:sp>
      <p:sp>
        <p:nvSpPr>
          <p:cNvPr id="128074" name="object 74"/>
          <p:cNvSpPr>
            <a:spLocks noChangeArrowheads="1"/>
          </p:cNvSpPr>
          <p:nvPr>
            <p:custDataLst>
              <p:tags r:id="rId73"/>
            </p:custDataLst>
          </p:nvPr>
        </p:nvSpPr>
        <p:spPr bwMode="auto">
          <a:xfrm>
            <a:off x="7208838" y="6094413"/>
            <a:ext cx="838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b="1">
                <a:solidFill>
                  <a:srgbClr val="000000"/>
                </a:solidFill>
                <a:latin typeface="WNAGRA+å¾®è½¯é�»,Bold" charset="-122"/>
                <a:ea typeface="WNAGRA+å¾®è½¯é�»,Bold" charset="-122"/>
              </a:rPr>
              <a:t>安全监测</a:t>
            </a:r>
          </a:p>
        </p:txBody>
      </p:sp>
      <p:sp>
        <p:nvSpPr>
          <p:cNvPr id="128075" name="object 75"/>
          <p:cNvSpPr>
            <a:spLocks noChangeArrowheads="1"/>
          </p:cNvSpPr>
          <p:nvPr>
            <p:custDataLst>
              <p:tags r:id="rId74"/>
            </p:custDataLst>
          </p:nvPr>
        </p:nvSpPr>
        <p:spPr bwMode="auto">
          <a:xfrm>
            <a:off x="9625013" y="6091238"/>
            <a:ext cx="838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b="1">
                <a:solidFill>
                  <a:srgbClr val="000000"/>
                </a:solidFill>
                <a:latin typeface="WNAGRA+å¾®è½¯é�»,Bold" charset="-122"/>
                <a:ea typeface="WNAGRA+å¾®è½¯é�»,Bold" charset="-122"/>
              </a:rPr>
              <a:t>特种设备</a:t>
            </a:r>
          </a:p>
        </p:txBody>
      </p:sp>
      <p:sp>
        <p:nvSpPr>
          <p:cNvPr id="76" name="object 11"/>
          <p:cNvSpPr>
            <a:spLocks noChangeArrowheads="1"/>
          </p:cNvSpPr>
          <p:nvPr>
            <p:custDataLst>
              <p:tags r:id="rId75"/>
            </p:custDataLst>
          </p:nvPr>
        </p:nvSpPr>
        <p:spPr bwMode="auto">
          <a:xfrm>
            <a:off x="2957802" y="2359026"/>
            <a:ext cx="685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dirty="0" smtClean="0">
                <a:solidFill>
                  <a:srgbClr val="FFFFFF"/>
                </a:solidFill>
                <a:latin typeface="SWEWCI+å¾®è½¯é�»" charset="-122"/>
                <a:ea typeface="SWEWCI+å¾®è½¯é�»" charset="-122"/>
              </a:rPr>
              <a:t>数据</a:t>
            </a:r>
            <a:r>
              <a:rPr lang="zh-CN" altLang="en-US" sz="1200" dirty="0">
                <a:solidFill>
                  <a:srgbClr val="FFFFFF"/>
                </a:solidFill>
                <a:latin typeface="SWEWCI+å¾®è½¯é�»" charset="-122"/>
                <a:ea typeface="SWEWCI+å¾®è½¯é�»" charset="-122"/>
              </a:rPr>
              <a:t>信息</a:t>
            </a:r>
            <a:endParaRPr lang="zh-CN" altLang="ru-RU" sz="1200" dirty="0">
              <a:solidFill>
                <a:srgbClr val="FFFFFF"/>
              </a:solidFill>
              <a:latin typeface="SWEWCI+å¾®è½¯é�»" charset="-122"/>
              <a:ea typeface="SWEWCI+å¾®è½¯é�»" charset="-122"/>
            </a:endParaRPr>
          </a:p>
        </p:txBody>
      </p:sp>
    </p:spTree>
    <p:extLst>
      <p:ext uri="{BB962C8B-B14F-4D97-AF65-F5344CB8AC3E}">
        <p14:creationId xmlns:p14="http://schemas.microsoft.com/office/powerpoint/2010/main" val="297330821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object 1"/>
          <p:cNvSpPr>
            <a:spLocks noChangeArrowheads="1"/>
          </p:cNvSpPr>
          <p:nvPr>
            <p:custDataLst>
              <p:tags r:id="rId1"/>
            </p:custDataLst>
          </p:nvPr>
        </p:nvSpPr>
        <p:spPr bwMode="auto">
          <a:xfrm>
            <a:off x="0" y="0"/>
            <a:ext cx="12192000" cy="6858000"/>
          </a:xfrm>
          <a:prstGeom prst="rect">
            <a:avLst/>
          </a:prstGeom>
          <a:blipFill dpi="0" rotWithShape="0">
            <a:blip r:embed="rId1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29027" name="object 3"/>
          <p:cNvSpPr>
            <a:spLocks noChangeArrowheads="1"/>
          </p:cNvSpPr>
          <p:nvPr>
            <p:custDataLst>
              <p:tags r:id="rId2"/>
            </p:custDataLst>
          </p:nvPr>
        </p:nvSpPr>
        <p:spPr bwMode="auto">
          <a:xfrm>
            <a:off x="4483100" y="277813"/>
            <a:ext cx="3760788"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主要技术（</a:t>
            </a:r>
            <a:r>
              <a:rPr lang="ru-RU" altLang="zh-CN" sz="2800" b="1">
                <a:solidFill>
                  <a:srgbClr val="00B0F0"/>
                </a:solidFill>
                <a:latin typeface="KSFWEW+å¾®è½¯é�»,Bold" charset="-122"/>
                <a:ea typeface="KSFWEW+å¾®è½¯é�»,Bold" charset="-122"/>
              </a:rPr>
              <a:t>AI</a:t>
            </a:r>
            <a:r>
              <a:rPr lang="zh-CN" altLang="ru-RU" sz="2800" b="1">
                <a:solidFill>
                  <a:srgbClr val="00B0F0"/>
                </a:solidFill>
                <a:latin typeface="WNAGRA+å¾®è½¯é�»,Bold" charset="-122"/>
                <a:ea typeface="WNAGRA+å¾®è½¯é�»,Bold" charset="-122"/>
              </a:rPr>
              <a:t>平台）</a:t>
            </a:r>
          </a:p>
        </p:txBody>
      </p:sp>
      <p:sp>
        <p:nvSpPr>
          <p:cNvPr id="4" name="object 4"/>
          <p:cNvSpPr txBox="1"/>
          <p:nvPr>
            <p:custDataLst>
              <p:tags r:id="rId3"/>
            </p:custDataLst>
          </p:nvPr>
        </p:nvSpPr>
        <p:spPr>
          <a:xfrm>
            <a:off x="652463" y="1025525"/>
            <a:ext cx="12420600" cy="9382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111"/>
              </a:lnSpc>
              <a:buSzTx/>
              <a:buFontTx/>
              <a:buNone/>
            </a:pPr>
            <a:r>
              <a:rPr sz="1600">
                <a:ln w="9525" cap="flat" cmpd="sng" algn="ctr">
                  <a:noFill/>
                  <a:prstDash val="solid"/>
                  <a:round/>
                  <a:headEnd type="none" w="med" len="med"/>
                  <a:tailEnd type="none" w="med" len="med"/>
                </a:ln>
                <a:solidFill>
                  <a:srgbClr val="333F50"/>
                </a:solidFill>
                <a:latin typeface="SWEWCI+å¾®è½¯é�»"/>
                <a:cs typeface="SWEWCI+å¾®è½¯é�»"/>
                <a:sym typeface="Wingdings"/>
              </a:rPr>
              <a:t>深度视觉门户</a:t>
            </a:r>
            <a:r>
              <a:rPr sz="1600">
                <a:ln w="9525" cap="flat" cmpd="sng" algn="ctr">
                  <a:noFill/>
                  <a:prstDash val="solid"/>
                  <a:round/>
                  <a:headEnd type="none" w="med" len="med"/>
                  <a:tailEnd type="none" w="med" len="med"/>
                </a:ln>
                <a:solidFill>
                  <a:srgbClr val="333F50"/>
                </a:solidFill>
                <a:latin typeface="PMPMIL+å¾®è½¯é�»"/>
                <a:cs typeface="PMPMIL+å¾®è½¯é�»"/>
                <a:sym typeface="Wingdings"/>
              </a:rPr>
              <a:t>(</a:t>
            </a:r>
            <a:r>
              <a:rPr sz="1600" u="sng">
                <a:ln w="9525" cap="flat" cmpd="sng" algn="ctr">
                  <a:noFill/>
                  <a:prstDash val="solid"/>
                  <a:round/>
                  <a:headEnd type="none" w="med" len="med"/>
                  <a:tailEnd type="none" w="med" len="med"/>
                </a:ln>
                <a:solidFill>
                  <a:srgbClr val="0563C1"/>
                </a:solidFill>
                <a:latin typeface="PMPMIL+å¾®è½¯é�»"/>
                <a:cs typeface="PMPMIL+å¾®è½¯é�»"/>
                <a:sym typeface="Wingdings"/>
                <a:hlinkClick r:id="rId16"/>
              </a:rPr>
              <a:t>https://deep.glodon.com</a:t>
            </a:r>
            <a:r>
              <a:rPr sz="1600">
                <a:ln w="9525" cap="flat" cmpd="sng" algn="ctr">
                  <a:noFill/>
                  <a:prstDash val="solid"/>
                  <a:round/>
                  <a:headEnd type="none" w="med" len="med"/>
                  <a:tailEnd type="none" w="med" len="med"/>
                </a:ln>
                <a:solidFill>
                  <a:srgbClr val="333F50"/>
                </a:solidFill>
                <a:latin typeface="PMPMIL+å¾®è½¯é�»"/>
                <a:cs typeface="PMPMIL+å¾®è½¯é�»"/>
                <a:sym typeface="Wingdings"/>
              </a:rPr>
              <a:t>),</a:t>
            </a:r>
            <a:r>
              <a:rPr sz="1600" spc="61">
                <a:ln w="9525" cap="flat" cmpd="sng" algn="ctr">
                  <a:noFill/>
                  <a:prstDash val="solid"/>
                  <a:round/>
                  <a:headEnd type="none" w="med" len="med"/>
                  <a:tailEnd type="none" w="med" len="med"/>
                </a:ln>
                <a:solidFill>
                  <a:srgbClr val="333F50"/>
                </a:solidFill>
                <a:latin typeface="PMPMIL+å¾®è½¯é�»"/>
                <a:cs typeface="PMPMIL+å¾®è½¯é�»"/>
                <a:sym typeface="Wingdings"/>
              </a:rPr>
              <a:t> </a:t>
            </a:r>
            <a:r>
              <a:rPr sz="1600">
                <a:ln w="9525" cap="flat" cmpd="sng" algn="ctr">
                  <a:noFill/>
                  <a:prstDash val="solid"/>
                  <a:round/>
                  <a:headEnd type="none" w="med" len="med"/>
                  <a:tailEnd type="none" w="med" len="med"/>
                </a:ln>
                <a:solidFill>
                  <a:srgbClr val="333F50"/>
                </a:solidFill>
                <a:latin typeface="SWEWCI+å¾®è½¯é�»"/>
                <a:cs typeface="SWEWCI+å¾®è½¯é�»"/>
                <a:sym typeface="Wingdings"/>
              </a:rPr>
              <a:t>综合展现广联达利用深度学习技术在智慧工地领域的实践成果，平台上展示的</a:t>
            </a:r>
          </a:p>
          <a:p>
            <a:pPr eaLnBrk="0" fontAlgn="auto" hangingPunct="0">
              <a:lnSpc>
                <a:spcPts val="2106"/>
              </a:lnSpc>
              <a:spcBef>
                <a:spcPts val="774"/>
              </a:spcBef>
              <a:buSzTx/>
              <a:buFontTx/>
              <a:buNone/>
            </a:pPr>
            <a:r>
              <a:rPr sz="1600">
                <a:ln w="9525" cap="flat" cmpd="sng" algn="ctr">
                  <a:noFill/>
                  <a:prstDash val="solid"/>
                  <a:round/>
                  <a:headEnd type="none" w="med" len="med"/>
                  <a:tailEnd type="none" w="med" len="med"/>
                </a:ln>
                <a:solidFill>
                  <a:srgbClr val="333F50"/>
                </a:solidFill>
                <a:latin typeface="SWEWCI+å¾®è½¯é�»"/>
                <a:cs typeface="SWEWCI+å¾®è½¯é�»"/>
                <a:sym typeface="Wingdings"/>
              </a:rPr>
              <a:t>技术均可提供</a:t>
            </a:r>
            <a:r>
              <a:rPr sz="1600">
                <a:ln w="9525" cap="flat" cmpd="sng" algn="ctr">
                  <a:noFill/>
                  <a:prstDash val="solid"/>
                  <a:round/>
                  <a:headEnd type="none" w="med" len="med"/>
                  <a:tailEnd type="none" w="med" len="med"/>
                </a:ln>
                <a:solidFill>
                  <a:srgbClr val="333F50"/>
                </a:solidFill>
                <a:latin typeface="PMPMIL+å¾®è½¯é�»"/>
                <a:cs typeface="PMPMIL+å¾®è½¯é�»"/>
                <a:sym typeface="Wingdings"/>
              </a:rPr>
              <a:t>API</a:t>
            </a:r>
            <a:r>
              <a:rPr sz="1600">
                <a:ln w="9525" cap="flat" cmpd="sng" algn="ctr">
                  <a:noFill/>
                  <a:prstDash val="solid"/>
                  <a:round/>
                  <a:headEnd type="none" w="med" len="med"/>
                  <a:tailEnd type="none" w="med" len="med"/>
                </a:ln>
                <a:solidFill>
                  <a:srgbClr val="333F50"/>
                </a:solidFill>
                <a:latin typeface="SWEWCI+å¾®è½¯é�»"/>
                <a:cs typeface="SWEWCI+å¾®è½¯é�»"/>
                <a:sym typeface="Wingdings"/>
              </a:rPr>
              <a:t>赋能内外部合作伙伴。</a:t>
            </a:r>
          </a:p>
        </p:txBody>
      </p:sp>
      <p:sp>
        <p:nvSpPr>
          <p:cNvPr id="5" name="object 5"/>
          <p:cNvSpPr txBox="1"/>
          <p:nvPr>
            <p:custDataLst>
              <p:tags r:id="rId4"/>
            </p:custDataLst>
          </p:nvPr>
        </p:nvSpPr>
        <p:spPr>
          <a:xfrm>
            <a:off x="6126163" y="2351088"/>
            <a:ext cx="3973512" cy="501650"/>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333F50"/>
                </a:solidFill>
                <a:latin typeface="WNAGRA+å¾®è½¯é�»,Bold" charset="-122"/>
                <a:ea typeface="WNAGRA+å¾®è½¯é�»,Bold" charset="-122"/>
              </a:rPr>
              <a:t>已上线</a:t>
            </a:r>
            <a:r>
              <a:rPr lang="ru-RU" altLang="zh-CN" sz="1400" b="1">
                <a:solidFill>
                  <a:srgbClr val="333F50"/>
                </a:solidFill>
                <a:latin typeface="KSFWEW+å¾®è½¯é�»,Bold" charset="-122"/>
                <a:ea typeface="KSFWEW+å¾®è½¯é�»,Bold" charset="-122"/>
              </a:rPr>
              <a:t>AI</a:t>
            </a:r>
            <a:r>
              <a:rPr lang="zh-CN" altLang="ru-RU" sz="1400" b="1">
                <a:solidFill>
                  <a:srgbClr val="333F50"/>
                </a:solidFill>
                <a:latin typeface="WNAGRA+å¾®è½¯é�»,Bold" charset="-122"/>
                <a:ea typeface="WNAGRA+å¾®è½¯é�»,Bold" charset="-122"/>
              </a:rPr>
              <a:t>算法模型</a:t>
            </a:r>
            <a:r>
              <a:rPr lang="zh-CN" altLang="ru-RU" sz="1400">
                <a:solidFill>
                  <a:srgbClr val="333F50"/>
                </a:solidFill>
                <a:latin typeface="SWEWCI+å¾®è½¯é�»" charset="-122"/>
                <a:ea typeface="SWEWCI+å¾®è½¯é�»" charset="-122"/>
              </a:rPr>
              <a:t>（均具备云</a:t>
            </a:r>
            <a:r>
              <a:rPr lang="zh-CN" altLang="ru-RU" sz="1400">
                <a:solidFill>
                  <a:srgbClr val="333F50"/>
                </a:solidFill>
                <a:latin typeface="Times New Roman" panose="02020603050405020304" pitchFamily="18" charset="0"/>
                <a:cs typeface="Times New Roman" panose="02020603050405020304" pitchFamily="18" charset="0"/>
              </a:rPr>
              <a:t> </a:t>
            </a:r>
            <a:r>
              <a:rPr lang="ru-RU" altLang="zh-CN" sz="1400">
                <a:solidFill>
                  <a:srgbClr val="333F50"/>
                </a:solidFill>
                <a:latin typeface="PMPMIL+å¾®è½¯é�»" charset="-122"/>
                <a:ea typeface="PMPMIL+å¾®è½¯é�»" charset="-122"/>
              </a:rPr>
              <a:t>+ </a:t>
            </a:r>
            <a:r>
              <a:rPr lang="zh-CN" altLang="ru-RU" sz="1400">
                <a:solidFill>
                  <a:srgbClr val="333F50"/>
                </a:solidFill>
                <a:latin typeface="SWEWCI+å¾®è½¯é�»" charset="-122"/>
                <a:ea typeface="SWEWCI+å¾®è½¯é�»" charset="-122"/>
              </a:rPr>
              <a:t>边缘能力）</a:t>
            </a:r>
          </a:p>
        </p:txBody>
      </p:sp>
      <p:sp>
        <p:nvSpPr>
          <p:cNvPr id="6" name="object 6"/>
          <p:cNvSpPr txBox="1"/>
          <p:nvPr>
            <p:custDataLst>
              <p:tags r:id="rId5"/>
            </p:custDataLst>
          </p:nvPr>
        </p:nvSpPr>
        <p:spPr>
          <a:xfrm>
            <a:off x="6196013" y="2671763"/>
            <a:ext cx="5927725" cy="5191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3"/>
              </a:lnSpc>
              <a:buSzTx/>
              <a:buFontTx/>
              <a:buNone/>
            </a:pPr>
            <a:r>
              <a:rPr sz="1400" b="1">
                <a:ln w="9525" cap="flat" cmpd="sng" algn="ctr">
                  <a:noFill/>
                  <a:prstDash val="solid"/>
                  <a:round/>
                  <a:headEnd type="none" w="med" len="med"/>
                  <a:tailEnd type="none" w="med" len="med"/>
                </a:ln>
                <a:solidFill>
                  <a:srgbClr val="FFFFFF"/>
                </a:solidFill>
                <a:latin typeface="WNAGRA+å¾®è½¯é�»,Bold"/>
                <a:cs typeface="WNAGRA+å¾®è½¯é�»,Bold"/>
                <a:sym typeface="Wingdings"/>
              </a:rPr>
              <a:t>人</a:t>
            </a:r>
            <a:r>
              <a:rPr sz="1400" b="1" spc="1012">
                <a:ln w="9525" cap="flat" cmpd="sng" algn="ctr">
                  <a:noFill/>
                  <a:prstDash val="solid"/>
                  <a:round/>
                  <a:headEnd type="none" w="med" len="med"/>
                  <a:tailEnd type="none" w="med" len="med"/>
                </a:ln>
                <a:solidFill>
                  <a:srgbClr val="FFFFFF"/>
                </a:solidFill>
                <a:latin typeface="Times New Roman"/>
                <a:cs typeface="Times New Roman"/>
                <a:sym typeface="Wingdings"/>
              </a:rPr>
              <a:t> </a:t>
            </a:r>
            <a:r>
              <a:rPr sz="1400">
                <a:ln w="9525" cap="flat" cmpd="sng" algn="ctr">
                  <a:noFill/>
                  <a:prstDash val="solid"/>
                  <a:round/>
                  <a:headEnd type="none" w="med" len="med"/>
                  <a:tailEnd type="none" w="med" len="med"/>
                </a:ln>
                <a:solidFill>
                  <a:srgbClr val="7F7F7F"/>
                </a:solidFill>
                <a:latin typeface="SWEWCI+å¾®è½¯é�»"/>
                <a:cs typeface="SWEWCI+å¾®è½¯é�»"/>
                <a:sym typeface="Wingdings"/>
              </a:rPr>
              <a:t>工人检测，人脸识别，姿态检测，吸烟检测，安全帽检测，安</a:t>
            </a:r>
          </a:p>
        </p:txBody>
      </p:sp>
      <p:sp>
        <p:nvSpPr>
          <p:cNvPr id="129031" name="object 7"/>
          <p:cNvSpPr>
            <a:spLocks noChangeArrowheads="1"/>
          </p:cNvSpPr>
          <p:nvPr>
            <p:custDataLst>
              <p:tags r:id="rId6"/>
            </p:custDataLst>
          </p:nvPr>
        </p:nvSpPr>
        <p:spPr bwMode="auto">
          <a:xfrm>
            <a:off x="6126163" y="2990850"/>
            <a:ext cx="2460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7F7F7F"/>
                </a:solidFill>
                <a:latin typeface="SWEWCI+å¾®è½¯é�»" charset="-122"/>
                <a:ea typeface="SWEWCI+å¾®è½¯é�»" charset="-122"/>
              </a:rPr>
              <a:t>全背心检测，口罩佩戴检测</a:t>
            </a:r>
          </a:p>
        </p:txBody>
      </p:sp>
      <p:sp>
        <p:nvSpPr>
          <p:cNvPr id="129032" name="object 8"/>
          <p:cNvSpPr>
            <a:spLocks noChangeArrowheads="1"/>
          </p:cNvSpPr>
          <p:nvPr>
            <p:custDataLst>
              <p:tags r:id="rId7"/>
            </p:custDataLst>
          </p:nvPr>
        </p:nvSpPr>
        <p:spPr bwMode="auto">
          <a:xfrm>
            <a:off x="6546850" y="3632200"/>
            <a:ext cx="2870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7F7F7F"/>
                </a:solidFill>
                <a:latin typeface="SWEWCI+å¾®è½¯é�»" charset="-122"/>
                <a:ea typeface="SWEWCI+å¾®è½¯é�»" charset="-122"/>
              </a:rPr>
              <a:t>车辆识别，车型识别，车牌识别</a:t>
            </a:r>
          </a:p>
        </p:txBody>
      </p:sp>
      <p:sp>
        <p:nvSpPr>
          <p:cNvPr id="129033" name="object 9"/>
          <p:cNvSpPr>
            <a:spLocks noChangeArrowheads="1"/>
          </p:cNvSpPr>
          <p:nvPr>
            <p:custDataLst>
              <p:tags r:id="rId8"/>
            </p:custDataLst>
          </p:nvPr>
        </p:nvSpPr>
        <p:spPr bwMode="auto">
          <a:xfrm>
            <a:off x="6196013" y="3654425"/>
            <a:ext cx="4445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FFFFFF"/>
                </a:solidFill>
                <a:latin typeface="WNAGRA+å¾®è½¯é�»,Bold" charset="-122"/>
                <a:ea typeface="WNAGRA+å¾®è½¯é�»,Bold" charset="-122"/>
              </a:rPr>
              <a:t>机</a:t>
            </a:r>
          </a:p>
          <a:p>
            <a:pPr>
              <a:lnSpc>
                <a:spcPts val="1850"/>
              </a:lnSpc>
              <a:spcBef>
                <a:spcPts val="3100"/>
              </a:spcBef>
            </a:pPr>
            <a:r>
              <a:rPr lang="zh-CN" altLang="ru-RU" sz="1400" b="1">
                <a:solidFill>
                  <a:srgbClr val="FFFFFF"/>
                </a:solidFill>
                <a:latin typeface="WNAGRA+å¾®è½¯é�»,Bold" charset="-122"/>
                <a:ea typeface="WNAGRA+å¾®è½¯é�»,Bold" charset="-122"/>
              </a:rPr>
              <a:t>料</a:t>
            </a:r>
          </a:p>
        </p:txBody>
      </p:sp>
      <p:sp>
        <p:nvSpPr>
          <p:cNvPr id="129034" name="object 10"/>
          <p:cNvSpPr>
            <a:spLocks noChangeArrowheads="1"/>
          </p:cNvSpPr>
          <p:nvPr>
            <p:custDataLst>
              <p:tags r:id="rId9"/>
            </p:custDataLst>
          </p:nvPr>
        </p:nvSpPr>
        <p:spPr bwMode="auto">
          <a:xfrm>
            <a:off x="6546850" y="4271963"/>
            <a:ext cx="5537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7F7F7F"/>
                </a:solidFill>
                <a:latin typeface="SWEWCI+å¾®è½¯é�»" charset="-122"/>
                <a:ea typeface="SWEWCI+å¾®è½¯é�»" charset="-122"/>
              </a:rPr>
              <a:t>钢筋计数，钢管计数，灭火器检测，灭火水桶检测，氧气瓶检</a:t>
            </a:r>
          </a:p>
        </p:txBody>
      </p:sp>
      <p:sp>
        <p:nvSpPr>
          <p:cNvPr id="129035" name="object 11"/>
          <p:cNvSpPr>
            <a:spLocks noChangeArrowheads="1"/>
          </p:cNvSpPr>
          <p:nvPr>
            <p:custDataLst>
              <p:tags r:id="rId10"/>
            </p:custDataLst>
          </p:nvPr>
        </p:nvSpPr>
        <p:spPr bwMode="auto">
          <a:xfrm>
            <a:off x="6126163" y="4592638"/>
            <a:ext cx="4716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7F7F7F"/>
                </a:solidFill>
                <a:latin typeface="SWEWCI+å¾®è½¯é�»" charset="-122"/>
                <a:ea typeface="SWEWCI+å¾®è½¯é�»" charset="-122"/>
              </a:rPr>
              <a:t>测，乙炔瓶检测，电焊用防护面罩检测，油漆桶检测</a:t>
            </a:r>
          </a:p>
        </p:txBody>
      </p:sp>
      <p:sp>
        <p:nvSpPr>
          <p:cNvPr id="129036" name="object 12"/>
          <p:cNvSpPr>
            <a:spLocks noChangeArrowheads="1"/>
          </p:cNvSpPr>
          <p:nvPr>
            <p:custDataLst>
              <p:tags r:id="rId11"/>
            </p:custDataLst>
          </p:nvPr>
        </p:nvSpPr>
        <p:spPr bwMode="auto">
          <a:xfrm>
            <a:off x="6546850" y="5232400"/>
            <a:ext cx="5537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7F7F7F"/>
                </a:solidFill>
                <a:latin typeface="SWEWCI+å¾®è½¯é�»" charset="-122"/>
                <a:ea typeface="SWEWCI+å¾®è½¯é�»" charset="-122"/>
              </a:rPr>
              <a:t>明火识别，烟雾检测，周界入侵，绿网破损检测，积水检测，</a:t>
            </a:r>
          </a:p>
        </p:txBody>
      </p:sp>
      <p:sp>
        <p:nvSpPr>
          <p:cNvPr id="129037" name="object 13"/>
          <p:cNvSpPr>
            <a:spLocks noChangeArrowheads="1"/>
          </p:cNvSpPr>
          <p:nvPr>
            <p:custDataLst>
              <p:tags r:id="rId12"/>
            </p:custDataLst>
          </p:nvPr>
        </p:nvSpPr>
        <p:spPr bwMode="auto">
          <a:xfrm>
            <a:off x="6196013" y="5259388"/>
            <a:ext cx="44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FFFFFF"/>
                </a:solidFill>
                <a:latin typeface="WNAGRA+å¾®è½¯é�»,Bold" charset="-122"/>
                <a:ea typeface="WNAGRA+å¾®è½¯é�»,Bold" charset="-122"/>
              </a:rPr>
              <a:t>环</a:t>
            </a:r>
          </a:p>
        </p:txBody>
      </p:sp>
      <p:sp>
        <p:nvSpPr>
          <p:cNvPr id="129038" name="object 14"/>
          <p:cNvSpPr>
            <a:spLocks noChangeArrowheads="1"/>
          </p:cNvSpPr>
          <p:nvPr>
            <p:custDataLst>
              <p:tags r:id="rId13"/>
            </p:custDataLst>
          </p:nvPr>
        </p:nvSpPr>
        <p:spPr bwMode="auto">
          <a:xfrm>
            <a:off x="6126163" y="5551488"/>
            <a:ext cx="18716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7F7F7F"/>
                </a:solidFill>
                <a:latin typeface="SWEWCI+å¾®è½¯é�»" charset="-122"/>
                <a:ea typeface="SWEWCI+å¾®è½¯é�»" charset="-122"/>
              </a:rPr>
              <a:t>临边防护，孔洞检测</a:t>
            </a:r>
          </a:p>
        </p:txBody>
      </p:sp>
    </p:spTree>
    <p:extLst>
      <p:ext uri="{BB962C8B-B14F-4D97-AF65-F5344CB8AC3E}">
        <p14:creationId xmlns:p14="http://schemas.microsoft.com/office/powerpoint/2010/main" val="163069931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object 1"/>
          <p:cNvSpPr>
            <a:spLocks noChangeArrowheads="1"/>
          </p:cNvSpPr>
          <p:nvPr>
            <p:custDataLst>
              <p:tags r:id="rId1"/>
            </p:custDataLst>
          </p:nvPr>
        </p:nvSpPr>
        <p:spPr bwMode="auto">
          <a:xfrm>
            <a:off x="0" y="0"/>
            <a:ext cx="12192000" cy="6858000"/>
          </a:xfrm>
          <a:prstGeom prst="rect">
            <a:avLst/>
          </a:prstGeom>
          <a:blipFill dpi="0" rotWithShape="0">
            <a:blip r:embed="rId2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30051" name="object 3"/>
          <p:cNvSpPr>
            <a:spLocks noChangeArrowheads="1"/>
          </p:cNvSpPr>
          <p:nvPr>
            <p:custDataLst>
              <p:tags r:id="rId2"/>
            </p:custDataLst>
          </p:nvPr>
        </p:nvSpPr>
        <p:spPr bwMode="auto">
          <a:xfrm>
            <a:off x="4143375" y="277813"/>
            <a:ext cx="44926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主要技术（大数据平台）</a:t>
            </a:r>
          </a:p>
        </p:txBody>
      </p:sp>
      <p:sp>
        <p:nvSpPr>
          <p:cNvPr id="130052" name="object 4"/>
          <p:cNvSpPr>
            <a:spLocks noChangeArrowheads="1"/>
          </p:cNvSpPr>
          <p:nvPr>
            <p:custDataLst>
              <p:tags r:id="rId3"/>
            </p:custDataLst>
          </p:nvPr>
        </p:nvSpPr>
        <p:spPr bwMode="auto">
          <a:xfrm>
            <a:off x="8486775" y="1117600"/>
            <a:ext cx="19446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广联达数据中心</a:t>
            </a:r>
          </a:p>
        </p:txBody>
      </p:sp>
      <p:sp>
        <p:nvSpPr>
          <p:cNvPr id="5" name="object 5"/>
          <p:cNvSpPr txBox="1"/>
          <p:nvPr>
            <p:custDataLst>
              <p:tags r:id="rId4"/>
            </p:custDataLst>
          </p:nvPr>
        </p:nvSpPr>
        <p:spPr>
          <a:xfrm>
            <a:off x="3435350" y="1144588"/>
            <a:ext cx="1827213" cy="6842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537"/>
              </a:lnSpc>
              <a:buSzTx/>
              <a:buFontTx/>
              <a:buNone/>
            </a:pPr>
            <a:r>
              <a:rPr sz="1900" spc="20">
                <a:ln w="9525" cap="flat" cmpd="sng" algn="ctr">
                  <a:noFill/>
                  <a:prstDash val="solid"/>
                  <a:round/>
                  <a:headEnd type="none" w="med" len="med"/>
                  <a:tailEnd type="none" w="med" len="med"/>
                </a:ln>
                <a:solidFill>
                  <a:srgbClr val="000000"/>
                </a:solidFill>
                <a:latin typeface="SWEWCI+å¾®è½¯é�»"/>
                <a:cs typeface="SWEWCI+å¾®è½¯é�»"/>
                <a:sym typeface="Wingdings"/>
              </a:rPr>
              <a:t>项目管理业务</a:t>
            </a:r>
          </a:p>
        </p:txBody>
      </p:sp>
      <p:sp>
        <p:nvSpPr>
          <p:cNvPr id="130054" name="object 6"/>
          <p:cNvSpPr>
            <a:spLocks noChangeArrowheads="1"/>
          </p:cNvSpPr>
          <p:nvPr>
            <p:custDataLst>
              <p:tags r:id="rId5"/>
            </p:custDataLst>
          </p:nvPr>
        </p:nvSpPr>
        <p:spPr bwMode="auto">
          <a:xfrm>
            <a:off x="8486775" y="1392238"/>
            <a:ext cx="39481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为开发者提供完整的工具，数据和</a:t>
            </a:r>
          </a:p>
          <a:p>
            <a:pPr>
              <a:lnSpc>
                <a:spcPts val="2150"/>
              </a:lnSpc>
            </a:pPr>
            <a:r>
              <a:rPr lang="zh-CN" altLang="ru-RU">
                <a:solidFill>
                  <a:srgbClr val="000000"/>
                </a:solidFill>
                <a:latin typeface="SWEWCI+å¾®è½¯é�»" charset="-122"/>
                <a:ea typeface="SWEWCI+å¾®è½¯é�»" charset="-122"/>
              </a:rPr>
              <a:t>技术服务，一站式完成数据类应用</a:t>
            </a:r>
          </a:p>
          <a:p>
            <a:pPr>
              <a:lnSpc>
                <a:spcPts val="2150"/>
              </a:lnSpc>
            </a:pPr>
            <a:r>
              <a:rPr lang="zh-CN" altLang="ru-RU">
                <a:solidFill>
                  <a:srgbClr val="000000"/>
                </a:solidFill>
                <a:latin typeface="SWEWCI+å¾®è½¯é�»" charset="-122"/>
                <a:ea typeface="SWEWCI+å¾®è½¯é�»" charset="-122"/>
              </a:rPr>
              <a:t>开发。</a:t>
            </a:r>
          </a:p>
        </p:txBody>
      </p:sp>
      <p:sp>
        <p:nvSpPr>
          <p:cNvPr id="7" name="object 7"/>
          <p:cNvSpPr txBox="1"/>
          <p:nvPr>
            <p:custDataLst>
              <p:tags r:id="rId6"/>
            </p:custDataLst>
          </p:nvPr>
        </p:nvSpPr>
        <p:spPr>
          <a:xfrm>
            <a:off x="4468813" y="1833563"/>
            <a:ext cx="558800" cy="4492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6"/>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物资</a:t>
            </a:r>
          </a:p>
        </p:txBody>
      </p:sp>
      <p:sp>
        <p:nvSpPr>
          <p:cNvPr id="8" name="object 8"/>
          <p:cNvSpPr txBox="1"/>
          <p:nvPr>
            <p:custDataLst>
              <p:tags r:id="rId7"/>
            </p:custDataLst>
          </p:nvPr>
        </p:nvSpPr>
        <p:spPr>
          <a:xfrm>
            <a:off x="5419725" y="1833563"/>
            <a:ext cx="558800" cy="4492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6"/>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质量</a:t>
            </a:r>
          </a:p>
        </p:txBody>
      </p:sp>
      <p:sp>
        <p:nvSpPr>
          <p:cNvPr id="9" name="object 9"/>
          <p:cNvSpPr txBox="1"/>
          <p:nvPr>
            <p:custDataLst>
              <p:tags r:id="rId8"/>
            </p:custDataLst>
          </p:nvPr>
        </p:nvSpPr>
        <p:spPr>
          <a:xfrm>
            <a:off x="6372225" y="1833563"/>
            <a:ext cx="558800" cy="4492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6"/>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安全</a:t>
            </a:r>
          </a:p>
        </p:txBody>
      </p:sp>
      <p:sp>
        <p:nvSpPr>
          <p:cNvPr id="10" name="object 10"/>
          <p:cNvSpPr txBox="1"/>
          <p:nvPr>
            <p:custDataLst>
              <p:tags r:id="rId9"/>
            </p:custDataLst>
          </p:nvPr>
        </p:nvSpPr>
        <p:spPr>
          <a:xfrm>
            <a:off x="7337425" y="1828800"/>
            <a:ext cx="558800" cy="44926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生态</a:t>
            </a:r>
          </a:p>
        </p:txBody>
      </p:sp>
      <p:sp>
        <p:nvSpPr>
          <p:cNvPr id="11" name="object 11"/>
          <p:cNvSpPr txBox="1"/>
          <p:nvPr>
            <p:custDataLst>
              <p:tags r:id="rId10"/>
            </p:custDataLst>
          </p:nvPr>
        </p:nvSpPr>
        <p:spPr>
          <a:xfrm>
            <a:off x="569913" y="1857375"/>
            <a:ext cx="558800" cy="44926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技术</a:t>
            </a:r>
          </a:p>
        </p:txBody>
      </p:sp>
      <p:sp>
        <p:nvSpPr>
          <p:cNvPr id="12" name="object 12"/>
          <p:cNvSpPr txBox="1"/>
          <p:nvPr>
            <p:custDataLst>
              <p:tags r:id="rId11"/>
            </p:custDataLst>
          </p:nvPr>
        </p:nvSpPr>
        <p:spPr>
          <a:xfrm>
            <a:off x="1554163" y="1857375"/>
            <a:ext cx="558800" cy="44926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生产</a:t>
            </a:r>
          </a:p>
        </p:txBody>
      </p:sp>
      <p:sp>
        <p:nvSpPr>
          <p:cNvPr id="13" name="object 13"/>
          <p:cNvSpPr txBox="1"/>
          <p:nvPr>
            <p:custDataLst>
              <p:tags r:id="rId12"/>
            </p:custDataLst>
          </p:nvPr>
        </p:nvSpPr>
        <p:spPr>
          <a:xfrm>
            <a:off x="2533650" y="1857375"/>
            <a:ext cx="558800" cy="44926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商务</a:t>
            </a:r>
          </a:p>
        </p:txBody>
      </p:sp>
      <p:sp>
        <p:nvSpPr>
          <p:cNvPr id="14" name="object 14"/>
          <p:cNvSpPr txBox="1"/>
          <p:nvPr>
            <p:custDataLst>
              <p:tags r:id="rId13"/>
            </p:custDataLst>
          </p:nvPr>
        </p:nvSpPr>
        <p:spPr>
          <a:xfrm>
            <a:off x="3498850" y="1857375"/>
            <a:ext cx="558800" cy="44926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劳务</a:t>
            </a:r>
          </a:p>
        </p:txBody>
      </p:sp>
      <p:sp>
        <p:nvSpPr>
          <p:cNvPr id="15" name="object 15"/>
          <p:cNvSpPr txBox="1"/>
          <p:nvPr>
            <p:custDataLst>
              <p:tags r:id="rId14"/>
            </p:custDataLst>
          </p:nvPr>
        </p:nvSpPr>
        <p:spPr>
          <a:xfrm>
            <a:off x="234950" y="3354388"/>
            <a:ext cx="1825625" cy="24114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534"/>
              </a:lnSpc>
              <a:buSzTx/>
              <a:buFontTx/>
              <a:buNone/>
            </a:pPr>
            <a:r>
              <a:rPr sz="1900" spc="20">
                <a:ln w="9525" cap="flat" cmpd="sng" algn="ctr">
                  <a:noFill/>
                  <a:prstDash val="solid"/>
                  <a:round/>
                  <a:headEnd type="none" w="med" len="med"/>
                  <a:tailEnd type="none" w="med" len="med"/>
                </a:ln>
                <a:solidFill>
                  <a:srgbClr val="000000"/>
                </a:solidFill>
                <a:latin typeface="SWEWCI+å¾®è½¯é�»"/>
                <a:cs typeface="SWEWCI+å¾®è½¯é�»"/>
                <a:sym typeface="Wingdings"/>
              </a:rPr>
              <a:t>项目信息模型</a:t>
            </a:r>
          </a:p>
          <a:p>
            <a:pPr marL="99060" eaLnBrk="0" fontAlgn="auto" hangingPunct="0">
              <a:lnSpc>
                <a:spcPts val="2534"/>
              </a:lnSpc>
              <a:spcBef>
                <a:spcPts val="11065"/>
              </a:spcBef>
              <a:buSzTx/>
              <a:buFontTx/>
              <a:buNone/>
            </a:pPr>
            <a:r>
              <a:rPr sz="1900" spc="21">
                <a:ln w="9525" cap="flat" cmpd="sng" algn="ctr">
                  <a:noFill/>
                  <a:prstDash val="solid"/>
                  <a:round/>
                  <a:headEnd type="none" w="med" len="med"/>
                  <a:tailEnd type="none" w="med" len="med"/>
                </a:ln>
                <a:solidFill>
                  <a:srgbClr val="000000"/>
                </a:solidFill>
                <a:latin typeface="SWEWCI+å¾®è½¯é�»"/>
                <a:cs typeface="SWEWCI+å¾®è½¯é�»"/>
                <a:sym typeface="Wingdings"/>
              </a:rPr>
              <a:t>核心主数据</a:t>
            </a:r>
          </a:p>
        </p:txBody>
      </p:sp>
      <p:sp>
        <p:nvSpPr>
          <p:cNvPr id="16" name="object 16"/>
          <p:cNvSpPr txBox="1"/>
          <p:nvPr>
            <p:custDataLst>
              <p:tags r:id="rId15"/>
            </p:custDataLst>
          </p:nvPr>
        </p:nvSpPr>
        <p:spPr>
          <a:xfrm>
            <a:off x="2532063" y="3397250"/>
            <a:ext cx="558800" cy="6413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三维</a:t>
            </a:r>
          </a:p>
          <a:p>
            <a:pPr eaLnBrk="0" fontAlgn="auto" hangingPunct="0">
              <a:lnSpc>
                <a:spcPts val="1511"/>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模型</a:t>
            </a:r>
          </a:p>
        </p:txBody>
      </p:sp>
      <p:sp>
        <p:nvSpPr>
          <p:cNvPr id="17" name="object 17"/>
          <p:cNvSpPr txBox="1"/>
          <p:nvPr>
            <p:custDataLst>
              <p:tags r:id="rId16"/>
            </p:custDataLst>
          </p:nvPr>
        </p:nvSpPr>
        <p:spPr>
          <a:xfrm>
            <a:off x="3486150" y="3397250"/>
            <a:ext cx="717550" cy="641350"/>
          </a:xfrm>
          <a:prstGeom prst="rect">
            <a:avLst/>
          </a:prstGeom>
          <a:noFill/>
          <a:ln w="9525" cap="flat" cmpd="sng" algn="ctr">
            <a:noFill/>
            <a:prstDash val="solid"/>
            <a:round/>
            <a:headEnd type="none" w="med" len="med"/>
            <a:tailEnd type="none" w="med" len="med"/>
          </a:ln>
        </p:spPr>
        <p:txBody>
          <a:bodyPr lIns="0" tIns="0" rIns="0" bIns="0">
            <a:spAutoFit/>
          </a:bodyPr>
          <a:lstStyle/>
          <a:p>
            <a:pPr marL="79247"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通用</a:t>
            </a:r>
          </a:p>
          <a:p>
            <a:pPr eaLnBrk="0" fontAlgn="auto" hangingPunct="0">
              <a:lnSpc>
                <a:spcPts val="1511"/>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主数据</a:t>
            </a:r>
          </a:p>
        </p:txBody>
      </p:sp>
      <p:sp>
        <p:nvSpPr>
          <p:cNvPr id="18" name="object 18"/>
          <p:cNvSpPr txBox="1"/>
          <p:nvPr>
            <p:custDataLst>
              <p:tags r:id="rId17"/>
            </p:custDataLst>
          </p:nvPr>
        </p:nvSpPr>
        <p:spPr>
          <a:xfrm>
            <a:off x="4567238" y="3397250"/>
            <a:ext cx="717550" cy="641350"/>
          </a:xfrm>
          <a:prstGeom prst="rect">
            <a:avLst/>
          </a:prstGeom>
          <a:noFill/>
          <a:ln w="9525" cap="flat" cmpd="sng" algn="ctr">
            <a:noFill/>
            <a:prstDash val="solid"/>
            <a:round/>
            <a:headEnd type="none" w="med" len="med"/>
            <a:tailEnd type="none" w="med" len="med"/>
          </a:ln>
        </p:spPr>
        <p:txBody>
          <a:bodyPr lIns="0" tIns="0" rIns="0" bIns="0">
            <a:spAutoFit/>
          </a:bodyPr>
          <a:lstStyle/>
          <a:p>
            <a:pPr marL="80771"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项目</a:t>
            </a:r>
          </a:p>
          <a:p>
            <a:pPr eaLnBrk="0" fontAlgn="auto" hangingPunct="0">
              <a:lnSpc>
                <a:spcPts val="1511"/>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数据库</a:t>
            </a:r>
          </a:p>
        </p:txBody>
      </p:sp>
      <p:sp>
        <p:nvSpPr>
          <p:cNvPr id="19" name="object 19"/>
          <p:cNvSpPr txBox="1"/>
          <p:nvPr>
            <p:custDataLst>
              <p:tags r:id="rId18"/>
            </p:custDataLst>
          </p:nvPr>
        </p:nvSpPr>
        <p:spPr>
          <a:xfrm>
            <a:off x="5554663" y="3384550"/>
            <a:ext cx="717550" cy="641350"/>
          </a:xfrm>
          <a:prstGeom prst="rect">
            <a:avLst/>
          </a:prstGeom>
          <a:noFill/>
          <a:ln w="9525" cap="flat" cmpd="sng" algn="ctr">
            <a:noFill/>
            <a:prstDash val="solid"/>
            <a:round/>
            <a:headEnd type="none" w="med" len="med"/>
            <a:tailEnd type="none" w="med" len="med"/>
          </a:ln>
        </p:spPr>
        <p:txBody>
          <a:bodyPr lIns="0" tIns="0" rIns="0" bIns="0">
            <a:spAutoFit/>
          </a:bodyPr>
          <a:lstStyle/>
          <a:p>
            <a:pPr marL="79247"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业务</a:t>
            </a:r>
          </a:p>
          <a:p>
            <a:pPr eaLnBrk="0" fontAlgn="auto" hangingPunct="0">
              <a:lnSpc>
                <a:spcPts val="1511"/>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主数据</a:t>
            </a:r>
          </a:p>
        </p:txBody>
      </p:sp>
      <p:sp>
        <p:nvSpPr>
          <p:cNvPr id="20" name="object 20"/>
          <p:cNvSpPr txBox="1"/>
          <p:nvPr>
            <p:custDataLst>
              <p:tags r:id="rId19"/>
            </p:custDataLst>
          </p:nvPr>
        </p:nvSpPr>
        <p:spPr>
          <a:xfrm>
            <a:off x="6589713" y="3384550"/>
            <a:ext cx="717550" cy="6413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物联网</a:t>
            </a:r>
          </a:p>
          <a:p>
            <a:pPr marL="79247" eaLnBrk="0" fontAlgn="auto" hangingPunct="0">
              <a:lnSpc>
                <a:spcPts val="1511"/>
              </a:lnSpc>
              <a:buSzTx/>
              <a:buFontTx/>
              <a:buNone/>
            </a:pPr>
            <a:r>
              <a:rPr sz="1250" spc="12">
                <a:ln w="9525" cap="flat" cmpd="sng" algn="ctr">
                  <a:noFill/>
                  <a:prstDash val="solid"/>
                  <a:round/>
                  <a:headEnd type="none" w="med" len="med"/>
                  <a:tailEnd type="none" w="med" len="med"/>
                </a:ln>
                <a:solidFill>
                  <a:srgbClr val="000000"/>
                </a:solidFill>
                <a:latin typeface="SWEWCI+å¾®è½¯é�»"/>
                <a:cs typeface="SWEWCI+å¾®è½¯é�»"/>
                <a:sym typeface="Wingdings"/>
              </a:rPr>
              <a:t>数据</a:t>
            </a:r>
          </a:p>
        </p:txBody>
      </p:sp>
      <p:sp>
        <p:nvSpPr>
          <p:cNvPr id="21" name="object 21"/>
          <p:cNvSpPr txBox="1"/>
          <p:nvPr>
            <p:custDataLst>
              <p:tags r:id="rId20"/>
            </p:custDataLst>
          </p:nvPr>
        </p:nvSpPr>
        <p:spPr>
          <a:xfrm>
            <a:off x="3082925" y="5075238"/>
            <a:ext cx="558800" cy="6413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2">
                <a:ln w="9525" cap="flat" cmpd="sng" algn="ctr">
                  <a:noFill/>
                  <a:prstDash val="solid"/>
                  <a:round/>
                  <a:headEnd type="none" w="med" len="med"/>
                  <a:tailEnd type="none" w="med" len="med"/>
                </a:ln>
                <a:solidFill>
                  <a:srgbClr val="000000"/>
                </a:solidFill>
                <a:latin typeface="SWEWCI+å¾®è½¯é�»"/>
                <a:cs typeface="SWEWCI+å¾®è½¯é�»"/>
                <a:sym typeface="Wingdings"/>
              </a:rPr>
              <a:t>企业</a:t>
            </a:r>
          </a:p>
          <a:p>
            <a:pPr eaLnBrk="0" fontAlgn="auto" hangingPunct="0">
              <a:lnSpc>
                <a:spcPts val="1511"/>
              </a:lnSpc>
              <a:buSzTx/>
              <a:buFontTx/>
              <a:buNone/>
            </a:pPr>
            <a:r>
              <a:rPr sz="1250" spc="12">
                <a:ln w="9525" cap="flat" cmpd="sng" algn="ctr">
                  <a:noFill/>
                  <a:prstDash val="solid"/>
                  <a:round/>
                  <a:headEnd type="none" w="med" len="med"/>
                  <a:tailEnd type="none" w="med" len="med"/>
                </a:ln>
                <a:solidFill>
                  <a:srgbClr val="000000"/>
                </a:solidFill>
                <a:latin typeface="SWEWCI+å¾®è½¯é�»"/>
                <a:cs typeface="SWEWCI+å¾®è½¯é�»"/>
                <a:sym typeface="Wingdings"/>
              </a:rPr>
              <a:t>账号</a:t>
            </a:r>
          </a:p>
        </p:txBody>
      </p:sp>
      <p:sp>
        <p:nvSpPr>
          <p:cNvPr id="22" name="object 22"/>
          <p:cNvSpPr txBox="1"/>
          <p:nvPr>
            <p:custDataLst>
              <p:tags r:id="rId21"/>
            </p:custDataLst>
          </p:nvPr>
        </p:nvSpPr>
        <p:spPr>
          <a:xfrm>
            <a:off x="4117975" y="5075238"/>
            <a:ext cx="558800" cy="6413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用户</a:t>
            </a:r>
          </a:p>
          <a:p>
            <a:pPr eaLnBrk="0" fontAlgn="auto" hangingPunct="0">
              <a:lnSpc>
                <a:spcPts val="1511"/>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账号</a:t>
            </a:r>
          </a:p>
        </p:txBody>
      </p:sp>
      <p:sp>
        <p:nvSpPr>
          <p:cNvPr id="23" name="object 23"/>
          <p:cNvSpPr txBox="1"/>
          <p:nvPr>
            <p:custDataLst>
              <p:tags r:id="rId22"/>
            </p:custDataLst>
          </p:nvPr>
        </p:nvSpPr>
        <p:spPr>
          <a:xfrm>
            <a:off x="5153025" y="5075238"/>
            <a:ext cx="558800" cy="6413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2"/>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产品</a:t>
            </a:r>
          </a:p>
          <a:p>
            <a:pPr eaLnBrk="0" fontAlgn="auto" hangingPunct="0">
              <a:lnSpc>
                <a:spcPts val="1511"/>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中心</a:t>
            </a:r>
          </a:p>
        </p:txBody>
      </p:sp>
      <p:sp>
        <p:nvSpPr>
          <p:cNvPr id="24" name="object 24"/>
          <p:cNvSpPr txBox="1"/>
          <p:nvPr>
            <p:custDataLst>
              <p:tags r:id="rId23"/>
            </p:custDataLst>
          </p:nvPr>
        </p:nvSpPr>
        <p:spPr>
          <a:xfrm>
            <a:off x="6186488" y="5060950"/>
            <a:ext cx="558800" cy="6413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666"/>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授权</a:t>
            </a:r>
          </a:p>
          <a:p>
            <a:pPr eaLnBrk="0" fontAlgn="auto" hangingPunct="0">
              <a:lnSpc>
                <a:spcPts val="1513"/>
              </a:lnSpc>
              <a:buSzTx/>
              <a:buFontTx/>
              <a:buNone/>
            </a:pPr>
            <a:r>
              <a:rPr sz="1250" spc="10">
                <a:ln w="9525" cap="flat" cmpd="sng" algn="ctr">
                  <a:noFill/>
                  <a:prstDash val="solid"/>
                  <a:round/>
                  <a:headEnd type="none" w="med" len="med"/>
                  <a:tailEnd type="none" w="med" len="med"/>
                </a:ln>
                <a:solidFill>
                  <a:srgbClr val="000000"/>
                </a:solidFill>
                <a:latin typeface="SWEWCI+å¾®è½¯é�»"/>
                <a:cs typeface="SWEWCI+å¾®è½¯é�»"/>
                <a:sym typeface="Wingdings"/>
              </a:rPr>
              <a:t>中心</a:t>
            </a:r>
          </a:p>
        </p:txBody>
      </p:sp>
    </p:spTree>
    <p:extLst>
      <p:ext uri="{BB962C8B-B14F-4D97-AF65-F5344CB8AC3E}">
        <p14:creationId xmlns:p14="http://schemas.microsoft.com/office/powerpoint/2010/main" val="304819877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bject 1"/>
          <p:cNvSpPr>
            <a:spLocks noChangeArrowheads="1"/>
          </p:cNvSpPr>
          <p:nvPr>
            <p:custDataLst>
              <p:tags r:id="rId1"/>
            </p:custDataLst>
          </p:nvPr>
        </p:nvSpPr>
        <p:spPr bwMode="auto">
          <a:xfrm>
            <a:off x="0" y="0"/>
            <a:ext cx="12192000" cy="6858000"/>
          </a:xfrm>
          <a:prstGeom prst="rect">
            <a:avLst/>
          </a:prstGeom>
          <a:blipFill dpi="0" rotWithShape="0">
            <a:blip r:embed="rId14"/>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31075" name="object 3"/>
          <p:cNvSpPr>
            <a:spLocks noChangeArrowheads="1"/>
          </p:cNvSpPr>
          <p:nvPr>
            <p:custDataLst>
              <p:tags r:id="rId2"/>
            </p:custDataLst>
          </p:nvPr>
        </p:nvSpPr>
        <p:spPr bwMode="auto">
          <a:xfrm>
            <a:off x="4456113" y="223838"/>
            <a:ext cx="3865562"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主要技术（</a:t>
            </a:r>
            <a:r>
              <a:rPr lang="ru-RU" altLang="zh-CN" sz="2800" b="1">
                <a:solidFill>
                  <a:srgbClr val="00B0F0"/>
                </a:solidFill>
                <a:latin typeface="KSFWEW+å¾®è½¯é�»,Bold" charset="-122"/>
                <a:ea typeface="KSFWEW+å¾®è½¯é�»,Bold" charset="-122"/>
              </a:rPr>
              <a:t>5G</a:t>
            </a:r>
            <a:r>
              <a:rPr lang="zh-CN" altLang="ru-RU" sz="2800" b="1">
                <a:solidFill>
                  <a:srgbClr val="00B0F0"/>
                </a:solidFill>
                <a:latin typeface="WNAGRA+å¾®è½¯é�»,Bold" charset="-122"/>
                <a:ea typeface="WNAGRA+å¾®è½¯é�»,Bold" charset="-122"/>
              </a:rPr>
              <a:t>技术）</a:t>
            </a:r>
          </a:p>
        </p:txBody>
      </p:sp>
      <p:sp>
        <p:nvSpPr>
          <p:cNvPr id="131076" name="object 4"/>
          <p:cNvSpPr>
            <a:spLocks noChangeArrowheads="1"/>
          </p:cNvSpPr>
          <p:nvPr>
            <p:custDataLst>
              <p:tags r:id="rId3"/>
            </p:custDataLst>
          </p:nvPr>
        </p:nvSpPr>
        <p:spPr bwMode="auto">
          <a:xfrm>
            <a:off x="1081088" y="820738"/>
            <a:ext cx="22479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基于</a:t>
            </a:r>
            <a:r>
              <a:rPr lang="ru-RU" altLang="zh-CN">
                <a:solidFill>
                  <a:srgbClr val="000000"/>
                </a:solidFill>
                <a:latin typeface="PMPMIL+å¾®è½¯é�»" charset="-122"/>
                <a:ea typeface="PMPMIL+å¾®è½¯é�»" charset="-122"/>
              </a:rPr>
              <a:t>5G</a:t>
            </a:r>
            <a:r>
              <a:rPr lang="zh-CN" altLang="ru-RU">
                <a:solidFill>
                  <a:srgbClr val="000000"/>
                </a:solidFill>
                <a:latin typeface="SWEWCI+å¾®è½¯é�»" charset="-122"/>
                <a:ea typeface="SWEWCI+å¾®è½¯é�»" charset="-122"/>
              </a:rPr>
              <a:t>技术应用：</a:t>
            </a:r>
          </a:p>
        </p:txBody>
      </p:sp>
      <p:sp>
        <p:nvSpPr>
          <p:cNvPr id="5" name="object 5"/>
          <p:cNvSpPr txBox="1"/>
          <p:nvPr>
            <p:custDataLst>
              <p:tags r:id="rId4"/>
            </p:custDataLst>
          </p:nvPr>
        </p:nvSpPr>
        <p:spPr>
          <a:xfrm>
            <a:off x="7216775" y="1069975"/>
            <a:ext cx="5072063" cy="64452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5"/>
              </a:lnSpc>
              <a:buSzTx/>
              <a:buFontTx/>
              <a:buNone/>
            </a:pPr>
            <a:r>
              <a:rPr spc="15">
                <a:ln w="9525" cap="flat" cmpd="sng" algn="ctr">
                  <a:noFill/>
                  <a:prstDash val="solid"/>
                  <a:round/>
                  <a:headEnd type="none" w="med" len="med"/>
                  <a:tailEnd type="none" w="med" len="med"/>
                </a:ln>
                <a:solidFill>
                  <a:srgbClr val="1F497D"/>
                </a:solidFill>
                <a:latin typeface="PMPMIL+å¾®è½¯é�»"/>
                <a:cs typeface="PMPMIL+å¾®è½¯é�»"/>
                <a:sym typeface="Wingdings"/>
              </a:rPr>
              <a:t>2019</a:t>
            </a:r>
            <a:r>
              <a:rPr spc="72">
                <a:ln w="9525" cap="flat" cmpd="sng" algn="ctr">
                  <a:noFill/>
                  <a:prstDash val="solid"/>
                  <a:round/>
                  <a:headEnd type="none" w="med" len="med"/>
                  <a:tailEnd type="none" w="med" len="med"/>
                </a:ln>
                <a:solidFill>
                  <a:srgbClr val="1F497D"/>
                </a:solidFill>
                <a:latin typeface="SWEWCI+å¾®è½¯é�»"/>
                <a:cs typeface="SWEWCI+å¾®è½¯é�»"/>
                <a:sym typeface="Wingdings"/>
              </a:rPr>
              <a:t>年</a:t>
            </a:r>
            <a:r>
              <a:rPr spc="24">
                <a:ln w="9525" cap="flat" cmpd="sng" algn="ctr">
                  <a:noFill/>
                  <a:prstDash val="solid"/>
                  <a:round/>
                  <a:headEnd type="none" w="med" len="med"/>
                  <a:tailEnd type="none" w="med" len="med"/>
                </a:ln>
                <a:solidFill>
                  <a:srgbClr val="1F497D"/>
                </a:solidFill>
                <a:latin typeface="PMPMIL+å¾®è½¯é�»"/>
                <a:cs typeface="PMPMIL+å¾®è½¯é�»"/>
                <a:sym typeface="Wingdings"/>
              </a:rPr>
              <a:t>11</a:t>
            </a:r>
            <a:r>
              <a:rPr spc="72">
                <a:ln w="9525" cap="flat" cmpd="sng" algn="ctr">
                  <a:noFill/>
                  <a:prstDash val="solid"/>
                  <a:round/>
                  <a:headEnd type="none" w="med" len="med"/>
                  <a:tailEnd type="none" w="med" len="med"/>
                </a:ln>
                <a:solidFill>
                  <a:srgbClr val="1F497D"/>
                </a:solidFill>
                <a:latin typeface="SWEWCI+å¾®è½¯é�»"/>
                <a:cs typeface="SWEWCI+å¾®è½¯é�»"/>
                <a:sym typeface="Wingdings"/>
              </a:rPr>
              <a:t>月</a:t>
            </a:r>
            <a:r>
              <a:rPr spc="36">
                <a:ln w="9525" cap="flat" cmpd="sng" algn="ctr">
                  <a:noFill/>
                  <a:prstDash val="solid"/>
                  <a:round/>
                  <a:headEnd type="none" w="med" len="med"/>
                  <a:tailEnd type="none" w="med" len="med"/>
                </a:ln>
                <a:solidFill>
                  <a:srgbClr val="1F497D"/>
                </a:solidFill>
                <a:latin typeface="PMPMIL+å¾®è½¯é�»"/>
                <a:cs typeface="PMPMIL+å¾®è½¯é�»"/>
                <a:sym typeface="Wingdings"/>
              </a:rPr>
              <a:t>22</a:t>
            </a:r>
            <a:r>
              <a:rPr spc="74">
                <a:ln w="9525" cap="flat" cmpd="sng" algn="ctr">
                  <a:noFill/>
                  <a:prstDash val="solid"/>
                  <a:round/>
                  <a:headEnd type="none" w="med" len="med"/>
                  <a:tailEnd type="none" w="med" len="med"/>
                </a:ln>
                <a:solidFill>
                  <a:srgbClr val="1F497D"/>
                </a:solidFill>
                <a:latin typeface="SWEWCI+å¾®è½¯é�»"/>
                <a:cs typeface="SWEWCI+å¾®è½¯é�»"/>
                <a:sym typeface="Wingdings"/>
              </a:rPr>
              <a:t>日由</a:t>
            </a:r>
            <a:r>
              <a:rPr spc="68">
                <a:ln w="9525" cap="flat" cmpd="sng" algn="ctr">
                  <a:noFill/>
                  <a:prstDash val="solid"/>
                  <a:round/>
                  <a:headEnd type="none" w="med" len="med"/>
                  <a:tailEnd type="none" w="med" len="med"/>
                </a:ln>
                <a:solidFill>
                  <a:srgbClr val="FF0000"/>
                </a:solidFill>
                <a:latin typeface="SWEWCI+å¾®è½¯é�»"/>
                <a:cs typeface="SWEWCI+å¾®è½¯é�»"/>
                <a:sym typeface="Wingdings"/>
              </a:rPr>
              <a:t>北京市人民政府、国家</a:t>
            </a:r>
          </a:p>
        </p:txBody>
      </p:sp>
      <p:sp>
        <p:nvSpPr>
          <p:cNvPr id="131078" name="object 6"/>
          <p:cNvSpPr>
            <a:spLocks noChangeArrowheads="1"/>
          </p:cNvSpPr>
          <p:nvPr>
            <p:custDataLst>
              <p:tags r:id="rId5"/>
            </p:custDataLst>
          </p:nvPr>
        </p:nvSpPr>
        <p:spPr bwMode="auto">
          <a:xfrm>
            <a:off x="1081088" y="1231900"/>
            <a:ext cx="39433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高速传输、低延时、高数据量并发</a:t>
            </a:r>
          </a:p>
        </p:txBody>
      </p:sp>
      <p:sp>
        <p:nvSpPr>
          <p:cNvPr id="7" name="object 7"/>
          <p:cNvSpPr txBox="1"/>
          <p:nvPr>
            <p:custDataLst>
              <p:tags r:id="rId6"/>
            </p:custDataLst>
          </p:nvPr>
        </p:nvSpPr>
        <p:spPr>
          <a:xfrm>
            <a:off x="6740525" y="1482725"/>
            <a:ext cx="5886450" cy="1468438"/>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FF0000"/>
                </a:solidFill>
                <a:latin typeface="SWEWCI+å¾®è½¯é�»" charset="-122"/>
                <a:ea typeface="SWEWCI+å¾®è½¯é�»" charset="-122"/>
              </a:rPr>
              <a:t>发展改革委、科学技术部、工业和信息化部</a:t>
            </a:r>
            <a:r>
              <a:rPr lang="zh-CN" altLang="ru-RU">
                <a:solidFill>
                  <a:srgbClr val="1F497D"/>
                </a:solidFill>
                <a:latin typeface="SWEWCI+å¾®è½¯é�»" charset="-122"/>
                <a:ea typeface="SWEWCI+å¾®è½¯é�»" charset="-122"/>
              </a:rPr>
              <a:t>共同</a:t>
            </a:r>
          </a:p>
          <a:p>
            <a:pPr>
              <a:lnSpc>
                <a:spcPts val="2375"/>
              </a:lnSpc>
              <a:spcBef>
                <a:spcPts val="813"/>
              </a:spcBef>
            </a:pPr>
            <a:r>
              <a:rPr lang="zh-CN" altLang="ru-RU">
                <a:solidFill>
                  <a:srgbClr val="1F497D"/>
                </a:solidFill>
                <a:latin typeface="SWEWCI+å¾®è½¯é�»" charset="-122"/>
                <a:ea typeface="SWEWCI+å¾®è½¯é�»" charset="-122"/>
              </a:rPr>
              <a:t>主办的首届</a:t>
            </a:r>
            <a:r>
              <a:rPr lang="zh-CN" altLang="ru-RU">
                <a:solidFill>
                  <a:srgbClr val="FF0000"/>
                </a:solidFill>
                <a:latin typeface="SWEWCI+å¾®è½¯é�»" charset="-122"/>
                <a:ea typeface="SWEWCI+å¾®è½¯é�»" charset="-122"/>
              </a:rPr>
              <a:t>“世界</a:t>
            </a:r>
            <a:r>
              <a:rPr lang="ru-RU" altLang="zh-CN">
                <a:solidFill>
                  <a:srgbClr val="FF0000"/>
                </a:solidFill>
                <a:latin typeface="PMPMIL+å¾®è½¯é�»" charset="-122"/>
                <a:ea typeface="PMPMIL+å¾®è½¯é�»" charset="-122"/>
              </a:rPr>
              <a:t>5G</a:t>
            </a:r>
            <a:r>
              <a:rPr lang="zh-CN" altLang="ru-RU">
                <a:solidFill>
                  <a:srgbClr val="FF0000"/>
                </a:solidFill>
                <a:latin typeface="SWEWCI+å¾®è½¯é�»" charset="-122"/>
                <a:ea typeface="SWEWCI+å¾®è½¯é�»" charset="-122"/>
              </a:rPr>
              <a:t>大会”</a:t>
            </a:r>
            <a:r>
              <a:rPr lang="zh-CN" altLang="ru-RU">
                <a:solidFill>
                  <a:srgbClr val="1F497D"/>
                </a:solidFill>
                <a:latin typeface="SWEWCI+å¾®è½¯é�»" charset="-122"/>
                <a:ea typeface="SWEWCI+å¾®è½¯é�»" charset="-122"/>
              </a:rPr>
              <a:t>上广联达与中国联通、</a:t>
            </a:r>
          </a:p>
          <a:p>
            <a:pPr>
              <a:lnSpc>
                <a:spcPts val="2375"/>
              </a:lnSpc>
              <a:spcBef>
                <a:spcPts val="850"/>
              </a:spcBef>
            </a:pPr>
            <a:r>
              <a:rPr lang="zh-CN" altLang="ru-RU">
                <a:solidFill>
                  <a:srgbClr val="1F497D"/>
                </a:solidFill>
                <a:latin typeface="SWEWCI+å¾®è½¯é�»" charset="-122"/>
                <a:ea typeface="SWEWCI+å¾®è½¯é�»" charset="-122"/>
              </a:rPr>
              <a:t>华为公司共同发布</a:t>
            </a:r>
            <a:r>
              <a:rPr lang="ru-RU" altLang="zh-CN">
                <a:solidFill>
                  <a:srgbClr val="1F497D"/>
                </a:solidFill>
                <a:latin typeface="SWEWCI+å¾®è½¯é�»" charset="-122"/>
                <a:ea typeface="SWEWCI+å¾®è½¯é�»" charset="-122"/>
              </a:rPr>
              <a:t>《</a:t>
            </a:r>
            <a:r>
              <a:rPr lang="ru-RU" altLang="zh-CN" b="1">
                <a:solidFill>
                  <a:srgbClr val="1F497D"/>
                </a:solidFill>
                <a:latin typeface="KSFWEW+å¾®è½¯é�»,Bold" charset="-122"/>
                <a:ea typeface="KSFWEW+å¾®è½¯é�»,Bold" charset="-122"/>
              </a:rPr>
              <a:t>5G</a:t>
            </a:r>
            <a:r>
              <a:rPr lang="zh-CN" altLang="ru-RU" b="1">
                <a:solidFill>
                  <a:srgbClr val="1F497D"/>
                </a:solidFill>
                <a:latin typeface="WNAGRA+å¾®è½¯é�»,Bold" charset="-122"/>
                <a:ea typeface="WNAGRA+å¾®è½¯é�»,Bold" charset="-122"/>
              </a:rPr>
              <a:t>与数字建造白皮书</a:t>
            </a:r>
            <a:r>
              <a:rPr lang="ru-RU" altLang="zh-CN">
                <a:solidFill>
                  <a:srgbClr val="1F497D"/>
                </a:solidFill>
                <a:latin typeface="SWEWCI+å¾®è½¯é�»" charset="-122"/>
                <a:ea typeface="SWEWCI+å¾®è½¯é�»" charset="-122"/>
              </a:rPr>
              <a:t>》</a:t>
            </a:r>
          </a:p>
        </p:txBody>
      </p:sp>
      <p:sp>
        <p:nvSpPr>
          <p:cNvPr id="131080" name="object 8"/>
          <p:cNvSpPr>
            <a:spLocks noChangeArrowheads="1"/>
          </p:cNvSpPr>
          <p:nvPr>
            <p:custDataLst>
              <p:tags r:id="rId7"/>
            </p:custDataLst>
          </p:nvPr>
        </p:nvSpPr>
        <p:spPr bwMode="auto">
          <a:xfrm>
            <a:off x="4138613" y="3713163"/>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安全生产</a:t>
            </a:r>
          </a:p>
        </p:txBody>
      </p:sp>
      <p:sp>
        <p:nvSpPr>
          <p:cNvPr id="131081" name="object 9"/>
          <p:cNvSpPr>
            <a:spLocks noChangeArrowheads="1"/>
          </p:cNvSpPr>
          <p:nvPr>
            <p:custDataLst>
              <p:tags r:id="rId8"/>
            </p:custDataLst>
          </p:nvPr>
        </p:nvSpPr>
        <p:spPr bwMode="auto">
          <a:xfrm>
            <a:off x="487363" y="3817938"/>
            <a:ext cx="20875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4318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视频监控</a:t>
            </a:r>
          </a:p>
          <a:p>
            <a:pPr>
              <a:lnSpc>
                <a:spcPts val="1775"/>
              </a:lnSpc>
            </a:pPr>
            <a:r>
              <a:rPr lang="zh-CN" altLang="ru-RU" sz="1400">
                <a:solidFill>
                  <a:srgbClr val="000000"/>
                </a:solidFill>
                <a:latin typeface="SWEWCI+å¾®è½¯é�»" charset="-122"/>
                <a:ea typeface="SWEWCI+å¾®è½¯é�»" charset="-122"/>
              </a:rPr>
              <a:t>（基于</a:t>
            </a:r>
            <a:r>
              <a:rPr lang="ru-RU" altLang="zh-CN" sz="1400">
                <a:solidFill>
                  <a:srgbClr val="000000"/>
                </a:solidFill>
                <a:latin typeface="PMPMIL+å¾®è½¯é�»" charset="-122"/>
                <a:ea typeface="PMPMIL+å¾®è½¯é�»" charset="-122"/>
              </a:rPr>
              <a:t>AI</a:t>
            </a:r>
            <a:r>
              <a:rPr lang="zh-CN" altLang="ru-RU" sz="1400">
                <a:solidFill>
                  <a:srgbClr val="000000"/>
                </a:solidFill>
                <a:latin typeface="SWEWCI+å¾®è½¯é�»" charset="-122"/>
                <a:ea typeface="SWEWCI+å¾®è½¯é�»" charset="-122"/>
              </a:rPr>
              <a:t>的视频监控）</a:t>
            </a:r>
          </a:p>
        </p:txBody>
      </p:sp>
      <p:sp>
        <p:nvSpPr>
          <p:cNvPr id="10" name="object 10"/>
          <p:cNvSpPr txBox="1"/>
          <p:nvPr>
            <p:custDataLst>
              <p:tags r:id="rId9"/>
            </p:custDataLst>
          </p:nvPr>
        </p:nvSpPr>
        <p:spPr>
          <a:xfrm>
            <a:off x="2963863" y="3992563"/>
            <a:ext cx="3770312" cy="501650"/>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（基于</a:t>
            </a:r>
            <a:r>
              <a:rPr lang="ru-RU" altLang="zh-CN" sz="1400">
                <a:solidFill>
                  <a:srgbClr val="000000"/>
                </a:solidFill>
                <a:latin typeface="PMPMIL+å¾®è½¯é�»" charset="-122"/>
                <a:ea typeface="PMPMIL+å¾®è½¯é�»" charset="-122"/>
              </a:rPr>
              <a:t>AIOT</a:t>
            </a:r>
            <a:r>
              <a:rPr lang="zh-CN" altLang="ru-RU" sz="1400">
                <a:solidFill>
                  <a:srgbClr val="000000"/>
                </a:solidFill>
                <a:latin typeface="SWEWCI+å¾®è½¯é�»" charset="-122"/>
                <a:ea typeface="SWEWCI+å¾®è½¯é�»" charset="-122"/>
              </a:rPr>
              <a:t>的项目自动化生产监控及处理</a:t>
            </a:r>
          </a:p>
        </p:txBody>
      </p:sp>
      <p:sp>
        <p:nvSpPr>
          <p:cNvPr id="131083" name="object 11"/>
          <p:cNvSpPr>
            <a:spLocks noChangeArrowheads="1"/>
          </p:cNvSpPr>
          <p:nvPr>
            <p:custDataLst>
              <p:tags r:id="rId10"/>
            </p:custDataLst>
          </p:nvPr>
        </p:nvSpPr>
        <p:spPr bwMode="auto">
          <a:xfrm>
            <a:off x="3970338" y="4205288"/>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塔吊远程操作）</a:t>
            </a:r>
          </a:p>
        </p:txBody>
      </p:sp>
      <p:sp>
        <p:nvSpPr>
          <p:cNvPr id="131084" name="object 12"/>
          <p:cNvSpPr>
            <a:spLocks noChangeArrowheads="1"/>
          </p:cNvSpPr>
          <p:nvPr>
            <p:custDataLst>
              <p:tags r:id="rId11"/>
            </p:custDataLst>
          </p:nvPr>
        </p:nvSpPr>
        <p:spPr bwMode="auto">
          <a:xfrm>
            <a:off x="4043363" y="5110163"/>
            <a:ext cx="1447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365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定位和追踪</a:t>
            </a:r>
          </a:p>
          <a:p>
            <a:pPr>
              <a:lnSpc>
                <a:spcPts val="1775"/>
              </a:lnSpc>
            </a:pPr>
            <a:r>
              <a:rPr lang="zh-CN" altLang="ru-RU" sz="1400">
                <a:solidFill>
                  <a:srgbClr val="000000"/>
                </a:solidFill>
                <a:latin typeface="SWEWCI+å¾®è½¯é�»" charset="-122"/>
                <a:ea typeface="SWEWCI+å¾®è½¯é�»" charset="-122"/>
              </a:rPr>
              <a:t>（无感考勤）</a:t>
            </a:r>
          </a:p>
        </p:txBody>
      </p:sp>
    </p:spTree>
    <p:extLst>
      <p:ext uri="{BB962C8B-B14F-4D97-AF65-F5344CB8AC3E}">
        <p14:creationId xmlns:p14="http://schemas.microsoft.com/office/powerpoint/2010/main" val="34037286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4099" name="object 3"/>
          <p:cNvSpPr>
            <a:spLocks noChangeArrowheads="1"/>
          </p:cNvSpPr>
          <p:nvPr>
            <p:custDataLst>
              <p:tags r:id="rId2"/>
            </p:custDataLst>
          </p:nvPr>
        </p:nvSpPr>
        <p:spPr bwMode="auto">
          <a:xfrm>
            <a:off x="847725" y="2743200"/>
            <a:ext cx="20891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8938"/>
              </a:lnSpc>
            </a:pPr>
            <a:r>
              <a:rPr lang="en-US" altLang="zh-CN" sz="8000" dirty="0">
                <a:solidFill>
                  <a:srgbClr val="FFFFFF"/>
                </a:solidFill>
                <a:latin typeface="Arial" panose="020B0604020202020204" pitchFamily="34" charset="0"/>
              </a:rPr>
              <a:t>4</a:t>
            </a:r>
            <a:endParaRPr lang="ru-RU" altLang="zh-CN" sz="8000" dirty="0">
              <a:solidFill>
                <a:srgbClr val="FFFFFF"/>
              </a:solidFill>
              <a:latin typeface="Arial" panose="020B0604020202020204" pitchFamily="34" charset="0"/>
            </a:endParaRPr>
          </a:p>
        </p:txBody>
      </p:sp>
      <p:sp>
        <p:nvSpPr>
          <p:cNvPr id="4100" name="object 4"/>
          <p:cNvSpPr>
            <a:spLocks noChangeArrowheads="1"/>
          </p:cNvSpPr>
          <p:nvPr>
            <p:custDataLst>
              <p:tags r:id="rId3"/>
            </p:custDataLst>
          </p:nvPr>
        </p:nvSpPr>
        <p:spPr bwMode="auto">
          <a:xfrm>
            <a:off x="1852613" y="2760663"/>
            <a:ext cx="15748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4013"/>
              </a:lnSpc>
            </a:pPr>
            <a:r>
              <a:rPr lang="ru-RU" altLang="zh-CN" sz="3600" b="1" dirty="0">
                <a:solidFill>
                  <a:srgbClr val="FFFFFF"/>
                </a:solidFill>
                <a:latin typeface="Arial" panose="020B0604020202020204" pitchFamily="34" charset="0"/>
              </a:rPr>
              <a:t>Part</a:t>
            </a:r>
          </a:p>
          <a:p>
            <a:pPr>
              <a:lnSpc>
                <a:spcPts val="4013"/>
              </a:lnSpc>
              <a:spcBef>
                <a:spcPts val="288"/>
              </a:spcBef>
            </a:pPr>
            <a:r>
              <a:rPr lang="en-US" altLang="zh-CN" sz="3600" b="1" dirty="0" smtClean="0">
                <a:solidFill>
                  <a:srgbClr val="FFFFFF"/>
                </a:solidFill>
                <a:latin typeface="Arial" panose="020B0604020202020204" pitchFamily="34" charset="0"/>
              </a:rPr>
              <a:t>Four</a:t>
            </a:r>
            <a:endParaRPr lang="ru-RU" altLang="zh-CN" sz="3600" b="1" dirty="0">
              <a:solidFill>
                <a:srgbClr val="FFFFFF"/>
              </a:solidFill>
              <a:latin typeface="Arial" panose="020B0604020202020204" pitchFamily="34" charset="0"/>
            </a:endParaRPr>
          </a:p>
        </p:txBody>
      </p:sp>
      <p:sp>
        <p:nvSpPr>
          <p:cNvPr id="5" name="object 5"/>
          <p:cNvSpPr txBox="1"/>
          <p:nvPr>
            <p:custDataLst>
              <p:tags r:id="rId4"/>
            </p:custDataLst>
          </p:nvPr>
        </p:nvSpPr>
        <p:spPr>
          <a:xfrm>
            <a:off x="1065213" y="3941763"/>
            <a:ext cx="7417306" cy="709810"/>
          </a:xfrm>
          <a:prstGeom prst="rect">
            <a:avLst/>
          </a:prstGeom>
          <a:noFill/>
          <a:ln w="9525" cap="flat" cmpd="sng" algn="ctr">
            <a:noFill/>
            <a:prstDash val="solid"/>
            <a:round/>
            <a:headEnd type="none" w="med" len="med"/>
            <a:tailEnd type="none" w="med" len="med"/>
          </a:ln>
        </p:spPr>
        <p:txBody>
          <a:bodyPr wrap="square" lIns="0" tIns="0" rIns="0" bIns="0">
            <a:spAutoFit/>
          </a:bodyPr>
          <a:lstStyle/>
          <a:p>
            <a:pPr eaLnBrk="0" fontAlgn="auto" hangingPunct="0">
              <a:lnSpc>
                <a:spcPts val="6335"/>
              </a:lnSpc>
              <a:buSzTx/>
              <a:buFontTx/>
              <a:buNone/>
            </a:pPr>
            <a:r>
              <a:rPr lang="zh-CN" altLang="en-US" sz="4800" b="1" spc="302" dirty="0">
                <a:ln w="9525" cap="flat" cmpd="sng" algn="ctr">
                  <a:noFill/>
                  <a:prstDash val="solid"/>
                  <a:round/>
                  <a:headEnd type="none" w="med" len="med"/>
                  <a:tailEnd type="none" w="med" len="med"/>
                </a:ln>
                <a:solidFill>
                  <a:srgbClr val="FFFFFF"/>
                </a:solidFill>
                <a:latin typeface="WNAGRA+å¾®è½¯é�»,Bold"/>
                <a:cs typeface="WNAGRA+å¾®è½¯é�»,Bold"/>
                <a:sym typeface="Wingdings"/>
              </a:rPr>
              <a:t>现阶段智慧工地</a:t>
            </a:r>
            <a:r>
              <a:rPr lang="zh-CN" altLang="en-US" sz="4800" b="1" spc="302" dirty="0" smtClean="0">
                <a:ln w="9525" cap="flat" cmpd="sng" algn="ctr">
                  <a:noFill/>
                  <a:prstDash val="solid"/>
                  <a:round/>
                  <a:headEnd type="none" w="med" len="med"/>
                  <a:tailEnd type="none" w="med" len="med"/>
                </a:ln>
                <a:solidFill>
                  <a:srgbClr val="FFFFFF"/>
                </a:solidFill>
                <a:latin typeface="WNAGRA+å¾®è½¯é�»,Bold"/>
                <a:cs typeface="WNAGRA+å¾®è½¯é�»,Bold"/>
                <a:sym typeface="Wingdings"/>
              </a:rPr>
              <a:t>应用</a:t>
            </a:r>
            <a:r>
              <a:rPr lang="zh-CN" altLang="en-US" sz="4800" b="1" spc="302" dirty="0">
                <a:ln w="9525" cap="flat" cmpd="sng" algn="ctr">
                  <a:noFill/>
                  <a:prstDash val="solid"/>
                  <a:round/>
                  <a:headEnd type="none" w="med" len="med"/>
                  <a:tailEnd type="none" w="med" len="med"/>
                </a:ln>
                <a:solidFill>
                  <a:srgbClr val="FFFFFF"/>
                </a:solidFill>
                <a:latin typeface="WNAGRA+å¾®è½¯é�»,Bold"/>
                <a:cs typeface="WNAGRA+å¾®è½¯é�»,Bold"/>
                <a:sym typeface="Wingdings"/>
              </a:rPr>
              <a:t>情况</a:t>
            </a:r>
          </a:p>
        </p:txBody>
      </p:sp>
    </p:spTree>
    <p:extLst>
      <p:ext uri="{BB962C8B-B14F-4D97-AF65-F5344CB8AC3E}">
        <p14:creationId xmlns:p14="http://schemas.microsoft.com/office/powerpoint/2010/main" val="81579982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ject 1"/>
          <p:cNvSpPr>
            <a:spLocks noChangeArrowheads="1"/>
          </p:cNvSpPr>
          <p:nvPr>
            <p:custDataLst>
              <p:tags r:id="rId1"/>
            </p:custDataLst>
          </p:nvPr>
        </p:nvSpPr>
        <p:spPr bwMode="auto">
          <a:xfrm>
            <a:off x="0" y="0"/>
            <a:ext cx="12192000" cy="6858000"/>
          </a:xfrm>
          <a:prstGeom prst="rect">
            <a:avLst/>
          </a:prstGeom>
          <a:blipFill dpi="0" rotWithShape="0">
            <a:blip r:embed="rId13"/>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8435" name="object 3"/>
          <p:cNvSpPr>
            <a:spLocks noChangeArrowheads="1"/>
          </p:cNvSpPr>
          <p:nvPr>
            <p:custDataLst>
              <p:tags r:id="rId2"/>
            </p:custDataLst>
          </p:nvPr>
        </p:nvSpPr>
        <p:spPr bwMode="auto">
          <a:xfrm>
            <a:off x="4186238" y="219075"/>
            <a:ext cx="44132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ru-RU" altLang="zh-CN" sz="2800" b="1">
                <a:solidFill>
                  <a:srgbClr val="00B0F0"/>
                </a:solidFill>
                <a:latin typeface="KSFWEW+å¾®è½¯é�»,Bold" charset="-122"/>
                <a:ea typeface="KSFWEW+å¾®è½¯é�»,Bold" charset="-122"/>
              </a:rPr>
              <a:t>BIM+</a:t>
            </a:r>
            <a:r>
              <a:rPr lang="zh-CN" altLang="ru-RU" sz="2800" b="1">
                <a:solidFill>
                  <a:srgbClr val="00B0F0"/>
                </a:solidFill>
                <a:latin typeface="WNAGRA+å¾®è½¯é�»,Bold" charset="-122"/>
                <a:ea typeface="WNAGRA+å¾®è½¯é�»,Bold" charset="-122"/>
              </a:rPr>
              <a:t>智慧工地核心价值</a:t>
            </a:r>
          </a:p>
        </p:txBody>
      </p:sp>
      <p:sp>
        <p:nvSpPr>
          <p:cNvPr id="18436" name="object 4"/>
          <p:cNvSpPr>
            <a:spLocks noChangeArrowheads="1"/>
          </p:cNvSpPr>
          <p:nvPr>
            <p:custDataLst>
              <p:tags r:id="rId3"/>
            </p:custDataLst>
          </p:nvPr>
        </p:nvSpPr>
        <p:spPr bwMode="auto">
          <a:xfrm>
            <a:off x="1063625" y="3059113"/>
            <a:ext cx="3200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0070C0"/>
                </a:solidFill>
                <a:latin typeface="WNAGRA+å¾®è½¯é�»,Bold" charset="-122"/>
                <a:ea typeface="WNAGRA+å¾®è½¯é�»,Bold" charset="-122"/>
              </a:rPr>
              <a:t>施工现场，实时感知</a:t>
            </a:r>
          </a:p>
        </p:txBody>
      </p:sp>
      <p:sp>
        <p:nvSpPr>
          <p:cNvPr id="18437" name="object 5"/>
          <p:cNvSpPr>
            <a:spLocks noChangeArrowheads="1"/>
          </p:cNvSpPr>
          <p:nvPr>
            <p:custDataLst>
              <p:tags r:id="rId4"/>
            </p:custDataLst>
          </p:nvPr>
        </p:nvSpPr>
        <p:spPr bwMode="auto">
          <a:xfrm>
            <a:off x="4733925" y="3059113"/>
            <a:ext cx="3200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00B393"/>
                </a:solidFill>
                <a:latin typeface="WNAGRA+å¾®è½¯é�»,Bold" charset="-122"/>
                <a:ea typeface="WNAGRA+å¾®è½¯é�»,Bold" charset="-122"/>
              </a:rPr>
              <a:t>围绕业务，精细管理</a:t>
            </a:r>
          </a:p>
        </p:txBody>
      </p:sp>
      <p:sp>
        <p:nvSpPr>
          <p:cNvPr id="18438" name="object 6"/>
          <p:cNvSpPr>
            <a:spLocks noChangeArrowheads="1"/>
          </p:cNvSpPr>
          <p:nvPr>
            <p:custDataLst>
              <p:tags r:id="rId5"/>
            </p:custDataLst>
          </p:nvPr>
        </p:nvSpPr>
        <p:spPr bwMode="auto">
          <a:xfrm>
            <a:off x="8329613" y="3059113"/>
            <a:ext cx="3200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6EAA2E"/>
                </a:solidFill>
                <a:latin typeface="WNAGRA+å¾®è½¯é�»,Bold" charset="-122"/>
                <a:ea typeface="WNAGRA+å¾®è½¯é�»,Bold" charset="-122"/>
              </a:rPr>
              <a:t>智能决策，全面掌控</a:t>
            </a:r>
          </a:p>
        </p:txBody>
      </p:sp>
      <p:sp>
        <p:nvSpPr>
          <p:cNvPr id="18439" name="object 7"/>
          <p:cNvSpPr>
            <a:spLocks noChangeArrowheads="1"/>
          </p:cNvSpPr>
          <p:nvPr>
            <p:custDataLst>
              <p:tags r:id="rId6"/>
            </p:custDataLst>
          </p:nvPr>
        </p:nvSpPr>
        <p:spPr bwMode="auto">
          <a:xfrm>
            <a:off x="1187450" y="3603625"/>
            <a:ext cx="2870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04040"/>
                </a:solidFill>
                <a:latin typeface="WNAGRA+å¾®è½¯é�»,Bold" charset="-122"/>
                <a:ea typeface="WNAGRA+å¾®è½¯é�»,Bold" charset="-122"/>
              </a:rPr>
              <a:t>一站链接，百家设备，数据中心</a:t>
            </a:r>
          </a:p>
        </p:txBody>
      </p:sp>
      <p:sp>
        <p:nvSpPr>
          <p:cNvPr id="18440" name="object 8"/>
          <p:cNvSpPr>
            <a:spLocks noChangeArrowheads="1"/>
          </p:cNvSpPr>
          <p:nvPr>
            <p:custDataLst>
              <p:tags r:id="rId7"/>
            </p:custDataLst>
          </p:nvPr>
        </p:nvSpPr>
        <p:spPr bwMode="auto">
          <a:xfrm>
            <a:off x="4840288" y="3603625"/>
            <a:ext cx="28797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ru-RU" altLang="zh-CN" sz="1400" b="1">
                <a:solidFill>
                  <a:srgbClr val="404040"/>
                </a:solidFill>
                <a:latin typeface="KSFWEW+å¾®è½¯é�»,Bold" charset="-122"/>
                <a:ea typeface="KSFWEW+å¾®è½¯é�»,Bold" charset="-122"/>
              </a:rPr>
              <a:t>BIM</a:t>
            </a:r>
            <a:r>
              <a:rPr lang="zh-CN" altLang="ru-RU" sz="1400" b="1">
                <a:solidFill>
                  <a:srgbClr val="404040"/>
                </a:solidFill>
                <a:latin typeface="WNAGRA+å¾®è½¯é�»,Bold" charset="-122"/>
                <a:ea typeface="WNAGRA+å¾®è½¯é�»,Bold" charset="-122"/>
              </a:rPr>
              <a:t>可视，业务集成，管理中心</a:t>
            </a:r>
          </a:p>
        </p:txBody>
      </p:sp>
      <p:sp>
        <p:nvSpPr>
          <p:cNvPr id="18441" name="object 9"/>
          <p:cNvSpPr>
            <a:spLocks noChangeArrowheads="1"/>
          </p:cNvSpPr>
          <p:nvPr>
            <p:custDataLst>
              <p:tags r:id="rId8"/>
            </p:custDataLst>
          </p:nvPr>
        </p:nvSpPr>
        <p:spPr bwMode="auto">
          <a:xfrm>
            <a:off x="8455025" y="3603625"/>
            <a:ext cx="2870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04040"/>
                </a:solidFill>
                <a:latin typeface="WNAGRA+å¾®è½¯é�»,Bold" charset="-122"/>
                <a:ea typeface="WNAGRA+å¾®è½¯é�»,Bold" charset="-122"/>
              </a:rPr>
              <a:t>数据为基，算法支撑，决策中心</a:t>
            </a:r>
          </a:p>
        </p:txBody>
      </p:sp>
      <p:sp>
        <p:nvSpPr>
          <p:cNvPr id="18442" name="object 10"/>
          <p:cNvSpPr>
            <a:spLocks noChangeArrowheads="1"/>
          </p:cNvSpPr>
          <p:nvPr>
            <p:custDataLst>
              <p:tags r:id="rId9"/>
            </p:custDataLst>
          </p:nvPr>
        </p:nvSpPr>
        <p:spPr bwMode="auto">
          <a:xfrm>
            <a:off x="5643563" y="4565650"/>
            <a:ext cx="1257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75"/>
              </a:lnSpc>
            </a:pPr>
            <a:r>
              <a:rPr lang="zh-CN" altLang="ru-RU" b="1">
                <a:solidFill>
                  <a:srgbClr val="FFFFFF"/>
                </a:solidFill>
                <a:latin typeface="HRWLBE+ç­çº¿,Bold" charset="-122"/>
                <a:ea typeface="HRWLBE+ç­çº¿,Bold" charset="-122"/>
              </a:rPr>
              <a:t>三个中心</a:t>
            </a:r>
          </a:p>
        </p:txBody>
      </p:sp>
      <p:sp>
        <p:nvSpPr>
          <p:cNvPr id="18443" name="object 11"/>
          <p:cNvSpPr>
            <a:spLocks noChangeArrowheads="1"/>
          </p:cNvSpPr>
          <p:nvPr>
            <p:custDataLst>
              <p:tags r:id="rId10"/>
            </p:custDataLst>
          </p:nvPr>
        </p:nvSpPr>
        <p:spPr bwMode="auto">
          <a:xfrm>
            <a:off x="2752725" y="5556250"/>
            <a:ext cx="77120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00B0F0"/>
                </a:solidFill>
                <a:latin typeface="WNAGRA+å¾®è½¯é�»,Bold" charset="-122"/>
                <a:ea typeface="WNAGRA+å¾®è½¯é�»,Bold" charset="-122"/>
              </a:rPr>
              <a:t>实现施工项目全面数字化，迈向工业级精细化管理</a:t>
            </a:r>
          </a:p>
        </p:txBody>
      </p:sp>
    </p:spTree>
    <p:extLst>
      <p:ext uri="{BB962C8B-B14F-4D97-AF65-F5344CB8AC3E}">
        <p14:creationId xmlns:p14="http://schemas.microsoft.com/office/powerpoint/2010/main" val="29833998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bject 1"/>
          <p:cNvSpPr>
            <a:spLocks noChangeArrowheads="1"/>
          </p:cNvSpPr>
          <p:nvPr>
            <p:custDataLst>
              <p:tags r:id="rId1"/>
            </p:custDataLst>
          </p:nvPr>
        </p:nvSpPr>
        <p:spPr bwMode="auto">
          <a:xfrm>
            <a:off x="0" y="0"/>
            <a:ext cx="12192000" cy="6858000"/>
          </a:xfrm>
          <a:prstGeom prst="rect">
            <a:avLst/>
          </a:prstGeom>
          <a:blipFill dpi="0" rotWithShape="0">
            <a:blip r:embed="rId42"/>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20483" name="object 3"/>
          <p:cNvSpPr>
            <a:spLocks noChangeArrowheads="1"/>
          </p:cNvSpPr>
          <p:nvPr>
            <p:custDataLst>
              <p:tags r:id="rId2"/>
            </p:custDataLst>
          </p:nvPr>
        </p:nvSpPr>
        <p:spPr bwMode="auto">
          <a:xfrm>
            <a:off x="4203700" y="223838"/>
            <a:ext cx="44132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dirty="0" smtClean="0">
                <a:solidFill>
                  <a:srgbClr val="00B0F0"/>
                </a:solidFill>
                <a:latin typeface="WNAGRA+å¾®è½¯é�»,Bold" charset="-122"/>
                <a:ea typeface="WNAGRA+å¾®è½¯é�»,Bold" charset="-122"/>
              </a:rPr>
              <a:t>智慧</a:t>
            </a:r>
            <a:r>
              <a:rPr lang="zh-CN" altLang="ru-RU" sz="2800" b="1" dirty="0">
                <a:solidFill>
                  <a:srgbClr val="00B0F0"/>
                </a:solidFill>
                <a:latin typeface="WNAGRA+å¾®è½¯é�»,Bold" charset="-122"/>
                <a:ea typeface="WNAGRA+å¾®è½¯é�»,Bold" charset="-122"/>
              </a:rPr>
              <a:t>工地解决方案</a:t>
            </a:r>
          </a:p>
        </p:txBody>
      </p:sp>
      <p:sp>
        <p:nvSpPr>
          <p:cNvPr id="20484" name="object 4"/>
          <p:cNvSpPr>
            <a:spLocks noChangeArrowheads="1"/>
          </p:cNvSpPr>
          <p:nvPr>
            <p:custDataLst>
              <p:tags r:id="rId3"/>
            </p:custDataLst>
          </p:nvPr>
        </p:nvSpPr>
        <p:spPr bwMode="auto">
          <a:xfrm>
            <a:off x="4302125" y="1019175"/>
            <a:ext cx="322103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b="1" dirty="0" smtClean="0">
                <a:solidFill>
                  <a:srgbClr val="000000"/>
                </a:solidFill>
                <a:latin typeface="KSFWEW+å¾®è½¯é�»,Bold" charset="-122"/>
                <a:ea typeface="KSFWEW+å¾®è½¯é�»,Bold" charset="-122"/>
              </a:rPr>
              <a:t>BIM</a:t>
            </a:r>
            <a:r>
              <a:rPr lang="ru-RU" altLang="zh-CN" sz="1600" b="1" dirty="0">
                <a:solidFill>
                  <a:srgbClr val="000000"/>
                </a:solidFill>
                <a:latin typeface="KSFWEW+å¾®è½¯é�»,Bold" charset="-122"/>
                <a:ea typeface="KSFWEW+å¾®è½¯é�»,Bold" charset="-122"/>
              </a:rPr>
              <a:t>+</a:t>
            </a:r>
            <a:r>
              <a:rPr lang="zh-CN" altLang="ru-RU" sz="1600" b="1" dirty="0">
                <a:solidFill>
                  <a:srgbClr val="000000"/>
                </a:solidFill>
                <a:latin typeface="WNAGRA+å¾®è½¯é�»,Bold" charset="-122"/>
                <a:ea typeface="WNAGRA+å¾®è½¯é�»,Bold" charset="-122"/>
              </a:rPr>
              <a:t>智慧工地解决方案</a:t>
            </a:r>
          </a:p>
        </p:txBody>
      </p:sp>
      <p:sp>
        <p:nvSpPr>
          <p:cNvPr id="5" name="object 5"/>
          <p:cNvSpPr txBox="1"/>
          <p:nvPr>
            <p:custDataLst>
              <p:tags r:id="rId4"/>
            </p:custDataLst>
          </p:nvPr>
        </p:nvSpPr>
        <p:spPr>
          <a:xfrm>
            <a:off x="4302125" y="1506538"/>
            <a:ext cx="8705850" cy="15478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106"/>
              </a:lnSpc>
              <a:buSzTx/>
              <a:buFontTx/>
              <a:buNone/>
            </a:pPr>
            <a:r>
              <a:rPr sz="1600" spc="25">
                <a:ln w="9525" cap="flat" cmpd="sng" algn="ctr">
                  <a:noFill/>
                  <a:prstDash val="solid"/>
                  <a:round/>
                  <a:headEnd type="none" w="med" len="med"/>
                  <a:tailEnd type="none" w="med" len="med"/>
                </a:ln>
                <a:solidFill>
                  <a:srgbClr val="000000"/>
                </a:solidFill>
                <a:latin typeface="SWEWCI+å¾®è½¯é�»"/>
                <a:cs typeface="SWEWCI+å¾®è½¯é�»"/>
                <a:sym typeface="Wingdings"/>
              </a:rPr>
              <a:t>以进度为主线，成本为核心，利用</a:t>
            </a:r>
            <a:r>
              <a:rPr sz="1600" b="1">
                <a:ln w="9525" cap="flat" cmpd="sng" algn="ctr">
                  <a:noFill/>
                  <a:prstDash val="solid"/>
                  <a:round/>
                  <a:headEnd type="none" w="med" len="med"/>
                  <a:tailEnd type="none" w="med" len="med"/>
                </a:ln>
                <a:solidFill>
                  <a:srgbClr val="FF0000"/>
                </a:solidFill>
                <a:latin typeface="KSFWEW+å¾®è½¯é�»,Bold"/>
                <a:cs typeface="KSFWEW+å¾®è½¯é�»,Bold"/>
                <a:sym typeface="Wingdings"/>
              </a:rPr>
              <a:t>IoT</a:t>
            </a:r>
            <a:r>
              <a:rPr sz="1600" b="1" spc="32">
                <a:ln w="9525" cap="flat" cmpd="sng" algn="ctr">
                  <a:noFill/>
                  <a:prstDash val="solid"/>
                  <a:round/>
                  <a:headEnd type="none" w="med" len="med"/>
                  <a:tailEnd type="none" w="med" len="med"/>
                </a:ln>
                <a:solidFill>
                  <a:srgbClr val="FF0000"/>
                </a:solidFill>
                <a:latin typeface="WNAGRA+å¾®è½¯é�»,Bold"/>
                <a:cs typeface="WNAGRA+å¾®è½¯é�»,Bold"/>
                <a:sym typeface="Wingdings"/>
              </a:rPr>
              <a:t>、</a:t>
            </a:r>
            <a:r>
              <a:rPr sz="1600" b="1" spc="13">
                <a:ln w="9525" cap="flat" cmpd="sng" algn="ctr">
                  <a:noFill/>
                  <a:prstDash val="solid"/>
                  <a:round/>
                  <a:headEnd type="none" w="med" len="med"/>
                  <a:tailEnd type="none" w="med" len="med"/>
                </a:ln>
                <a:solidFill>
                  <a:srgbClr val="FF0000"/>
                </a:solidFill>
                <a:latin typeface="KSFWEW+å¾®è½¯é�»,Bold"/>
                <a:cs typeface="KSFWEW+å¾®è½¯é�»,Bold"/>
                <a:sym typeface="Wingdings"/>
              </a:rPr>
              <a:t>BIM</a:t>
            </a:r>
            <a:r>
              <a:rPr sz="1600" b="1" spc="22">
                <a:ln w="9525" cap="flat" cmpd="sng" algn="ctr">
                  <a:noFill/>
                  <a:prstDash val="solid"/>
                  <a:round/>
                  <a:headEnd type="none" w="med" len="med"/>
                  <a:tailEnd type="none" w="med" len="med"/>
                </a:ln>
                <a:solidFill>
                  <a:srgbClr val="FF0000"/>
                </a:solidFill>
                <a:latin typeface="WNAGRA+å¾®è½¯é�»,Bold"/>
                <a:cs typeface="WNAGRA+å¾®è½¯é�»,Bold"/>
                <a:sym typeface="Wingdings"/>
              </a:rPr>
              <a:t>、大数据、</a:t>
            </a:r>
            <a:r>
              <a:rPr sz="1600" b="1" spc="12">
                <a:ln w="9525" cap="flat" cmpd="sng" algn="ctr">
                  <a:noFill/>
                  <a:prstDash val="solid"/>
                  <a:round/>
                  <a:headEnd type="none" w="med" len="med"/>
                  <a:tailEnd type="none" w="med" len="med"/>
                </a:ln>
                <a:solidFill>
                  <a:srgbClr val="FF0000"/>
                </a:solidFill>
                <a:latin typeface="KSFWEW+å¾®è½¯é�»,Bold"/>
                <a:cs typeface="KSFWEW+å¾®è½¯é�»,Bold"/>
                <a:sym typeface="Wingdings"/>
              </a:rPr>
              <a:t>AI</a:t>
            </a:r>
            <a:r>
              <a:rPr sz="1600" spc="25">
                <a:ln w="9525" cap="flat" cmpd="sng" algn="ctr">
                  <a:noFill/>
                  <a:prstDash val="solid"/>
                  <a:round/>
                  <a:headEnd type="none" w="med" len="med"/>
                  <a:tailEnd type="none" w="med" len="med"/>
                </a:ln>
                <a:solidFill>
                  <a:srgbClr val="000000"/>
                </a:solidFill>
                <a:latin typeface="SWEWCI+å¾®è½¯é�»"/>
                <a:cs typeface="SWEWCI+å¾®è½¯é�»"/>
                <a:sym typeface="Wingdings"/>
              </a:rPr>
              <a:t>等核心技术，集成项目</a:t>
            </a:r>
          </a:p>
          <a:p>
            <a:pPr eaLnBrk="0" fontAlgn="auto" hangingPunct="0">
              <a:lnSpc>
                <a:spcPts val="2109"/>
              </a:lnSpc>
              <a:spcBef>
                <a:spcPts val="1731"/>
              </a:spcBef>
              <a:buSzTx/>
              <a:buFontTx/>
              <a:buNone/>
            </a:pPr>
            <a:r>
              <a:rPr sz="1600" spc="11">
                <a:ln w="9525" cap="flat" cmpd="sng" algn="ctr">
                  <a:noFill/>
                  <a:prstDash val="solid"/>
                  <a:round/>
                  <a:headEnd type="none" w="med" len="med"/>
                  <a:tailEnd type="none" w="med" len="med"/>
                </a:ln>
                <a:solidFill>
                  <a:srgbClr val="000000"/>
                </a:solidFill>
                <a:latin typeface="SWEWCI+å¾®è½¯é�»"/>
                <a:cs typeface="SWEWCI+å¾®è½¯é�»"/>
                <a:sym typeface="Wingdings"/>
              </a:rPr>
              <a:t>软、硬件系统，实时汇总数据，实现</a:t>
            </a:r>
            <a:r>
              <a:rPr sz="1600" b="1" spc="12">
                <a:ln w="9525" cap="flat" cmpd="sng" algn="ctr">
                  <a:noFill/>
                  <a:prstDash val="solid"/>
                  <a:round/>
                  <a:headEnd type="none" w="med" len="med"/>
                  <a:tailEnd type="none" w="med" len="med"/>
                </a:ln>
                <a:solidFill>
                  <a:srgbClr val="FF0000"/>
                </a:solidFill>
                <a:latin typeface="WNAGRA+å¾®è½¯é�»,Bold"/>
                <a:cs typeface="WNAGRA+å¾®è½¯é�»,Bold"/>
                <a:sym typeface="Wingdings"/>
              </a:rPr>
              <a:t>建筑实体、生产要素、管理过程</a:t>
            </a:r>
            <a:r>
              <a:rPr sz="1600" spc="12">
                <a:ln w="9525" cap="flat" cmpd="sng" algn="ctr">
                  <a:noFill/>
                  <a:prstDash val="solid"/>
                  <a:round/>
                  <a:headEnd type="none" w="med" len="med"/>
                  <a:tailEnd type="none" w="med" len="med"/>
                </a:ln>
                <a:solidFill>
                  <a:srgbClr val="000000"/>
                </a:solidFill>
                <a:latin typeface="SWEWCI+å¾®è½¯é�»"/>
                <a:cs typeface="SWEWCI+å¾®è½¯é�»"/>
                <a:sym typeface="Wingdings"/>
              </a:rPr>
              <a:t>的全面数字化，</a:t>
            </a:r>
          </a:p>
          <a:p>
            <a:pPr eaLnBrk="0" fontAlgn="auto" hangingPunct="0">
              <a:lnSpc>
                <a:spcPts val="2106"/>
              </a:lnSpc>
              <a:spcBef>
                <a:spcPts val="1784"/>
              </a:spcBef>
              <a:buSzTx/>
              <a:buFontTx/>
              <a:buNone/>
            </a:pPr>
            <a:r>
              <a:rPr sz="1600">
                <a:ln w="9525" cap="flat" cmpd="sng" algn="ctr">
                  <a:noFill/>
                  <a:prstDash val="solid"/>
                  <a:round/>
                  <a:headEnd type="none" w="med" len="med"/>
                  <a:tailEnd type="none" w="med" len="med"/>
                </a:ln>
                <a:solidFill>
                  <a:srgbClr val="000000"/>
                </a:solidFill>
                <a:latin typeface="SWEWCI+å¾®è½¯é�»"/>
                <a:cs typeface="SWEWCI+å¾®è½¯é�»"/>
                <a:sym typeface="Wingdings"/>
              </a:rPr>
              <a:t>为项目提供</a:t>
            </a:r>
            <a:r>
              <a:rPr sz="1600" b="1">
                <a:ln w="9525" cap="flat" cmpd="sng" algn="ctr">
                  <a:noFill/>
                  <a:prstDash val="solid"/>
                  <a:round/>
                  <a:headEnd type="none" w="med" len="med"/>
                  <a:tailEnd type="none" w="med" len="med"/>
                </a:ln>
                <a:solidFill>
                  <a:srgbClr val="FF0000"/>
                </a:solidFill>
                <a:latin typeface="WNAGRA+å¾®è½¯é�»,Bold"/>
                <a:cs typeface="WNAGRA+å¾®è½¯é�»,Bold"/>
                <a:sym typeface="Wingdings"/>
              </a:rPr>
              <a:t>生产提效、管理有序、成本节约、风险可控</a:t>
            </a:r>
            <a:r>
              <a:rPr sz="1600">
                <a:ln w="9525" cap="flat" cmpd="sng" algn="ctr">
                  <a:noFill/>
                  <a:prstDash val="solid"/>
                  <a:round/>
                  <a:headEnd type="none" w="med" len="med"/>
                  <a:tailEnd type="none" w="med" len="med"/>
                </a:ln>
                <a:solidFill>
                  <a:srgbClr val="000000"/>
                </a:solidFill>
                <a:latin typeface="SWEWCI+å¾®è½¯é�»"/>
                <a:cs typeface="SWEWCI+å¾®è½¯é�»"/>
                <a:sym typeface="Wingdings"/>
              </a:rPr>
              <a:t>的项目数字化解决方案。</a:t>
            </a:r>
          </a:p>
        </p:txBody>
      </p:sp>
      <p:sp>
        <p:nvSpPr>
          <p:cNvPr id="20486" name="object 6"/>
          <p:cNvSpPr>
            <a:spLocks noChangeArrowheads="1"/>
          </p:cNvSpPr>
          <p:nvPr>
            <p:custDataLst>
              <p:tags r:id="rId5"/>
            </p:custDataLst>
          </p:nvPr>
        </p:nvSpPr>
        <p:spPr bwMode="auto">
          <a:xfrm>
            <a:off x="4656138" y="3482975"/>
            <a:ext cx="3314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b="1">
                <a:solidFill>
                  <a:srgbClr val="FFFFFF"/>
                </a:solidFill>
                <a:latin typeface="KSFWEW+å¾®è½¯é�»,Bold" charset="-122"/>
                <a:ea typeface="KSFWEW+å¾®è½¯é�»,Bold" charset="-122"/>
              </a:rPr>
              <a:t>BIM5D+</a:t>
            </a:r>
            <a:r>
              <a:rPr lang="zh-CN" altLang="ru-RU" sz="1600" b="1">
                <a:solidFill>
                  <a:srgbClr val="FFFFFF"/>
                </a:solidFill>
                <a:latin typeface="WNAGRA+å¾®è½¯é�»,Bold" charset="-122"/>
                <a:ea typeface="WNAGRA+å¾®è½¯é�»,Bold" charset="-122"/>
              </a:rPr>
              <a:t>智慧工地数据决策系统</a:t>
            </a:r>
          </a:p>
        </p:txBody>
      </p:sp>
      <p:sp>
        <p:nvSpPr>
          <p:cNvPr id="20487" name="object 7"/>
          <p:cNvSpPr>
            <a:spLocks noChangeArrowheads="1"/>
          </p:cNvSpPr>
          <p:nvPr>
            <p:custDataLst>
              <p:tags r:id="rId6"/>
            </p:custDataLst>
          </p:nvPr>
        </p:nvSpPr>
        <p:spPr bwMode="auto">
          <a:xfrm>
            <a:off x="7480300" y="4149725"/>
            <a:ext cx="17160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70C0"/>
                </a:solidFill>
                <a:latin typeface="WNAGRA+å¾®è½¯é�»,Bold" charset="-122"/>
                <a:ea typeface="WNAGRA+å¾®è½¯é�»,Bold" charset="-122"/>
              </a:rPr>
              <a:t>业务管理系统</a:t>
            </a:r>
          </a:p>
        </p:txBody>
      </p:sp>
      <p:sp>
        <p:nvSpPr>
          <p:cNvPr id="20488" name="object 8"/>
          <p:cNvSpPr>
            <a:spLocks noChangeArrowheads="1"/>
          </p:cNvSpPr>
          <p:nvPr>
            <p:custDataLst>
              <p:tags r:id="rId7"/>
            </p:custDataLst>
          </p:nvPr>
        </p:nvSpPr>
        <p:spPr bwMode="auto">
          <a:xfrm>
            <a:off x="10223500" y="4151313"/>
            <a:ext cx="17145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70C0"/>
                </a:solidFill>
                <a:latin typeface="WNAGRA+å¾®è½¯é�»,Bold" charset="-122"/>
                <a:ea typeface="WNAGRA+å¾®è½¯é�»,Bold" charset="-122"/>
              </a:rPr>
              <a:t>岗位工具应用</a:t>
            </a:r>
          </a:p>
        </p:txBody>
      </p:sp>
      <p:sp>
        <p:nvSpPr>
          <p:cNvPr id="20489" name="object 9"/>
          <p:cNvSpPr>
            <a:spLocks noChangeArrowheads="1"/>
          </p:cNvSpPr>
          <p:nvPr>
            <p:custDataLst>
              <p:tags r:id="rId8"/>
            </p:custDataLst>
          </p:nvPr>
        </p:nvSpPr>
        <p:spPr bwMode="auto">
          <a:xfrm>
            <a:off x="6626225" y="4813300"/>
            <a:ext cx="323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ru-RU" altLang="zh-CN" sz="1200">
                <a:solidFill>
                  <a:srgbClr val="FFFFFF"/>
                </a:solidFill>
                <a:latin typeface="PMPMIL+å¾®è½¯é�»" charset="-122"/>
                <a:ea typeface="PMPMIL+å¾®è½¯é�»" charset="-122"/>
              </a:rPr>
              <a:t>B</a:t>
            </a:r>
          </a:p>
        </p:txBody>
      </p:sp>
      <p:sp>
        <p:nvSpPr>
          <p:cNvPr id="20490" name="object 10"/>
          <p:cNvSpPr>
            <a:spLocks noChangeArrowheads="1"/>
          </p:cNvSpPr>
          <p:nvPr>
            <p:custDataLst>
              <p:tags r:id="rId9"/>
            </p:custDataLst>
          </p:nvPr>
        </p:nvSpPr>
        <p:spPr bwMode="auto">
          <a:xfrm>
            <a:off x="1358900" y="4865688"/>
            <a:ext cx="381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电</a:t>
            </a:r>
          </a:p>
          <a:p>
            <a:pPr>
              <a:lnSpc>
                <a:spcPts val="1438"/>
              </a:lnSpc>
            </a:pPr>
            <a:r>
              <a:rPr lang="zh-CN" altLang="ru-RU" sz="1200">
                <a:solidFill>
                  <a:srgbClr val="FFFFFF"/>
                </a:solidFill>
                <a:latin typeface="SWEWCI+å¾®è½¯é�»" charset="-122"/>
                <a:ea typeface="SWEWCI+å¾®è½¯é�»" charset="-122"/>
              </a:rPr>
              <a:t>梯</a:t>
            </a:r>
          </a:p>
          <a:p>
            <a:pPr>
              <a:lnSpc>
                <a:spcPts val="1438"/>
              </a:lnSpc>
              <a:spcBef>
                <a:spcPts val="50"/>
              </a:spcBef>
            </a:pPr>
            <a:r>
              <a:rPr lang="zh-CN" altLang="ru-RU" sz="1200">
                <a:solidFill>
                  <a:srgbClr val="FFFFFF"/>
                </a:solidFill>
                <a:latin typeface="SWEWCI+å¾®è½¯é�»" charset="-122"/>
                <a:ea typeface="SWEWCI+å¾®è½¯é�»" charset="-122"/>
              </a:rPr>
              <a:t>安</a:t>
            </a:r>
          </a:p>
          <a:p>
            <a:pPr>
              <a:lnSpc>
                <a:spcPts val="1438"/>
              </a:lnSpc>
            </a:pPr>
            <a:r>
              <a:rPr lang="zh-CN" altLang="ru-RU" sz="1200">
                <a:solidFill>
                  <a:srgbClr val="FFFFFF"/>
                </a:solidFill>
                <a:latin typeface="SWEWCI+å¾®è½¯é�»" charset="-122"/>
                <a:ea typeface="SWEWCI+å¾®è½¯é�»" charset="-122"/>
              </a:rPr>
              <a:t>全</a:t>
            </a:r>
          </a:p>
          <a:p>
            <a:pPr>
              <a:lnSpc>
                <a:spcPts val="1438"/>
              </a:lnSpc>
            </a:pPr>
            <a:r>
              <a:rPr lang="zh-CN" altLang="ru-RU" sz="1200">
                <a:solidFill>
                  <a:srgbClr val="FFFFFF"/>
                </a:solidFill>
                <a:latin typeface="SWEWCI+å¾®è½¯é�»" charset="-122"/>
                <a:ea typeface="SWEWCI+å¾®è½¯é�»" charset="-122"/>
              </a:rPr>
              <a:t>监</a:t>
            </a:r>
          </a:p>
          <a:p>
            <a:pPr>
              <a:lnSpc>
                <a:spcPts val="1438"/>
              </a:lnSpc>
              <a:spcBef>
                <a:spcPts val="50"/>
              </a:spcBef>
            </a:pPr>
            <a:r>
              <a:rPr lang="zh-CN" altLang="ru-RU" sz="1200">
                <a:solidFill>
                  <a:srgbClr val="FFFFFF"/>
                </a:solidFill>
                <a:latin typeface="SWEWCI+å¾®è½¯é�»" charset="-122"/>
                <a:ea typeface="SWEWCI+å¾®è½¯é�»" charset="-122"/>
              </a:rPr>
              <a:t>测</a:t>
            </a:r>
          </a:p>
        </p:txBody>
      </p:sp>
      <p:sp>
        <p:nvSpPr>
          <p:cNvPr id="20491" name="object 11"/>
          <p:cNvSpPr>
            <a:spLocks noChangeArrowheads="1"/>
          </p:cNvSpPr>
          <p:nvPr>
            <p:custDataLst>
              <p:tags r:id="rId10"/>
            </p:custDataLst>
          </p:nvPr>
        </p:nvSpPr>
        <p:spPr bwMode="auto">
          <a:xfrm>
            <a:off x="1744663" y="4865688"/>
            <a:ext cx="381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卸</a:t>
            </a:r>
          </a:p>
          <a:p>
            <a:pPr>
              <a:lnSpc>
                <a:spcPts val="1438"/>
              </a:lnSpc>
            </a:pPr>
            <a:r>
              <a:rPr lang="zh-CN" altLang="ru-RU" sz="1200">
                <a:solidFill>
                  <a:srgbClr val="FFFFFF"/>
                </a:solidFill>
                <a:latin typeface="SWEWCI+å¾®è½¯é�»" charset="-122"/>
                <a:ea typeface="SWEWCI+å¾®è½¯é�»" charset="-122"/>
              </a:rPr>
              <a:t>料</a:t>
            </a:r>
          </a:p>
          <a:p>
            <a:pPr>
              <a:lnSpc>
                <a:spcPts val="1438"/>
              </a:lnSpc>
              <a:spcBef>
                <a:spcPts val="50"/>
              </a:spcBef>
            </a:pPr>
            <a:r>
              <a:rPr lang="zh-CN" altLang="ru-RU" sz="1200">
                <a:solidFill>
                  <a:srgbClr val="FFFFFF"/>
                </a:solidFill>
                <a:latin typeface="SWEWCI+å¾®è½¯é�»" charset="-122"/>
                <a:ea typeface="SWEWCI+å¾®è½¯é�»" charset="-122"/>
              </a:rPr>
              <a:t>平</a:t>
            </a:r>
          </a:p>
          <a:p>
            <a:pPr>
              <a:lnSpc>
                <a:spcPts val="1438"/>
              </a:lnSpc>
            </a:pPr>
            <a:r>
              <a:rPr lang="zh-CN" altLang="ru-RU" sz="1200">
                <a:solidFill>
                  <a:srgbClr val="FFFFFF"/>
                </a:solidFill>
                <a:latin typeface="SWEWCI+å¾®è½¯é�»" charset="-122"/>
                <a:ea typeface="SWEWCI+å¾®è½¯é�»" charset="-122"/>
              </a:rPr>
              <a:t>台</a:t>
            </a:r>
          </a:p>
          <a:p>
            <a:pPr>
              <a:lnSpc>
                <a:spcPts val="1438"/>
              </a:lnSpc>
            </a:pPr>
            <a:r>
              <a:rPr lang="zh-CN" altLang="ru-RU" sz="1200">
                <a:solidFill>
                  <a:srgbClr val="FFFFFF"/>
                </a:solidFill>
                <a:latin typeface="SWEWCI+å¾®è½¯é�»" charset="-122"/>
                <a:ea typeface="SWEWCI+å¾®è½¯é�»" charset="-122"/>
              </a:rPr>
              <a:t>监</a:t>
            </a:r>
          </a:p>
          <a:p>
            <a:pPr>
              <a:lnSpc>
                <a:spcPts val="1438"/>
              </a:lnSpc>
              <a:spcBef>
                <a:spcPts val="50"/>
              </a:spcBef>
            </a:pPr>
            <a:r>
              <a:rPr lang="zh-CN" altLang="ru-RU" sz="1200">
                <a:solidFill>
                  <a:srgbClr val="FFFFFF"/>
                </a:solidFill>
                <a:latin typeface="SWEWCI+å¾®è½¯é�»" charset="-122"/>
                <a:ea typeface="SWEWCI+å¾®è½¯é�»" charset="-122"/>
              </a:rPr>
              <a:t>测</a:t>
            </a:r>
          </a:p>
        </p:txBody>
      </p:sp>
      <p:sp>
        <p:nvSpPr>
          <p:cNvPr id="20492" name="object 12"/>
          <p:cNvSpPr>
            <a:spLocks noChangeArrowheads="1"/>
          </p:cNvSpPr>
          <p:nvPr>
            <p:custDataLst>
              <p:tags r:id="rId11"/>
            </p:custDataLst>
          </p:nvPr>
        </p:nvSpPr>
        <p:spPr bwMode="auto">
          <a:xfrm>
            <a:off x="2128838" y="4865688"/>
            <a:ext cx="381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扬</a:t>
            </a:r>
          </a:p>
          <a:p>
            <a:pPr>
              <a:lnSpc>
                <a:spcPts val="1438"/>
              </a:lnSpc>
            </a:pPr>
            <a:r>
              <a:rPr lang="zh-CN" altLang="ru-RU" sz="1200">
                <a:solidFill>
                  <a:srgbClr val="FFFFFF"/>
                </a:solidFill>
                <a:latin typeface="SWEWCI+å¾®è½¯é�»" charset="-122"/>
                <a:ea typeface="SWEWCI+å¾®è½¯é�»" charset="-122"/>
              </a:rPr>
              <a:t>尘</a:t>
            </a:r>
          </a:p>
          <a:p>
            <a:pPr>
              <a:lnSpc>
                <a:spcPts val="1438"/>
              </a:lnSpc>
              <a:spcBef>
                <a:spcPts val="50"/>
              </a:spcBef>
            </a:pPr>
            <a:r>
              <a:rPr lang="zh-CN" altLang="ru-RU" sz="1200">
                <a:solidFill>
                  <a:srgbClr val="FFFFFF"/>
                </a:solidFill>
                <a:latin typeface="SWEWCI+å¾®è½¯é�»" charset="-122"/>
                <a:ea typeface="SWEWCI+å¾®è½¯é�»" charset="-122"/>
              </a:rPr>
              <a:t>噪</a:t>
            </a:r>
          </a:p>
          <a:p>
            <a:pPr>
              <a:lnSpc>
                <a:spcPts val="1438"/>
              </a:lnSpc>
            </a:pPr>
            <a:r>
              <a:rPr lang="zh-CN" altLang="ru-RU" sz="1200">
                <a:solidFill>
                  <a:srgbClr val="FFFFFF"/>
                </a:solidFill>
                <a:latin typeface="SWEWCI+å¾®è½¯é�»" charset="-122"/>
                <a:ea typeface="SWEWCI+å¾®è½¯é�»" charset="-122"/>
              </a:rPr>
              <a:t>声</a:t>
            </a:r>
          </a:p>
          <a:p>
            <a:pPr>
              <a:lnSpc>
                <a:spcPts val="1438"/>
              </a:lnSpc>
            </a:pPr>
            <a:r>
              <a:rPr lang="zh-CN" altLang="ru-RU" sz="1200">
                <a:solidFill>
                  <a:srgbClr val="FFFFFF"/>
                </a:solidFill>
                <a:latin typeface="SWEWCI+å¾®è½¯é�»" charset="-122"/>
                <a:ea typeface="SWEWCI+å¾®è½¯é�»" charset="-122"/>
              </a:rPr>
              <a:t>监</a:t>
            </a:r>
          </a:p>
          <a:p>
            <a:pPr>
              <a:lnSpc>
                <a:spcPts val="1438"/>
              </a:lnSpc>
              <a:spcBef>
                <a:spcPts val="50"/>
              </a:spcBef>
            </a:pPr>
            <a:r>
              <a:rPr lang="zh-CN" altLang="ru-RU" sz="1200">
                <a:solidFill>
                  <a:srgbClr val="FFFFFF"/>
                </a:solidFill>
                <a:latin typeface="SWEWCI+å¾®è½¯é�»" charset="-122"/>
                <a:ea typeface="SWEWCI+å¾®è½¯é�»" charset="-122"/>
              </a:rPr>
              <a:t>测</a:t>
            </a:r>
          </a:p>
        </p:txBody>
      </p:sp>
      <p:sp>
        <p:nvSpPr>
          <p:cNvPr id="20493" name="object 13"/>
          <p:cNvSpPr>
            <a:spLocks noChangeArrowheads="1"/>
          </p:cNvSpPr>
          <p:nvPr>
            <p:custDataLst>
              <p:tags r:id="rId12"/>
            </p:custDataLst>
          </p:nvPr>
        </p:nvSpPr>
        <p:spPr bwMode="auto">
          <a:xfrm>
            <a:off x="2514600" y="4865688"/>
            <a:ext cx="381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自</a:t>
            </a:r>
          </a:p>
          <a:p>
            <a:pPr>
              <a:lnSpc>
                <a:spcPts val="1438"/>
              </a:lnSpc>
            </a:pPr>
            <a:r>
              <a:rPr lang="zh-CN" altLang="ru-RU" sz="1200">
                <a:solidFill>
                  <a:srgbClr val="FFFFFF"/>
                </a:solidFill>
                <a:latin typeface="SWEWCI+å¾®è½¯é�»" charset="-122"/>
                <a:ea typeface="SWEWCI+å¾®è½¯é�»" charset="-122"/>
              </a:rPr>
              <a:t>动</a:t>
            </a:r>
          </a:p>
          <a:p>
            <a:pPr>
              <a:lnSpc>
                <a:spcPts val="1438"/>
              </a:lnSpc>
              <a:spcBef>
                <a:spcPts val="50"/>
              </a:spcBef>
            </a:pPr>
            <a:r>
              <a:rPr lang="zh-CN" altLang="ru-RU" sz="1200">
                <a:solidFill>
                  <a:srgbClr val="FFFFFF"/>
                </a:solidFill>
                <a:latin typeface="SWEWCI+å¾®è½¯é�»" charset="-122"/>
                <a:ea typeface="SWEWCI+å¾®è½¯é�»" charset="-122"/>
              </a:rPr>
              <a:t>喷</a:t>
            </a:r>
          </a:p>
          <a:p>
            <a:pPr>
              <a:lnSpc>
                <a:spcPts val="1438"/>
              </a:lnSpc>
            </a:pPr>
            <a:r>
              <a:rPr lang="zh-CN" altLang="ru-RU" sz="1200">
                <a:solidFill>
                  <a:srgbClr val="FFFFFF"/>
                </a:solidFill>
                <a:latin typeface="SWEWCI+å¾®è½¯é�»" charset="-122"/>
                <a:ea typeface="SWEWCI+å¾®è½¯é�»" charset="-122"/>
              </a:rPr>
              <a:t>淋</a:t>
            </a:r>
          </a:p>
          <a:p>
            <a:pPr>
              <a:lnSpc>
                <a:spcPts val="1438"/>
              </a:lnSpc>
            </a:pPr>
            <a:r>
              <a:rPr lang="zh-CN" altLang="ru-RU" sz="1200">
                <a:solidFill>
                  <a:srgbClr val="FFFFFF"/>
                </a:solidFill>
                <a:latin typeface="SWEWCI+å¾®è½¯é�»" charset="-122"/>
                <a:ea typeface="SWEWCI+å¾®è½¯é�»" charset="-122"/>
              </a:rPr>
              <a:t>控</a:t>
            </a:r>
          </a:p>
          <a:p>
            <a:pPr>
              <a:lnSpc>
                <a:spcPts val="1438"/>
              </a:lnSpc>
              <a:spcBef>
                <a:spcPts val="50"/>
              </a:spcBef>
            </a:pPr>
            <a:r>
              <a:rPr lang="zh-CN" altLang="ru-RU" sz="1200">
                <a:solidFill>
                  <a:srgbClr val="FFFFFF"/>
                </a:solidFill>
                <a:latin typeface="SWEWCI+å¾®è½¯é�»" charset="-122"/>
                <a:ea typeface="SWEWCI+å¾®è½¯é�»" charset="-122"/>
              </a:rPr>
              <a:t>制</a:t>
            </a:r>
          </a:p>
        </p:txBody>
      </p:sp>
      <p:sp>
        <p:nvSpPr>
          <p:cNvPr id="20494" name="object 14"/>
          <p:cNvSpPr>
            <a:spLocks noChangeArrowheads="1"/>
          </p:cNvSpPr>
          <p:nvPr>
            <p:custDataLst>
              <p:tags r:id="rId13"/>
            </p:custDataLst>
          </p:nvPr>
        </p:nvSpPr>
        <p:spPr bwMode="auto">
          <a:xfrm>
            <a:off x="4440238" y="4865688"/>
            <a:ext cx="381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车</a:t>
            </a:r>
          </a:p>
          <a:p>
            <a:pPr>
              <a:lnSpc>
                <a:spcPts val="1438"/>
              </a:lnSpc>
            </a:pPr>
            <a:r>
              <a:rPr lang="zh-CN" altLang="ru-RU" sz="1200">
                <a:solidFill>
                  <a:srgbClr val="FFFFFF"/>
                </a:solidFill>
                <a:latin typeface="SWEWCI+å¾®è½¯é�»" charset="-122"/>
                <a:ea typeface="SWEWCI+å¾®è½¯é�»" charset="-122"/>
              </a:rPr>
              <a:t>辆</a:t>
            </a:r>
          </a:p>
          <a:p>
            <a:pPr>
              <a:lnSpc>
                <a:spcPts val="1438"/>
              </a:lnSpc>
              <a:spcBef>
                <a:spcPts val="50"/>
              </a:spcBef>
            </a:pPr>
            <a:r>
              <a:rPr lang="zh-CN" altLang="ru-RU" sz="1200">
                <a:solidFill>
                  <a:srgbClr val="FFFFFF"/>
                </a:solidFill>
                <a:latin typeface="SWEWCI+å¾®è½¯é�»" charset="-122"/>
                <a:ea typeface="SWEWCI+å¾®è½¯é�»" charset="-122"/>
              </a:rPr>
              <a:t>出</a:t>
            </a:r>
          </a:p>
          <a:p>
            <a:pPr>
              <a:lnSpc>
                <a:spcPts val="1438"/>
              </a:lnSpc>
            </a:pPr>
            <a:r>
              <a:rPr lang="zh-CN" altLang="ru-RU" sz="1200">
                <a:solidFill>
                  <a:srgbClr val="FFFFFF"/>
                </a:solidFill>
                <a:latin typeface="SWEWCI+å¾®è½¯é�»" charset="-122"/>
                <a:ea typeface="SWEWCI+å¾®è½¯é�»" charset="-122"/>
              </a:rPr>
              <a:t>入</a:t>
            </a:r>
          </a:p>
          <a:p>
            <a:pPr>
              <a:lnSpc>
                <a:spcPts val="1438"/>
              </a:lnSpc>
            </a:pPr>
            <a:r>
              <a:rPr lang="zh-CN" altLang="ru-RU" sz="1200">
                <a:solidFill>
                  <a:srgbClr val="FFFFFF"/>
                </a:solidFill>
                <a:latin typeface="SWEWCI+å¾®è½¯é�»" charset="-122"/>
                <a:ea typeface="SWEWCI+å¾®è½¯é�»" charset="-122"/>
              </a:rPr>
              <a:t>识</a:t>
            </a:r>
          </a:p>
          <a:p>
            <a:pPr>
              <a:lnSpc>
                <a:spcPts val="1438"/>
              </a:lnSpc>
              <a:spcBef>
                <a:spcPts val="50"/>
              </a:spcBef>
            </a:pPr>
            <a:r>
              <a:rPr lang="zh-CN" altLang="ru-RU" sz="1200">
                <a:solidFill>
                  <a:srgbClr val="FFFFFF"/>
                </a:solidFill>
                <a:latin typeface="SWEWCI+å¾®è½¯é�»" charset="-122"/>
                <a:ea typeface="SWEWCI+å¾®è½¯é�»" charset="-122"/>
              </a:rPr>
              <a:t>别</a:t>
            </a:r>
          </a:p>
        </p:txBody>
      </p:sp>
      <p:sp>
        <p:nvSpPr>
          <p:cNvPr id="20495" name="object 15"/>
          <p:cNvSpPr>
            <a:spLocks noChangeArrowheads="1"/>
          </p:cNvSpPr>
          <p:nvPr>
            <p:custDataLst>
              <p:tags r:id="rId14"/>
            </p:custDataLst>
          </p:nvPr>
        </p:nvSpPr>
        <p:spPr bwMode="auto">
          <a:xfrm>
            <a:off x="4824413" y="4865688"/>
            <a:ext cx="381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智</a:t>
            </a:r>
          </a:p>
          <a:p>
            <a:pPr>
              <a:lnSpc>
                <a:spcPts val="1438"/>
              </a:lnSpc>
            </a:pPr>
            <a:r>
              <a:rPr lang="zh-CN" altLang="ru-RU" sz="1200">
                <a:solidFill>
                  <a:srgbClr val="FFFFFF"/>
                </a:solidFill>
                <a:latin typeface="SWEWCI+å¾®è½¯é�»" charset="-122"/>
                <a:ea typeface="SWEWCI+å¾®è½¯é�»" charset="-122"/>
              </a:rPr>
              <a:t>能</a:t>
            </a:r>
          </a:p>
          <a:p>
            <a:pPr>
              <a:lnSpc>
                <a:spcPts val="1438"/>
              </a:lnSpc>
              <a:spcBef>
                <a:spcPts val="50"/>
              </a:spcBef>
            </a:pPr>
            <a:r>
              <a:rPr lang="zh-CN" altLang="ru-RU" sz="1200">
                <a:solidFill>
                  <a:srgbClr val="FFFFFF"/>
                </a:solidFill>
                <a:latin typeface="SWEWCI+å¾®è½¯é�»" charset="-122"/>
                <a:ea typeface="SWEWCI+å¾®è½¯é�»" charset="-122"/>
              </a:rPr>
              <a:t>烟</a:t>
            </a:r>
          </a:p>
          <a:p>
            <a:pPr>
              <a:lnSpc>
                <a:spcPts val="1438"/>
              </a:lnSpc>
            </a:pPr>
            <a:r>
              <a:rPr lang="zh-CN" altLang="ru-RU" sz="1200">
                <a:solidFill>
                  <a:srgbClr val="FFFFFF"/>
                </a:solidFill>
                <a:latin typeface="SWEWCI+å¾®è½¯é�»" charset="-122"/>
                <a:ea typeface="SWEWCI+å¾®è½¯é�»" charset="-122"/>
              </a:rPr>
              <a:t>感</a:t>
            </a:r>
          </a:p>
          <a:p>
            <a:pPr>
              <a:lnSpc>
                <a:spcPts val="1438"/>
              </a:lnSpc>
            </a:pPr>
            <a:r>
              <a:rPr lang="zh-CN" altLang="ru-RU" sz="1200">
                <a:solidFill>
                  <a:srgbClr val="FFFFFF"/>
                </a:solidFill>
                <a:latin typeface="SWEWCI+å¾®è½¯é�»" charset="-122"/>
                <a:ea typeface="SWEWCI+å¾®è½¯é�»" charset="-122"/>
              </a:rPr>
              <a:t>监</a:t>
            </a:r>
          </a:p>
          <a:p>
            <a:pPr>
              <a:lnSpc>
                <a:spcPts val="1438"/>
              </a:lnSpc>
              <a:spcBef>
                <a:spcPts val="50"/>
              </a:spcBef>
            </a:pPr>
            <a:r>
              <a:rPr lang="zh-CN" altLang="ru-RU" sz="1200">
                <a:solidFill>
                  <a:srgbClr val="FFFFFF"/>
                </a:solidFill>
                <a:latin typeface="SWEWCI+å¾®è½¯é�»" charset="-122"/>
                <a:ea typeface="SWEWCI+å¾®è½¯é�»" charset="-122"/>
              </a:rPr>
              <a:t>测</a:t>
            </a:r>
          </a:p>
        </p:txBody>
      </p:sp>
      <p:sp>
        <p:nvSpPr>
          <p:cNvPr id="16" name="object 16"/>
          <p:cNvSpPr txBox="1"/>
          <p:nvPr>
            <p:custDataLst>
              <p:tags r:id="rId15"/>
            </p:custDataLst>
          </p:nvPr>
        </p:nvSpPr>
        <p:spPr>
          <a:xfrm>
            <a:off x="10252075" y="4854575"/>
            <a:ext cx="331788" cy="53657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93"/>
              </a:lnSpc>
              <a:buSzTx/>
              <a:buFontTx/>
              <a:buNone/>
            </a:pPr>
            <a:r>
              <a:rPr sz="1050">
                <a:ln w="9525" cap="flat" cmpd="sng" algn="ctr">
                  <a:noFill/>
                  <a:prstDash val="solid"/>
                  <a:round/>
                  <a:headEnd type="none" w="med" len="med"/>
                  <a:tailEnd type="none" w="med" len="med"/>
                </a:ln>
                <a:solidFill>
                  <a:srgbClr val="FFFFFF"/>
                </a:solidFill>
                <a:latin typeface="PMPMIL+å¾®è½¯é�»"/>
                <a:cs typeface="PMPMIL+å¾®è½¯é�»"/>
                <a:sym typeface="Wingdings"/>
              </a:rPr>
              <a:t>M</a:t>
            </a:r>
          </a:p>
          <a:p>
            <a:pPr marL="10667" eaLnBrk="0" fontAlgn="auto" hangingPunct="0">
              <a:lnSpc>
                <a:spcPts val="1260"/>
              </a:lnSpc>
              <a:buSzTx/>
              <a:buFontTx/>
              <a:buNone/>
            </a:pPr>
            <a:r>
              <a:rPr sz="1050">
                <a:ln w="9525" cap="flat" cmpd="sng" algn="ctr">
                  <a:noFill/>
                  <a:prstDash val="solid"/>
                  <a:round/>
                  <a:headEnd type="none" w="med" len="med"/>
                  <a:tailEnd type="none" w="med" len="med"/>
                </a:ln>
                <a:solidFill>
                  <a:srgbClr val="FFFFFF"/>
                </a:solidFill>
                <a:latin typeface="PMPMIL+å¾®è½¯é�»"/>
                <a:cs typeface="PMPMIL+å¾®è½¯é�»"/>
                <a:sym typeface="Wingdings"/>
              </a:rPr>
              <a:t>a</a:t>
            </a:r>
          </a:p>
        </p:txBody>
      </p:sp>
      <p:sp>
        <p:nvSpPr>
          <p:cNvPr id="20497" name="object 17"/>
          <p:cNvSpPr>
            <a:spLocks noChangeArrowheads="1"/>
          </p:cNvSpPr>
          <p:nvPr>
            <p:custDataLst>
              <p:tags r:id="rId16"/>
            </p:custDataLst>
          </p:nvPr>
        </p:nvSpPr>
        <p:spPr bwMode="auto">
          <a:xfrm>
            <a:off x="11012488" y="4865688"/>
            <a:ext cx="381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三</a:t>
            </a:r>
          </a:p>
          <a:p>
            <a:pPr>
              <a:lnSpc>
                <a:spcPts val="1438"/>
              </a:lnSpc>
            </a:pPr>
            <a:r>
              <a:rPr lang="zh-CN" altLang="ru-RU" sz="1200">
                <a:solidFill>
                  <a:srgbClr val="FFFFFF"/>
                </a:solidFill>
                <a:latin typeface="SWEWCI+å¾®è½¯é�»" charset="-122"/>
                <a:ea typeface="SWEWCI+å¾®è½¯é�»" charset="-122"/>
              </a:rPr>
              <a:t>维</a:t>
            </a:r>
          </a:p>
          <a:p>
            <a:pPr>
              <a:lnSpc>
                <a:spcPts val="1438"/>
              </a:lnSpc>
              <a:spcBef>
                <a:spcPts val="50"/>
              </a:spcBef>
            </a:pPr>
            <a:r>
              <a:rPr lang="zh-CN" altLang="ru-RU" sz="1200">
                <a:solidFill>
                  <a:srgbClr val="FFFFFF"/>
                </a:solidFill>
                <a:latin typeface="SWEWCI+å¾®è½¯é�»" charset="-122"/>
                <a:ea typeface="SWEWCI+å¾®è½¯é�»" charset="-122"/>
              </a:rPr>
              <a:t>场</a:t>
            </a:r>
          </a:p>
          <a:p>
            <a:pPr>
              <a:lnSpc>
                <a:spcPts val="1438"/>
              </a:lnSpc>
            </a:pPr>
            <a:r>
              <a:rPr lang="zh-CN" altLang="ru-RU" sz="1200">
                <a:solidFill>
                  <a:srgbClr val="FFFFFF"/>
                </a:solidFill>
                <a:latin typeface="SWEWCI+å¾®è½¯é�»" charset="-122"/>
                <a:ea typeface="SWEWCI+å¾®è½¯é�»" charset="-122"/>
              </a:rPr>
              <a:t>地</a:t>
            </a:r>
          </a:p>
          <a:p>
            <a:pPr>
              <a:lnSpc>
                <a:spcPts val="1438"/>
              </a:lnSpc>
            </a:pPr>
            <a:r>
              <a:rPr lang="zh-CN" altLang="ru-RU" sz="1200">
                <a:solidFill>
                  <a:srgbClr val="FFFFFF"/>
                </a:solidFill>
                <a:latin typeface="SWEWCI+å¾®è½¯é�»" charset="-122"/>
                <a:ea typeface="SWEWCI+å¾®è½¯é�»" charset="-122"/>
              </a:rPr>
              <a:t>布</a:t>
            </a:r>
          </a:p>
          <a:p>
            <a:pPr>
              <a:lnSpc>
                <a:spcPts val="1438"/>
              </a:lnSpc>
              <a:spcBef>
                <a:spcPts val="50"/>
              </a:spcBef>
            </a:pPr>
            <a:r>
              <a:rPr lang="zh-CN" altLang="ru-RU" sz="1200">
                <a:solidFill>
                  <a:srgbClr val="FFFFFF"/>
                </a:solidFill>
                <a:latin typeface="SWEWCI+å¾®è½¯é�»" charset="-122"/>
                <a:ea typeface="SWEWCI+å¾®è½¯é�»" charset="-122"/>
              </a:rPr>
              <a:t>置</a:t>
            </a:r>
          </a:p>
        </p:txBody>
      </p:sp>
      <p:sp>
        <p:nvSpPr>
          <p:cNvPr id="20498" name="object 18"/>
          <p:cNvSpPr>
            <a:spLocks noChangeArrowheads="1"/>
          </p:cNvSpPr>
          <p:nvPr>
            <p:custDataLst>
              <p:tags r:id="rId17"/>
            </p:custDataLst>
          </p:nvPr>
        </p:nvSpPr>
        <p:spPr bwMode="auto">
          <a:xfrm>
            <a:off x="6983413" y="4905375"/>
            <a:ext cx="381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技</a:t>
            </a:r>
          </a:p>
          <a:p>
            <a:pPr>
              <a:lnSpc>
                <a:spcPts val="1438"/>
              </a:lnSpc>
            </a:pPr>
            <a:r>
              <a:rPr lang="zh-CN" altLang="ru-RU" sz="1200">
                <a:solidFill>
                  <a:srgbClr val="FFFFFF"/>
                </a:solidFill>
                <a:latin typeface="SWEWCI+å¾®è½¯é�»" charset="-122"/>
                <a:ea typeface="SWEWCI+å¾®è½¯é�»" charset="-122"/>
              </a:rPr>
              <a:t>术</a:t>
            </a:r>
          </a:p>
          <a:p>
            <a:pPr>
              <a:lnSpc>
                <a:spcPts val="1438"/>
              </a:lnSpc>
              <a:spcBef>
                <a:spcPts val="50"/>
              </a:spcBef>
            </a:pPr>
            <a:r>
              <a:rPr lang="zh-CN" altLang="ru-RU" sz="1200">
                <a:solidFill>
                  <a:srgbClr val="FFFFFF"/>
                </a:solidFill>
                <a:latin typeface="SWEWCI+å¾®è½¯é�»" charset="-122"/>
                <a:ea typeface="SWEWCI+å¾®è½¯é�»" charset="-122"/>
              </a:rPr>
              <a:t>管</a:t>
            </a:r>
          </a:p>
          <a:p>
            <a:pPr>
              <a:lnSpc>
                <a:spcPts val="1438"/>
              </a:lnSpc>
            </a:pPr>
            <a:r>
              <a:rPr lang="zh-CN" altLang="ru-RU" sz="1200">
                <a:solidFill>
                  <a:srgbClr val="FFFFFF"/>
                </a:solidFill>
                <a:latin typeface="SWEWCI+å¾®è½¯é�»" charset="-122"/>
                <a:ea typeface="SWEWCI+å¾®è½¯é�»" charset="-122"/>
              </a:rPr>
              <a:t>理</a:t>
            </a:r>
          </a:p>
        </p:txBody>
      </p:sp>
      <p:sp>
        <p:nvSpPr>
          <p:cNvPr id="20499" name="object 19"/>
          <p:cNvSpPr>
            <a:spLocks noChangeArrowheads="1"/>
          </p:cNvSpPr>
          <p:nvPr>
            <p:custDataLst>
              <p:tags r:id="rId18"/>
            </p:custDataLst>
          </p:nvPr>
        </p:nvSpPr>
        <p:spPr bwMode="auto">
          <a:xfrm>
            <a:off x="7345363" y="4905375"/>
            <a:ext cx="381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生</a:t>
            </a:r>
          </a:p>
          <a:p>
            <a:pPr>
              <a:lnSpc>
                <a:spcPts val="1438"/>
              </a:lnSpc>
            </a:pPr>
            <a:r>
              <a:rPr lang="zh-CN" altLang="ru-RU" sz="1200">
                <a:solidFill>
                  <a:srgbClr val="FFFFFF"/>
                </a:solidFill>
                <a:latin typeface="SWEWCI+å¾®è½¯é�»" charset="-122"/>
                <a:ea typeface="SWEWCI+å¾®è½¯é�»" charset="-122"/>
              </a:rPr>
              <a:t>产</a:t>
            </a:r>
          </a:p>
          <a:p>
            <a:pPr>
              <a:lnSpc>
                <a:spcPts val="1438"/>
              </a:lnSpc>
              <a:spcBef>
                <a:spcPts val="50"/>
              </a:spcBef>
            </a:pPr>
            <a:r>
              <a:rPr lang="zh-CN" altLang="ru-RU" sz="1200">
                <a:solidFill>
                  <a:srgbClr val="FFFFFF"/>
                </a:solidFill>
                <a:latin typeface="SWEWCI+å¾®è½¯é�»" charset="-122"/>
                <a:ea typeface="SWEWCI+å¾®è½¯é�»" charset="-122"/>
              </a:rPr>
              <a:t>管</a:t>
            </a:r>
          </a:p>
          <a:p>
            <a:pPr>
              <a:lnSpc>
                <a:spcPts val="1438"/>
              </a:lnSpc>
            </a:pPr>
            <a:r>
              <a:rPr lang="zh-CN" altLang="ru-RU" sz="1200">
                <a:solidFill>
                  <a:srgbClr val="FFFFFF"/>
                </a:solidFill>
                <a:latin typeface="SWEWCI+å¾®è½¯é�»" charset="-122"/>
                <a:ea typeface="SWEWCI+å¾®è½¯é�»" charset="-122"/>
              </a:rPr>
              <a:t>理</a:t>
            </a:r>
          </a:p>
        </p:txBody>
      </p:sp>
      <p:sp>
        <p:nvSpPr>
          <p:cNvPr id="20500" name="object 20"/>
          <p:cNvSpPr>
            <a:spLocks noChangeArrowheads="1"/>
          </p:cNvSpPr>
          <p:nvPr>
            <p:custDataLst>
              <p:tags r:id="rId19"/>
            </p:custDataLst>
          </p:nvPr>
        </p:nvSpPr>
        <p:spPr bwMode="auto">
          <a:xfrm>
            <a:off x="7707313" y="4905375"/>
            <a:ext cx="381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商</a:t>
            </a:r>
          </a:p>
          <a:p>
            <a:pPr>
              <a:lnSpc>
                <a:spcPts val="1438"/>
              </a:lnSpc>
            </a:pPr>
            <a:r>
              <a:rPr lang="zh-CN" altLang="ru-RU" sz="1200">
                <a:solidFill>
                  <a:srgbClr val="FFFFFF"/>
                </a:solidFill>
                <a:latin typeface="SWEWCI+å¾®è½¯é�»" charset="-122"/>
                <a:ea typeface="SWEWCI+å¾®è½¯é�»" charset="-122"/>
              </a:rPr>
              <a:t>务</a:t>
            </a:r>
          </a:p>
          <a:p>
            <a:pPr>
              <a:lnSpc>
                <a:spcPts val="1438"/>
              </a:lnSpc>
              <a:spcBef>
                <a:spcPts val="50"/>
              </a:spcBef>
            </a:pPr>
            <a:r>
              <a:rPr lang="zh-CN" altLang="ru-RU" sz="1200">
                <a:solidFill>
                  <a:srgbClr val="FFFFFF"/>
                </a:solidFill>
                <a:latin typeface="SWEWCI+å¾®è½¯é�»" charset="-122"/>
                <a:ea typeface="SWEWCI+å¾®è½¯é�»" charset="-122"/>
              </a:rPr>
              <a:t>管</a:t>
            </a:r>
          </a:p>
          <a:p>
            <a:pPr>
              <a:lnSpc>
                <a:spcPts val="1438"/>
              </a:lnSpc>
            </a:pPr>
            <a:r>
              <a:rPr lang="zh-CN" altLang="ru-RU" sz="1200">
                <a:solidFill>
                  <a:srgbClr val="FFFFFF"/>
                </a:solidFill>
                <a:latin typeface="SWEWCI+å¾®è½¯é�»" charset="-122"/>
                <a:ea typeface="SWEWCI+å¾®è½¯é�»" charset="-122"/>
              </a:rPr>
              <a:t>理</a:t>
            </a:r>
          </a:p>
        </p:txBody>
      </p:sp>
      <p:sp>
        <p:nvSpPr>
          <p:cNvPr id="20501" name="object 21"/>
          <p:cNvSpPr>
            <a:spLocks noChangeArrowheads="1"/>
          </p:cNvSpPr>
          <p:nvPr>
            <p:custDataLst>
              <p:tags r:id="rId20"/>
            </p:custDataLst>
          </p:nvPr>
        </p:nvSpPr>
        <p:spPr bwMode="auto">
          <a:xfrm>
            <a:off x="8069263" y="4905375"/>
            <a:ext cx="381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质</a:t>
            </a:r>
          </a:p>
          <a:p>
            <a:pPr>
              <a:lnSpc>
                <a:spcPts val="1438"/>
              </a:lnSpc>
            </a:pPr>
            <a:r>
              <a:rPr lang="zh-CN" altLang="ru-RU" sz="1200">
                <a:solidFill>
                  <a:srgbClr val="FFFFFF"/>
                </a:solidFill>
                <a:latin typeface="SWEWCI+å¾®è½¯é�»" charset="-122"/>
                <a:ea typeface="SWEWCI+å¾®è½¯é�»" charset="-122"/>
              </a:rPr>
              <a:t>量</a:t>
            </a:r>
          </a:p>
          <a:p>
            <a:pPr>
              <a:lnSpc>
                <a:spcPts val="1438"/>
              </a:lnSpc>
              <a:spcBef>
                <a:spcPts val="50"/>
              </a:spcBef>
            </a:pPr>
            <a:r>
              <a:rPr lang="zh-CN" altLang="ru-RU" sz="1200">
                <a:solidFill>
                  <a:srgbClr val="FFFFFF"/>
                </a:solidFill>
                <a:latin typeface="SWEWCI+å¾®è½¯é�»" charset="-122"/>
                <a:ea typeface="SWEWCI+å¾®è½¯é�»" charset="-122"/>
              </a:rPr>
              <a:t>管</a:t>
            </a:r>
          </a:p>
          <a:p>
            <a:pPr>
              <a:lnSpc>
                <a:spcPts val="1438"/>
              </a:lnSpc>
            </a:pPr>
            <a:r>
              <a:rPr lang="zh-CN" altLang="ru-RU" sz="1200">
                <a:solidFill>
                  <a:srgbClr val="FFFFFF"/>
                </a:solidFill>
                <a:latin typeface="SWEWCI+å¾®è½¯é�»" charset="-122"/>
                <a:ea typeface="SWEWCI+å¾®è½¯é�»" charset="-122"/>
              </a:rPr>
              <a:t>理</a:t>
            </a:r>
          </a:p>
        </p:txBody>
      </p:sp>
      <p:sp>
        <p:nvSpPr>
          <p:cNvPr id="20502" name="object 22"/>
          <p:cNvSpPr>
            <a:spLocks noChangeArrowheads="1"/>
          </p:cNvSpPr>
          <p:nvPr>
            <p:custDataLst>
              <p:tags r:id="rId21"/>
            </p:custDataLst>
          </p:nvPr>
        </p:nvSpPr>
        <p:spPr bwMode="auto">
          <a:xfrm>
            <a:off x="8431213" y="4905375"/>
            <a:ext cx="381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安</a:t>
            </a:r>
          </a:p>
          <a:p>
            <a:pPr>
              <a:lnSpc>
                <a:spcPts val="1438"/>
              </a:lnSpc>
            </a:pPr>
            <a:r>
              <a:rPr lang="zh-CN" altLang="ru-RU" sz="1200">
                <a:solidFill>
                  <a:srgbClr val="FFFFFF"/>
                </a:solidFill>
                <a:latin typeface="SWEWCI+å¾®è½¯é�»" charset="-122"/>
                <a:ea typeface="SWEWCI+å¾®è½¯é�»" charset="-122"/>
              </a:rPr>
              <a:t>全</a:t>
            </a:r>
          </a:p>
          <a:p>
            <a:pPr>
              <a:lnSpc>
                <a:spcPts val="1438"/>
              </a:lnSpc>
              <a:spcBef>
                <a:spcPts val="50"/>
              </a:spcBef>
            </a:pPr>
            <a:r>
              <a:rPr lang="zh-CN" altLang="ru-RU" sz="1200">
                <a:solidFill>
                  <a:srgbClr val="FFFFFF"/>
                </a:solidFill>
                <a:latin typeface="SWEWCI+å¾®è½¯é�»" charset="-122"/>
                <a:ea typeface="SWEWCI+å¾®è½¯é�»" charset="-122"/>
              </a:rPr>
              <a:t>管</a:t>
            </a:r>
          </a:p>
          <a:p>
            <a:pPr>
              <a:lnSpc>
                <a:spcPts val="1438"/>
              </a:lnSpc>
            </a:pPr>
            <a:r>
              <a:rPr lang="zh-CN" altLang="ru-RU" sz="1200">
                <a:solidFill>
                  <a:srgbClr val="FFFFFF"/>
                </a:solidFill>
                <a:latin typeface="SWEWCI+å¾®è½¯é�»" charset="-122"/>
                <a:ea typeface="SWEWCI+å¾®è½¯é�»" charset="-122"/>
              </a:rPr>
              <a:t>理</a:t>
            </a:r>
          </a:p>
        </p:txBody>
      </p:sp>
      <p:sp>
        <p:nvSpPr>
          <p:cNvPr id="20503" name="object 23"/>
          <p:cNvSpPr>
            <a:spLocks noChangeArrowheads="1"/>
          </p:cNvSpPr>
          <p:nvPr>
            <p:custDataLst>
              <p:tags r:id="rId22"/>
            </p:custDataLst>
          </p:nvPr>
        </p:nvSpPr>
        <p:spPr bwMode="auto">
          <a:xfrm>
            <a:off x="585788" y="4956175"/>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塔</a:t>
            </a:r>
          </a:p>
          <a:p>
            <a:pPr>
              <a:lnSpc>
                <a:spcPts val="1438"/>
              </a:lnSpc>
            </a:pPr>
            <a:r>
              <a:rPr lang="zh-CN" altLang="ru-RU" sz="1200">
                <a:solidFill>
                  <a:srgbClr val="FFFFFF"/>
                </a:solidFill>
                <a:latin typeface="SWEWCI+å¾®è½¯é�»" charset="-122"/>
                <a:ea typeface="SWEWCI+å¾®è½¯é�»" charset="-122"/>
              </a:rPr>
              <a:t>机</a:t>
            </a:r>
          </a:p>
          <a:p>
            <a:pPr>
              <a:lnSpc>
                <a:spcPts val="1438"/>
              </a:lnSpc>
              <a:spcBef>
                <a:spcPts val="50"/>
              </a:spcBef>
            </a:pPr>
            <a:r>
              <a:rPr lang="zh-CN" altLang="ru-RU" sz="1200">
                <a:solidFill>
                  <a:srgbClr val="FFFFFF"/>
                </a:solidFill>
                <a:latin typeface="SWEWCI+å¾®è½¯é�»" charset="-122"/>
                <a:ea typeface="SWEWCI+å¾®è½¯é�»" charset="-122"/>
              </a:rPr>
              <a:t>防</a:t>
            </a:r>
          </a:p>
          <a:p>
            <a:pPr>
              <a:lnSpc>
                <a:spcPts val="1438"/>
              </a:lnSpc>
            </a:pPr>
            <a:r>
              <a:rPr lang="zh-CN" altLang="ru-RU" sz="1200">
                <a:solidFill>
                  <a:srgbClr val="FFFFFF"/>
                </a:solidFill>
                <a:latin typeface="SWEWCI+å¾®è½¯é�»" charset="-122"/>
                <a:ea typeface="SWEWCI+å¾®è½¯é�»" charset="-122"/>
              </a:rPr>
              <a:t>碰</a:t>
            </a:r>
          </a:p>
          <a:p>
            <a:pPr>
              <a:lnSpc>
                <a:spcPts val="1438"/>
              </a:lnSpc>
            </a:pPr>
            <a:r>
              <a:rPr lang="zh-CN" altLang="ru-RU" sz="1200">
                <a:solidFill>
                  <a:srgbClr val="FFFFFF"/>
                </a:solidFill>
                <a:latin typeface="SWEWCI+å¾®è½¯é�»" charset="-122"/>
                <a:ea typeface="SWEWCI+å¾®è½¯é�»" charset="-122"/>
              </a:rPr>
              <a:t>撞</a:t>
            </a:r>
          </a:p>
        </p:txBody>
      </p:sp>
      <p:sp>
        <p:nvSpPr>
          <p:cNvPr id="20504" name="object 24"/>
          <p:cNvSpPr>
            <a:spLocks noChangeArrowheads="1"/>
          </p:cNvSpPr>
          <p:nvPr>
            <p:custDataLst>
              <p:tags r:id="rId23"/>
            </p:custDataLst>
          </p:nvPr>
        </p:nvSpPr>
        <p:spPr bwMode="auto">
          <a:xfrm>
            <a:off x="971550" y="4956175"/>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吊</a:t>
            </a:r>
          </a:p>
          <a:p>
            <a:pPr>
              <a:lnSpc>
                <a:spcPts val="1438"/>
              </a:lnSpc>
            </a:pPr>
            <a:r>
              <a:rPr lang="zh-CN" altLang="ru-RU" sz="1200">
                <a:solidFill>
                  <a:srgbClr val="FFFFFF"/>
                </a:solidFill>
                <a:latin typeface="SWEWCI+å¾®è½¯é�»" charset="-122"/>
                <a:ea typeface="SWEWCI+å¾®è½¯é�»" charset="-122"/>
              </a:rPr>
              <a:t>钩</a:t>
            </a:r>
          </a:p>
          <a:p>
            <a:pPr>
              <a:lnSpc>
                <a:spcPts val="1438"/>
              </a:lnSpc>
              <a:spcBef>
                <a:spcPts val="50"/>
              </a:spcBef>
            </a:pPr>
            <a:r>
              <a:rPr lang="zh-CN" altLang="ru-RU" sz="1200">
                <a:solidFill>
                  <a:srgbClr val="FFFFFF"/>
                </a:solidFill>
                <a:latin typeface="SWEWCI+å¾®è½¯é�»" charset="-122"/>
                <a:ea typeface="SWEWCI+å¾®è½¯é�»" charset="-122"/>
              </a:rPr>
              <a:t>可</a:t>
            </a:r>
          </a:p>
          <a:p>
            <a:pPr>
              <a:lnSpc>
                <a:spcPts val="1438"/>
              </a:lnSpc>
            </a:pPr>
            <a:r>
              <a:rPr lang="zh-CN" altLang="ru-RU" sz="1200">
                <a:solidFill>
                  <a:srgbClr val="FFFFFF"/>
                </a:solidFill>
                <a:latin typeface="SWEWCI+å¾®è½¯é�»" charset="-122"/>
                <a:ea typeface="SWEWCI+å¾®è½¯é�»" charset="-122"/>
              </a:rPr>
              <a:t>视</a:t>
            </a:r>
          </a:p>
          <a:p>
            <a:pPr>
              <a:lnSpc>
                <a:spcPts val="1438"/>
              </a:lnSpc>
            </a:pPr>
            <a:r>
              <a:rPr lang="zh-CN" altLang="ru-RU" sz="1200">
                <a:solidFill>
                  <a:srgbClr val="FFFFFF"/>
                </a:solidFill>
                <a:latin typeface="SWEWCI+å¾®è½¯é�»" charset="-122"/>
                <a:ea typeface="SWEWCI+å¾®è½¯é�»" charset="-122"/>
              </a:rPr>
              <a:t>化</a:t>
            </a:r>
          </a:p>
        </p:txBody>
      </p:sp>
      <p:sp>
        <p:nvSpPr>
          <p:cNvPr id="20505" name="object 25"/>
          <p:cNvSpPr>
            <a:spLocks noChangeArrowheads="1"/>
          </p:cNvSpPr>
          <p:nvPr>
            <p:custDataLst>
              <p:tags r:id="rId24"/>
            </p:custDataLst>
          </p:nvPr>
        </p:nvSpPr>
        <p:spPr bwMode="auto">
          <a:xfrm>
            <a:off x="2900363" y="4956175"/>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高</a:t>
            </a:r>
          </a:p>
          <a:p>
            <a:pPr>
              <a:lnSpc>
                <a:spcPts val="1438"/>
              </a:lnSpc>
            </a:pPr>
            <a:r>
              <a:rPr lang="zh-CN" altLang="ru-RU" sz="1200">
                <a:solidFill>
                  <a:srgbClr val="FFFFFF"/>
                </a:solidFill>
                <a:latin typeface="SWEWCI+å¾®è½¯é�»" charset="-122"/>
                <a:ea typeface="SWEWCI+å¾®è½¯é�»" charset="-122"/>
              </a:rPr>
              <a:t>支</a:t>
            </a:r>
          </a:p>
          <a:p>
            <a:pPr>
              <a:lnSpc>
                <a:spcPts val="1438"/>
              </a:lnSpc>
              <a:spcBef>
                <a:spcPts val="50"/>
              </a:spcBef>
            </a:pPr>
            <a:r>
              <a:rPr lang="zh-CN" altLang="ru-RU" sz="1200">
                <a:solidFill>
                  <a:srgbClr val="FFFFFF"/>
                </a:solidFill>
                <a:latin typeface="SWEWCI+å¾®è½¯é�»" charset="-122"/>
                <a:ea typeface="SWEWCI+å¾®è½¯é�»" charset="-122"/>
              </a:rPr>
              <a:t>模</a:t>
            </a:r>
          </a:p>
          <a:p>
            <a:pPr>
              <a:lnSpc>
                <a:spcPts val="1438"/>
              </a:lnSpc>
            </a:pPr>
            <a:r>
              <a:rPr lang="zh-CN" altLang="ru-RU" sz="1200">
                <a:solidFill>
                  <a:srgbClr val="FFFFFF"/>
                </a:solidFill>
                <a:latin typeface="SWEWCI+å¾®è½¯é�»" charset="-122"/>
                <a:ea typeface="SWEWCI+å¾®è½¯é�»" charset="-122"/>
              </a:rPr>
              <a:t>监</a:t>
            </a:r>
          </a:p>
          <a:p>
            <a:pPr>
              <a:lnSpc>
                <a:spcPts val="1438"/>
              </a:lnSpc>
            </a:pPr>
            <a:r>
              <a:rPr lang="zh-CN" altLang="ru-RU" sz="1200">
                <a:solidFill>
                  <a:srgbClr val="FFFFFF"/>
                </a:solidFill>
                <a:latin typeface="SWEWCI+å¾®è½¯é�»" charset="-122"/>
                <a:ea typeface="SWEWCI+å¾®è½¯é�»" charset="-122"/>
              </a:rPr>
              <a:t>测</a:t>
            </a:r>
          </a:p>
        </p:txBody>
      </p:sp>
      <p:sp>
        <p:nvSpPr>
          <p:cNvPr id="20506" name="object 26"/>
          <p:cNvSpPr>
            <a:spLocks noChangeArrowheads="1"/>
          </p:cNvSpPr>
          <p:nvPr>
            <p:custDataLst>
              <p:tags r:id="rId25"/>
            </p:custDataLst>
          </p:nvPr>
        </p:nvSpPr>
        <p:spPr bwMode="auto">
          <a:xfrm>
            <a:off x="3286125" y="4948238"/>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深</a:t>
            </a:r>
          </a:p>
          <a:p>
            <a:pPr>
              <a:lnSpc>
                <a:spcPts val="1438"/>
              </a:lnSpc>
            </a:pPr>
            <a:r>
              <a:rPr lang="zh-CN" altLang="ru-RU" sz="1200">
                <a:solidFill>
                  <a:srgbClr val="FFFFFF"/>
                </a:solidFill>
                <a:latin typeface="SWEWCI+å¾®è½¯é�»" charset="-122"/>
                <a:ea typeface="SWEWCI+å¾®è½¯é�»" charset="-122"/>
              </a:rPr>
              <a:t>基</a:t>
            </a:r>
          </a:p>
          <a:p>
            <a:pPr>
              <a:lnSpc>
                <a:spcPts val="1438"/>
              </a:lnSpc>
              <a:spcBef>
                <a:spcPts val="50"/>
              </a:spcBef>
            </a:pPr>
            <a:r>
              <a:rPr lang="zh-CN" altLang="ru-RU" sz="1200">
                <a:solidFill>
                  <a:srgbClr val="FFFFFF"/>
                </a:solidFill>
                <a:latin typeface="SWEWCI+å¾®è½¯é�»" charset="-122"/>
                <a:ea typeface="SWEWCI+å¾®è½¯é�»" charset="-122"/>
              </a:rPr>
              <a:t>坑</a:t>
            </a:r>
          </a:p>
          <a:p>
            <a:pPr>
              <a:lnSpc>
                <a:spcPts val="1438"/>
              </a:lnSpc>
            </a:pPr>
            <a:r>
              <a:rPr lang="zh-CN" altLang="ru-RU" sz="1200">
                <a:solidFill>
                  <a:srgbClr val="FFFFFF"/>
                </a:solidFill>
                <a:latin typeface="SWEWCI+å¾®è½¯é�»" charset="-122"/>
                <a:ea typeface="SWEWCI+å¾®è½¯é�»" charset="-122"/>
              </a:rPr>
              <a:t>监</a:t>
            </a:r>
          </a:p>
          <a:p>
            <a:pPr>
              <a:lnSpc>
                <a:spcPts val="1438"/>
              </a:lnSpc>
            </a:pPr>
            <a:r>
              <a:rPr lang="zh-CN" altLang="ru-RU" sz="1200">
                <a:solidFill>
                  <a:srgbClr val="FFFFFF"/>
                </a:solidFill>
                <a:latin typeface="SWEWCI+å¾®è½¯é�»" charset="-122"/>
                <a:ea typeface="SWEWCI+å¾®è½¯é�»" charset="-122"/>
              </a:rPr>
              <a:t>测</a:t>
            </a:r>
          </a:p>
        </p:txBody>
      </p:sp>
      <p:sp>
        <p:nvSpPr>
          <p:cNvPr id="20507" name="object 27"/>
          <p:cNvSpPr>
            <a:spLocks noChangeArrowheads="1"/>
          </p:cNvSpPr>
          <p:nvPr>
            <p:custDataLst>
              <p:tags r:id="rId26"/>
            </p:custDataLst>
          </p:nvPr>
        </p:nvSpPr>
        <p:spPr bwMode="auto">
          <a:xfrm>
            <a:off x="3670300" y="4956175"/>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混</a:t>
            </a:r>
          </a:p>
          <a:p>
            <a:pPr>
              <a:lnSpc>
                <a:spcPts val="1438"/>
              </a:lnSpc>
            </a:pPr>
            <a:r>
              <a:rPr lang="zh-CN" altLang="ru-RU" sz="1200">
                <a:solidFill>
                  <a:srgbClr val="FFFFFF"/>
                </a:solidFill>
                <a:latin typeface="SWEWCI+å¾®è½¯é�»" charset="-122"/>
                <a:ea typeface="SWEWCI+å¾®è½¯é�»" charset="-122"/>
              </a:rPr>
              <a:t>凝</a:t>
            </a:r>
          </a:p>
          <a:p>
            <a:pPr>
              <a:lnSpc>
                <a:spcPts val="1438"/>
              </a:lnSpc>
              <a:spcBef>
                <a:spcPts val="50"/>
              </a:spcBef>
            </a:pPr>
            <a:r>
              <a:rPr lang="zh-CN" altLang="ru-RU" sz="1200">
                <a:solidFill>
                  <a:srgbClr val="FFFFFF"/>
                </a:solidFill>
                <a:latin typeface="SWEWCI+å¾®è½¯é�»" charset="-122"/>
                <a:ea typeface="SWEWCI+å¾®è½¯é�»" charset="-122"/>
              </a:rPr>
              <a:t>土</a:t>
            </a:r>
          </a:p>
          <a:p>
            <a:pPr>
              <a:lnSpc>
                <a:spcPts val="1438"/>
              </a:lnSpc>
            </a:pPr>
            <a:r>
              <a:rPr lang="zh-CN" altLang="ru-RU" sz="1200">
                <a:solidFill>
                  <a:srgbClr val="FFFFFF"/>
                </a:solidFill>
                <a:latin typeface="SWEWCI+å¾®è½¯é�»" charset="-122"/>
                <a:ea typeface="SWEWCI+å¾®è½¯é�»" charset="-122"/>
              </a:rPr>
              <a:t>测</a:t>
            </a:r>
          </a:p>
          <a:p>
            <a:pPr>
              <a:lnSpc>
                <a:spcPts val="1438"/>
              </a:lnSpc>
            </a:pPr>
            <a:r>
              <a:rPr lang="zh-CN" altLang="ru-RU" sz="1200">
                <a:solidFill>
                  <a:srgbClr val="FFFFFF"/>
                </a:solidFill>
                <a:latin typeface="SWEWCI+å¾®è½¯é�»" charset="-122"/>
                <a:ea typeface="SWEWCI+å¾®è½¯é�»" charset="-122"/>
              </a:rPr>
              <a:t>温</a:t>
            </a:r>
          </a:p>
        </p:txBody>
      </p:sp>
      <p:sp>
        <p:nvSpPr>
          <p:cNvPr id="20508" name="object 28"/>
          <p:cNvSpPr>
            <a:spLocks noChangeArrowheads="1"/>
          </p:cNvSpPr>
          <p:nvPr>
            <p:custDataLst>
              <p:tags r:id="rId27"/>
            </p:custDataLst>
          </p:nvPr>
        </p:nvSpPr>
        <p:spPr bwMode="auto">
          <a:xfrm>
            <a:off x="4056063" y="4956175"/>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智</a:t>
            </a:r>
          </a:p>
          <a:p>
            <a:pPr>
              <a:lnSpc>
                <a:spcPts val="1438"/>
              </a:lnSpc>
            </a:pPr>
            <a:r>
              <a:rPr lang="zh-CN" altLang="ru-RU" sz="1200">
                <a:solidFill>
                  <a:srgbClr val="FFFFFF"/>
                </a:solidFill>
                <a:latin typeface="SWEWCI+å¾®è½¯é�»" charset="-122"/>
                <a:ea typeface="SWEWCI+å¾®è½¯é�»" charset="-122"/>
              </a:rPr>
              <a:t>能</a:t>
            </a:r>
          </a:p>
          <a:p>
            <a:pPr>
              <a:lnSpc>
                <a:spcPts val="1438"/>
              </a:lnSpc>
              <a:spcBef>
                <a:spcPts val="50"/>
              </a:spcBef>
            </a:pPr>
            <a:r>
              <a:rPr lang="zh-CN" altLang="ru-RU" sz="1200">
                <a:solidFill>
                  <a:srgbClr val="FFFFFF"/>
                </a:solidFill>
                <a:latin typeface="SWEWCI+å¾®è½¯é�»" charset="-122"/>
                <a:ea typeface="SWEWCI+å¾®è½¯é�»" charset="-122"/>
              </a:rPr>
              <a:t>安</a:t>
            </a:r>
          </a:p>
          <a:p>
            <a:pPr>
              <a:lnSpc>
                <a:spcPts val="1438"/>
              </a:lnSpc>
            </a:pPr>
            <a:r>
              <a:rPr lang="zh-CN" altLang="ru-RU" sz="1200">
                <a:solidFill>
                  <a:srgbClr val="FFFFFF"/>
                </a:solidFill>
                <a:latin typeface="SWEWCI+å¾®è½¯é�»" charset="-122"/>
                <a:ea typeface="SWEWCI+å¾®è½¯é�»" charset="-122"/>
              </a:rPr>
              <a:t>全</a:t>
            </a:r>
          </a:p>
          <a:p>
            <a:pPr>
              <a:lnSpc>
                <a:spcPts val="1438"/>
              </a:lnSpc>
            </a:pPr>
            <a:r>
              <a:rPr lang="zh-CN" altLang="ru-RU" sz="1200">
                <a:solidFill>
                  <a:srgbClr val="FFFFFF"/>
                </a:solidFill>
                <a:latin typeface="SWEWCI+å¾®è½¯é�»" charset="-122"/>
                <a:ea typeface="SWEWCI+å¾®è½¯é�»" charset="-122"/>
              </a:rPr>
              <a:t>帽</a:t>
            </a:r>
          </a:p>
        </p:txBody>
      </p:sp>
      <p:sp>
        <p:nvSpPr>
          <p:cNvPr id="20509" name="object 29"/>
          <p:cNvSpPr>
            <a:spLocks noChangeArrowheads="1"/>
          </p:cNvSpPr>
          <p:nvPr>
            <p:custDataLst>
              <p:tags r:id="rId28"/>
            </p:custDataLst>
          </p:nvPr>
        </p:nvSpPr>
        <p:spPr bwMode="auto">
          <a:xfrm>
            <a:off x="5210175" y="4956175"/>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智</a:t>
            </a:r>
          </a:p>
          <a:p>
            <a:pPr>
              <a:lnSpc>
                <a:spcPts val="1438"/>
              </a:lnSpc>
            </a:pPr>
            <a:r>
              <a:rPr lang="zh-CN" altLang="ru-RU" sz="1200">
                <a:solidFill>
                  <a:srgbClr val="FFFFFF"/>
                </a:solidFill>
                <a:latin typeface="SWEWCI+å¾®è½¯é�»" charset="-122"/>
                <a:ea typeface="SWEWCI+å¾®è½¯é�»" charset="-122"/>
              </a:rPr>
              <a:t>能</a:t>
            </a:r>
          </a:p>
          <a:p>
            <a:pPr>
              <a:lnSpc>
                <a:spcPts val="1438"/>
              </a:lnSpc>
              <a:spcBef>
                <a:spcPts val="50"/>
              </a:spcBef>
            </a:pPr>
            <a:r>
              <a:rPr lang="zh-CN" altLang="ru-RU" sz="1200">
                <a:solidFill>
                  <a:srgbClr val="FFFFFF"/>
                </a:solidFill>
                <a:latin typeface="SWEWCI+å¾®è½¯é�»" charset="-122"/>
                <a:ea typeface="SWEWCI+å¾®è½¯é�»" charset="-122"/>
              </a:rPr>
              <a:t>变</a:t>
            </a:r>
          </a:p>
          <a:p>
            <a:pPr>
              <a:lnSpc>
                <a:spcPts val="1438"/>
              </a:lnSpc>
            </a:pPr>
            <a:r>
              <a:rPr lang="zh-CN" altLang="ru-RU" sz="1200">
                <a:solidFill>
                  <a:srgbClr val="FFFFFF"/>
                </a:solidFill>
                <a:latin typeface="SWEWCI+å¾®è½¯é�»" charset="-122"/>
                <a:ea typeface="SWEWCI+å¾®è½¯é�»" charset="-122"/>
              </a:rPr>
              <a:t>电</a:t>
            </a:r>
          </a:p>
          <a:p>
            <a:pPr>
              <a:lnSpc>
                <a:spcPts val="1438"/>
              </a:lnSpc>
            </a:pPr>
            <a:r>
              <a:rPr lang="zh-CN" altLang="ru-RU" sz="1200">
                <a:solidFill>
                  <a:srgbClr val="FFFFFF"/>
                </a:solidFill>
                <a:latin typeface="SWEWCI+å¾®è½¯é�»" charset="-122"/>
                <a:ea typeface="SWEWCI+å¾®è½¯é�»" charset="-122"/>
              </a:rPr>
              <a:t>箱</a:t>
            </a:r>
          </a:p>
        </p:txBody>
      </p:sp>
      <p:sp>
        <p:nvSpPr>
          <p:cNvPr id="20510" name="object 30"/>
          <p:cNvSpPr>
            <a:spLocks noChangeArrowheads="1"/>
          </p:cNvSpPr>
          <p:nvPr>
            <p:custDataLst>
              <p:tags r:id="rId29"/>
            </p:custDataLst>
          </p:nvPr>
        </p:nvSpPr>
        <p:spPr bwMode="auto">
          <a:xfrm>
            <a:off x="11398250" y="4956175"/>
            <a:ext cx="3810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模</a:t>
            </a:r>
          </a:p>
          <a:p>
            <a:pPr>
              <a:lnSpc>
                <a:spcPts val="1438"/>
              </a:lnSpc>
            </a:pPr>
            <a:r>
              <a:rPr lang="zh-CN" altLang="ru-RU" sz="1200">
                <a:solidFill>
                  <a:srgbClr val="FFFFFF"/>
                </a:solidFill>
                <a:latin typeface="SWEWCI+å¾®è½¯é�»" charset="-122"/>
                <a:ea typeface="SWEWCI+å¾®è½¯é�»" charset="-122"/>
              </a:rPr>
              <a:t>板</a:t>
            </a:r>
          </a:p>
          <a:p>
            <a:pPr>
              <a:lnSpc>
                <a:spcPts val="1438"/>
              </a:lnSpc>
              <a:spcBef>
                <a:spcPts val="50"/>
              </a:spcBef>
            </a:pPr>
            <a:r>
              <a:rPr lang="zh-CN" altLang="ru-RU" sz="1200">
                <a:solidFill>
                  <a:srgbClr val="FFFFFF"/>
                </a:solidFill>
                <a:latin typeface="SWEWCI+å¾®è½¯é�»" charset="-122"/>
                <a:ea typeface="SWEWCI+å¾®è½¯é�»" charset="-122"/>
              </a:rPr>
              <a:t>脚</a:t>
            </a:r>
          </a:p>
          <a:p>
            <a:pPr>
              <a:lnSpc>
                <a:spcPts val="1438"/>
              </a:lnSpc>
            </a:pPr>
            <a:r>
              <a:rPr lang="zh-CN" altLang="ru-RU" sz="1200">
                <a:solidFill>
                  <a:srgbClr val="FFFFFF"/>
                </a:solidFill>
                <a:latin typeface="SWEWCI+å¾®è½¯é�»" charset="-122"/>
                <a:ea typeface="SWEWCI+å¾®è½¯é�»" charset="-122"/>
              </a:rPr>
              <a:t>手</a:t>
            </a:r>
          </a:p>
          <a:p>
            <a:pPr>
              <a:lnSpc>
                <a:spcPts val="1438"/>
              </a:lnSpc>
            </a:pPr>
            <a:r>
              <a:rPr lang="zh-CN" altLang="ru-RU" sz="1200">
                <a:solidFill>
                  <a:srgbClr val="FFFFFF"/>
                </a:solidFill>
                <a:latin typeface="SWEWCI+å¾®è½¯é�»" charset="-122"/>
                <a:ea typeface="SWEWCI+å¾®è½¯é�»" charset="-122"/>
              </a:rPr>
              <a:t>架</a:t>
            </a:r>
          </a:p>
        </p:txBody>
      </p:sp>
      <p:sp>
        <p:nvSpPr>
          <p:cNvPr id="20511" name="object 31"/>
          <p:cNvSpPr>
            <a:spLocks noChangeArrowheads="1"/>
          </p:cNvSpPr>
          <p:nvPr>
            <p:custDataLst>
              <p:tags r:id="rId30"/>
            </p:custDataLst>
          </p:nvPr>
        </p:nvSpPr>
        <p:spPr bwMode="auto">
          <a:xfrm>
            <a:off x="6651625" y="4995863"/>
            <a:ext cx="2730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ru-RU" altLang="zh-CN" sz="1200">
                <a:solidFill>
                  <a:srgbClr val="FFFFFF"/>
                </a:solidFill>
                <a:latin typeface="PMPMIL+å¾®è½¯é�»" charset="-122"/>
                <a:ea typeface="PMPMIL+å¾®è½¯é�»" charset="-122"/>
              </a:rPr>
              <a:t>I</a:t>
            </a:r>
          </a:p>
        </p:txBody>
      </p:sp>
      <p:sp>
        <p:nvSpPr>
          <p:cNvPr id="20512" name="object 32"/>
          <p:cNvSpPr>
            <a:spLocks noChangeArrowheads="1"/>
          </p:cNvSpPr>
          <p:nvPr>
            <p:custDataLst>
              <p:tags r:id="rId31"/>
            </p:custDataLst>
          </p:nvPr>
        </p:nvSpPr>
        <p:spPr bwMode="auto">
          <a:xfrm>
            <a:off x="5594350" y="5048250"/>
            <a:ext cx="381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周</a:t>
            </a:r>
          </a:p>
          <a:p>
            <a:pPr>
              <a:lnSpc>
                <a:spcPts val="1438"/>
              </a:lnSpc>
            </a:pPr>
            <a:r>
              <a:rPr lang="zh-CN" altLang="ru-RU" sz="1200">
                <a:solidFill>
                  <a:srgbClr val="FFFFFF"/>
                </a:solidFill>
                <a:latin typeface="SWEWCI+å¾®è½¯é�»" charset="-122"/>
                <a:ea typeface="SWEWCI+å¾®è½¯é�»" charset="-122"/>
              </a:rPr>
              <a:t>界</a:t>
            </a:r>
          </a:p>
          <a:p>
            <a:pPr>
              <a:lnSpc>
                <a:spcPts val="1438"/>
              </a:lnSpc>
              <a:spcBef>
                <a:spcPts val="50"/>
              </a:spcBef>
            </a:pPr>
            <a:r>
              <a:rPr lang="zh-CN" altLang="ru-RU" sz="1200">
                <a:solidFill>
                  <a:srgbClr val="FFFFFF"/>
                </a:solidFill>
                <a:latin typeface="SWEWCI+å¾®è½¯é�»" charset="-122"/>
                <a:ea typeface="SWEWCI+å¾®è½¯é�»" charset="-122"/>
              </a:rPr>
              <a:t>防</a:t>
            </a:r>
          </a:p>
          <a:p>
            <a:pPr>
              <a:lnSpc>
                <a:spcPts val="1438"/>
              </a:lnSpc>
            </a:pPr>
            <a:r>
              <a:rPr lang="zh-CN" altLang="ru-RU" sz="1200">
                <a:solidFill>
                  <a:srgbClr val="FFFFFF"/>
                </a:solidFill>
                <a:latin typeface="SWEWCI+å¾®è½¯é�»" charset="-122"/>
                <a:ea typeface="SWEWCI+å¾®è½¯é�»" charset="-122"/>
              </a:rPr>
              <a:t>护</a:t>
            </a:r>
          </a:p>
        </p:txBody>
      </p:sp>
      <p:sp>
        <p:nvSpPr>
          <p:cNvPr id="20513" name="object 33"/>
          <p:cNvSpPr>
            <a:spLocks noChangeArrowheads="1"/>
          </p:cNvSpPr>
          <p:nvPr>
            <p:custDataLst>
              <p:tags r:id="rId32"/>
            </p:custDataLst>
          </p:nvPr>
        </p:nvSpPr>
        <p:spPr bwMode="auto">
          <a:xfrm>
            <a:off x="8785225" y="5040313"/>
            <a:ext cx="3810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劳</a:t>
            </a:r>
          </a:p>
          <a:p>
            <a:pPr>
              <a:lnSpc>
                <a:spcPts val="1438"/>
              </a:lnSpc>
            </a:pPr>
            <a:r>
              <a:rPr lang="zh-CN" altLang="ru-RU" sz="1200">
                <a:solidFill>
                  <a:srgbClr val="FFFFFF"/>
                </a:solidFill>
                <a:latin typeface="SWEWCI+å¾®è½¯é�»" charset="-122"/>
                <a:ea typeface="SWEWCI+å¾®è½¯é�»" charset="-122"/>
              </a:rPr>
              <a:t>务</a:t>
            </a:r>
          </a:p>
          <a:p>
            <a:pPr>
              <a:lnSpc>
                <a:spcPts val="1438"/>
              </a:lnSpc>
              <a:spcBef>
                <a:spcPts val="50"/>
              </a:spcBef>
            </a:pPr>
            <a:r>
              <a:rPr lang="zh-CN" altLang="ru-RU" sz="1200">
                <a:solidFill>
                  <a:srgbClr val="FFFFFF"/>
                </a:solidFill>
                <a:latin typeface="SWEWCI+å¾®è½¯é�»" charset="-122"/>
                <a:ea typeface="SWEWCI+å¾®è½¯é�»" charset="-122"/>
              </a:rPr>
              <a:t>管</a:t>
            </a:r>
          </a:p>
          <a:p>
            <a:pPr>
              <a:lnSpc>
                <a:spcPts val="1438"/>
              </a:lnSpc>
            </a:pPr>
            <a:r>
              <a:rPr lang="zh-CN" altLang="ru-RU" sz="1200">
                <a:solidFill>
                  <a:srgbClr val="FFFFFF"/>
                </a:solidFill>
                <a:latin typeface="SWEWCI+å¾®è½¯é�»" charset="-122"/>
                <a:ea typeface="SWEWCI+å¾®è½¯é�»" charset="-122"/>
              </a:rPr>
              <a:t>理</a:t>
            </a:r>
          </a:p>
        </p:txBody>
      </p:sp>
      <p:sp>
        <p:nvSpPr>
          <p:cNvPr id="20514" name="object 34"/>
          <p:cNvSpPr>
            <a:spLocks noChangeArrowheads="1"/>
          </p:cNvSpPr>
          <p:nvPr>
            <p:custDataLst>
              <p:tags r:id="rId33"/>
            </p:custDataLst>
          </p:nvPr>
        </p:nvSpPr>
        <p:spPr bwMode="auto">
          <a:xfrm>
            <a:off x="9147175" y="5040313"/>
            <a:ext cx="3810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物</a:t>
            </a:r>
          </a:p>
          <a:p>
            <a:pPr>
              <a:lnSpc>
                <a:spcPts val="1438"/>
              </a:lnSpc>
            </a:pPr>
            <a:r>
              <a:rPr lang="zh-CN" altLang="ru-RU" sz="1200">
                <a:solidFill>
                  <a:srgbClr val="FFFFFF"/>
                </a:solidFill>
                <a:latin typeface="SWEWCI+å¾®è½¯é�»" charset="-122"/>
                <a:ea typeface="SWEWCI+å¾®è½¯é�»" charset="-122"/>
              </a:rPr>
              <a:t>料</a:t>
            </a:r>
          </a:p>
          <a:p>
            <a:pPr>
              <a:lnSpc>
                <a:spcPts val="1438"/>
              </a:lnSpc>
              <a:spcBef>
                <a:spcPts val="50"/>
              </a:spcBef>
            </a:pPr>
            <a:r>
              <a:rPr lang="zh-CN" altLang="ru-RU" sz="1200">
                <a:solidFill>
                  <a:srgbClr val="FFFFFF"/>
                </a:solidFill>
                <a:latin typeface="SWEWCI+å¾®è½¯é�»" charset="-122"/>
                <a:ea typeface="SWEWCI+å¾®è½¯é�»" charset="-122"/>
              </a:rPr>
              <a:t>管</a:t>
            </a:r>
          </a:p>
          <a:p>
            <a:pPr>
              <a:lnSpc>
                <a:spcPts val="1438"/>
              </a:lnSpc>
            </a:pPr>
            <a:r>
              <a:rPr lang="zh-CN" altLang="ru-RU" sz="1200">
                <a:solidFill>
                  <a:srgbClr val="FFFFFF"/>
                </a:solidFill>
                <a:latin typeface="SWEWCI+å¾®è½¯é�»" charset="-122"/>
                <a:ea typeface="SWEWCI+å¾®è½¯é�»" charset="-122"/>
              </a:rPr>
              <a:t>理</a:t>
            </a:r>
          </a:p>
        </p:txBody>
      </p:sp>
      <p:sp>
        <p:nvSpPr>
          <p:cNvPr id="20515" name="object 35"/>
          <p:cNvSpPr>
            <a:spLocks noChangeArrowheads="1"/>
          </p:cNvSpPr>
          <p:nvPr>
            <p:custDataLst>
              <p:tags r:id="rId34"/>
            </p:custDataLst>
          </p:nvPr>
        </p:nvSpPr>
        <p:spPr bwMode="auto">
          <a:xfrm>
            <a:off x="10626725" y="5048250"/>
            <a:ext cx="381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斑</a:t>
            </a:r>
          </a:p>
          <a:p>
            <a:pPr>
              <a:lnSpc>
                <a:spcPts val="1438"/>
              </a:lnSpc>
            </a:pPr>
            <a:r>
              <a:rPr lang="zh-CN" altLang="ru-RU" sz="1200">
                <a:solidFill>
                  <a:srgbClr val="FFFFFF"/>
                </a:solidFill>
                <a:latin typeface="SWEWCI+å¾®è½¯é�»" charset="-122"/>
                <a:ea typeface="SWEWCI+å¾®è½¯é�»" charset="-122"/>
              </a:rPr>
              <a:t>马</a:t>
            </a:r>
          </a:p>
          <a:p>
            <a:pPr>
              <a:lnSpc>
                <a:spcPts val="1438"/>
              </a:lnSpc>
              <a:spcBef>
                <a:spcPts val="50"/>
              </a:spcBef>
            </a:pPr>
            <a:r>
              <a:rPr lang="zh-CN" altLang="ru-RU" sz="1200">
                <a:solidFill>
                  <a:srgbClr val="FFFFFF"/>
                </a:solidFill>
                <a:latin typeface="SWEWCI+å¾®è½¯é�»" charset="-122"/>
                <a:ea typeface="SWEWCI+å¾®è½¯é�»" charset="-122"/>
              </a:rPr>
              <a:t>计</a:t>
            </a:r>
          </a:p>
          <a:p>
            <a:pPr>
              <a:lnSpc>
                <a:spcPts val="1438"/>
              </a:lnSpc>
            </a:pPr>
            <a:r>
              <a:rPr lang="zh-CN" altLang="ru-RU" sz="1200">
                <a:solidFill>
                  <a:srgbClr val="FFFFFF"/>
                </a:solidFill>
                <a:latin typeface="SWEWCI+å¾®è½¯é�»" charset="-122"/>
                <a:ea typeface="SWEWCI+å¾®è½¯é�»" charset="-122"/>
              </a:rPr>
              <a:t>划</a:t>
            </a:r>
          </a:p>
        </p:txBody>
      </p:sp>
      <p:sp>
        <p:nvSpPr>
          <p:cNvPr id="20516" name="object 36"/>
          <p:cNvSpPr>
            <a:spLocks noChangeArrowheads="1"/>
          </p:cNvSpPr>
          <p:nvPr>
            <p:custDataLst>
              <p:tags r:id="rId35"/>
            </p:custDataLst>
          </p:nvPr>
        </p:nvSpPr>
        <p:spPr bwMode="auto">
          <a:xfrm>
            <a:off x="5970588" y="5138738"/>
            <a:ext cx="3810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a:t>
            </a:r>
          </a:p>
          <a:p>
            <a:pPr>
              <a:lnSpc>
                <a:spcPts val="1438"/>
              </a:lnSpc>
            </a:pPr>
            <a:r>
              <a:rPr lang="zh-CN" altLang="ru-RU" sz="1200">
                <a:solidFill>
                  <a:srgbClr val="FFFFFF"/>
                </a:solidFill>
                <a:latin typeface="SWEWCI+å¾®è½¯é�»" charset="-122"/>
                <a:ea typeface="SWEWCI+å¾®è½¯é�»" charset="-122"/>
              </a:rPr>
              <a:t>。</a:t>
            </a:r>
          </a:p>
          <a:p>
            <a:pPr>
              <a:lnSpc>
                <a:spcPts val="1438"/>
              </a:lnSpc>
              <a:spcBef>
                <a:spcPts val="50"/>
              </a:spcBef>
            </a:pPr>
            <a:r>
              <a:rPr lang="zh-CN" altLang="ru-RU" sz="1200">
                <a:solidFill>
                  <a:srgbClr val="FFFFFF"/>
                </a:solidFill>
                <a:latin typeface="SWEWCI+å¾®è½¯é�»" charset="-122"/>
                <a:ea typeface="SWEWCI+å¾®è½¯é�»" charset="-122"/>
              </a:rPr>
              <a:t>。</a:t>
            </a:r>
          </a:p>
        </p:txBody>
      </p:sp>
      <p:sp>
        <p:nvSpPr>
          <p:cNvPr id="20517" name="object 37"/>
          <p:cNvSpPr>
            <a:spLocks noChangeArrowheads="1"/>
          </p:cNvSpPr>
          <p:nvPr>
            <p:custDataLst>
              <p:tags r:id="rId36"/>
            </p:custDataLst>
          </p:nvPr>
        </p:nvSpPr>
        <p:spPr bwMode="auto">
          <a:xfrm>
            <a:off x="9510713" y="5130800"/>
            <a:ext cx="3810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FFFFFF"/>
                </a:solidFill>
                <a:latin typeface="SWEWCI+å¾®è½¯é�»" charset="-122"/>
                <a:ea typeface="SWEWCI+å¾®è½¯é�»" charset="-122"/>
              </a:rPr>
              <a:t>轻</a:t>
            </a:r>
          </a:p>
          <a:p>
            <a:pPr>
              <a:lnSpc>
                <a:spcPts val="1438"/>
              </a:lnSpc>
            </a:pPr>
            <a:r>
              <a:rPr lang="zh-CN" altLang="ru-RU" sz="1200">
                <a:solidFill>
                  <a:srgbClr val="FFFFFF"/>
                </a:solidFill>
                <a:latin typeface="SWEWCI+å¾®è½¯é�»" charset="-122"/>
                <a:ea typeface="SWEWCI+å¾®è½¯é�»" charset="-122"/>
              </a:rPr>
              <a:t>协</a:t>
            </a:r>
          </a:p>
          <a:p>
            <a:pPr>
              <a:lnSpc>
                <a:spcPts val="1438"/>
              </a:lnSpc>
              <a:spcBef>
                <a:spcPts val="50"/>
              </a:spcBef>
            </a:pPr>
            <a:r>
              <a:rPr lang="zh-CN" altLang="ru-RU" sz="1200">
                <a:solidFill>
                  <a:srgbClr val="FFFFFF"/>
                </a:solidFill>
                <a:latin typeface="SWEWCI+å¾®è½¯é�»" charset="-122"/>
                <a:ea typeface="SWEWCI+å¾®è½¯é�»" charset="-122"/>
              </a:rPr>
              <a:t>作</a:t>
            </a:r>
          </a:p>
        </p:txBody>
      </p:sp>
      <p:sp>
        <p:nvSpPr>
          <p:cNvPr id="20518" name="object 38"/>
          <p:cNvSpPr>
            <a:spLocks noChangeArrowheads="1"/>
          </p:cNvSpPr>
          <p:nvPr>
            <p:custDataLst>
              <p:tags r:id="rId37"/>
            </p:custDataLst>
          </p:nvPr>
        </p:nvSpPr>
        <p:spPr bwMode="auto">
          <a:xfrm>
            <a:off x="6621463" y="5180013"/>
            <a:ext cx="3810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ru-RU" altLang="zh-CN" sz="1200">
                <a:solidFill>
                  <a:srgbClr val="FFFFFF"/>
                </a:solidFill>
                <a:latin typeface="PMPMIL+å¾®è½¯é�»" charset="-122"/>
                <a:ea typeface="PMPMIL+å¾®è½¯é�»" charset="-122"/>
              </a:rPr>
              <a:t>M</a:t>
            </a:r>
          </a:p>
          <a:p>
            <a:pPr>
              <a:lnSpc>
                <a:spcPts val="1438"/>
              </a:lnSpc>
            </a:pPr>
            <a:r>
              <a:rPr lang="zh-CN" altLang="ru-RU" sz="1200">
                <a:solidFill>
                  <a:srgbClr val="FFFFFF"/>
                </a:solidFill>
                <a:latin typeface="SWEWCI+å¾®è½¯é�»" charset="-122"/>
                <a:ea typeface="SWEWCI+å¾®è½¯é�»" charset="-122"/>
              </a:rPr>
              <a:t>集</a:t>
            </a:r>
          </a:p>
          <a:p>
            <a:pPr>
              <a:lnSpc>
                <a:spcPts val="1438"/>
              </a:lnSpc>
              <a:spcBef>
                <a:spcPts val="50"/>
              </a:spcBef>
            </a:pPr>
            <a:r>
              <a:rPr lang="zh-CN" altLang="ru-RU" sz="1200">
                <a:solidFill>
                  <a:srgbClr val="FFFFFF"/>
                </a:solidFill>
                <a:latin typeface="SWEWCI+å¾®è½¯é�»" charset="-122"/>
                <a:ea typeface="SWEWCI+å¾®è½¯é�»" charset="-122"/>
              </a:rPr>
              <a:t>成</a:t>
            </a:r>
          </a:p>
        </p:txBody>
      </p:sp>
      <p:sp>
        <p:nvSpPr>
          <p:cNvPr id="39" name="object 39"/>
          <p:cNvSpPr txBox="1"/>
          <p:nvPr>
            <p:custDataLst>
              <p:tags r:id="rId38"/>
            </p:custDataLst>
          </p:nvPr>
        </p:nvSpPr>
        <p:spPr>
          <a:xfrm>
            <a:off x="10258425" y="5173663"/>
            <a:ext cx="285750" cy="5381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96"/>
              </a:lnSpc>
              <a:buSzTx/>
              <a:buFontTx/>
              <a:buNone/>
            </a:pPr>
            <a:r>
              <a:rPr sz="1050">
                <a:ln w="9525" cap="flat" cmpd="sng" algn="ctr">
                  <a:noFill/>
                  <a:prstDash val="solid"/>
                  <a:round/>
                  <a:headEnd type="none" w="med" len="med"/>
                  <a:tailEnd type="none" w="med" len="med"/>
                </a:ln>
                <a:solidFill>
                  <a:srgbClr val="FFFFFF"/>
                </a:solidFill>
                <a:latin typeface="PMPMIL+å¾®è½¯é�»"/>
                <a:cs typeface="PMPMIL+å¾®è½¯é�»"/>
                <a:sym typeface="Wingdings"/>
              </a:rPr>
              <a:t>g</a:t>
            </a:r>
          </a:p>
          <a:p>
            <a:pPr marL="24383" eaLnBrk="0" fontAlgn="auto" hangingPunct="0">
              <a:lnSpc>
                <a:spcPts val="1263"/>
              </a:lnSpc>
              <a:buSzTx/>
              <a:buFontTx/>
              <a:buNone/>
            </a:pPr>
            <a:r>
              <a:rPr sz="1050">
                <a:ln w="9525" cap="flat" cmpd="sng" algn="ctr">
                  <a:noFill/>
                  <a:prstDash val="solid"/>
                  <a:round/>
                  <a:headEnd type="none" w="med" len="med"/>
                  <a:tailEnd type="none" w="med" len="med"/>
                </a:ln>
                <a:solidFill>
                  <a:srgbClr val="FFFFFF"/>
                </a:solidFill>
                <a:latin typeface="PMPMIL+å¾®è½¯é�»"/>
                <a:cs typeface="PMPMIL+å¾®è½¯é�»"/>
                <a:sym typeface="Wingdings"/>
              </a:rPr>
              <a:t>i</a:t>
            </a:r>
          </a:p>
        </p:txBody>
      </p:sp>
      <p:sp>
        <p:nvSpPr>
          <p:cNvPr id="40" name="object 40"/>
          <p:cNvSpPr txBox="1"/>
          <p:nvPr>
            <p:custDataLst>
              <p:tags r:id="rId39"/>
            </p:custDataLst>
          </p:nvPr>
        </p:nvSpPr>
        <p:spPr>
          <a:xfrm>
            <a:off x="10252075" y="5494338"/>
            <a:ext cx="301625" cy="696912"/>
          </a:xfrm>
          <a:prstGeom prst="rect">
            <a:avLst/>
          </a:prstGeom>
          <a:noFill/>
          <a:ln w="9525" cap="flat" cmpd="sng" algn="ctr">
            <a:noFill/>
            <a:prstDash val="solid"/>
            <a:round/>
            <a:headEnd type="none" w="med" len="med"/>
            <a:tailEnd type="none" w="med" len="med"/>
          </a:ln>
        </p:spPr>
        <p:txBody>
          <a:bodyPr lIns="0" tIns="0" rIns="0" bIns="0">
            <a:spAutoFit/>
          </a:bodyPr>
          <a:lstStyle/>
          <a:p>
            <a:pPr marL="3047" eaLnBrk="0" fontAlgn="auto" hangingPunct="0">
              <a:lnSpc>
                <a:spcPts val="1393"/>
              </a:lnSpc>
              <a:buSzTx/>
              <a:buFontTx/>
              <a:buNone/>
            </a:pPr>
            <a:r>
              <a:rPr sz="1050">
                <a:ln w="9525" cap="flat" cmpd="sng" algn="ctr">
                  <a:noFill/>
                  <a:prstDash val="solid"/>
                  <a:round/>
                  <a:headEnd type="none" w="med" len="med"/>
                  <a:tailEnd type="none" w="med" len="med"/>
                </a:ln>
                <a:solidFill>
                  <a:srgbClr val="FFFFFF"/>
                </a:solidFill>
                <a:latin typeface="PMPMIL+å¾®è½¯é�»"/>
                <a:cs typeface="PMPMIL+å¾®è½¯é�»"/>
                <a:sym typeface="Wingdings"/>
              </a:rPr>
              <a:t>C</a:t>
            </a:r>
          </a:p>
          <a:p>
            <a:pPr marL="1523" eaLnBrk="0" fontAlgn="auto" hangingPunct="0">
              <a:lnSpc>
                <a:spcPts val="1259"/>
              </a:lnSpc>
              <a:buSzTx/>
              <a:buFontTx/>
              <a:buNone/>
            </a:pPr>
            <a:r>
              <a:rPr sz="1050">
                <a:ln w="9525" cap="flat" cmpd="sng" algn="ctr">
                  <a:noFill/>
                  <a:prstDash val="solid"/>
                  <a:round/>
                  <a:headEnd type="none" w="med" len="med"/>
                  <a:tailEnd type="none" w="med" len="med"/>
                </a:ln>
                <a:solidFill>
                  <a:srgbClr val="FFFFFF"/>
                </a:solidFill>
                <a:latin typeface="PMPMIL+å¾®è½¯é�»"/>
                <a:cs typeface="PMPMIL+å¾®è½¯é�»"/>
                <a:sym typeface="Wingdings"/>
              </a:rPr>
              <a:t>A</a:t>
            </a:r>
          </a:p>
          <a:p>
            <a:pPr eaLnBrk="0" fontAlgn="auto" hangingPunct="0">
              <a:lnSpc>
                <a:spcPts val="1260"/>
              </a:lnSpc>
              <a:buSzTx/>
              <a:buFontTx/>
              <a:buNone/>
            </a:pPr>
            <a:r>
              <a:rPr sz="1050">
                <a:ln w="9525" cap="flat" cmpd="sng" algn="ctr">
                  <a:noFill/>
                  <a:prstDash val="solid"/>
                  <a:round/>
                  <a:headEnd type="none" w="med" len="med"/>
                  <a:tailEnd type="none" w="med" len="med"/>
                </a:ln>
                <a:solidFill>
                  <a:srgbClr val="FFFFFF"/>
                </a:solidFill>
                <a:latin typeface="PMPMIL+å¾®è½¯é�»"/>
                <a:cs typeface="PMPMIL+å¾®è½¯é�»"/>
                <a:sym typeface="Wingdings"/>
              </a:rPr>
              <a:t>D</a:t>
            </a:r>
          </a:p>
        </p:txBody>
      </p:sp>
      <p:sp>
        <p:nvSpPr>
          <p:cNvPr id="20521" name="object 41"/>
          <p:cNvSpPr>
            <a:spLocks noChangeArrowheads="1"/>
          </p:cNvSpPr>
          <p:nvPr>
            <p:custDataLst>
              <p:tags r:id="rId40"/>
            </p:custDataLst>
          </p:nvPr>
        </p:nvSpPr>
        <p:spPr bwMode="auto">
          <a:xfrm>
            <a:off x="7186613" y="5883275"/>
            <a:ext cx="1060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ru-RU" altLang="zh-CN" sz="1200" b="1">
                <a:solidFill>
                  <a:srgbClr val="FFFFFF"/>
                </a:solidFill>
                <a:latin typeface="KSFWEW+å¾®è½¯é�»,Bold" charset="-122"/>
                <a:ea typeface="KSFWEW+å¾®è½¯é�»,Bold" charset="-122"/>
              </a:rPr>
              <a:t>BIM5D</a:t>
            </a:r>
            <a:r>
              <a:rPr lang="zh-CN" altLang="ru-RU" sz="1200" b="1">
                <a:solidFill>
                  <a:srgbClr val="FFFFFF"/>
                </a:solidFill>
                <a:latin typeface="WNAGRA+å¾®è½¯é�»,Bold" charset="-122"/>
                <a:ea typeface="WNAGRA+å¾®è½¯é�»,Bold" charset="-122"/>
              </a:rPr>
              <a:t>系统</a:t>
            </a:r>
          </a:p>
        </p:txBody>
      </p:sp>
    </p:spTree>
    <p:extLst>
      <p:ext uri="{BB962C8B-B14F-4D97-AF65-F5344CB8AC3E}">
        <p14:creationId xmlns:p14="http://schemas.microsoft.com/office/powerpoint/2010/main" val="39884035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4099" name="object 3"/>
          <p:cNvSpPr>
            <a:spLocks noChangeArrowheads="1"/>
          </p:cNvSpPr>
          <p:nvPr>
            <p:custDataLst>
              <p:tags r:id="rId2"/>
            </p:custDataLst>
          </p:nvPr>
        </p:nvSpPr>
        <p:spPr bwMode="auto">
          <a:xfrm>
            <a:off x="847725" y="2743200"/>
            <a:ext cx="20891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8938"/>
              </a:lnSpc>
            </a:pPr>
            <a:r>
              <a:rPr lang="ru-RU" altLang="zh-CN" sz="8000">
                <a:solidFill>
                  <a:srgbClr val="FFFFFF"/>
                </a:solidFill>
                <a:latin typeface="Arial" panose="020B0604020202020204" pitchFamily="34" charset="0"/>
              </a:rPr>
              <a:t>1</a:t>
            </a:r>
          </a:p>
        </p:txBody>
      </p:sp>
      <p:sp>
        <p:nvSpPr>
          <p:cNvPr id="4100" name="object 4"/>
          <p:cNvSpPr>
            <a:spLocks noChangeArrowheads="1"/>
          </p:cNvSpPr>
          <p:nvPr>
            <p:custDataLst>
              <p:tags r:id="rId3"/>
            </p:custDataLst>
          </p:nvPr>
        </p:nvSpPr>
        <p:spPr bwMode="auto">
          <a:xfrm>
            <a:off x="1852613" y="2760663"/>
            <a:ext cx="15748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4013"/>
              </a:lnSpc>
            </a:pPr>
            <a:r>
              <a:rPr lang="ru-RU" altLang="zh-CN" sz="3600" b="1">
                <a:solidFill>
                  <a:srgbClr val="FFFFFF"/>
                </a:solidFill>
                <a:latin typeface="Arial" panose="020B0604020202020204" pitchFamily="34" charset="0"/>
              </a:rPr>
              <a:t>Part</a:t>
            </a:r>
          </a:p>
          <a:p>
            <a:pPr>
              <a:lnSpc>
                <a:spcPts val="4013"/>
              </a:lnSpc>
              <a:spcBef>
                <a:spcPts val="288"/>
              </a:spcBef>
            </a:pPr>
            <a:r>
              <a:rPr lang="ru-RU" altLang="zh-CN" sz="3600" b="1">
                <a:solidFill>
                  <a:srgbClr val="FFFFFF"/>
                </a:solidFill>
                <a:latin typeface="Arial" panose="020B0604020202020204" pitchFamily="34" charset="0"/>
              </a:rPr>
              <a:t>One</a:t>
            </a:r>
          </a:p>
        </p:txBody>
      </p:sp>
      <p:sp>
        <p:nvSpPr>
          <p:cNvPr id="5" name="object 5"/>
          <p:cNvSpPr txBox="1"/>
          <p:nvPr>
            <p:custDataLst>
              <p:tags r:id="rId4"/>
            </p:custDataLst>
          </p:nvPr>
        </p:nvSpPr>
        <p:spPr>
          <a:xfrm>
            <a:off x="1065213" y="3941763"/>
            <a:ext cx="6405630" cy="807913"/>
          </a:xfrm>
          <a:prstGeom prst="rect">
            <a:avLst/>
          </a:prstGeom>
          <a:noFill/>
          <a:ln w="9525" cap="flat" cmpd="sng" algn="ctr">
            <a:noFill/>
            <a:prstDash val="solid"/>
            <a:round/>
            <a:headEnd type="none" w="med" len="med"/>
            <a:tailEnd type="none" w="med" len="med"/>
          </a:ln>
        </p:spPr>
        <p:txBody>
          <a:bodyPr wrap="square" lIns="0" tIns="0" rIns="0" bIns="0">
            <a:spAutoFit/>
          </a:bodyPr>
          <a:lstStyle/>
          <a:p>
            <a:pPr eaLnBrk="0" fontAlgn="auto" hangingPunct="0">
              <a:lnSpc>
                <a:spcPts val="6335"/>
              </a:lnSpc>
              <a:buSzTx/>
              <a:buFontTx/>
              <a:buNone/>
            </a:pPr>
            <a:r>
              <a:rPr lang="zh-CN" altLang="en-US" sz="4800" b="1" spc="302" dirty="0" smtClean="0">
                <a:ln w="9525" cap="flat" cmpd="sng" algn="ctr">
                  <a:noFill/>
                  <a:prstDash val="solid"/>
                  <a:round/>
                  <a:headEnd type="none" w="med" len="med"/>
                  <a:tailEnd type="none" w="med" len="med"/>
                </a:ln>
                <a:solidFill>
                  <a:srgbClr val="FFFFFF"/>
                </a:solidFill>
                <a:latin typeface="WNAGRA+å¾®è½¯é�»,Bold"/>
                <a:cs typeface="WNAGRA+å¾®è½¯é�»,Bold"/>
                <a:sym typeface="Wingdings"/>
              </a:rPr>
              <a:t>发展背景与核心诉求</a:t>
            </a:r>
            <a:endParaRPr sz="4800" b="1" spc="302"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Tree>
    <p:extLst>
      <p:ext uri="{BB962C8B-B14F-4D97-AF65-F5344CB8AC3E}">
        <p14:creationId xmlns:p14="http://schemas.microsoft.com/office/powerpoint/2010/main" val="14309255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bject 1"/>
          <p:cNvSpPr>
            <a:spLocks noChangeArrowheads="1"/>
          </p:cNvSpPr>
          <p:nvPr>
            <p:custDataLst>
              <p:tags r:id="rId1"/>
            </p:custDataLst>
          </p:nvPr>
        </p:nvSpPr>
        <p:spPr bwMode="auto">
          <a:xfrm>
            <a:off x="0" y="0"/>
            <a:ext cx="12192000" cy="6858000"/>
          </a:xfrm>
          <a:prstGeom prst="rect">
            <a:avLst/>
          </a:prstGeom>
          <a:blipFill dpi="0" rotWithShape="0">
            <a:blip r:embed="rId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24579" name="object 3"/>
          <p:cNvSpPr>
            <a:spLocks noChangeArrowheads="1"/>
          </p:cNvSpPr>
          <p:nvPr>
            <p:custDataLst>
              <p:tags r:id="rId2"/>
            </p:custDataLst>
          </p:nvPr>
        </p:nvSpPr>
        <p:spPr bwMode="auto">
          <a:xfrm>
            <a:off x="5392738" y="212725"/>
            <a:ext cx="1954212"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数字工地</a:t>
            </a:r>
          </a:p>
        </p:txBody>
      </p:sp>
      <p:sp>
        <p:nvSpPr>
          <p:cNvPr id="24580" name="object 4"/>
          <p:cNvSpPr>
            <a:spLocks noChangeArrowheads="1"/>
          </p:cNvSpPr>
          <p:nvPr>
            <p:custDataLst>
              <p:tags r:id="rId3"/>
            </p:custDataLst>
          </p:nvPr>
        </p:nvSpPr>
        <p:spPr bwMode="auto">
          <a:xfrm>
            <a:off x="9272588" y="1585913"/>
            <a:ext cx="2400300"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143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FFFFFF"/>
                </a:solidFill>
                <a:latin typeface="WNAGRA+å¾®è½¯é�»,Bold" charset="-122"/>
                <a:ea typeface="WNAGRA+å¾®è½¯é�»,Bold" charset="-122"/>
              </a:rPr>
              <a:t>清晰现场设备分布</a:t>
            </a:r>
          </a:p>
          <a:p>
            <a:pPr>
              <a:lnSpc>
                <a:spcPts val="2375"/>
              </a:lnSpc>
              <a:spcBef>
                <a:spcPts val="7425"/>
              </a:spcBef>
            </a:pPr>
            <a:r>
              <a:rPr lang="zh-CN" altLang="ru-RU" b="1">
                <a:solidFill>
                  <a:srgbClr val="FFFFFF"/>
                </a:solidFill>
                <a:latin typeface="WNAGRA+å¾®è½¯é�»,Bold" charset="-122"/>
                <a:ea typeface="WNAGRA+å¾®è½¯é�»,Bold" charset="-122"/>
              </a:rPr>
              <a:t>了解设备运行状态</a:t>
            </a:r>
          </a:p>
          <a:p>
            <a:pPr>
              <a:lnSpc>
                <a:spcPts val="2375"/>
              </a:lnSpc>
              <a:spcBef>
                <a:spcPts val="7425"/>
              </a:spcBef>
            </a:pPr>
            <a:r>
              <a:rPr lang="zh-CN" altLang="ru-RU" b="1">
                <a:solidFill>
                  <a:srgbClr val="FFFFFF"/>
                </a:solidFill>
                <a:latin typeface="WNAGRA+å¾®è½¯é�»,Bold" charset="-122"/>
                <a:ea typeface="WNAGRA+å¾®è½¯é�»,Bold" charset="-122"/>
              </a:rPr>
              <a:t>设备隐患及时预警</a:t>
            </a:r>
          </a:p>
          <a:p>
            <a:pPr>
              <a:lnSpc>
                <a:spcPts val="2375"/>
              </a:lnSpc>
              <a:spcBef>
                <a:spcPts val="7438"/>
              </a:spcBef>
            </a:pPr>
            <a:r>
              <a:rPr lang="zh-CN" altLang="ru-RU" b="1">
                <a:solidFill>
                  <a:srgbClr val="FFFFFF"/>
                </a:solidFill>
                <a:latin typeface="WNAGRA+å¾®è½¯é�»,Bold" charset="-122"/>
                <a:ea typeface="WNAGRA+å¾®è½¯é�»,Bold" charset="-122"/>
              </a:rPr>
              <a:t>积累机械设备大数据</a:t>
            </a:r>
          </a:p>
        </p:txBody>
      </p:sp>
    </p:spTree>
    <p:extLst>
      <p:ext uri="{BB962C8B-B14F-4D97-AF65-F5344CB8AC3E}">
        <p14:creationId xmlns:p14="http://schemas.microsoft.com/office/powerpoint/2010/main" val="317751372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1"/>
          <p:cNvSpPr>
            <a:spLocks noChangeArrowheads="1"/>
          </p:cNvSpPr>
          <p:nvPr>
            <p:custDataLst>
              <p:tags r:id="rId1"/>
            </p:custDataLst>
          </p:nvPr>
        </p:nvSpPr>
        <p:spPr bwMode="auto">
          <a:xfrm>
            <a:off x="0" y="0"/>
            <a:ext cx="12192000" cy="6858000"/>
          </a:xfrm>
          <a:prstGeom prst="rect">
            <a:avLst/>
          </a:prstGeom>
          <a:blipFill dpi="0" rotWithShape="0">
            <a:blip r:embed="rId3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25603" name="object 3"/>
          <p:cNvSpPr>
            <a:spLocks noChangeArrowheads="1"/>
          </p:cNvSpPr>
          <p:nvPr>
            <p:custDataLst>
              <p:tags r:id="rId2"/>
            </p:custDataLst>
          </p:nvPr>
        </p:nvSpPr>
        <p:spPr bwMode="auto">
          <a:xfrm>
            <a:off x="5392738" y="212725"/>
            <a:ext cx="1954212"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万物互联</a:t>
            </a:r>
          </a:p>
        </p:txBody>
      </p:sp>
      <p:sp>
        <p:nvSpPr>
          <p:cNvPr id="25604" name="object 4"/>
          <p:cNvSpPr>
            <a:spLocks noChangeArrowheads="1"/>
          </p:cNvSpPr>
          <p:nvPr>
            <p:custDataLst>
              <p:tags r:id="rId3"/>
            </p:custDataLst>
          </p:nvPr>
        </p:nvSpPr>
        <p:spPr bwMode="auto">
          <a:xfrm>
            <a:off x="11506200" y="769938"/>
            <a:ext cx="5080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000000"/>
                </a:solidFill>
                <a:latin typeface="WNAGRA+å¾®è½¯é�»,Bold" charset="-122"/>
                <a:ea typeface="WNAGRA+å¾®è½¯é�»,Bold" charset="-122"/>
              </a:rPr>
              <a:t>智</a:t>
            </a:r>
          </a:p>
          <a:p>
            <a:pPr>
              <a:lnSpc>
                <a:spcPts val="1913"/>
              </a:lnSpc>
            </a:pPr>
            <a:r>
              <a:rPr lang="zh-CN" altLang="ru-RU" sz="1600" b="1">
                <a:solidFill>
                  <a:srgbClr val="000000"/>
                </a:solidFill>
                <a:latin typeface="WNAGRA+å¾®è½¯é�»,Bold" charset="-122"/>
                <a:ea typeface="WNAGRA+å¾®è½¯é�»,Bold" charset="-122"/>
              </a:rPr>
              <a:t>能</a:t>
            </a:r>
          </a:p>
          <a:p>
            <a:pPr>
              <a:lnSpc>
                <a:spcPts val="1913"/>
              </a:lnSpc>
            </a:pPr>
            <a:r>
              <a:rPr lang="zh-CN" altLang="ru-RU" sz="1600" b="1">
                <a:solidFill>
                  <a:srgbClr val="000000"/>
                </a:solidFill>
                <a:latin typeface="WNAGRA+å¾®è½¯é�»,Bold" charset="-122"/>
                <a:ea typeface="WNAGRA+å¾®è½¯é�»,Bold" charset="-122"/>
              </a:rPr>
              <a:t>喷</a:t>
            </a:r>
          </a:p>
          <a:p>
            <a:pPr>
              <a:lnSpc>
                <a:spcPts val="1913"/>
              </a:lnSpc>
              <a:spcBef>
                <a:spcPts val="50"/>
              </a:spcBef>
            </a:pPr>
            <a:r>
              <a:rPr lang="zh-CN" altLang="ru-RU" sz="1600" b="1">
                <a:solidFill>
                  <a:srgbClr val="000000"/>
                </a:solidFill>
                <a:latin typeface="WNAGRA+å¾®è½¯é�»,Bold" charset="-122"/>
                <a:ea typeface="WNAGRA+å¾®è½¯é�»,Bold" charset="-122"/>
              </a:rPr>
              <a:t>淋</a:t>
            </a:r>
          </a:p>
        </p:txBody>
      </p:sp>
      <p:sp>
        <p:nvSpPr>
          <p:cNvPr id="25605" name="object 5"/>
          <p:cNvSpPr>
            <a:spLocks noChangeArrowheads="1"/>
          </p:cNvSpPr>
          <p:nvPr>
            <p:custDataLst>
              <p:tags r:id="rId4"/>
            </p:custDataLst>
          </p:nvPr>
        </p:nvSpPr>
        <p:spPr bwMode="auto">
          <a:xfrm>
            <a:off x="534988" y="798513"/>
            <a:ext cx="508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000000"/>
                </a:solidFill>
                <a:latin typeface="WNAGRA+å¾®è½¯é�»,Bold" charset="-122"/>
                <a:ea typeface="WNAGRA+å¾®è½¯é�»,Bold" charset="-122"/>
              </a:rPr>
              <a:t>塔</a:t>
            </a:r>
          </a:p>
          <a:p>
            <a:pPr>
              <a:lnSpc>
                <a:spcPts val="1913"/>
              </a:lnSpc>
            </a:pPr>
            <a:r>
              <a:rPr lang="zh-CN" altLang="ru-RU" sz="1600" b="1">
                <a:solidFill>
                  <a:srgbClr val="000000"/>
                </a:solidFill>
                <a:latin typeface="WNAGRA+å¾®è½¯é�»,Bold" charset="-122"/>
                <a:ea typeface="WNAGRA+å¾®è½¯é�»,Bold" charset="-122"/>
              </a:rPr>
              <a:t>机</a:t>
            </a:r>
          </a:p>
          <a:p>
            <a:pPr>
              <a:lnSpc>
                <a:spcPts val="1913"/>
              </a:lnSpc>
            </a:pPr>
            <a:r>
              <a:rPr lang="zh-CN" altLang="ru-RU" sz="1600" b="1">
                <a:solidFill>
                  <a:srgbClr val="000000"/>
                </a:solidFill>
                <a:latin typeface="WNAGRA+å¾®è½¯é�»,Bold" charset="-122"/>
                <a:ea typeface="WNAGRA+å¾®è½¯é�»,Bold" charset="-122"/>
              </a:rPr>
              <a:t>监</a:t>
            </a:r>
          </a:p>
          <a:p>
            <a:pPr>
              <a:lnSpc>
                <a:spcPts val="1913"/>
              </a:lnSpc>
              <a:spcBef>
                <a:spcPts val="50"/>
              </a:spcBef>
            </a:pPr>
            <a:r>
              <a:rPr lang="zh-CN" altLang="ru-RU" sz="1600" b="1">
                <a:solidFill>
                  <a:srgbClr val="000000"/>
                </a:solidFill>
                <a:latin typeface="WNAGRA+å¾®è½¯é�»,Bold" charset="-122"/>
                <a:ea typeface="WNAGRA+å¾®è½¯é�»,Bold" charset="-122"/>
              </a:rPr>
              <a:t>测</a:t>
            </a:r>
          </a:p>
        </p:txBody>
      </p:sp>
      <p:sp>
        <p:nvSpPr>
          <p:cNvPr id="25606" name="object 6"/>
          <p:cNvSpPr>
            <a:spLocks noChangeArrowheads="1"/>
          </p:cNvSpPr>
          <p:nvPr>
            <p:custDataLst>
              <p:tags r:id="rId5"/>
            </p:custDataLst>
          </p:nvPr>
        </p:nvSpPr>
        <p:spPr bwMode="auto">
          <a:xfrm>
            <a:off x="8736013" y="798513"/>
            <a:ext cx="508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000000"/>
                </a:solidFill>
                <a:latin typeface="WNAGRA+å¾®è½¯é�»,Bold" charset="-122"/>
                <a:ea typeface="WNAGRA+å¾®è½¯é�»,Bold" charset="-122"/>
              </a:rPr>
              <a:t>扬</a:t>
            </a:r>
          </a:p>
          <a:p>
            <a:pPr>
              <a:lnSpc>
                <a:spcPts val="1913"/>
              </a:lnSpc>
            </a:pPr>
            <a:r>
              <a:rPr lang="zh-CN" altLang="ru-RU" sz="1600" b="1">
                <a:solidFill>
                  <a:srgbClr val="000000"/>
                </a:solidFill>
                <a:latin typeface="WNAGRA+å¾®è½¯é�»,Bold" charset="-122"/>
                <a:ea typeface="WNAGRA+å¾®è½¯é�»,Bold" charset="-122"/>
              </a:rPr>
              <a:t>尘</a:t>
            </a:r>
          </a:p>
          <a:p>
            <a:pPr>
              <a:lnSpc>
                <a:spcPts val="1913"/>
              </a:lnSpc>
            </a:pPr>
            <a:r>
              <a:rPr lang="zh-CN" altLang="ru-RU" sz="1600" b="1">
                <a:solidFill>
                  <a:srgbClr val="000000"/>
                </a:solidFill>
                <a:latin typeface="WNAGRA+å¾®è½¯é�»,Bold" charset="-122"/>
                <a:ea typeface="WNAGRA+å¾®è½¯é�»,Bold" charset="-122"/>
              </a:rPr>
              <a:t>噪</a:t>
            </a:r>
          </a:p>
          <a:p>
            <a:pPr>
              <a:lnSpc>
                <a:spcPts val="1913"/>
              </a:lnSpc>
              <a:spcBef>
                <a:spcPts val="50"/>
              </a:spcBef>
            </a:pPr>
            <a:r>
              <a:rPr lang="zh-CN" altLang="ru-RU" sz="1600" b="1">
                <a:solidFill>
                  <a:srgbClr val="000000"/>
                </a:solidFill>
                <a:latin typeface="WNAGRA+å¾®è½¯é�»,Bold" charset="-122"/>
                <a:ea typeface="WNAGRA+å¾®è½¯é�»,Bold" charset="-122"/>
              </a:rPr>
              <a:t>声</a:t>
            </a:r>
          </a:p>
        </p:txBody>
      </p:sp>
      <p:sp>
        <p:nvSpPr>
          <p:cNvPr id="25607" name="object 7"/>
          <p:cNvSpPr>
            <a:spLocks noChangeArrowheads="1"/>
          </p:cNvSpPr>
          <p:nvPr>
            <p:custDataLst>
              <p:tags r:id="rId6"/>
            </p:custDataLst>
          </p:nvPr>
        </p:nvSpPr>
        <p:spPr bwMode="auto">
          <a:xfrm>
            <a:off x="10650538" y="2028825"/>
            <a:ext cx="5080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000000"/>
                </a:solidFill>
                <a:latin typeface="WNAGRA+å¾®è½¯é�»,Bold" charset="-122"/>
                <a:ea typeface="WNAGRA+å¾®è½¯é�»,Bold" charset="-122"/>
              </a:rPr>
              <a:t>龙</a:t>
            </a:r>
          </a:p>
          <a:p>
            <a:pPr>
              <a:lnSpc>
                <a:spcPts val="1913"/>
              </a:lnSpc>
            </a:pPr>
            <a:r>
              <a:rPr lang="zh-CN" altLang="ru-RU" sz="1600" b="1">
                <a:solidFill>
                  <a:srgbClr val="000000"/>
                </a:solidFill>
                <a:latin typeface="WNAGRA+å¾®è½¯é�»,Bold" charset="-122"/>
                <a:ea typeface="WNAGRA+å¾®è½¯é�»,Bold" charset="-122"/>
              </a:rPr>
              <a:t>门</a:t>
            </a:r>
          </a:p>
          <a:p>
            <a:pPr>
              <a:lnSpc>
                <a:spcPts val="1913"/>
              </a:lnSpc>
            </a:pPr>
            <a:r>
              <a:rPr lang="zh-CN" altLang="ru-RU" sz="1600" b="1">
                <a:solidFill>
                  <a:srgbClr val="000000"/>
                </a:solidFill>
                <a:latin typeface="WNAGRA+å¾®è½¯é�»,Bold" charset="-122"/>
                <a:ea typeface="WNAGRA+å¾®è½¯é�»,Bold" charset="-122"/>
              </a:rPr>
              <a:t>吊</a:t>
            </a:r>
          </a:p>
          <a:p>
            <a:pPr>
              <a:lnSpc>
                <a:spcPts val="1913"/>
              </a:lnSpc>
              <a:spcBef>
                <a:spcPts val="50"/>
              </a:spcBef>
            </a:pPr>
            <a:r>
              <a:rPr lang="zh-CN" altLang="ru-RU" sz="1600" b="1">
                <a:solidFill>
                  <a:srgbClr val="000000"/>
                </a:solidFill>
                <a:latin typeface="WNAGRA+å¾®è½¯é�»,Bold" charset="-122"/>
                <a:ea typeface="WNAGRA+å¾®è½¯é�»,Bold" charset="-122"/>
              </a:rPr>
              <a:t>监</a:t>
            </a:r>
          </a:p>
          <a:p>
            <a:pPr>
              <a:lnSpc>
                <a:spcPts val="1913"/>
              </a:lnSpc>
            </a:pPr>
            <a:r>
              <a:rPr lang="zh-CN" altLang="ru-RU" sz="1600" b="1">
                <a:solidFill>
                  <a:srgbClr val="000000"/>
                </a:solidFill>
                <a:latin typeface="WNAGRA+å¾®è½¯é�»,Bold" charset="-122"/>
                <a:ea typeface="WNAGRA+å¾®è½¯é�»,Bold" charset="-122"/>
              </a:rPr>
              <a:t>测</a:t>
            </a:r>
          </a:p>
        </p:txBody>
      </p:sp>
      <p:sp>
        <p:nvSpPr>
          <p:cNvPr id="25608" name="object 8"/>
          <p:cNvSpPr>
            <a:spLocks noChangeArrowheads="1"/>
          </p:cNvSpPr>
          <p:nvPr>
            <p:custDataLst>
              <p:tags r:id="rId7"/>
            </p:custDataLst>
          </p:nvPr>
        </p:nvSpPr>
        <p:spPr bwMode="auto">
          <a:xfrm>
            <a:off x="1154113" y="2154238"/>
            <a:ext cx="5080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000000"/>
                </a:solidFill>
                <a:latin typeface="WNAGRA+å¾®è½¯é�»,Bold" charset="-122"/>
                <a:ea typeface="WNAGRA+å¾®è½¯é�»,Bold" charset="-122"/>
              </a:rPr>
              <a:t>卸</a:t>
            </a:r>
          </a:p>
          <a:p>
            <a:pPr>
              <a:lnSpc>
                <a:spcPts val="1913"/>
              </a:lnSpc>
            </a:pPr>
            <a:r>
              <a:rPr lang="zh-CN" altLang="ru-RU" sz="1600" b="1">
                <a:solidFill>
                  <a:srgbClr val="000000"/>
                </a:solidFill>
                <a:latin typeface="WNAGRA+å¾®è½¯é�»,Bold" charset="-122"/>
                <a:ea typeface="WNAGRA+å¾®è½¯é�»,Bold" charset="-122"/>
              </a:rPr>
              <a:t>料</a:t>
            </a:r>
          </a:p>
          <a:p>
            <a:pPr>
              <a:lnSpc>
                <a:spcPts val="1913"/>
              </a:lnSpc>
            </a:pPr>
            <a:r>
              <a:rPr lang="zh-CN" altLang="ru-RU" sz="1600" b="1">
                <a:solidFill>
                  <a:srgbClr val="000000"/>
                </a:solidFill>
                <a:latin typeface="WNAGRA+å¾®è½¯é�»,Bold" charset="-122"/>
                <a:ea typeface="WNAGRA+å¾®è½¯é�»,Bold" charset="-122"/>
              </a:rPr>
              <a:t>平</a:t>
            </a:r>
          </a:p>
          <a:p>
            <a:pPr>
              <a:lnSpc>
                <a:spcPts val="1913"/>
              </a:lnSpc>
              <a:spcBef>
                <a:spcPts val="50"/>
              </a:spcBef>
            </a:pPr>
            <a:r>
              <a:rPr lang="zh-CN" altLang="ru-RU" sz="1600" b="1">
                <a:solidFill>
                  <a:srgbClr val="000000"/>
                </a:solidFill>
                <a:latin typeface="WNAGRA+å¾®è½¯é�»,Bold" charset="-122"/>
                <a:ea typeface="WNAGRA+å¾®è½¯é�»,Bold" charset="-122"/>
              </a:rPr>
              <a:t>台</a:t>
            </a:r>
          </a:p>
        </p:txBody>
      </p:sp>
      <p:sp>
        <p:nvSpPr>
          <p:cNvPr id="25609" name="object 9"/>
          <p:cNvSpPr>
            <a:spLocks noChangeArrowheads="1"/>
          </p:cNvSpPr>
          <p:nvPr>
            <p:custDataLst>
              <p:tags r:id="rId8"/>
            </p:custDataLst>
          </p:nvPr>
        </p:nvSpPr>
        <p:spPr bwMode="auto">
          <a:xfrm>
            <a:off x="1509713" y="3376613"/>
            <a:ext cx="12350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00"/>
              </a:lnSpc>
            </a:pPr>
            <a:r>
              <a:rPr lang="zh-CN" altLang="ru-RU" sz="1300" b="1">
                <a:solidFill>
                  <a:srgbClr val="FFFFFF"/>
                </a:solidFill>
                <a:latin typeface="WNAGRA+å¾®è½¯é�»,Bold" charset="-122"/>
                <a:ea typeface="WNAGRA+å¾®è½¯é�»,Bold" charset="-122"/>
              </a:rPr>
              <a:t>安全文明施工</a:t>
            </a:r>
          </a:p>
        </p:txBody>
      </p:sp>
      <p:sp>
        <p:nvSpPr>
          <p:cNvPr id="25610" name="object 10"/>
          <p:cNvSpPr>
            <a:spLocks noChangeArrowheads="1"/>
          </p:cNvSpPr>
          <p:nvPr>
            <p:custDataLst>
              <p:tags r:id="rId9"/>
            </p:custDataLst>
          </p:nvPr>
        </p:nvSpPr>
        <p:spPr bwMode="auto">
          <a:xfrm>
            <a:off x="4810125" y="3406775"/>
            <a:ext cx="1235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00"/>
              </a:lnSpc>
            </a:pPr>
            <a:r>
              <a:rPr lang="zh-CN" altLang="ru-RU" sz="1300" b="1">
                <a:solidFill>
                  <a:srgbClr val="FFFFFF"/>
                </a:solidFill>
                <a:latin typeface="WNAGRA+å¾®è½¯é�»,Bold" charset="-122"/>
                <a:ea typeface="WNAGRA+å¾®è½¯é�»,Bold" charset="-122"/>
              </a:rPr>
              <a:t>绿色文明施工</a:t>
            </a:r>
          </a:p>
        </p:txBody>
      </p:sp>
      <p:sp>
        <p:nvSpPr>
          <p:cNvPr id="25611" name="object 11"/>
          <p:cNvSpPr>
            <a:spLocks noChangeArrowheads="1"/>
          </p:cNvSpPr>
          <p:nvPr>
            <p:custDataLst>
              <p:tags r:id="rId10"/>
            </p:custDataLst>
          </p:nvPr>
        </p:nvSpPr>
        <p:spPr bwMode="auto">
          <a:xfrm>
            <a:off x="7337425" y="3406775"/>
            <a:ext cx="1235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00"/>
              </a:lnSpc>
            </a:pPr>
            <a:r>
              <a:rPr lang="zh-CN" altLang="ru-RU" sz="1300" b="1">
                <a:solidFill>
                  <a:srgbClr val="FFFFFF"/>
                </a:solidFill>
                <a:latin typeface="WNAGRA+å¾®è½¯é�»,Bold" charset="-122"/>
                <a:ea typeface="WNAGRA+å¾®è½¯é�»,Bold" charset="-122"/>
              </a:rPr>
              <a:t>生产指挥调度</a:t>
            </a:r>
          </a:p>
        </p:txBody>
      </p:sp>
      <p:sp>
        <p:nvSpPr>
          <p:cNvPr id="25612" name="object 12"/>
          <p:cNvSpPr>
            <a:spLocks noChangeArrowheads="1"/>
          </p:cNvSpPr>
          <p:nvPr>
            <p:custDataLst>
              <p:tags r:id="rId11"/>
            </p:custDataLst>
          </p:nvPr>
        </p:nvSpPr>
        <p:spPr bwMode="auto">
          <a:xfrm>
            <a:off x="10013950" y="3403600"/>
            <a:ext cx="107156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13"/>
              </a:lnSpc>
            </a:pPr>
            <a:r>
              <a:rPr lang="zh-CN" altLang="ru-RU" sz="1300" b="1">
                <a:solidFill>
                  <a:srgbClr val="FFFFFF"/>
                </a:solidFill>
                <a:latin typeface="WNAGRA+å¾®è½¯é�»,Bold" charset="-122"/>
                <a:ea typeface="WNAGRA+å¾®è½¯é�»,Bold" charset="-122"/>
              </a:rPr>
              <a:t>基建类应用</a:t>
            </a:r>
          </a:p>
        </p:txBody>
      </p:sp>
      <p:sp>
        <p:nvSpPr>
          <p:cNvPr id="13" name="object 13"/>
          <p:cNvSpPr txBox="1"/>
          <p:nvPr>
            <p:custDataLst>
              <p:tags r:id="rId12"/>
            </p:custDataLst>
          </p:nvPr>
        </p:nvSpPr>
        <p:spPr>
          <a:xfrm>
            <a:off x="515938" y="3732213"/>
            <a:ext cx="1052512" cy="11350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14"/>
              </a:lnSpc>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1.</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视频监控</a:t>
            </a:r>
          </a:p>
          <a:p>
            <a:pPr eaLnBrk="0" fontAlgn="auto" hangingPunct="0">
              <a:lnSpc>
                <a:spcPts val="1314"/>
              </a:lnSpc>
              <a:spcBef>
                <a:spcPts val="775"/>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2.</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监控大屏</a:t>
            </a:r>
          </a:p>
          <a:p>
            <a:pPr eaLnBrk="0" fontAlgn="auto" hangingPunct="0">
              <a:lnSpc>
                <a:spcPts val="1314"/>
              </a:lnSpc>
              <a:spcBef>
                <a:spcPts val="725"/>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3.</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塔机监测</a:t>
            </a:r>
          </a:p>
          <a:p>
            <a:pPr eaLnBrk="0" fontAlgn="auto" hangingPunct="0">
              <a:lnSpc>
                <a:spcPts val="1317"/>
              </a:lnSpc>
              <a:spcBef>
                <a:spcPts val="722"/>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4.</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吊钩可视化</a:t>
            </a:r>
          </a:p>
        </p:txBody>
      </p:sp>
      <p:sp>
        <p:nvSpPr>
          <p:cNvPr id="25614" name="object 14"/>
          <p:cNvSpPr>
            <a:spLocks noChangeArrowheads="1"/>
          </p:cNvSpPr>
          <p:nvPr>
            <p:custDataLst>
              <p:tags r:id="rId13"/>
            </p:custDataLst>
          </p:nvPr>
        </p:nvSpPr>
        <p:spPr bwMode="auto">
          <a:xfrm>
            <a:off x="1897063" y="3748088"/>
            <a:ext cx="15716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12. </a:t>
            </a:r>
            <a:r>
              <a:rPr lang="zh-CN" altLang="ru-RU" sz="1000" b="1">
                <a:solidFill>
                  <a:srgbClr val="000000"/>
                </a:solidFill>
                <a:latin typeface="WNAGRA+å¾®è½¯é�»,Bold" charset="-122"/>
                <a:ea typeface="WNAGRA+å¾®è½¯é�»,Bold" charset="-122"/>
              </a:rPr>
              <a:t>智能临边防护网监测</a:t>
            </a:r>
          </a:p>
        </p:txBody>
      </p:sp>
      <p:sp>
        <p:nvSpPr>
          <p:cNvPr id="25615" name="object 15"/>
          <p:cNvSpPr>
            <a:spLocks noChangeArrowheads="1"/>
          </p:cNvSpPr>
          <p:nvPr>
            <p:custDataLst>
              <p:tags r:id="rId14"/>
            </p:custDataLst>
          </p:nvPr>
        </p:nvSpPr>
        <p:spPr bwMode="auto">
          <a:xfrm>
            <a:off x="1897063" y="4006850"/>
            <a:ext cx="13049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13. </a:t>
            </a:r>
            <a:r>
              <a:rPr lang="zh-CN" altLang="ru-RU" sz="1000" b="1">
                <a:solidFill>
                  <a:srgbClr val="000000"/>
                </a:solidFill>
                <a:latin typeface="WNAGRA+å¾®è½¯é�»,Bold" charset="-122"/>
                <a:ea typeface="WNAGRA+å¾®è½¯é�»,Bold" charset="-122"/>
              </a:rPr>
              <a:t>便携式临边防护</a:t>
            </a:r>
          </a:p>
          <a:p>
            <a:pPr>
              <a:lnSpc>
                <a:spcPts val="1313"/>
              </a:lnSpc>
              <a:spcBef>
                <a:spcPts val="775"/>
              </a:spcBef>
            </a:pPr>
            <a:r>
              <a:rPr lang="ru-RU" altLang="zh-CN" sz="1000" b="1">
                <a:solidFill>
                  <a:srgbClr val="000000"/>
                </a:solidFill>
                <a:latin typeface="KSFWEW+å¾®è½¯é�»,Bold" charset="-122"/>
                <a:ea typeface="KSFWEW+å¾®è½¯é�»,Bold" charset="-122"/>
              </a:rPr>
              <a:t>14. </a:t>
            </a:r>
            <a:r>
              <a:rPr lang="zh-CN" altLang="ru-RU" sz="1000" b="1">
                <a:solidFill>
                  <a:srgbClr val="000000"/>
                </a:solidFill>
                <a:latin typeface="WNAGRA+å¾®è½¯é�»,Bold" charset="-122"/>
                <a:ea typeface="WNAGRA+å¾®è½¯é�»,Bold" charset="-122"/>
              </a:rPr>
              <a:t>周界防护</a:t>
            </a:r>
          </a:p>
        </p:txBody>
      </p:sp>
      <p:sp>
        <p:nvSpPr>
          <p:cNvPr id="16" name="object 16"/>
          <p:cNvSpPr txBox="1"/>
          <p:nvPr>
            <p:custDataLst>
              <p:tags r:id="rId15"/>
            </p:custDataLst>
          </p:nvPr>
        </p:nvSpPr>
        <p:spPr>
          <a:xfrm>
            <a:off x="8999538" y="4108450"/>
            <a:ext cx="2906712" cy="1144588"/>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14"/>
              </a:lnSpc>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35.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龙门吊安全监测</a:t>
            </a:r>
            <a:r>
              <a:rPr sz="1000" b="1" spc="1109">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42.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公路智能摊铺监测</a:t>
            </a:r>
          </a:p>
          <a:p>
            <a:pPr eaLnBrk="0" fontAlgn="auto" hangingPunct="0">
              <a:lnSpc>
                <a:spcPts val="1314"/>
              </a:lnSpc>
              <a:spcBef>
                <a:spcPts val="694"/>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36.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架桥机安全监测</a:t>
            </a:r>
            <a:r>
              <a:rPr sz="1000" b="1" spc="1109">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43.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智能数字压实监测</a:t>
            </a:r>
          </a:p>
          <a:p>
            <a:pPr eaLnBrk="0" fontAlgn="auto" hangingPunct="0">
              <a:lnSpc>
                <a:spcPts val="1314"/>
              </a:lnSpc>
              <a:spcBef>
                <a:spcPts val="644"/>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37.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履带吊安全监测</a:t>
            </a:r>
            <a:r>
              <a:rPr sz="1000" b="1" spc="1109">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44.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桩基数字化监测</a:t>
            </a:r>
          </a:p>
          <a:p>
            <a:pPr eaLnBrk="0" fontAlgn="auto" hangingPunct="0">
              <a:lnSpc>
                <a:spcPts val="1317"/>
              </a:lnSpc>
              <a:spcBef>
                <a:spcPts val="691"/>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38.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盾构机安全监测</a:t>
            </a:r>
            <a:r>
              <a:rPr sz="1000" b="1" spc="1109">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45.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强夯数字化监测</a:t>
            </a:r>
          </a:p>
        </p:txBody>
      </p:sp>
      <p:sp>
        <p:nvSpPr>
          <p:cNvPr id="25617" name="object 17"/>
          <p:cNvSpPr>
            <a:spLocks noChangeArrowheads="1"/>
          </p:cNvSpPr>
          <p:nvPr>
            <p:custDataLst>
              <p:tags r:id="rId16"/>
            </p:custDataLst>
          </p:nvPr>
        </p:nvSpPr>
        <p:spPr bwMode="auto">
          <a:xfrm>
            <a:off x="4073525" y="4149725"/>
            <a:ext cx="11779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22. </a:t>
            </a:r>
            <a:r>
              <a:rPr lang="zh-CN" altLang="ru-RU" sz="1000" b="1">
                <a:solidFill>
                  <a:srgbClr val="000000"/>
                </a:solidFill>
                <a:latin typeface="WNAGRA+å¾®è½¯é�»,Bold" charset="-122"/>
                <a:ea typeface="WNAGRA+å¾®è½¯é�»,Bold" charset="-122"/>
              </a:rPr>
              <a:t>环境监测</a:t>
            </a:r>
          </a:p>
          <a:p>
            <a:pPr>
              <a:lnSpc>
                <a:spcPts val="1313"/>
              </a:lnSpc>
              <a:spcBef>
                <a:spcPts val="775"/>
              </a:spcBef>
            </a:pPr>
            <a:r>
              <a:rPr lang="ru-RU" altLang="zh-CN" sz="1000" b="1">
                <a:solidFill>
                  <a:srgbClr val="000000"/>
                </a:solidFill>
                <a:latin typeface="KSFWEW+å¾®è½¯é�»,Bold" charset="-122"/>
                <a:ea typeface="KSFWEW+å¾®è½¯é�»,Bold" charset="-122"/>
              </a:rPr>
              <a:t>23. </a:t>
            </a:r>
            <a:r>
              <a:rPr lang="zh-CN" altLang="ru-RU" sz="1000" b="1">
                <a:solidFill>
                  <a:srgbClr val="000000"/>
                </a:solidFill>
                <a:latin typeface="WNAGRA+å¾®è½¯é�»,Bold" charset="-122"/>
                <a:ea typeface="WNAGRA+å¾®è½¯é�»,Bold" charset="-122"/>
              </a:rPr>
              <a:t>自动喷淋</a:t>
            </a:r>
          </a:p>
          <a:p>
            <a:pPr>
              <a:lnSpc>
                <a:spcPts val="1313"/>
              </a:lnSpc>
              <a:spcBef>
                <a:spcPts val="725"/>
              </a:spcBef>
            </a:pPr>
            <a:r>
              <a:rPr lang="ru-RU" altLang="zh-CN" sz="1000" b="1">
                <a:solidFill>
                  <a:srgbClr val="000000"/>
                </a:solidFill>
                <a:latin typeface="KSFWEW+å¾®è½¯é�»,Bold" charset="-122"/>
                <a:ea typeface="KSFWEW+å¾®è½¯é�»,Bold" charset="-122"/>
              </a:rPr>
              <a:t>24. </a:t>
            </a:r>
            <a:r>
              <a:rPr lang="zh-CN" altLang="ru-RU" sz="1000" b="1">
                <a:solidFill>
                  <a:srgbClr val="000000"/>
                </a:solidFill>
                <a:latin typeface="WNAGRA+å¾®è½¯é�»,Bold" charset="-122"/>
                <a:ea typeface="WNAGRA+å¾®è½¯é�»,Bold" charset="-122"/>
              </a:rPr>
              <a:t>塔吊喷淋</a:t>
            </a:r>
          </a:p>
          <a:p>
            <a:pPr>
              <a:lnSpc>
                <a:spcPts val="1313"/>
              </a:lnSpc>
              <a:spcBef>
                <a:spcPts val="725"/>
              </a:spcBef>
            </a:pPr>
            <a:r>
              <a:rPr lang="ru-RU" altLang="zh-CN" sz="1000" b="1">
                <a:solidFill>
                  <a:srgbClr val="000000"/>
                </a:solidFill>
                <a:latin typeface="KSFWEW+å¾®è½¯é�»,Bold" charset="-122"/>
                <a:ea typeface="KSFWEW+å¾®è½¯é�»,Bold" charset="-122"/>
              </a:rPr>
              <a:t>25. </a:t>
            </a:r>
            <a:r>
              <a:rPr lang="zh-CN" altLang="ru-RU" sz="1000" b="1">
                <a:solidFill>
                  <a:srgbClr val="000000"/>
                </a:solidFill>
                <a:latin typeface="WNAGRA+å¾®è½¯é�»,Bold" charset="-122"/>
                <a:ea typeface="WNAGRA+å¾®è½¯é�»,Bold" charset="-122"/>
              </a:rPr>
              <a:t>围挡喷淋</a:t>
            </a:r>
          </a:p>
          <a:p>
            <a:pPr>
              <a:lnSpc>
                <a:spcPts val="1313"/>
              </a:lnSpc>
              <a:spcBef>
                <a:spcPts val="775"/>
              </a:spcBef>
            </a:pPr>
            <a:r>
              <a:rPr lang="ru-RU" altLang="zh-CN" sz="1000" b="1">
                <a:solidFill>
                  <a:srgbClr val="000000"/>
                </a:solidFill>
                <a:latin typeface="KSFWEW+å¾®è½¯é�»,Bold" charset="-122"/>
                <a:ea typeface="KSFWEW+å¾®è½¯é�»,Bold" charset="-122"/>
              </a:rPr>
              <a:t>26. </a:t>
            </a:r>
            <a:r>
              <a:rPr lang="zh-CN" altLang="ru-RU" sz="1000" b="1">
                <a:solidFill>
                  <a:srgbClr val="000000"/>
                </a:solidFill>
                <a:latin typeface="WNAGRA+å¾®è½¯é�»,Bold" charset="-122"/>
                <a:ea typeface="WNAGRA+å¾®è½¯é�»,Bold" charset="-122"/>
              </a:rPr>
              <a:t>智能水表监测</a:t>
            </a:r>
          </a:p>
        </p:txBody>
      </p:sp>
      <p:sp>
        <p:nvSpPr>
          <p:cNvPr id="25618" name="object 18"/>
          <p:cNvSpPr>
            <a:spLocks noChangeArrowheads="1"/>
          </p:cNvSpPr>
          <p:nvPr>
            <p:custDataLst>
              <p:tags r:id="rId17"/>
            </p:custDataLst>
          </p:nvPr>
        </p:nvSpPr>
        <p:spPr bwMode="auto">
          <a:xfrm>
            <a:off x="5270500" y="4151313"/>
            <a:ext cx="11779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27. </a:t>
            </a:r>
            <a:r>
              <a:rPr lang="zh-CN" altLang="ru-RU" sz="1000" b="1">
                <a:solidFill>
                  <a:srgbClr val="000000"/>
                </a:solidFill>
                <a:latin typeface="WNAGRA+å¾®è½¯é�»,Bold" charset="-122"/>
                <a:ea typeface="WNAGRA+å¾®è½¯é�»,Bold" charset="-122"/>
              </a:rPr>
              <a:t>智能电表监测</a:t>
            </a:r>
          </a:p>
        </p:txBody>
      </p:sp>
      <p:sp>
        <p:nvSpPr>
          <p:cNvPr id="25619" name="object 19"/>
          <p:cNvSpPr>
            <a:spLocks noChangeArrowheads="1"/>
          </p:cNvSpPr>
          <p:nvPr>
            <p:custDataLst>
              <p:tags r:id="rId18"/>
            </p:custDataLst>
          </p:nvPr>
        </p:nvSpPr>
        <p:spPr bwMode="auto">
          <a:xfrm>
            <a:off x="7297738" y="4151313"/>
            <a:ext cx="14319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32. </a:t>
            </a:r>
            <a:r>
              <a:rPr lang="zh-CN" altLang="ru-RU" sz="1000" b="1">
                <a:solidFill>
                  <a:srgbClr val="000000"/>
                </a:solidFill>
                <a:latin typeface="WNAGRA+å¾®è½¯é�»,Bold" charset="-122"/>
                <a:ea typeface="WNAGRA+å¾®è½¯é�»,Bold" charset="-122"/>
              </a:rPr>
              <a:t>视频会议</a:t>
            </a:r>
          </a:p>
          <a:p>
            <a:pPr>
              <a:lnSpc>
                <a:spcPts val="1313"/>
              </a:lnSpc>
              <a:spcBef>
                <a:spcPts val="775"/>
              </a:spcBef>
            </a:pPr>
            <a:r>
              <a:rPr lang="ru-RU" altLang="zh-CN" sz="1000" b="1">
                <a:solidFill>
                  <a:srgbClr val="000000"/>
                </a:solidFill>
                <a:latin typeface="KSFWEW+å¾®è½¯é�»,Bold" charset="-122"/>
                <a:ea typeface="KSFWEW+å¾®è½¯é�»,Bold" charset="-122"/>
              </a:rPr>
              <a:t>33. </a:t>
            </a:r>
            <a:r>
              <a:rPr lang="zh-CN" altLang="ru-RU" sz="1000" b="1">
                <a:solidFill>
                  <a:srgbClr val="000000"/>
                </a:solidFill>
                <a:latin typeface="WNAGRA+å¾®è½¯é�»,Bold" charset="-122"/>
                <a:ea typeface="WNAGRA+å¾®è½¯é�»,Bold" charset="-122"/>
              </a:rPr>
              <a:t>智能广播</a:t>
            </a:r>
          </a:p>
          <a:p>
            <a:pPr>
              <a:lnSpc>
                <a:spcPts val="1313"/>
              </a:lnSpc>
              <a:spcBef>
                <a:spcPts val="713"/>
              </a:spcBef>
            </a:pPr>
            <a:r>
              <a:rPr lang="ru-RU" altLang="zh-CN" sz="1000" b="1">
                <a:solidFill>
                  <a:srgbClr val="000000"/>
                </a:solidFill>
                <a:latin typeface="KSFWEW+å¾®è½¯é�»,Bold" charset="-122"/>
                <a:ea typeface="KSFWEW+å¾®è½¯é�»,Bold" charset="-122"/>
              </a:rPr>
              <a:t>34. </a:t>
            </a:r>
            <a:r>
              <a:rPr lang="zh-CN" altLang="ru-RU" sz="1000" b="1">
                <a:solidFill>
                  <a:srgbClr val="000000"/>
                </a:solidFill>
                <a:latin typeface="WNAGRA+å¾®è½¯é�»,Bold" charset="-122"/>
                <a:ea typeface="WNAGRA+å¾®è½¯é�»,Bold" charset="-122"/>
              </a:rPr>
              <a:t>分布式无人机平台</a:t>
            </a:r>
          </a:p>
          <a:p>
            <a:pPr>
              <a:lnSpc>
                <a:spcPts val="1313"/>
              </a:lnSpc>
              <a:spcBef>
                <a:spcPts val="725"/>
              </a:spcBef>
            </a:pPr>
            <a:r>
              <a:rPr lang="zh-CN" altLang="ru-RU" sz="1000" b="1">
                <a:solidFill>
                  <a:srgbClr val="7F7F7F"/>
                </a:solidFill>
                <a:latin typeface="WNAGRA+å¾®è½¯é�»,Bold" charset="-122"/>
                <a:ea typeface="WNAGRA+å¾®è½¯é�»,Bold" charset="-122"/>
              </a:rPr>
              <a:t>视频监控</a:t>
            </a:r>
          </a:p>
        </p:txBody>
      </p:sp>
      <p:sp>
        <p:nvSpPr>
          <p:cNvPr id="25620" name="object 20"/>
          <p:cNvSpPr>
            <a:spLocks noChangeArrowheads="1"/>
          </p:cNvSpPr>
          <p:nvPr>
            <p:custDataLst>
              <p:tags r:id="rId19"/>
            </p:custDataLst>
          </p:nvPr>
        </p:nvSpPr>
        <p:spPr bwMode="auto">
          <a:xfrm>
            <a:off x="5270500" y="4410075"/>
            <a:ext cx="13049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28. </a:t>
            </a:r>
            <a:r>
              <a:rPr lang="zh-CN" altLang="ru-RU" sz="1000" b="1">
                <a:solidFill>
                  <a:srgbClr val="000000"/>
                </a:solidFill>
                <a:latin typeface="WNAGRA+å¾®è½¯é�»,Bold" charset="-122"/>
                <a:ea typeface="WNAGRA+å¾®è½¯é�»,Bold" charset="-122"/>
              </a:rPr>
              <a:t>车辆进出场管理</a:t>
            </a:r>
          </a:p>
          <a:p>
            <a:pPr>
              <a:lnSpc>
                <a:spcPts val="1313"/>
              </a:lnSpc>
              <a:spcBef>
                <a:spcPts val="775"/>
              </a:spcBef>
            </a:pPr>
            <a:r>
              <a:rPr lang="ru-RU" altLang="zh-CN" sz="1000" b="1">
                <a:solidFill>
                  <a:srgbClr val="000000"/>
                </a:solidFill>
                <a:latin typeface="KSFWEW+å¾®è½¯é�»,Bold" charset="-122"/>
                <a:ea typeface="KSFWEW+å¾®è½¯é�»,Bold" charset="-122"/>
              </a:rPr>
              <a:t>29. </a:t>
            </a:r>
            <a:r>
              <a:rPr lang="zh-CN" altLang="ru-RU" sz="1000" b="1">
                <a:solidFill>
                  <a:srgbClr val="000000"/>
                </a:solidFill>
                <a:latin typeface="WNAGRA+å¾®è½¯é�»,Bold" charset="-122"/>
                <a:ea typeface="WNAGRA+å¾®è½¯é�»,Bold" charset="-122"/>
              </a:rPr>
              <a:t>车辆未清洗监测</a:t>
            </a:r>
          </a:p>
          <a:p>
            <a:pPr>
              <a:lnSpc>
                <a:spcPts val="1313"/>
              </a:lnSpc>
              <a:spcBef>
                <a:spcPts val="725"/>
              </a:spcBef>
            </a:pPr>
            <a:r>
              <a:rPr lang="ru-RU" altLang="zh-CN" sz="1000" b="1">
                <a:solidFill>
                  <a:srgbClr val="000000"/>
                </a:solidFill>
                <a:latin typeface="KSFWEW+å¾®è½¯é�»,Bold" charset="-122"/>
                <a:ea typeface="KSFWEW+å¾®è½¯é�»,Bold" charset="-122"/>
              </a:rPr>
              <a:t>30. </a:t>
            </a:r>
            <a:r>
              <a:rPr lang="zh-CN" altLang="ru-RU" sz="1000" b="1">
                <a:solidFill>
                  <a:srgbClr val="000000"/>
                </a:solidFill>
                <a:latin typeface="WNAGRA+å¾®è½¯é�»,Bold" charset="-122"/>
                <a:ea typeface="WNAGRA+å¾®è½¯é�»,Bold" charset="-122"/>
              </a:rPr>
              <a:t>库房远程监测</a:t>
            </a:r>
          </a:p>
        </p:txBody>
      </p:sp>
      <p:sp>
        <p:nvSpPr>
          <p:cNvPr id="25621" name="object 21"/>
          <p:cNvSpPr>
            <a:spLocks noChangeArrowheads="1"/>
          </p:cNvSpPr>
          <p:nvPr>
            <p:custDataLst>
              <p:tags r:id="rId20"/>
            </p:custDataLst>
          </p:nvPr>
        </p:nvSpPr>
        <p:spPr bwMode="auto">
          <a:xfrm>
            <a:off x="1897063" y="4525963"/>
            <a:ext cx="9255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15. </a:t>
            </a:r>
            <a:r>
              <a:rPr lang="zh-CN" altLang="ru-RU" sz="1000" b="1">
                <a:solidFill>
                  <a:srgbClr val="000000"/>
                </a:solidFill>
                <a:latin typeface="WNAGRA+å¾®è½¯é�»,Bold" charset="-122"/>
                <a:ea typeface="WNAGRA+å¾®è½¯é�»,Bold" charset="-122"/>
              </a:rPr>
              <a:t>智能烟感</a:t>
            </a:r>
          </a:p>
        </p:txBody>
      </p:sp>
      <p:sp>
        <p:nvSpPr>
          <p:cNvPr id="22" name="object 22"/>
          <p:cNvSpPr txBox="1"/>
          <p:nvPr>
            <p:custDataLst>
              <p:tags r:id="rId21"/>
            </p:custDataLst>
          </p:nvPr>
        </p:nvSpPr>
        <p:spPr>
          <a:xfrm>
            <a:off x="515938" y="4768850"/>
            <a:ext cx="2868612" cy="37306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17"/>
              </a:lnSpc>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5.</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施工升降电梯监测</a:t>
            </a:r>
            <a:r>
              <a:rPr sz="1000" b="1" spc="854">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16.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施工临电箱监测</a:t>
            </a:r>
          </a:p>
        </p:txBody>
      </p:sp>
      <p:sp>
        <p:nvSpPr>
          <p:cNvPr id="23" name="object 23"/>
          <p:cNvSpPr txBox="1"/>
          <p:nvPr>
            <p:custDataLst>
              <p:tags r:id="rId22"/>
            </p:custDataLst>
          </p:nvPr>
        </p:nvSpPr>
        <p:spPr>
          <a:xfrm>
            <a:off x="515938" y="5027613"/>
            <a:ext cx="1177925" cy="6159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14"/>
              </a:lnSpc>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6.</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卸料平台监测</a:t>
            </a:r>
          </a:p>
          <a:p>
            <a:pPr eaLnBrk="0" fontAlgn="auto" hangingPunct="0">
              <a:lnSpc>
                <a:spcPts val="1314"/>
              </a:lnSpc>
              <a:spcBef>
                <a:spcPts val="775"/>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7.</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高支模监测</a:t>
            </a:r>
          </a:p>
        </p:txBody>
      </p:sp>
      <p:sp>
        <p:nvSpPr>
          <p:cNvPr id="25624" name="object 24"/>
          <p:cNvSpPr>
            <a:spLocks noChangeArrowheads="1"/>
          </p:cNvSpPr>
          <p:nvPr>
            <p:custDataLst>
              <p:tags r:id="rId23"/>
            </p:custDataLst>
          </p:nvPr>
        </p:nvSpPr>
        <p:spPr bwMode="auto">
          <a:xfrm>
            <a:off x="1897063" y="5043488"/>
            <a:ext cx="20081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17. </a:t>
            </a:r>
            <a:r>
              <a:rPr lang="zh-CN" altLang="ru-RU" sz="1000" b="1">
                <a:solidFill>
                  <a:srgbClr val="000000"/>
                </a:solidFill>
                <a:latin typeface="WNAGRA+å¾®è½¯é�»,Bold" charset="-122"/>
                <a:ea typeface="WNAGRA+å¾®è½¯é�»,Bold" charset="-122"/>
              </a:rPr>
              <a:t>远程遥控及自动驾驶挖掘机</a:t>
            </a:r>
          </a:p>
        </p:txBody>
      </p:sp>
      <p:sp>
        <p:nvSpPr>
          <p:cNvPr id="25625" name="object 25"/>
          <p:cNvSpPr>
            <a:spLocks noChangeArrowheads="1"/>
          </p:cNvSpPr>
          <p:nvPr>
            <p:custDataLst>
              <p:tags r:id="rId24"/>
            </p:custDataLst>
          </p:nvPr>
        </p:nvSpPr>
        <p:spPr bwMode="auto">
          <a:xfrm>
            <a:off x="8999538" y="5156200"/>
            <a:ext cx="10509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39. </a:t>
            </a:r>
            <a:r>
              <a:rPr lang="zh-CN" altLang="ru-RU" sz="1000" b="1">
                <a:solidFill>
                  <a:srgbClr val="000000"/>
                </a:solidFill>
                <a:latin typeface="WNAGRA+å¾®è½¯é�»,Bold" charset="-122"/>
                <a:ea typeface="WNAGRA+å¾®è½¯é�»,Bold" charset="-122"/>
              </a:rPr>
              <a:t>高边坡监测</a:t>
            </a:r>
          </a:p>
        </p:txBody>
      </p:sp>
      <p:sp>
        <p:nvSpPr>
          <p:cNvPr id="25626" name="object 26"/>
          <p:cNvSpPr>
            <a:spLocks noChangeArrowheads="1"/>
          </p:cNvSpPr>
          <p:nvPr>
            <p:custDataLst>
              <p:tags r:id="rId25"/>
            </p:custDataLst>
          </p:nvPr>
        </p:nvSpPr>
        <p:spPr bwMode="auto">
          <a:xfrm>
            <a:off x="10287000" y="5145088"/>
            <a:ext cx="143033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46. </a:t>
            </a:r>
            <a:r>
              <a:rPr lang="zh-CN" altLang="ru-RU" sz="1000" b="1">
                <a:solidFill>
                  <a:srgbClr val="000000"/>
                </a:solidFill>
                <a:latin typeface="WNAGRA+å¾®è½¯é�»,Bold" charset="-122"/>
                <a:ea typeface="WNAGRA+å¾®è½¯é�»,Bold" charset="-122"/>
              </a:rPr>
              <a:t>隧道围岩数字量测</a:t>
            </a:r>
          </a:p>
        </p:txBody>
      </p:sp>
      <p:sp>
        <p:nvSpPr>
          <p:cNvPr id="25627" name="object 27"/>
          <p:cNvSpPr>
            <a:spLocks noChangeArrowheads="1"/>
          </p:cNvSpPr>
          <p:nvPr>
            <p:custDataLst>
              <p:tags r:id="rId26"/>
            </p:custDataLst>
          </p:nvPr>
        </p:nvSpPr>
        <p:spPr bwMode="auto">
          <a:xfrm>
            <a:off x="5270500" y="5187950"/>
            <a:ext cx="17176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31. </a:t>
            </a:r>
            <a:r>
              <a:rPr lang="zh-CN" altLang="ru-RU" sz="1000" b="1">
                <a:solidFill>
                  <a:srgbClr val="000000"/>
                </a:solidFill>
                <a:latin typeface="WNAGRA+å¾®è½¯é�»,Bold" charset="-122"/>
                <a:ea typeface="WNAGRA+å¾®è½¯é�»,Bold" charset="-122"/>
              </a:rPr>
              <a:t>标养室温湿度远程监测</a:t>
            </a:r>
          </a:p>
        </p:txBody>
      </p:sp>
      <p:sp>
        <p:nvSpPr>
          <p:cNvPr id="25628" name="object 28"/>
          <p:cNvSpPr>
            <a:spLocks noChangeArrowheads="1"/>
          </p:cNvSpPr>
          <p:nvPr>
            <p:custDataLst>
              <p:tags r:id="rId27"/>
            </p:custDataLst>
          </p:nvPr>
        </p:nvSpPr>
        <p:spPr bwMode="auto">
          <a:xfrm>
            <a:off x="7297738" y="5187950"/>
            <a:ext cx="6969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b="1">
                <a:solidFill>
                  <a:srgbClr val="7F7F7F"/>
                </a:solidFill>
                <a:latin typeface="WNAGRA+å¾®è½¯é�»,Bold" charset="-122"/>
                <a:ea typeface="WNAGRA+å¾®è½¯é�»,Bold" charset="-122"/>
              </a:rPr>
              <a:t>单兵设备</a:t>
            </a:r>
          </a:p>
        </p:txBody>
      </p:sp>
      <p:sp>
        <p:nvSpPr>
          <p:cNvPr id="25629" name="object 29"/>
          <p:cNvSpPr>
            <a:spLocks noChangeArrowheads="1"/>
          </p:cNvSpPr>
          <p:nvPr>
            <p:custDataLst>
              <p:tags r:id="rId28"/>
            </p:custDataLst>
          </p:nvPr>
        </p:nvSpPr>
        <p:spPr bwMode="auto">
          <a:xfrm>
            <a:off x="1897063" y="5302250"/>
            <a:ext cx="11779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18. </a:t>
            </a:r>
            <a:r>
              <a:rPr lang="zh-CN" altLang="ru-RU" sz="1000" b="1">
                <a:solidFill>
                  <a:srgbClr val="000000"/>
                </a:solidFill>
                <a:latin typeface="WNAGRA+å¾®è½¯é�»,Bold" charset="-122"/>
                <a:ea typeface="WNAGRA+å¾®è½¯é�»,Bold" charset="-122"/>
              </a:rPr>
              <a:t>视频</a:t>
            </a:r>
            <a:r>
              <a:rPr lang="ru-RU" altLang="zh-CN" sz="1000" b="1">
                <a:solidFill>
                  <a:srgbClr val="000000"/>
                </a:solidFill>
                <a:latin typeface="KSFWEW+å¾®è½¯é�»,Bold" charset="-122"/>
                <a:ea typeface="KSFWEW+å¾®è½¯é�»,Bold" charset="-122"/>
              </a:rPr>
              <a:t>AR</a:t>
            </a:r>
            <a:r>
              <a:rPr lang="zh-CN" altLang="ru-RU" sz="1000" b="1">
                <a:solidFill>
                  <a:srgbClr val="000000"/>
                </a:solidFill>
                <a:latin typeface="WNAGRA+å¾®è½¯é�»,Bold" charset="-122"/>
                <a:ea typeface="WNAGRA+å¾®è½¯é�»,Bold" charset="-122"/>
              </a:rPr>
              <a:t>全景</a:t>
            </a:r>
          </a:p>
          <a:p>
            <a:pPr>
              <a:lnSpc>
                <a:spcPts val="1313"/>
              </a:lnSpc>
              <a:spcBef>
                <a:spcPts val="775"/>
              </a:spcBef>
            </a:pPr>
            <a:r>
              <a:rPr lang="ru-RU" altLang="zh-CN" sz="1000" b="1">
                <a:solidFill>
                  <a:srgbClr val="000000"/>
                </a:solidFill>
                <a:latin typeface="KSFWEW+å¾®è½¯é�»,Bold" charset="-122"/>
                <a:ea typeface="KSFWEW+å¾®è½¯é�»,Bold" charset="-122"/>
              </a:rPr>
              <a:t>19. </a:t>
            </a:r>
            <a:r>
              <a:rPr lang="zh-CN" altLang="ru-RU" sz="1000" b="1">
                <a:solidFill>
                  <a:srgbClr val="000000"/>
                </a:solidFill>
                <a:latin typeface="WNAGRA+å¾®è½¯é�»,Bold" charset="-122"/>
                <a:ea typeface="WNAGRA+å¾®è½¯é�»,Bold" charset="-122"/>
              </a:rPr>
              <a:t>夜间施工监测</a:t>
            </a:r>
          </a:p>
          <a:p>
            <a:pPr>
              <a:lnSpc>
                <a:spcPts val="1313"/>
              </a:lnSpc>
              <a:spcBef>
                <a:spcPts val="725"/>
              </a:spcBef>
            </a:pPr>
            <a:r>
              <a:rPr lang="ru-RU" altLang="zh-CN" sz="1000" b="1">
                <a:solidFill>
                  <a:srgbClr val="000000"/>
                </a:solidFill>
                <a:latin typeface="KSFWEW+å¾®è½¯é�»,Bold" charset="-122"/>
                <a:ea typeface="KSFWEW+å¾®è½¯é�»,Bold" charset="-122"/>
              </a:rPr>
              <a:t>20. WIFI</a:t>
            </a:r>
            <a:r>
              <a:rPr lang="zh-CN" altLang="ru-RU" sz="1000" b="1">
                <a:solidFill>
                  <a:srgbClr val="000000"/>
                </a:solidFill>
                <a:latin typeface="WNAGRA+å¾®è½¯é�»,Bold" charset="-122"/>
                <a:ea typeface="WNAGRA+å¾®è½¯é�»,Bold" charset="-122"/>
              </a:rPr>
              <a:t>教育</a:t>
            </a:r>
          </a:p>
        </p:txBody>
      </p:sp>
      <p:sp>
        <p:nvSpPr>
          <p:cNvPr id="25630" name="object 30"/>
          <p:cNvSpPr>
            <a:spLocks noChangeArrowheads="1"/>
          </p:cNvSpPr>
          <p:nvPr>
            <p:custDataLst>
              <p:tags r:id="rId29"/>
            </p:custDataLst>
          </p:nvPr>
        </p:nvSpPr>
        <p:spPr bwMode="auto">
          <a:xfrm>
            <a:off x="8999538" y="5414963"/>
            <a:ext cx="14303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40. </a:t>
            </a:r>
            <a:r>
              <a:rPr lang="zh-CN" altLang="ru-RU" sz="1000" b="1">
                <a:solidFill>
                  <a:srgbClr val="000000"/>
                </a:solidFill>
                <a:latin typeface="WNAGRA+å¾®è½¯é�»,Bold" charset="-122"/>
                <a:ea typeface="WNAGRA+å¾®è½¯é�»,Bold" charset="-122"/>
              </a:rPr>
              <a:t>隧道有害气体监测</a:t>
            </a:r>
          </a:p>
          <a:p>
            <a:pPr>
              <a:lnSpc>
                <a:spcPts val="1313"/>
              </a:lnSpc>
              <a:spcBef>
                <a:spcPts val="775"/>
              </a:spcBef>
            </a:pPr>
            <a:r>
              <a:rPr lang="ru-RU" altLang="zh-CN" sz="1000" b="1">
                <a:solidFill>
                  <a:srgbClr val="000000"/>
                </a:solidFill>
                <a:latin typeface="KSFWEW+å¾®è½¯é�»,Bold" charset="-122"/>
                <a:ea typeface="KSFWEW+å¾®è½¯é�»,Bold" charset="-122"/>
              </a:rPr>
              <a:t>41. </a:t>
            </a:r>
            <a:r>
              <a:rPr lang="zh-CN" altLang="ru-RU" sz="1000" b="1">
                <a:solidFill>
                  <a:srgbClr val="000000"/>
                </a:solidFill>
                <a:latin typeface="WNAGRA+å¾®è½¯é�»,Bold" charset="-122"/>
                <a:ea typeface="WNAGRA+å¾®è½¯é�»,Bold" charset="-122"/>
              </a:rPr>
              <a:t>工程车辆智慧管理</a:t>
            </a:r>
          </a:p>
        </p:txBody>
      </p:sp>
      <p:sp>
        <p:nvSpPr>
          <p:cNvPr id="31" name="object 31"/>
          <p:cNvSpPr txBox="1"/>
          <p:nvPr>
            <p:custDataLst>
              <p:tags r:id="rId30"/>
            </p:custDataLst>
          </p:nvPr>
        </p:nvSpPr>
        <p:spPr>
          <a:xfrm>
            <a:off x="515938" y="5545138"/>
            <a:ext cx="1304925" cy="8763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314"/>
              </a:lnSpc>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8.</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外墙脚手架监测</a:t>
            </a:r>
          </a:p>
          <a:p>
            <a:pPr eaLnBrk="0" fontAlgn="auto" hangingPunct="0">
              <a:lnSpc>
                <a:spcPts val="1314"/>
              </a:lnSpc>
              <a:spcBef>
                <a:spcPts val="775"/>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9.</a:t>
            </a:r>
            <a:r>
              <a:rPr sz="1000" b="1" spc="609">
                <a:ln w="9525" cap="flat" cmpd="sng" algn="ctr">
                  <a:noFill/>
                  <a:prstDash val="solid"/>
                  <a:round/>
                  <a:headEnd type="none" w="med" len="med"/>
                  <a:tailEnd type="none" w="med" len="med"/>
                </a:ln>
                <a:solidFill>
                  <a:srgbClr val="000000"/>
                </a:solidFill>
                <a:latin typeface="KSFWEW+å¾®è½¯é�»,Bold"/>
                <a:cs typeface="KSFWEW+å¾®è½¯é�»,Bold"/>
                <a:sym typeface="Wingdings"/>
              </a:rPr>
              <a:t>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钢结构安全监测</a:t>
            </a:r>
          </a:p>
          <a:p>
            <a:pPr eaLnBrk="0" fontAlgn="auto" hangingPunct="0">
              <a:lnSpc>
                <a:spcPts val="1314"/>
              </a:lnSpc>
              <a:spcBef>
                <a:spcPts val="727"/>
              </a:spcBef>
              <a:buSzTx/>
              <a:buFontTx/>
              <a:buNone/>
            </a:pPr>
            <a:r>
              <a:rPr sz="1000" b="1">
                <a:ln w="9525" cap="flat" cmpd="sng" algn="ctr">
                  <a:noFill/>
                  <a:prstDash val="solid"/>
                  <a:round/>
                  <a:headEnd type="none" w="med" len="med"/>
                  <a:tailEnd type="none" w="med" len="med"/>
                </a:ln>
                <a:solidFill>
                  <a:srgbClr val="000000"/>
                </a:solidFill>
                <a:latin typeface="KSFWEW+å¾®è½¯é�»,Bold"/>
                <a:cs typeface="KSFWEW+å¾®è½¯é�»,Bold"/>
                <a:sym typeface="Wingdings"/>
              </a:rPr>
              <a:t>10. </a:t>
            </a:r>
            <a:r>
              <a:rPr sz="1000" b="1">
                <a:ln w="9525" cap="flat" cmpd="sng" algn="ctr">
                  <a:noFill/>
                  <a:prstDash val="solid"/>
                  <a:round/>
                  <a:headEnd type="none" w="med" len="med"/>
                  <a:tailEnd type="none" w="med" len="med"/>
                </a:ln>
                <a:solidFill>
                  <a:srgbClr val="000000"/>
                </a:solidFill>
                <a:latin typeface="WNAGRA+å¾®è½¯é�»,Bold"/>
                <a:cs typeface="WNAGRA+å¾®è½¯é�»,Bold"/>
                <a:sym typeface="Wingdings"/>
              </a:rPr>
              <a:t>基坑监测</a:t>
            </a:r>
          </a:p>
        </p:txBody>
      </p:sp>
      <p:sp>
        <p:nvSpPr>
          <p:cNvPr id="25632" name="object 32"/>
          <p:cNvSpPr>
            <a:spLocks noChangeArrowheads="1"/>
          </p:cNvSpPr>
          <p:nvPr>
            <p:custDataLst>
              <p:tags r:id="rId31"/>
            </p:custDataLst>
          </p:nvPr>
        </p:nvSpPr>
        <p:spPr bwMode="auto">
          <a:xfrm>
            <a:off x="1897063" y="6080125"/>
            <a:ext cx="9255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21. </a:t>
            </a:r>
            <a:r>
              <a:rPr lang="zh-CN" altLang="ru-RU" sz="1000" b="1">
                <a:solidFill>
                  <a:srgbClr val="000000"/>
                </a:solidFill>
                <a:latin typeface="WNAGRA+å¾®è½¯é�»,Bold" charset="-122"/>
                <a:ea typeface="WNAGRA+å¾®è½¯é�»,Bold" charset="-122"/>
              </a:rPr>
              <a:t>全息投影</a:t>
            </a:r>
          </a:p>
        </p:txBody>
      </p:sp>
      <p:sp>
        <p:nvSpPr>
          <p:cNvPr id="25633" name="object 33"/>
          <p:cNvSpPr>
            <a:spLocks noChangeArrowheads="1"/>
          </p:cNvSpPr>
          <p:nvPr>
            <p:custDataLst>
              <p:tags r:id="rId32"/>
            </p:custDataLst>
          </p:nvPr>
        </p:nvSpPr>
        <p:spPr bwMode="auto">
          <a:xfrm>
            <a:off x="515938" y="6323013"/>
            <a:ext cx="143033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ru-RU" altLang="zh-CN" sz="1000" b="1">
                <a:solidFill>
                  <a:srgbClr val="000000"/>
                </a:solidFill>
                <a:latin typeface="KSFWEW+å¾®è½¯é�»,Bold" charset="-122"/>
                <a:ea typeface="KSFWEW+å¾®è½¯é�»,Bold" charset="-122"/>
              </a:rPr>
              <a:t>11. </a:t>
            </a:r>
            <a:r>
              <a:rPr lang="zh-CN" altLang="ru-RU" sz="1000" b="1">
                <a:solidFill>
                  <a:srgbClr val="000000"/>
                </a:solidFill>
                <a:latin typeface="WNAGRA+å¾®è½¯é�»,Bold" charset="-122"/>
                <a:ea typeface="WNAGRA+å¾®è½¯é�»,Bold" charset="-122"/>
              </a:rPr>
              <a:t>大体积混凝土测温</a:t>
            </a:r>
          </a:p>
        </p:txBody>
      </p:sp>
    </p:spTree>
    <p:extLst>
      <p:ext uri="{BB962C8B-B14F-4D97-AF65-F5344CB8AC3E}">
        <p14:creationId xmlns:p14="http://schemas.microsoft.com/office/powerpoint/2010/main" val="73928395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bject 1"/>
          <p:cNvSpPr>
            <a:spLocks noChangeArrowheads="1"/>
          </p:cNvSpPr>
          <p:nvPr>
            <p:custDataLst>
              <p:tags r:id="rId1"/>
            </p:custDataLst>
          </p:nvPr>
        </p:nvSpPr>
        <p:spPr bwMode="auto">
          <a:xfrm>
            <a:off x="0" y="-26987"/>
            <a:ext cx="12192000" cy="6858000"/>
          </a:xfrm>
          <a:prstGeom prst="rect">
            <a:avLst/>
          </a:prstGeom>
          <a:blipFill dpi="0" rotWithShape="0">
            <a:blip r:embed="rId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1082067" y="2487613"/>
            <a:ext cx="6022975" cy="8079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6335"/>
              </a:lnSpc>
              <a:buSzTx/>
              <a:buFontTx/>
              <a:buNone/>
            </a:pPr>
            <a:r>
              <a:rPr lang="en-US" sz="4800" b="1" spc="294" dirty="0">
                <a:ln w="9525" cap="flat" cmpd="sng" algn="ctr">
                  <a:noFill/>
                  <a:prstDash val="solid"/>
                  <a:round/>
                  <a:headEnd type="none" w="med" len="med"/>
                  <a:tailEnd type="none" w="med" len="med"/>
                </a:ln>
                <a:solidFill>
                  <a:srgbClr val="FFFFFF"/>
                </a:solidFill>
                <a:latin typeface="KSFWEW+å¾®è½¯é�»,Bold"/>
                <a:cs typeface="KSFWEW+å¾®è½¯é�»,Bold"/>
                <a:sym typeface="Wingdings"/>
              </a:rPr>
              <a:t>4</a:t>
            </a:r>
            <a:r>
              <a:rPr sz="4800" b="1" spc="294" dirty="0" smtClean="0">
                <a:ln w="9525" cap="flat" cmpd="sng" algn="ctr">
                  <a:noFill/>
                  <a:prstDash val="solid"/>
                  <a:round/>
                  <a:headEnd type="none" w="med" len="med"/>
                  <a:tailEnd type="none" w="med" len="med"/>
                </a:ln>
                <a:solidFill>
                  <a:srgbClr val="FFFFFF"/>
                </a:solidFill>
                <a:latin typeface="KSFWEW+å¾®è½¯é�»,Bold"/>
                <a:cs typeface="KSFWEW+å¾®è½¯é�»,Bold"/>
                <a:sym typeface="Wingdings"/>
              </a:rPr>
              <a:t>.1</a:t>
            </a:r>
            <a:r>
              <a:rPr sz="4800" b="1" spc="322" dirty="0" smtClean="0">
                <a:ln w="9525" cap="flat" cmpd="sng" algn="ctr">
                  <a:noFill/>
                  <a:prstDash val="solid"/>
                  <a:round/>
                  <a:headEnd type="none" w="med" len="med"/>
                  <a:tailEnd type="none" w="med" len="med"/>
                </a:ln>
                <a:solidFill>
                  <a:srgbClr val="FFFFFF"/>
                </a:solidFill>
                <a:latin typeface="KSFWEW+å¾®è½¯é�»,Bold"/>
                <a:cs typeface="KSFWEW+å¾®è½¯é�»,Bold"/>
                <a:sym typeface="Wingdings"/>
              </a:rPr>
              <a:t> </a:t>
            </a:r>
            <a:r>
              <a:rPr sz="4800" b="1" spc="300" dirty="0" err="1">
                <a:ln w="9525" cap="flat" cmpd="sng" algn="ctr">
                  <a:noFill/>
                  <a:prstDash val="solid"/>
                  <a:round/>
                  <a:headEnd type="none" w="med" len="med"/>
                  <a:tailEnd type="none" w="med" len="med"/>
                </a:ln>
                <a:solidFill>
                  <a:srgbClr val="FFFFFF"/>
                </a:solidFill>
                <a:latin typeface="WNAGRA+å¾®è½¯é�»,Bold"/>
                <a:cs typeface="WNAGRA+å¾®è½¯é�»,Bold"/>
                <a:sym typeface="Wingdings"/>
              </a:rPr>
              <a:t>智能硬件设备</a:t>
            </a:r>
            <a:endParaRPr sz="4800" b="1" spc="300"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
        <p:nvSpPr>
          <p:cNvPr id="4" name="object 4"/>
          <p:cNvSpPr txBox="1"/>
          <p:nvPr>
            <p:custDataLst>
              <p:tags r:id="rId3"/>
            </p:custDataLst>
          </p:nvPr>
        </p:nvSpPr>
        <p:spPr>
          <a:xfrm>
            <a:off x="3233501" y="3473314"/>
            <a:ext cx="5172075" cy="143192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5277"/>
              </a:lnSpc>
              <a:buSzTx/>
              <a:buFontTx/>
              <a:buNone/>
            </a:pPr>
            <a:r>
              <a:rPr sz="4000" b="1" spc="298" dirty="0">
                <a:ln w="9525" cap="flat" cmpd="sng" algn="ctr">
                  <a:noFill/>
                  <a:prstDash val="solid"/>
                  <a:round/>
                  <a:headEnd type="none" w="med" len="med"/>
                  <a:tailEnd type="none" w="med" len="med"/>
                </a:ln>
                <a:solidFill>
                  <a:srgbClr val="FFFFFF"/>
                </a:solidFill>
                <a:latin typeface="WNAGRA+å¾®è½¯é�»,Bold"/>
                <a:cs typeface="WNAGRA+å¾®è½¯é�»,Bold"/>
                <a:sym typeface="Wingdings"/>
              </a:rPr>
              <a:t>——</a:t>
            </a:r>
            <a:r>
              <a:rPr sz="4000" b="1" spc="298" dirty="0" err="1">
                <a:ln w="9525" cap="flat" cmpd="sng" algn="ctr">
                  <a:noFill/>
                  <a:prstDash val="solid"/>
                  <a:round/>
                  <a:headEnd type="none" w="med" len="med"/>
                  <a:tailEnd type="none" w="med" len="med"/>
                </a:ln>
                <a:solidFill>
                  <a:srgbClr val="FFFFFF"/>
                </a:solidFill>
                <a:latin typeface="WNAGRA+å¾®è½¯é�»,Bold"/>
                <a:cs typeface="WNAGRA+å¾®è½¯é�»,Bold"/>
                <a:sym typeface="Wingdings"/>
              </a:rPr>
              <a:t>安全文明施工</a:t>
            </a:r>
            <a:endParaRPr sz="4000" b="1" spc="298"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Tree>
    <p:extLst>
      <p:ext uri="{BB962C8B-B14F-4D97-AF65-F5344CB8AC3E}">
        <p14:creationId xmlns:p14="http://schemas.microsoft.com/office/powerpoint/2010/main" val="274386852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bject 1"/>
          <p:cNvSpPr>
            <a:spLocks noChangeArrowheads="1"/>
          </p:cNvSpPr>
          <p:nvPr>
            <p:custDataLst>
              <p:tags r:id="rId1"/>
            </p:custDataLst>
          </p:nvPr>
        </p:nvSpPr>
        <p:spPr bwMode="auto">
          <a:xfrm>
            <a:off x="0" y="0"/>
            <a:ext cx="12192000" cy="6858000"/>
          </a:xfrm>
          <a:prstGeom prst="rect">
            <a:avLst/>
          </a:prstGeom>
          <a:blipFill dpi="0" rotWithShape="0">
            <a:blip r:embed="rId13"/>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27651" name="object 3"/>
          <p:cNvSpPr>
            <a:spLocks noChangeArrowheads="1"/>
          </p:cNvSpPr>
          <p:nvPr>
            <p:custDataLst>
              <p:tags r:id="rId2"/>
            </p:custDataLst>
          </p:nvPr>
        </p:nvSpPr>
        <p:spPr bwMode="auto">
          <a:xfrm>
            <a:off x="5233988" y="223838"/>
            <a:ext cx="2309812"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建筑业现状</a:t>
            </a:r>
          </a:p>
        </p:txBody>
      </p:sp>
      <p:sp>
        <p:nvSpPr>
          <p:cNvPr id="27652" name="object 4"/>
          <p:cNvSpPr>
            <a:spLocks noChangeArrowheads="1"/>
          </p:cNvSpPr>
          <p:nvPr>
            <p:custDataLst>
              <p:tags r:id="rId3"/>
            </p:custDataLst>
          </p:nvPr>
        </p:nvSpPr>
        <p:spPr bwMode="auto">
          <a:xfrm>
            <a:off x="4432300" y="1757363"/>
            <a:ext cx="1398588"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2540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FFFF"/>
                </a:solidFill>
                <a:latin typeface="WNAGRA+å¾®è½¯é�»,Bold" charset="-122"/>
                <a:ea typeface="WNAGRA+å¾®è½¯é�»,Bold" charset="-122"/>
              </a:rPr>
              <a:t>安全管理</a:t>
            </a:r>
          </a:p>
          <a:p>
            <a:pPr>
              <a:lnSpc>
                <a:spcPts val="2638"/>
              </a:lnSpc>
              <a:spcBef>
                <a:spcPts val="950"/>
              </a:spcBef>
            </a:pPr>
            <a:r>
              <a:rPr lang="zh-CN" altLang="ru-RU" sz="2000" b="1">
                <a:solidFill>
                  <a:srgbClr val="FFFFFF"/>
                </a:solidFill>
                <a:latin typeface="WNAGRA+å¾®è½¯é�»,Bold" charset="-122"/>
                <a:ea typeface="WNAGRA+å¾®è½¯é�»,Bold" charset="-122"/>
              </a:rPr>
              <a:t>现状</a:t>
            </a:r>
          </a:p>
        </p:txBody>
      </p:sp>
      <p:sp>
        <p:nvSpPr>
          <p:cNvPr id="27653" name="object 5"/>
          <p:cNvSpPr>
            <a:spLocks noChangeArrowheads="1"/>
          </p:cNvSpPr>
          <p:nvPr>
            <p:custDataLst>
              <p:tags r:id="rId4"/>
            </p:custDataLst>
          </p:nvPr>
        </p:nvSpPr>
        <p:spPr bwMode="auto">
          <a:xfrm>
            <a:off x="274638" y="2233613"/>
            <a:ext cx="3681412"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143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404040"/>
                </a:solidFill>
                <a:latin typeface="SWEWCI+å¾®è½¯é�»" charset="-122"/>
                <a:ea typeface="SWEWCI+å¾®è½¯é�»" charset="-122"/>
              </a:rPr>
              <a:t>施工安全事故</a:t>
            </a:r>
            <a:r>
              <a:rPr lang="zh-CN" altLang="ru-RU" b="1">
                <a:solidFill>
                  <a:srgbClr val="FF0000"/>
                </a:solidFill>
                <a:latin typeface="WNAGRA+å¾®è½¯é�»,Bold" charset="-122"/>
                <a:ea typeface="WNAGRA+å¾®è½¯é�»,Bold" charset="-122"/>
              </a:rPr>
              <a:t>逐年飙升</a:t>
            </a:r>
            <a:r>
              <a:rPr lang="zh-CN" altLang="ru-RU">
                <a:solidFill>
                  <a:srgbClr val="404040"/>
                </a:solidFill>
                <a:latin typeface="SWEWCI+å¾®è½¯é�»" charset="-122"/>
                <a:ea typeface="SWEWCI+å¾®è½¯é�»" charset="-122"/>
              </a:rPr>
              <a:t>，尤其是</a:t>
            </a:r>
          </a:p>
          <a:p>
            <a:pPr>
              <a:lnSpc>
                <a:spcPts val="2375"/>
              </a:lnSpc>
              <a:spcBef>
                <a:spcPts val="813"/>
              </a:spcBef>
            </a:pPr>
            <a:r>
              <a:rPr lang="zh-CN" altLang="ru-RU">
                <a:solidFill>
                  <a:srgbClr val="404040"/>
                </a:solidFill>
                <a:latin typeface="SWEWCI+å¾®è½¯é�»" charset="-122"/>
                <a:ea typeface="SWEWCI+å¾®è½¯é�»" charset="-122"/>
              </a:rPr>
              <a:t>大型</a:t>
            </a:r>
            <a:r>
              <a:rPr lang="zh-CN" altLang="ru-RU" b="1">
                <a:solidFill>
                  <a:srgbClr val="FF0000"/>
                </a:solidFill>
                <a:latin typeface="WNAGRA+å¾®è½¯é�»,Bold" charset="-122"/>
                <a:ea typeface="WNAGRA+å¾®è½¯é�»,Bold" charset="-122"/>
              </a:rPr>
              <a:t>机械设备事故</a:t>
            </a:r>
            <a:r>
              <a:rPr lang="zh-CN" altLang="ru-RU">
                <a:solidFill>
                  <a:srgbClr val="404040"/>
                </a:solidFill>
                <a:latin typeface="SWEWCI+å¾®è½¯é�»" charset="-122"/>
                <a:ea typeface="SWEWCI+å¾®è½¯é�»" charset="-122"/>
              </a:rPr>
              <a:t>最为严重。</a:t>
            </a:r>
          </a:p>
        </p:txBody>
      </p:sp>
      <p:sp>
        <p:nvSpPr>
          <p:cNvPr id="27654" name="object 6"/>
          <p:cNvSpPr>
            <a:spLocks noChangeArrowheads="1"/>
          </p:cNvSpPr>
          <p:nvPr>
            <p:custDataLst>
              <p:tags r:id="rId5"/>
            </p:custDataLst>
          </p:nvPr>
        </p:nvSpPr>
        <p:spPr bwMode="auto">
          <a:xfrm>
            <a:off x="6440488" y="2233613"/>
            <a:ext cx="6310312"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143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造成事故的主要原因有：</a:t>
            </a:r>
            <a:r>
              <a:rPr lang="zh-CN" altLang="ru-RU" b="1">
                <a:solidFill>
                  <a:srgbClr val="FF0000"/>
                </a:solidFill>
                <a:latin typeface="WNAGRA+å¾®è½¯é�»,Bold" charset="-122"/>
                <a:ea typeface="WNAGRA+å¾®è½¯é�»,Bold" charset="-122"/>
              </a:rPr>
              <a:t>思想</a:t>
            </a:r>
            <a:r>
              <a:rPr lang="zh-CN" altLang="ru-RU">
                <a:solidFill>
                  <a:srgbClr val="000000"/>
                </a:solidFill>
                <a:latin typeface="SWEWCI+å¾®è½¯é�»" charset="-122"/>
                <a:ea typeface="SWEWCI+å¾®è½¯é�»" charset="-122"/>
              </a:rPr>
              <a:t>不够重视，安全意识差；</a:t>
            </a:r>
          </a:p>
          <a:p>
            <a:pPr>
              <a:lnSpc>
                <a:spcPts val="2375"/>
              </a:lnSpc>
              <a:spcBef>
                <a:spcPts val="813"/>
              </a:spcBef>
            </a:pPr>
            <a:r>
              <a:rPr lang="zh-CN" altLang="ru-RU" b="1">
                <a:solidFill>
                  <a:srgbClr val="FF0000"/>
                </a:solidFill>
                <a:latin typeface="WNAGRA+å¾®è½¯é�»,Bold" charset="-122"/>
                <a:ea typeface="WNAGRA+å¾®è½¯é�»,Bold" charset="-122"/>
              </a:rPr>
              <a:t>机械</a:t>
            </a:r>
            <a:r>
              <a:rPr lang="zh-CN" altLang="ru-RU">
                <a:solidFill>
                  <a:srgbClr val="000000"/>
                </a:solidFill>
                <a:latin typeface="SWEWCI+å¾®è½¯é�»" charset="-122"/>
                <a:ea typeface="SWEWCI+å¾®è½¯é�»" charset="-122"/>
              </a:rPr>
              <a:t>设备安全保护性能差；安全</a:t>
            </a:r>
            <a:r>
              <a:rPr lang="zh-CN" altLang="ru-RU" b="1">
                <a:solidFill>
                  <a:srgbClr val="FF0000"/>
                </a:solidFill>
                <a:latin typeface="WNAGRA+å¾®è½¯é�»,Bold" charset="-122"/>
                <a:ea typeface="WNAGRA+å¾®è½¯é�»,Bold" charset="-122"/>
              </a:rPr>
              <a:t>监管</a:t>
            </a:r>
            <a:r>
              <a:rPr lang="zh-CN" altLang="ru-RU">
                <a:solidFill>
                  <a:srgbClr val="000000"/>
                </a:solidFill>
                <a:latin typeface="SWEWCI+å¾®è½¯é�»" charset="-122"/>
                <a:ea typeface="SWEWCI+å¾®è½¯é�»" charset="-122"/>
              </a:rPr>
              <a:t>措施不及时等。</a:t>
            </a:r>
          </a:p>
        </p:txBody>
      </p:sp>
      <p:sp>
        <p:nvSpPr>
          <p:cNvPr id="27655" name="object 7"/>
          <p:cNvSpPr>
            <a:spLocks noChangeArrowheads="1"/>
          </p:cNvSpPr>
          <p:nvPr>
            <p:custDataLst>
              <p:tags r:id="rId6"/>
            </p:custDataLst>
          </p:nvPr>
        </p:nvSpPr>
        <p:spPr bwMode="auto">
          <a:xfrm>
            <a:off x="1601788" y="4235450"/>
            <a:ext cx="47323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智能监测设备越来越多，</a:t>
            </a:r>
            <a:r>
              <a:rPr lang="zh-CN" altLang="ru-RU" b="1">
                <a:solidFill>
                  <a:srgbClr val="FF0000"/>
                </a:solidFill>
                <a:latin typeface="WNAGRA+å¾®è½¯é�»,Bold" charset="-122"/>
                <a:ea typeface="WNAGRA+å¾®è½¯é�»,Bold" charset="-122"/>
              </a:rPr>
              <a:t>多系统、多入口</a:t>
            </a:r>
          </a:p>
        </p:txBody>
      </p:sp>
      <p:sp>
        <p:nvSpPr>
          <p:cNvPr id="27656" name="object 8"/>
          <p:cNvSpPr>
            <a:spLocks noChangeArrowheads="1"/>
          </p:cNvSpPr>
          <p:nvPr>
            <p:custDataLst>
              <p:tags r:id="rId7"/>
            </p:custDataLst>
          </p:nvPr>
        </p:nvSpPr>
        <p:spPr bwMode="auto">
          <a:xfrm>
            <a:off x="8458200" y="4229100"/>
            <a:ext cx="39449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管理缺乏有效的</a:t>
            </a:r>
            <a:r>
              <a:rPr lang="zh-CN" altLang="ru-RU" b="1">
                <a:solidFill>
                  <a:srgbClr val="FF0000"/>
                </a:solidFill>
                <a:latin typeface="WNAGRA+å¾®è½¯é�»,Bold" charset="-122"/>
                <a:ea typeface="WNAGRA+å¾®è½¯é�»,Bold" charset="-122"/>
              </a:rPr>
              <a:t>数据支撑</a:t>
            </a:r>
            <a:r>
              <a:rPr lang="zh-CN" altLang="ru-RU">
                <a:solidFill>
                  <a:srgbClr val="000000"/>
                </a:solidFill>
                <a:latin typeface="SWEWCI+å¾®è½¯é�»" charset="-122"/>
                <a:ea typeface="SWEWCI+å¾®è½¯é�»" charset="-122"/>
              </a:rPr>
              <a:t>，企业缺</a:t>
            </a:r>
          </a:p>
        </p:txBody>
      </p:sp>
      <p:sp>
        <p:nvSpPr>
          <p:cNvPr id="27657" name="object 9"/>
          <p:cNvSpPr>
            <a:spLocks noChangeArrowheads="1"/>
          </p:cNvSpPr>
          <p:nvPr>
            <p:custDataLst>
              <p:tags r:id="rId8"/>
            </p:custDataLst>
          </p:nvPr>
        </p:nvSpPr>
        <p:spPr bwMode="auto">
          <a:xfrm>
            <a:off x="6805613" y="4625975"/>
            <a:ext cx="11445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270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000000"/>
                </a:solidFill>
                <a:latin typeface="WNAGRA+å¾®è½¯é�»,Bold" charset="-122"/>
                <a:ea typeface="WNAGRA+å¾®è½¯é�»,Bold" charset="-122"/>
              </a:rPr>
              <a:t>信息化</a:t>
            </a:r>
          </a:p>
          <a:p>
            <a:pPr>
              <a:lnSpc>
                <a:spcPts val="2638"/>
              </a:lnSpc>
              <a:spcBef>
                <a:spcPts val="950"/>
              </a:spcBef>
            </a:pPr>
            <a:r>
              <a:rPr lang="zh-CN" altLang="ru-RU" sz="2000" b="1">
                <a:solidFill>
                  <a:srgbClr val="000000"/>
                </a:solidFill>
                <a:latin typeface="WNAGRA+å¾®è½¯é�»,Bold" charset="-122"/>
                <a:ea typeface="WNAGRA+å¾®è½¯é�»,Bold" charset="-122"/>
              </a:rPr>
              <a:t>现状</a:t>
            </a:r>
          </a:p>
        </p:txBody>
      </p:sp>
      <p:sp>
        <p:nvSpPr>
          <p:cNvPr id="27658" name="object 10"/>
          <p:cNvSpPr>
            <a:spLocks noChangeArrowheads="1"/>
          </p:cNvSpPr>
          <p:nvPr>
            <p:custDataLst>
              <p:tags r:id="rId9"/>
            </p:custDataLst>
          </p:nvPr>
        </p:nvSpPr>
        <p:spPr bwMode="auto">
          <a:xfrm>
            <a:off x="8915400" y="4640263"/>
            <a:ext cx="2895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少真实有效的</a:t>
            </a:r>
            <a:r>
              <a:rPr lang="zh-CN" altLang="ru-RU" b="1">
                <a:solidFill>
                  <a:srgbClr val="FF0000"/>
                </a:solidFill>
                <a:latin typeface="WNAGRA+å¾®è½¯é�»,Bold" charset="-122"/>
                <a:ea typeface="WNAGRA+å¾®è½¯é�»,Bold" charset="-122"/>
              </a:rPr>
              <a:t>数据积累</a:t>
            </a:r>
            <a:r>
              <a:rPr lang="zh-CN" altLang="ru-RU">
                <a:solidFill>
                  <a:srgbClr val="000000"/>
                </a:solidFill>
                <a:latin typeface="SWEWCI+å¾®è½¯é�»" charset="-122"/>
                <a:ea typeface="SWEWCI+å¾®è½¯é�»" charset="-122"/>
              </a:rPr>
              <a:t>。</a:t>
            </a:r>
          </a:p>
        </p:txBody>
      </p:sp>
      <p:sp>
        <p:nvSpPr>
          <p:cNvPr id="27659" name="object 11"/>
          <p:cNvSpPr>
            <a:spLocks noChangeArrowheads="1"/>
          </p:cNvSpPr>
          <p:nvPr>
            <p:custDataLst>
              <p:tags r:id="rId10"/>
            </p:custDataLst>
          </p:nvPr>
        </p:nvSpPr>
        <p:spPr bwMode="auto">
          <a:xfrm>
            <a:off x="2173288" y="4646613"/>
            <a:ext cx="34226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导致无法进行统一数据查看。</a:t>
            </a:r>
          </a:p>
        </p:txBody>
      </p:sp>
    </p:spTree>
    <p:extLst>
      <p:ext uri="{BB962C8B-B14F-4D97-AF65-F5344CB8AC3E}">
        <p14:creationId xmlns:p14="http://schemas.microsoft.com/office/powerpoint/2010/main" val="284706070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bject 1"/>
          <p:cNvSpPr>
            <a:spLocks noChangeArrowheads="1"/>
          </p:cNvSpPr>
          <p:nvPr>
            <p:custDataLst>
              <p:tags r:id="rId1"/>
            </p:custDataLst>
          </p:nvPr>
        </p:nvSpPr>
        <p:spPr bwMode="auto">
          <a:xfrm>
            <a:off x="0" y="0"/>
            <a:ext cx="12192000" cy="6858000"/>
          </a:xfrm>
          <a:prstGeom prst="rect">
            <a:avLst/>
          </a:prstGeom>
          <a:blipFill dpi="0" rotWithShape="0">
            <a:blip r:embed="rId1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381500" y="239713"/>
            <a:ext cx="3917950"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1-</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智能视频监控☆☆☆</a:t>
            </a:r>
          </a:p>
        </p:txBody>
      </p:sp>
      <p:sp>
        <p:nvSpPr>
          <p:cNvPr id="4" name="object 4"/>
          <p:cNvSpPr txBox="1"/>
          <p:nvPr>
            <p:custDataLst>
              <p:tags r:id="rId3"/>
            </p:custDataLst>
          </p:nvPr>
        </p:nvSpPr>
        <p:spPr>
          <a:xfrm>
            <a:off x="2995613" y="1249363"/>
            <a:ext cx="2085975" cy="5016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3"/>
              </a:lnSpc>
              <a:buSzTx/>
              <a:buFontTx/>
              <a:buNone/>
            </a:pPr>
            <a:r>
              <a:rPr sz="1400" spc="31">
                <a:ln w="9525" cap="flat" cmpd="sng" algn="ctr">
                  <a:noFill/>
                  <a:prstDash val="solid"/>
                  <a:round/>
                  <a:headEnd type="none" w="med" len="med"/>
                  <a:tailEnd type="none" w="med" len="med"/>
                </a:ln>
                <a:solidFill>
                  <a:srgbClr val="595959"/>
                </a:solidFill>
                <a:latin typeface="SWEWCI+å¾®è½¯é�»"/>
                <a:cs typeface="SWEWCI+å¾®è½¯é�»"/>
                <a:sym typeface="Wingdings"/>
              </a:rPr>
              <a:t>十余种算法智能守卫现</a:t>
            </a:r>
          </a:p>
        </p:txBody>
      </p:sp>
      <p:sp>
        <p:nvSpPr>
          <p:cNvPr id="5" name="object 5"/>
          <p:cNvSpPr txBox="1"/>
          <p:nvPr>
            <p:custDataLst>
              <p:tags r:id="rId4"/>
            </p:custDataLst>
          </p:nvPr>
        </p:nvSpPr>
        <p:spPr>
          <a:xfrm>
            <a:off x="2995613" y="1570038"/>
            <a:ext cx="2087562" cy="82232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6"/>
              </a:lnSpc>
              <a:buSzTx/>
              <a:buFontTx/>
              <a:buNone/>
            </a:pPr>
            <a:r>
              <a:rPr sz="1400" spc="32">
                <a:ln w="9525" cap="flat" cmpd="sng" algn="ctr">
                  <a:noFill/>
                  <a:prstDash val="solid"/>
                  <a:round/>
                  <a:headEnd type="none" w="med" len="med"/>
                  <a:tailEnd type="none" w="med" len="med"/>
                </a:ln>
                <a:solidFill>
                  <a:srgbClr val="595959"/>
                </a:solidFill>
                <a:latin typeface="SWEWCI+å¾®è½¯é�»"/>
                <a:cs typeface="SWEWCI+å¾®è½¯é�»"/>
                <a:sym typeface="Wingdings"/>
              </a:rPr>
              <a:t>场安全，节约人力，提</a:t>
            </a:r>
          </a:p>
          <a:p>
            <a:pPr eaLnBrk="0" fontAlgn="auto" hangingPunct="0">
              <a:lnSpc>
                <a:spcPts val="1853"/>
              </a:lnSpc>
              <a:spcBef>
                <a:spcPts val="618"/>
              </a:spcBef>
              <a:buSzTx/>
              <a:buFontTx/>
              <a:buNone/>
            </a:pPr>
            <a:r>
              <a:rPr sz="1400">
                <a:ln w="9525" cap="flat" cmpd="sng" algn="ctr">
                  <a:noFill/>
                  <a:prstDash val="solid"/>
                  <a:round/>
                  <a:headEnd type="none" w="med" len="med"/>
                  <a:tailEnd type="none" w="med" len="med"/>
                </a:ln>
                <a:solidFill>
                  <a:srgbClr val="595959"/>
                </a:solidFill>
                <a:latin typeface="SWEWCI+å¾®è½¯é�»"/>
                <a:cs typeface="SWEWCI+å¾®è½¯é�»"/>
                <a:sym typeface="Wingdings"/>
              </a:rPr>
              <a:t>高管理效能，赋能管理</a:t>
            </a:r>
          </a:p>
        </p:txBody>
      </p:sp>
      <p:sp>
        <p:nvSpPr>
          <p:cNvPr id="6" name="object 6"/>
          <p:cNvSpPr txBox="1"/>
          <p:nvPr>
            <p:custDataLst>
              <p:tags r:id="rId5"/>
            </p:custDataLst>
          </p:nvPr>
        </p:nvSpPr>
        <p:spPr>
          <a:xfrm>
            <a:off x="314325" y="2630488"/>
            <a:ext cx="1833563" cy="1462087"/>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595959"/>
                </a:solidFill>
                <a:latin typeface="SWEWCI+å¾®è½¯é�»" charset="-122"/>
                <a:ea typeface="SWEWCI+å¾®è½¯é�»" charset="-122"/>
              </a:rPr>
              <a:t>虚拟现实叠加，</a:t>
            </a:r>
          </a:p>
          <a:p>
            <a:pPr>
              <a:lnSpc>
                <a:spcPts val="1850"/>
              </a:lnSpc>
              <a:spcBef>
                <a:spcPts val="613"/>
              </a:spcBef>
            </a:pPr>
            <a:r>
              <a:rPr lang="ru-RU" altLang="zh-CN" sz="1400">
                <a:solidFill>
                  <a:srgbClr val="595959"/>
                </a:solidFill>
                <a:latin typeface="PMPMIL+å¾®è½¯é�»" charset="-122"/>
                <a:ea typeface="PMPMIL+å¾®è½¯é�»" charset="-122"/>
              </a:rPr>
              <a:t>180</a:t>
            </a:r>
            <a:r>
              <a:rPr lang="ru-RU" altLang="zh-CN" sz="1400">
                <a:solidFill>
                  <a:srgbClr val="595959"/>
                </a:solidFill>
                <a:latin typeface="SWEWCI+å¾®è½¯é�»" charset="-122"/>
                <a:ea typeface="SWEWCI+å¾®è½¯é�»" charset="-122"/>
              </a:rPr>
              <a:t>°</a:t>
            </a:r>
            <a:r>
              <a:rPr lang="zh-CN" altLang="ru-RU" sz="1400">
                <a:solidFill>
                  <a:srgbClr val="595959"/>
                </a:solidFill>
                <a:latin typeface="SWEWCI+å¾®è½¯é�»" charset="-122"/>
                <a:ea typeface="SWEWCI+å¾®è½¯é�»" charset="-122"/>
              </a:rPr>
              <a:t>项目全景尽</a:t>
            </a:r>
          </a:p>
          <a:p>
            <a:pPr>
              <a:lnSpc>
                <a:spcPts val="1850"/>
              </a:lnSpc>
              <a:spcBef>
                <a:spcPts val="613"/>
              </a:spcBef>
            </a:pPr>
            <a:r>
              <a:rPr lang="zh-CN" altLang="ru-RU" sz="1400">
                <a:solidFill>
                  <a:srgbClr val="595959"/>
                </a:solidFill>
                <a:latin typeface="SWEWCI+å¾®è½¯é�»" charset="-122"/>
                <a:ea typeface="SWEWCI+å¾®è½¯é�»" charset="-122"/>
              </a:rPr>
              <a:t>收眼底；宽视野，</a:t>
            </a:r>
          </a:p>
          <a:p>
            <a:pPr>
              <a:lnSpc>
                <a:spcPts val="1850"/>
              </a:lnSpc>
              <a:spcBef>
                <a:spcPts val="613"/>
              </a:spcBef>
            </a:pPr>
            <a:r>
              <a:rPr lang="zh-CN" altLang="ru-RU" sz="1400">
                <a:solidFill>
                  <a:srgbClr val="595959"/>
                </a:solidFill>
                <a:latin typeface="SWEWCI+å¾®è½¯é�»" charset="-122"/>
                <a:ea typeface="SWEWCI+å¾®è½¯é�»" charset="-122"/>
              </a:rPr>
              <a:t>信息不遗漏</a:t>
            </a:r>
          </a:p>
        </p:txBody>
      </p:sp>
      <p:sp>
        <p:nvSpPr>
          <p:cNvPr id="7" name="object 7"/>
          <p:cNvSpPr txBox="1"/>
          <p:nvPr>
            <p:custDataLst>
              <p:tags r:id="rId6"/>
            </p:custDataLst>
          </p:nvPr>
        </p:nvSpPr>
        <p:spPr>
          <a:xfrm>
            <a:off x="10099675" y="2622550"/>
            <a:ext cx="2087563" cy="11414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3"/>
              </a:lnSpc>
              <a:buSzTx/>
              <a:buFontTx/>
              <a:buNone/>
            </a:pPr>
            <a:r>
              <a:rPr sz="1400" spc="32">
                <a:ln w="9525" cap="flat" cmpd="sng" algn="ctr">
                  <a:noFill/>
                  <a:prstDash val="solid"/>
                  <a:round/>
                  <a:headEnd type="none" w="med" len="med"/>
                  <a:tailEnd type="none" w="med" len="med"/>
                </a:ln>
                <a:solidFill>
                  <a:srgbClr val="595959"/>
                </a:solidFill>
                <a:latin typeface="SWEWCI+å¾®è½¯é�»"/>
                <a:cs typeface="SWEWCI+å¾®è½¯é�»"/>
                <a:sym typeface="Wingdings"/>
              </a:rPr>
              <a:t>定时抓拍，自动巡检，</a:t>
            </a:r>
          </a:p>
          <a:p>
            <a:pPr eaLnBrk="0" fontAlgn="auto" hangingPunct="0">
              <a:lnSpc>
                <a:spcPts val="1853"/>
              </a:lnSpc>
              <a:spcBef>
                <a:spcPts val="616"/>
              </a:spcBef>
              <a:buSzTx/>
              <a:buFontTx/>
              <a:buNone/>
            </a:pPr>
            <a:r>
              <a:rPr sz="1400" spc="31">
                <a:ln w="9525" cap="flat" cmpd="sng" algn="ctr">
                  <a:noFill/>
                  <a:prstDash val="solid"/>
                  <a:round/>
                  <a:headEnd type="none" w="med" len="med"/>
                  <a:tailEnd type="none" w="med" len="med"/>
                </a:ln>
                <a:solidFill>
                  <a:srgbClr val="595959"/>
                </a:solidFill>
                <a:latin typeface="SWEWCI+å¾®è½¯é�»"/>
                <a:cs typeface="SWEWCI+å¾®è½¯é�»"/>
                <a:sym typeface="Wingdings"/>
              </a:rPr>
              <a:t>每天按时自动记录形象</a:t>
            </a:r>
          </a:p>
          <a:p>
            <a:pPr eaLnBrk="0" fontAlgn="auto" hangingPunct="0">
              <a:lnSpc>
                <a:spcPts val="1853"/>
              </a:lnSpc>
              <a:spcBef>
                <a:spcPts val="616"/>
              </a:spcBef>
              <a:buSzTx/>
              <a:buFontTx/>
              <a:buNone/>
            </a:pPr>
            <a:r>
              <a:rPr sz="1400">
                <a:ln w="9525" cap="flat" cmpd="sng" algn="ctr">
                  <a:noFill/>
                  <a:prstDash val="solid"/>
                  <a:round/>
                  <a:headEnd type="none" w="med" len="med"/>
                  <a:tailEnd type="none" w="med" len="med"/>
                </a:ln>
                <a:solidFill>
                  <a:srgbClr val="595959"/>
                </a:solidFill>
                <a:latin typeface="SWEWCI+å¾®è½¯é�»"/>
                <a:cs typeface="SWEWCI+å¾®è½¯é�»"/>
                <a:sym typeface="Wingdings"/>
              </a:rPr>
              <a:t>进度，节约人力</a:t>
            </a:r>
          </a:p>
        </p:txBody>
      </p:sp>
      <p:sp>
        <p:nvSpPr>
          <p:cNvPr id="28680" name="object 8"/>
          <p:cNvSpPr>
            <a:spLocks noChangeArrowheads="1"/>
          </p:cNvSpPr>
          <p:nvPr>
            <p:custDataLst>
              <p:tags r:id="rId7"/>
            </p:custDataLst>
          </p:nvPr>
        </p:nvSpPr>
        <p:spPr bwMode="auto">
          <a:xfrm>
            <a:off x="6972300" y="3968750"/>
            <a:ext cx="7096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巡检</a:t>
            </a:r>
          </a:p>
          <a:p>
            <a:pPr>
              <a:lnSpc>
                <a:spcPts val="1913"/>
              </a:lnSpc>
            </a:pPr>
            <a:r>
              <a:rPr lang="zh-CN" altLang="ru-RU" sz="1600" b="1">
                <a:solidFill>
                  <a:srgbClr val="FFFFFF"/>
                </a:solidFill>
                <a:latin typeface="WNAGRA+å¾®è½¯é�»,Bold" charset="-122"/>
                <a:ea typeface="WNAGRA+å¾®è½¯é�»,Bold" charset="-122"/>
              </a:rPr>
              <a:t>抓拍</a:t>
            </a:r>
          </a:p>
        </p:txBody>
      </p:sp>
      <p:sp>
        <p:nvSpPr>
          <p:cNvPr id="28681" name="object 9"/>
          <p:cNvSpPr>
            <a:spLocks noChangeArrowheads="1"/>
          </p:cNvSpPr>
          <p:nvPr>
            <p:custDataLst>
              <p:tags r:id="rId8"/>
            </p:custDataLst>
          </p:nvPr>
        </p:nvSpPr>
        <p:spPr bwMode="auto">
          <a:xfrm>
            <a:off x="4884738" y="4003675"/>
            <a:ext cx="70961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53975">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b="1">
                <a:solidFill>
                  <a:srgbClr val="FFFFFF"/>
                </a:solidFill>
                <a:latin typeface="KSFWEW+å¾®è½¯é�»,Bold" charset="-122"/>
                <a:ea typeface="KSFWEW+å¾®è½¯é�»,Bold" charset="-122"/>
              </a:rPr>
              <a:t>AR</a:t>
            </a:r>
          </a:p>
          <a:p>
            <a:pPr>
              <a:lnSpc>
                <a:spcPts val="1913"/>
              </a:lnSpc>
            </a:pPr>
            <a:r>
              <a:rPr lang="zh-CN" altLang="ru-RU" sz="1600" b="1">
                <a:solidFill>
                  <a:srgbClr val="FFFFFF"/>
                </a:solidFill>
                <a:latin typeface="WNAGRA+å¾®è½¯é�»,Bold" charset="-122"/>
                <a:ea typeface="WNAGRA+å¾®è½¯é�»,Bold" charset="-122"/>
              </a:rPr>
              <a:t>全景</a:t>
            </a:r>
          </a:p>
        </p:txBody>
      </p:sp>
      <p:sp>
        <p:nvSpPr>
          <p:cNvPr id="10" name="object 10"/>
          <p:cNvSpPr txBox="1"/>
          <p:nvPr>
            <p:custDataLst>
              <p:tags r:id="rId9"/>
            </p:custDataLst>
          </p:nvPr>
        </p:nvSpPr>
        <p:spPr>
          <a:xfrm>
            <a:off x="10760075" y="4249738"/>
            <a:ext cx="1600200" cy="17827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3"/>
              </a:lnSpc>
              <a:buSzTx/>
              <a:buFontTx/>
              <a:buNone/>
            </a:pPr>
            <a:r>
              <a:rPr sz="1400" spc="136">
                <a:ln w="9525" cap="flat" cmpd="sng" algn="ctr">
                  <a:noFill/>
                  <a:prstDash val="solid"/>
                  <a:round/>
                  <a:headEnd type="none" w="med" len="med"/>
                  <a:tailEnd type="none" w="med" len="med"/>
                </a:ln>
                <a:solidFill>
                  <a:srgbClr val="595959"/>
                </a:solidFill>
                <a:latin typeface="SWEWCI+å¾®è½¯é�»"/>
                <a:cs typeface="SWEWCI+å¾®è½¯é�»"/>
                <a:sym typeface="Wingdings"/>
              </a:rPr>
              <a:t>项目建造过程</a:t>
            </a:r>
          </a:p>
          <a:p>
            <a:pPr eaLnBrk="0" fontAlgn="auto" hangingPunct="0">
              <a:lnSpc>
                <a:spcPts val="1853"/>
              </a:lnSpc>
              <a:spcBef>
                <a:spcPts val="616"/>
              </a:spcBef>
              <a:buSzTx/>
              <a:buFontTx/>
              <a:buNone/>
            </a:pPr>
            <a:r>
              <a:rPr sz="1400" spc="136">
                <a:ln w="9525" cap="flat" cmpd="sng" algn="ctr">
                  <a:noFill/>
                  <a:prstDash val="solid"/>
                  <a:round/>
                  <a:headEnd type="none" w="med" len="med"/>
                  <a:tailEnd type="none" w="med" len="med"/>
                </a:ln>
                <a:solidFill>
                  <a:srgbClr val="595959"/>
                </a:solidFill>
                <a:latin typeface="SWEWCI+å¾®è½¯é�»"/>
                <a:cs typeface="SWEWCI+å¾®è½¯é�»"/>
                <a:sym typeface="Wingdings"/>
              </a:rPr>
              <a:t>分钟级集中展</a:t>
            </a:r>
          </a:p>
          <a:p>
            <a:pPr eaLnBrk="0" fontAlgn="auto" hangingPunct="0">
              <a:lnSpc>
                <a:spcPts val="1853"/>
              </a:lnSpc>
              <a:spcBef>
                <a:spcPts val="618"/>
              </a:spcBef>
              <a:buSzTx/>
              <a:buFontTx/>
              <a:buNone/>
            </a:pPr>
            <a:r>
              <a:rPr sz="1400" spc="116">
                <a:ln w="9525" cap="flat" cmpd="sng" algn="ctr">
                  <a:noFill/>
                  <a:prstDash val="solid"/>
                  <a:round/>
                  <a:headEnd type="none" w="med" len="med"/>
                  <a:tailEnd type="none" w="med" len="med"/>
                </a:ln>
                <a:solidFill>
                  <a:srgbClr val="595959"/>
                </a:solidFill>
                <a:latin typeface="SWEWCI+å¾®è½¯é�»"/>
                <a:cs typeface="SWEWCI+å¾®è½¯é�»"/>
                <a:sym typeface="Wingdings"/>
              </a:rPr>
              <a:t>示，企业形象，</a:t>
            </a:r>
          </a:p>
          <a:p>
            <a:pPr eaLnBrk="0" fontAlgn="auto" hangingPunct="0">
              <a:lnSpc>
                <a:spcPts val="1853"/>
              </a:lnSpc>
              <a:spcBef>
                <a:spcPts val="616"/>
              </a:spcBef>
              <a:buSzTx/>
              <a:buFontTx/>
              <a:buNone/>
            </a:pPr>
            <a:r>
              <a:rPr sz="1400" spc="136">
                <a:ln w="9525" cap="flat" cmpd="sng" algn="ctr">
                  <a:noFill/>
                  <a:prstDash val="solid"/>
                  <a:round/>
                  <a:headEnd type="none" w="med" len="med"/>
                  <a:tailEnd type="none" w="med" len="med"/>
                </a:ln>
                <a:solidFill>
                  <a:srgbClr val="595959"/>
                </a:solidFill>
                <a:latin typeface="SWEWCI+å¾®è½¯é�»"/>
                <a:cs typeface="SWEWCI+å¾®è½¯é�»"/>
                <a:sym typeface="Wingdings"/>
              </a:rPr>
              <a:t>项目实力一览</a:t>
            </a:r>
          </a:p>
          <a:p>
            <a:pPr eaLnBrk="0" fontAlgn="auto" hangingPunct="0">
              <a:lnSpc>
                <a:spcPts val="1853"/>
              </a:lnSpc>
              <a:spcBef>
                <a:spcPts val="616"/>
              </a:spcBef>
              <a:buSzTx/>
              <a:buFontTx/>
              <a:buNone/>
            </a:pPr>
            <a:r>
              <a:rPr sz="1400">
                <a:ln w="9525" cap="flat" cmpd="sng" algn="ctr">
                  <a:noFill/>
                  <a:prstDash val="solid"/>
                  <a:round/>
                  <a:headEnd type="none" w="med" len="med"/>
                  <a:tailEnd type="none" w="med" len="med"/>
                </a:ln>
                <a:solidFill>
                  <a:srgbClr val="595959"/>
                </a:solidFill>
                <a:latin typeface="SWEWCI+å¾®è½¯é�»"/>
                <a:cs typeface="SWEWCI+å¾®è½¯é�»"/>
                <a:sym typeface="Wingdings"/>
              </a:rPr>
              <a:t>无余</a:t>
            </a:r>
          </a:p>
        </p:txBody>
      </p:sp>
      <p:sp>
        <p:nvSpPr>
          <p:cNvPr id="28683" name="object 11"/>
          <p:cNvSpPr>
            <a:spLocks noChangeArrowheads="1"/>
          </p:cNvSpPr>
          <p:nvPr>
            <p:custDataLst>
              <p:tags r:id="rId10"/>
            </p:custDataLst>
          </p:nvPr>
        </p:nvSpPr>
        <p:spPr bwMode="auto">
          <a:xfrm>
            <a:off x="312738" y="4465638"/>
            <a:ext cx="11588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595959"/>
                </a:solidFill>
                <a:latin typeface="SWEWCI+å¾®è½¯é�»" charset="-122"/>
                <a:ea typeface="SWEWCI+å¾®è½¯é�»" charset="-122"/>
              </a:rPr>
              <a:t>远程监控，</a:t>
            </a:r>
          </a:p>
        </p:txBody>
      </p:sp>
      <p:sp>
        <p:nvSpPr>
          <p:cNvPr id="28684" name="object 12"/>
          <p:cNvSpPr>
            <a:spLocks noChangeArrowheads="1"/>
          </p:cNvSpPr>
          <p:nvPr>
            <p:custDataLst>
              <p:tags r:id="rId11"/>
            </p:custDataLst>
          </p:nvPr>
        </p:nvSpPr>
        <p:spPr bwMode="auto">
          <a:xfrm>
            <a:off x="312738" y="4784725"/>
            <a:ext cx="16938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595959"/>
                </a:solidFill>
                <a:latin typeface="SWEWCI+å¾®è½¯é�»" charset="-122"/>
                <a:ea typeface="SWEWCI+å¾®è½¯é�»" charset="-122"/>
              </a:rPr>
              <a:t>现场情况一手掌握</a:t>
            </a:r>
          </a:p>
        </p:txBody>
      </p:sp>
      <p:sp>
        <p:nvSpPr>
          <p:cNvPr id="28685" name="object 13"/>
          <p:cNvSpPr>
            <a:spLocks noChangeArrowheads="1"/>
          </p:cNvSpPr>
          <p:nvPr>
            <p:custDataLst>
              <p:tags r:id="rId12"/>
            </p:custDataLst>
          </p:nvPr>
        </p:nvSpPr>
        <p:spPr bwMode="auto">
          <a:xfrm>
            <a:off x="4292600" y="5019675"/>
            <a:ext cx="7096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2016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时</a:t>
            </a:r>
          </a:p>
          <a:p>
            <a:pPr>
              <a:lnSpc>
                <a:spcPts val="1913"/>
              </a:lnSpc>
            </a:pPr>
            <a:r>
              <a:rPr lang="zh-CN" altLang="ru-RU" sz="1600" b="1">
                <a:solidFill>
                  <a:srgbClr val="FFFFFF"/>
                </a:solidFill>
                <a:latin typeface="WNAGRA+å¾®è½¯é�»,Bold" charset="-122"/>
                <a:ea typeface="WNAGRA+å¾®è½¯é�»,Bold" charset="-122"/>
              </a:rPr>
              <a:t>监控</a:t>
            </a:r>
          </a:p>
        </p:txBody>
      </p:sp>
      <p:sp>
        <p:nvSpPr>
          <p:cNvPr id="28686" name="object 14"/>
          <p:cNvSpPr>
            <a:spLocks noChangeArrowheads="1"/>
          </p:cNvSpPr>
          <p:nvPr>
            <p:custDataLst>
              <p:tags r:id="rId13"/>
            </p:custDataLst>
          </p:nvPr>
        </p:nvSpPr>
        <p:spPr bwMode="auto">
          <a:xfrm>
            <a:off x="7613650" y="5026025"/>
            <a:ext cx="7096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FFFFFF"/>
                </a:solidFill>
                <a:latin typeface="WNAGRA+å¾®è½¯é�»,Bold" charset="-122"/>
                <a:ea typeface="WNAGRA+å¾®è½¯é�»,Bold" charset="-122"/>
              </a:rPr>
              <a:t>延</a:t>
            </a:r>
          </a:p>
          <a:p>
            <a:pPr>
              <a:lnSpc>
                <a:spcPts val="1913"/>
              </a:lnSpc>
            </a:pPr>
            <a:r>
              <a:rPr lang="zh-CN" altLang="ru-RU" sz="1600" b="1">
                <a:solidFill>
                  <a:srgbClr val="FFFFFF"/>
                </a:solidFill>
                <a:latin typeface="WNAGRA+å¾®è½¯é�»,Bold" charset="-122"/>
                <a:ea typeface="WNAGRA+å¾®è½¯é�»,Bold" charset="-122"/>
              </a:rPr>
              <a:t>摄影</a:t>
            </a:r>
          </a:p>
        </p:txBody>
      </p:sp>
    </p:spTree>
    <p:extLst>
      <p:ext uri="{BB962C8B-B14F-4D97-AF65-F5344CB8AC3E}">
        <p14:creationId xmlns:p14="http://schemas.microsoft.com/office/powerpoint/2010/main" val="351298985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bject 1"/>
          <p:cNvSpPr>
            <a:spLocks noChangeArrowheads="1"/>
          </p:cNvSpPr>
          <p:nvPr>
            <p:custDataLst>
              <p:tags r:id="rId1"/>
            </p:custDataLst>
          </p:nvPr>
        </p:nvSpPr>
        <p:spPr bwMode="auto">
          <a:xfrm>
            <a:off x="0" y="0"/>
            <a:ext cx="12192000" cy="6858000"/>
          </a:xfrm>
          <a:prstGeom prst="rect">
            <a:avLst/>
          </a:prstGeom>
          <a:blipFill dpi="0" rotWithShape="0">
            <a:blip r:embed="rId27"/>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3762375" y="223838"/>
            <a:ext cx="5426075"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2-</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塔机监测</a:t>
            </a: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吊钩可视化☆☆☆</a:t>
            </a:r>
          </a:p>
        </p:txBody>
      </p:sp>
      <p:sp>
        <p:nvSpPr>
          <p:cNvPr id="29700" name="object 4"/>
          <p:cNvSpPr>
            <a:spLocks noChangeArrowheads="1"/>
          </p:cNvSpPr>
          <p:nvPr>
            <p:custDataLst>
              <p:tags r:id="rId3"/>
            </p:custDataLst>
          </p:nvPr>
        </p:nvSpPr>
        <p:spPr bwMode="auto">
          <a:xfrm>
            <a:off x="547688" y="1406525"/>
            <a:ext cx="24193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0000"/>
                </a:solidFill>
                <a:latin typeface="WNAGRA+å¾®è½¯é�»,Bold" charset="-122"/>
                <a:ea typeface="WNAGRA+å¾®è½¯é�»,Bold" charset="-122"/>
              </a:rPr>
              <a:t>塔机常见事故分析</a:t>
            </a:r>
          </a:p>
        </p:txBody>
      </p:sp>
      <p:sp>
        <p:nvSpPr>
          <p:cNvPr id="29701" name="object 5"/>
          <p:cNvSpPr>
            <a:spLocks noChangeArrowheads="1"/>
          </p:cNvSpPr>
          <p:nvPr>
            <p:custDataLst>
              <p:tags r:id="rId4"/>
            </p:custDataLst>
          </p:nvPr>
        </p:nvSpPr>
        <p:spPr bwMode="auto">
          <a:xfrm>
            <a:off x="9434513" y="1406525"/>
            <a:ext cx="13985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0000"/>
                </a:solidFill>
                <a:latin typeface="WNAGRA+å¾®è½¯é�»,Bold" charset="-122"/>
                <a:ea typeface="WNAGRA+å¾®è½¯é�»,Bold" charset="-122"/>
              </a:rPr>
              <a:t>应对策略</a:t>
            </a:r>
          </a:p>
        </p:txBody>
      </p:sp>
      <p:sp>
        <p:nvSpPr>
          <p:cNvPr id="29702" name="object 6"/>
          <p:cNvSpPr>
            <a:spLocks noChangeArrowheads="1"/>
          </p:cNvSpPr>
          <p:nvPr>
            <p:custDataLst>
              <p:tags r:id="rId5"/>
            </p:custDataLst>
          </p:nvPr>
        </p:nvSpPr>
        <p:spPr bwMode="auto">
          <a:xfrm>
            <a:off x="547688" y="2089150"/>
            <a:ext cx="12588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违规操作</a:t>
            </a:r>
          </a:p>
        </p:txBody>
      </p:sp>
      <p:sp>
        <p:nvSpPr>
          <p:cNvPr id="29703" name="object 7"/>
          <p:cNvSpPr>
            <a:spLocks noChangeArrowheads="1"/>
          </p:cNvSpPr>
          <p:nvPr>
            <p:custDataLst>
              <p:tags r:id="rId6"/>
            </p:custDataLst>
          </p:nvPr>
        </p:nvSpPr>
        <p:spPr bwMode="auto">
          <a:xfrm>
            <a:off x="9434513" y="2089150"/>
            <a:ext cx="12588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身份识别</a:t>
            </a:r>
          </a:p>
        </p:txBody>
      </p:sp>
      <p:sp>
        <p:nvSpPr>
          <p:cNvPr id="29704" name="object 8"/>
          <p:cNvSpPr>
            <a:spLocks noChangeArrowheads="1"/>
          </p:cNvSpPr>
          <p:nvPr>
            <p:custDataLst>
              <p:tags r:id="rId7"/>
            </p:custDataLst>
          </p:nvPr>
        </p:nvSpPr>
        <p:spPr bwMode="auto">
          <a:xfrm>
            <a:off x="547688" y="2478088"/>
            <a:ext cx="2454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无证上岗、违章操作，违章指挥</a:t>
            </a:r>
          </a:p>
        </p:txBody>
      </p:sp>
      <p:sp>
        <p:nvSpPr>
          <p:cNvPr id="29705" name="object 9"/>
          <p:cNvSpPr>
            <a:spLocks noChangeArrowheads="1"/>
          </p:cNvSpPr>
          <p:nvPr>
            <p:custDataLst>
              <p:tags r:id="rId8"/>
            </p:custDataLst>
          </p:nvPr>
        </p:nvSpPr>
        <p:spPr bwMode="auto">
          <a:xfrm>
            <a:off x="9434513" y="2478088"/>
            <a:ext cx="19288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人脸、指纹、应急卡认证</a:t>
            </a:r>
          </a:p>
        </p:txBody>
      </p:sp>
      <p:sp>
        <p:nvSpPr>
          <p:cNvPr id="29706" name="object 10"/>
          <p:cNvSpPr>
            <a:spLocks noChangeArrowheads="1"/>
          </p:cNvSpPr>
          <p:nvPr>
            <p:custDataLst>
              <p:tags r:id="rId9"/>
            </p:custDataLst>
          </p:nvPr>
        </p:nvSpPr>
        <p:spPr bwMode="auto">
          <a:xfrm>
            <a:off x="547688" y="2776538"/>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起吊超重</a:t>
            </a:r>
          </a:p>
        </p:txBody>
      </p:sp>
      <p:sp>
        <p:nvSpPr>
          <p:cNvPr id="29707" name="object 11"/>
          <p:cNvSpPr>
            <a:spLocks noChangeArrowheads="1"/>
          </p:cNvSpPr>
          <p:nvPr>
            <p:custDataLst>
              <p:tags r:id="rId10"/>
            </p:custDataLst>
          </p:nvPr>
        </p:nvSpPr>
        <p:spPr bwMode="auto">
          <a:xfrm>
            <a:off x="9434513" y="2776538"/>
            <a:ext cx="14859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重量传感器</a:t>
            </a:r>
          </a:p>
        </p:txBody>
      </p:sp>
      <p:sp>
        <p:nvSpPr>
          <p:cNvPr id="29708" name="object 12"/>
          <p:cNvSpPr>
            <a:spLocks noChangeArrowheads="1"/>
          </p:cNvSpPr>
          <p:nvPr>
            <p:custDataLst>
              <p:tags r:id="rId11"/>
            </p:custDataLst>
          </p:nvPr>
        </p:nvSpPr>
        <p:spPr bwMode="auto">
          <a:xfrm>
            <a:off x="547688" y="3163888"/>
            <a:ext cx="22780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起重吊物重量不明，强制起吊</a:t>
            </a:r>
          </a:p>
        </p:txBody>
      </p:sp>
      <p:sp>
        <p:nvSpPr>
          <p:cNvPr id="29709" name="object 13"/>
          <p:cNvSpPr>
            <a:spLocks noChangeArrowheads="1"/>
          </p:cNvSpPr>
          <p:nvPr>
            <p:custDataLst>
              <p:tags r:id="rId12"/>
            </p:custDataLst>
          </p:nvPr>
        </p:nvSpPr>
        <p:spPr bwMode="auto">
          <a:xfrm>
            <a:off x="9434513" y="3163888"/>
            <a:ext cx="2803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实时监测并显示起吊重量，超重报警</a:t>
            </a:r>
          </a:p>
        </p:txBody>
      </p:sp>
      <p:sp>
        <p:nvSpPr>
          <p:cNvPr id="29710" name="object 14"/>
          <p:cNvSpPr>
            <a:spLocks noChangeArrowheads="1"/>
          </p:cNvSpPr>
          <p:nvPr>
            <p:custDataLst>
              <p:tags r:id="rId13"/>
            </p:custDataLst>
          </p:nvPr>
        </p:nvSpPr>
        <p:spPr bwMode="auto">
          <a:xfrm>
            <a:off x="547688" y="3460750"/>
            <a:ext cx="12588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塔吊碰撞</a:t>
            </a:r>
          </a:p>
        </p:txBody>
      </p:sp>
      <p:sp>
        <p:nvSpPr>
          <p:cNvPr id="29711" name="object 15"/>
          <p:cNvSpPr>
            <a:spLocks noChangeArrowheads="1"/>
          </p:cNvSpPr>
          <p:nvPr>
            <p:custDataLst>
              <p:tags r:id="rId14"/>
            </p:custDataLst>
          </p:nvPr>
        </p:nvSpPr>
        <p:spPr bwMode="auto">
          <a:xfrm>
            <a:off x="9434513" y="3460750"/>
            <a:ext cx="14874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群塔防碰撞</a:t>
            </a:r>
          </a:p>
        </p:txBody>
      </p:sp>
      <p:sp>
        <p:nvSpPr>
          <p:cNvPr id="29712" name="object 16"/>
          <p:cNvSpPr>
            <a:spLocks noChangeArrowheads="1"/>
          </p:cNvSpPr>
          <p:nvPr>
            <p:custDataLst>
              <p:tags r:id="rId15"/>
            </p:custDataLst>
          </p:nvPr>
        </p:nvSpPr>
        <p:spPr bwMode="auto">
          <a:xfrm>
            <a:off x="547688" y="3851275"/>
            <a:ext cx="2278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群塔作业协调不力，指挥失误</a:t>
            </a:r>
          </a:p>
        </p:txBody>
      </p:sp>
      <p:sp>
        <p:nvSpPr>
          <p:cNvPr id="29713" name="object 17"/>
          <p:cNvSpPr>
            <a:spLocks noChangeArrowheads="1"/>
          </p:cNvSpPr>
          <p:nvPr>
            <p:custDataLst>
              <p:tags r:id="rId16"/>
            </p:custDataLst>
          </p:nvPr>
        </p:nvSpPr>
        <p:spPr bwMode="auto">
          <a:xfrm>
            <a:off x="9434513" y="3851275"/>
            <a:ext cx="2628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三维群塔防碰撞算法避免危险动作</a:t>
            </a:r>
          </a:p>
        </p:txBody>
      </p:sp>
      <p:sp>
        <p:nvSpPr>
          <p:cNvPr id="29714" name="object 18"/>
          <p:cNvSpPr>
            <a:spLocks noChangeArrowheads="1"/>
          </p:cNvSpPr>
          <p:nvPr>
            <p:custDataLst>
              <p:tags r:id="rId17"/>
            </p:custDataLst>
          </p:nvPr>
        </p:nvSpPr>
        <p:spPr bwMode="auto">
          <a:xfrm>
            <a:off x="547688" y="4148138"/>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指挥不明</a:t>
            </a:r>
          </a:p>
        </p:txBody>
      </p:sp>
      <p:sp>
        <p:nvSpPr>
          <p:cNvPr id="29715" name="object 19"/>
          <p:cNvSpPr>
            <a:spLocks noChangeArrowheads="1"/>
          </p:cNvSpPr>
          <p:nvPr>
            <p:custDataLst>
              <p:tags r:id="rId18"/>
            </p:custDataLst>
          </p:nvPr>
        </p:nvSpPr>
        <p:spPr bwMode="auto">
          <a:xfrm>
            <a:off x="9434513" y="4148138"/>
            <a:ext cx="14859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吊钩可视化</a:t>
            </a:r>
          </a:p>
        </p:txBody>
      </p:sp>
      <p:sp>
        <p:nvSpPr>
          <p:cNvPr id="29716" name="object 20"/>
          <p:cNvSpPr>
            <a:spLocks noChangeArrowheads="1"/>
          </p:cNvSpPr>
          <p:nvPr>
            <p:custDataLst>
              <p:tags r:id="rId19"/>
            </p:custDataLst>
          </p:nvPr>
        </p:nvSpPr>
        <p:spPr bwMode="auto">
          <a:xfrm>
            <a:off x="547688" y="4537075"/>
            <a:ext cx="2454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信号不明，能力不足，传递失误</a:t>
            </a:r>
          </a:p>
        </p:txBody>
      </p:sp>
      <p:sp>
        <p:nvSpPr>
          <p:cNvPr id="29717" name="object 21"/>
          <p:cNvSpPr>
            <a:spLocks noChangeArrowheads="1"/>
          </p:cNvSpPr>
          <p:nvPr>
            <p:custDataLst>
              <p:tags r:id="rId20"/>
            </p:custDataLst>
          </p:nvPr>
        </p:nvSpPr>
        <p:spPr bwMode="auto">
          <a:xfrm>
            <a:off x="9434513" y="4537075"/>
            <a:ext cx="2454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自动变焦摄像头，全面了解现场</a:t>
            </a:r>
          </a:p>
        </p:txBody>
      </p:sp>
      <p:sp>
        <p:nvSpPr>
          <p:cNvPr id="29718" name="object 22"/>
          <p:cNvSpPr>
            <a:spLocks noChangeArrowheads="1"/>
          </p:cNvSpPr>
          <p:nvPr>
            <p:custDataLst>
              <p:tags r:id="rId21"/>
            </p:custDataLst>
          </p:nvPr>
        </p:nvSpPr>
        <p:spPr bwMode="auto">
          <a:xfrm>
            <a:off x="547688" y="4833938"/>
            <a:ext cx="1716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安全监管不力</a:t>
            </a:r>
          </a:p>
        </p:txBody>
      </p:sp>
      <p:sp>
        <p:nvSpPr>
          <p:cNvPr id="29719" name="object 23"/>
          <p:cNvSpPr>
            <a:spLocks noChangeArrowheads="1"/>
          </p:cNvSpPr>
          <p:nvPr>
            <p:custDataLst>
              <p:tags r:id="rId22"/>
            </p:custDataLst>
          </p:nvPr>
        </p:nvSpPr>
        <p:spPr bwMode="auto">
          <a:xfrm>
            <a:off x="9434513" y="4833938"/>
            <a:ext cx="1716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远程实时监管</a:t>
            </a:r>
          </a:p>
        </p:txBody>
      </p:sp>
      <p:sp>
        <p:nvSpPr>
          <p:cNvPr id="29720" name="object 24"/>
          <p:cNvSpPr>
            <a:spLocks noChangeArrowheads="1"/>
          </p:cNvSpPr>
          <p:nvPr>
            <p:custDataLst>
              <p:tags r:id="rId23"/>
            </p:custDataLst>
          </p:nvPr>
        </p:nvSpPr>
        <p:spPr bwMode="auto">
          <a:xfrm>
            <a:off x="547688" y="5222875"/>
            <a:ext cx="2803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监管不到位，未能及时发现安全隐患</a:t>
            </a:r>
          </a:p>
        </p:txBody>
      </p:sp>
      <p:sp>
        <p:nvSpPr>
          <p:cNvPr id="29721" name="object 25"/>
          <p:cNvSpPr>
            <a:spLocks noChangeArrowheads="1"/>
          </p:cNvSpPr>
          <p:nvPr>
            <p:custDataLst>
              <p:tags r:id="rId24"/>
            </p:custDataLst>
          </p:nvPr>
        </p:nvSpPr>
        <p:spPr bwMode="auto">
          <a:xfrm>
            <a:off x="9434513" y="5222875"/>
            <a:ext cx="2628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数据对接智慧工地平台，实时查看</a:t>
            </a:r>
          </a:p>
        </p:txBody>
      </p:sp>
    </p:spTree>
    <p:extLst>
      <p:ext uri="{BB962C8B-B14F-4D97-AF65-F5344CB8AC3E}">
        <p14:creationId xmlns:p14="http://schemas.microsoft.com/office/powerpoint/2010/main" val="371700938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custDataLst>
              <p:tags r:id="rId1"/>
            </p:custDataLst>
          </p:nvPr>
        </p:nvSpPr>
        <p:spPr>
          <a:xfrm>
            <a:off x="3762375" y="223838"/>
            <a:ext cx="5426075"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2-</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塔机监测</a:t>
            </a: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吊钩可视化☆☆☆</a:t>
            </a:r>
          </a:p>
        </p:txBody>
      </p:sp>
      <p:grpSp>
        <p:nvGrpSpPr>
          <p:cNvPr id="26" name="组合 25"/>
          <p:cNvGrpSpPr/>
          <p:nvPr/>
        </p:nvGrpSpPr>
        <p:grpSpPr>
          <a:xfrm>
            <a:off x="314507" y="1136965"/>
            <a:ext cx="8181440" cy="4815371"/>
            <a:chOff x="0" y="0"/>
            <a:chExt cx="12192000" cy="6858000"/>
          </a:xfrm>
        </p:grpSpPr>
        <p:pic>
          <p:nvPicPr>
            <p:cNvPr id="27" name="图片 26"/>
            <p:cNvPicPr>
              <a:picLocks noChangeAspect="1"/>
            </p:cNvPicPr>
            <p:nvPr/>
          </p:nvPicPr>
          <p:blipFill>
            <a:blip r:embed="rId4"/>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65400" y="952501"/>
              <a:ext cx="6311900" cy="3886201"/>
            </a:xfrm>
            <a:prstGeom prst="rect">
              <a:avLst/>
            </a:prstGeom>
          </p:spPr>
        </p:pic>
      </p:grpSp>
      <p:sp>
        <p:nvSpPr>
          <p:cNvPr id="29" name="圆角矩形 28"/>
          <p:cNvSpPr/>
          <p:nvPr/>
        </p:nvSpPr>
        <p:spPr>
          <a:xfrm>
            <a:off x="8724658" y="1136965"/>
            <a:ext cx="3150895" cy="4815371"/>
          </a:xfrm>
          <a:prstGeom prst="roundRect">
            <a:avLst>
              <a:gd name="adj" fmla="val 9088"/>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zh-CN" altLang="en-US" b="1">
              <a:solidFill>
                <a:srgbClr val="FF0000"/>
              </a:solidFill>
            </a:endParaRPr>
          </a:p>
        </p:txBody>
      </p:sp>
      <p:sp>
        <p:nvSpPr>
          <p:cNvPr id="30" name="矩形 29"/>
          <p:cNvSpPr/>
          <p:nvPr/>
        </p:nvSpPr>
        <p:spPr>
          <a:xfrm>
            <a:off x="8988790" y="1474911"/>
            <a:ext cx="2622631" cy="538584"/>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zh-CN" altLang="en-US" b="1" dirty="0">
                <a:solidFill>
                  <a:srgbClr val="FFFFFF"/>
                </a:solidFill>
                <a:latin typeface="微软雅黑" panose="020B0503020204020204" pitchFamily="34" charset="-122"/>
                <a:ea typeface="微软雅黑" panose="020B0503020204020204" pitchFamily="34" charset="-122"/>
              </a:rPr>
              <a:t>塔司及设备信息查看</a:t>
            </a:r>
          </a:p>
        </p:txBody>
      </p:sp>
      <p:sp>
        <p:nvSpPr>
          <p:cNvPr id="31" name="矩形 30"/>
          <p:cNvSpPr/>
          <p:nvPr/>
        </p:nvSpPr>
        <p:spPr>
          <a:xfrm>
            <a:off x="8988787" y="4851287"/>
            <a:ext cx="2622631" cy="538584"/>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zh-CN" altLang="en-US" b="1" dirty="0">
                <a:solidFill>
                  <a:srgbClr val="FFFFFF"/>
                </a:solidFill>
                <a:latin typeface="微软雅黑" panose="020B0503020204020204" pitchFamily="34" charset="-122"/>
                <a:ea typeface="微软雅黑" panose="020B0503020204020204" pitchFamily="34" charset="-122"/>
              </a:rPr>
              <a:t>吊钩可视化在线查看</a:t>
            </a:r>
          </a:p>
        </p:txBody>
      </p:sp>
      <p:sp>
        <p:nvSpPr>
          <p:cNvPr id="32" name="矩形 31"/>
          <p:cNvSpPr/>
          <p:nvPr/>
        </p:nvSpPr>
        <p:spPr>
          <a:xfrm>
            <a:off x="9017643" y="4007193"/>
            <a:ext cx="2622631" cy="538584"/>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zh-CN" altLang="en-US" b="1" dirty="0">
                <a:solidFill>
                  <a:srgbClr val="FFFFFF"/>
                </a:solidFill>
                <a:latin typeface="微软雅黑" panose="020B0503020204020204" pitchFamily="34" charset="-122"/>
                <a:ea typeface="微软雅黑" panose="020B0503020204020204" pitchFamily="34" charset="-122"/>
              </a:rPr>
              <a:t>群塔防碰撞在线预警</a:t>
            </a:r>
          </a:p>
        </p:txBody>
      </p:sp>
      <p:sp>
        <p:nvSpPr>
          <p:cNvPr id="33" name="矩形 32"/>
          <p:cNvSpPr/>
          <p:nvPr/>
        </p:nvSpPr>
        <p:spPr>
          <a:xfrm>
            <a:off x="8988787" y="2319005"/>
            <a:ext cx="2622631" cy="538584"/>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zh-CN" altLang="en-US" b="1" dirty="0">
                <a:solidFill>
                  <a:srgbClr val="FFFFFF"/>
                </a:solidFill>
                <a:latin typeface="微软雅黑" panose="020B0503020204020204" pitchFamily="34" charset="-122"/>
                <a:ea typeface="微软雅黑" panose="020B0503020204020204" pitchFamily="34" charset="-122"/>
              </a:rPr>
              <a:t>塔机运行数据实时查看</a:t>
            </a:r>
          </a:p>
        </p:txBody>
      </p:sp>
      <p:sp>
        <p:nvSpPr>
          <p:cNvPr id="34" name="矩形 33"/>
          <p:cNvSpPr/>
          <p:nvPr/>
        </p:nvSpPr>
        <p:spPr>
          <a:xfrm>
            <a:off x="9017642" y="3163099"/>
            <a:ext cx="2622631" cy="538584"/>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zh-CN" altLang="en-US" b="1" dirty="0">
                <a:solidFill>
                  <a:srgbClr val="FFFFFF"/>
                </a:solidFill>
                <a:latin typeface="微软雅黑" panose="020B0503020204020204" pitchFamily="34" charset="-122"/>
                <a:ea typeface="微软雅黑" panose="020B0503020204020204" pitchFamily="34" charset="-122"/>
              </a:rPr>
              <a:t>五限位在线预警</a:t>
            </a:r>
          </a:p>
        </p:txBody>
      </p:sp>
    </p:spTree>
    <p:extLst>
      <p:ext uri="{BB962C8B-B14F-4D97-AF65-F5344CB8AC3E}">
        <p14:creationId xmlns:p14="http://schemas.microsoft.com/office/powerpoint/2010/main" val="333694080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custDataLst>
              <p:tags r:id="rId1"/>
            </p:custDataLst>
          </p:nvPr>
        </p:nvSpPr>
        <p:spPr>
          <a:xfrm>
            <a:off x="3762375" y="223838"/>
            <a:ext cx="5426075"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2-</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塔机监测</a:t>
            </a: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吊钩可视化☆☆☆</a:t>
            </a:r>
          </a:p>
        </p:txBody>
      </p:sp>
      <p:pic>
        <p:nvPicPr>
          <p:cNvPr id="12" name="施工电梯功效分析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65500" y="798997"/>
            <a:ext cx="9728200" cy="5448300"/>
          </a:xfrm>
          <a:prstGeom prst="rect">
            <a:avLst/>
          </a:prstGeom>
        </p:spPr>
      </p:pic>
    </p:spTree>
    <p:extLst>
      <p:ext uri="{BB962C8B-B14F-4D97-AF65-F5344CB8AC3E}">
        <p14:creationId xmlns:p14="http://schemas.microsoft.com/office/powerpoint/2010/main" val="112913213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ject 1"/>
          <p:cNvSpPr>
            <a:spLocks noChangeArrowheads="1"/>
          </p:cNvSpPr>
          <p:nvPr>
            <p:custDataLst>
              <p:tags r:id="rId1"/>
            </p:custDataLst>
          </p:nvPr>
        </p:nvSpPr>
        <p:spPr bwMode="auto">
          <a:xfrm>
            <a:off x="0" y="0"/>
            <a:ext cx="12192000" cy="6858000"/>
          </a:xfrm>
          <a:prstGeom prst="rect">
            <a:avLst/>
          </a:prstGeom>
          <a:blipFill dpi="0" rotWithShape="0">
            <a:blip r:embed="rId18"/>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864100" y="227013"/>
            <a:ext cx="2976563"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3-</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升降机监控☆</a:t>
            </a:r>
          </a:p>
        </p:txBody>
      </p:sp>
      <p:sp>
        <p:nvSpPr>
          <p:cNvPr id="34820" name="object 4"/>
          <p:cNvSpPr>
            <a:spLocks noChangeArrowheads="1"/>
          </p:cNvSpPr>
          <p:nvPr>
            <p:custDataLst>
              <p:tags r:id="rId3"/>
            </p:custDataLst>
          </p:nvPr>
        </p:nvSpPr>
        <p:spPr bwMode="auto">
          <a:xfrm>
            <a:off x="658813" y="1743075"/>
            <a:ext cx="26717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0000"/>
                </a:solidFill>
                <a:latin typeface="WNAGRA+å¾®è½¯é�»,Bold" charset="-122"/>
                <a:ea typeface="WNAGRA+å¾®è½¯é�»,Bold" charset="-122"/>
              </a:rPr>
              <a:t>升降机常见事故分析</a:t>
            </a:r>
          </a:p>
        </p:txBody>
      </p:sp>
      <p:sp>
        <p:nvSpPr>
          <p:cNvPr id="34821" name="object 5"/>
          <p:cNvSpPr>
            <a:spLocks noChangeArrowheads="1"/>
          </p:cNvSpPr>
          <p:nvPr>
            <p:custDataLst>
              <p:tags r:id="rId4"/>
            </p:custDataLst>
          </p:nvPr>
        </p:nvSpPr>
        <p:spPr bwMode="auto">
          <a:xfrm>
            <a:off x="9005888" y="1743075"/>
            <a:ext cx="13985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0000"/>
                </a:solidFill>
                <a:latin typeface="WNAGRA+å¾®è½¯é�»,Bold" charset="-122"/>
                <a:ea typeface="WNAGRA+å¾®è½¯é�»,Bold" charset="-122"/>
              </a:rPr>
              <a:t>应对策略</a:t>
            </a:r>
          </a:p>
        </p:txBody>
      </p:sp>
      <p:sp>
        <p:nvSpPr>
          <p:cNvPr id="34822" name="object 6"/>
          <p:cNvSpPr>
            <a:spLocks noChangeArrowheads="1"/>
          </p:cNvSpPr>
          <p:nvPr>
            <p:custDataLst>
              <p:tags r:id="rId5"/>
            </p:custDataLst>
          </p:nvPr>
        </p:nvSpPr>
        <p:spPr bwMode="auto">
          <a:xfrm>
            <a:off x="644525" y="2598738"/>
            <a:ext cx="12588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违规操作</a:t>
            </a:r>
          </a:p>
        </p:txBody>
      </p:sp>
      <p:sp>
        <p:nvSpPr>
          <p:cNvPr id="34823" name="object 7"/>
          <p:cNvSpPr>
            <a:spLocks noChangeArrowheads="1"/>
          </p:cNvSpPr>
          <p:nvPr>
            <p:custDataLst>
              <p:tags r:id="rId6"/>
            </p:custDataLst>
          </p:nvPr>
        </p:nvSpPr>
        <p:spPr bwMode="auto">
          <a:xfrm>
            <a:off x="9005888" y="2598738"/>
            <a:ext cx="12588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身份识别</a:t>
            </a:r>
          </a:p>
        </p:txBody>
      </p:sp>
      <p:sp>
        <p:nvSpPr>
          <p:cNvPr id="34824" name="object 8"/>
          <p:cNvSpPr>
            <a:spLocks noChangeArrowheads="1"/>
          </p:cNvSpPr>
          <p:nvPr>
            <p:custDataLst>
              <p:tags r:id="rId7"/>
            </p:custDataLst>
          </p:nvPr>
        </p:nvSpPr>
        <p:spPr bwMode="auto">
          <a:xfrm>
            <a:off x="644525" y="2987675"/>
            <a:ext cx="2803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无证上岗、违章违规、不良操作习惯</a:t>
            </a:r>
          </a:p>
        </p:txBody>
      </p:sp>
      <p:sp>
        <p:nvSpPr>
          <p:cNvPr id="34825" name="object 9"/>
          <p:cNvSpPr>
            <a:spLocks noChangeArrowheads="1"/>
          </p:cNvSpPr>
          <p:nvPr>
            <p:custDataLst>
              <p:tags r:id="rId8"/>
            </p:custDataLst>
          </p:nvPr>
        </p:nvSpPr>
        <p:spPr bwMode="auto">
          <a:xfrm>
            <a:off x="9005888" y="2987675"/>
            <a:ext cx="29797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司机身份人脸识别，规避非法人员操作</a:t>
            </a:r>
          </a:p>
        </p:txBody>
      </p:sp>
      <p:sp>
        <p:nvSpPr>
          <p:cNvPr id="34826" name="object 10"/>
          <p:cNvSpPr>
            <a:spLocks noChangeArrowheads="1"/>
          </p:cNvSpPr>
          <p:nvPr>
            <p:custDataLst>
              <p:tags r:id="rId9"/>
            </p:custDataLst>
          </p:nvPr>
        </p:nvSpPr>
        <p:spPr bwMode="auto">
          <a:xfrm>
            <a:off x="644525" y="3284538"/>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安全风险</a:t>
            </a:r>
          </a:p>
        </p:txBody>
      </p:sp>
      <p:sp>
        <p:nvSpPr>
          <p:cNvPr id="34827" name="object 11"/>
          <p:cNvSpPr>
            <a:spLocks noChangeArrowheads="1"/>
          </p:cNvSpPr>
          <p:nvPr>
            <p:custDataLst>
              <p:tags r:id="rId10"/>
            </p:custDataLst>
          </p:nvPr>
        </p:nvSpPr>
        <p:spPr bwMode="auto">
          <a:xfrm>
            <a:off x="9005888" y="3284538"/>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安全预警</a:t>
            </a:r>
          </a:p>
        </p:txBody>
      </p:sp>
      <p:sp>
        <p:nvSpPr>
          <p:cNvPr id="34828" name="object 12"/>
          <p:cNvSpPr>
            <a:spLocks noChangeArrowheads="1"/>
          </p:cNvSpPr>
          <p:nvPr>
            <p:custDataLst>
              <p:tags r:id="rId11"/>
            </p:custDataLst>
          </p:nvPr>
        </p:nvSpPr>
        <p:spPr bwMode="auto">
          <a:xfrm>
            <a:off x="644525" y="3673475"/>
            <a:ext cx="29797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人员超限，物体超载，限位机失控，下</a:t>
            </a:r>
          </a:p>
          <a:p>
            <a:pPr>
              <a:lnSpc>
                <a:spcPts val="1575"/>
              </a:lnSpc>
              <a:spcBef>
                <a:spcPts val="525"/>
              </a:spcBef>
            </a:pPr>
            <a:r>
              <a:rPr lang="zh-CN" altLang="ru-RU" sz="1200">
                <a:solidFill>
                  <a:srgbClr val="000000"/>
                </a:solidFill>
                <a:latin typeface="SWEWCI+å¾®è½¯é�»" charset="-122"/>
                <a:ea typeface="SWEWCI+å¾®è½¯é�»" charset="-122"/>
              </a:rPr>
              <a:t>滑、刹车失控</a:t>
            </a:r>
          </a:p>
        </p:txBody>
      </p:sp>
      <p:sp>
        <p:nvSpPr>
          <p:cNvPr id="34829" name="object 13"/>
          <p:cNvSpPr>
            <a:spLocks noChangeArrowheads="1"/>
          </p:cNvSpPr>
          <p:nvPr>
            <p:custDataLst>
              <p:tags r:id="rId12"/>
            </p:custDataLst>
          </p:nvPr>
        </p:nvSpPr>
        <p:spPr bwMode="auto">
          <a:xfrm>
            <a:off x="9005888" y="3673475"/>
            <a:ext cx="33305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人员、重量、楼层、速度进行监测，一旦出</a:t>
            </a:r>
          </a:p>
          <a:p>
            <a:pPr>
              <a:lnSpc>
                <a:spcPts val="1575"/>
              </a:lnSpc>
              <a:spcBef>
                <a:spcPts val="525"/>
              </a:spcBef>
            </a:pPr>
            <a:r>
              <a:rPr lang="zh-CN" altLang="ru-RU" sz="1200">
                <a:solidFill>
                  <a:srgbClr val="000000"/>
                </a:solidFill>
                <a:latin typeface="SWEWCI+å¾®è½¯é�»" charset="-122"/>
                <a:ea typeface="SWEWCI+å¾®è½¯é�»" charset="-122"/>
              </a:rPr>
              <a:t>现风险，及时报警</a:t>
            </a:r>
          </a:p>
        </p:txBody>
      </p:sp>
      <p:sp>
        <p:nvSpPr>
          <p:cNvPr id="34830" name="object 14"/>
          <p:cNvSpPr>
            <a:spLocks noChangeArrowheads="1"/>
          </p:cNvSpPr>
          <p:nvPr>
            <p:custDataLst>
              <p:tags r:id="rId13"/>
            </p:custDataLst>
          </p:nvPr>
        </p:nvSpPr>
        <p:spPr bwMode="auto">
          <a:xfrm>
            <a:off x="644525" y="4244975"/>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高空作业</a:t>
            </a:r>
          </a:p>
        </p:txBody>
      </p:sp>
      <p:sp>
        <p:nvSpPr>
          <p:cNvPr id="34831" name="object 15"/>
          <p:cNvSpPr>
            <a:spLocks noChangeArrowheads="1"/>
          </p:cNvSpPr>
          <p:nvPr>
            <p:custDataLst>
              <p:tags r:id="rId14"/>
            </p:custDataLst>
          </p:nvPr>
        </p:nvSpPr>
        <p:spPr bwMode="auto">
          <a:xfrm>
            <a:off x="9005888" y="4244975"/>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000000"/>
                </a:solidFill>
                <a:latin typeface="WNAGRA+å¾®è½¯é�»,Bold" charset="-122"/>
                <a:ea typeface="WNAGRA+å¾®è½¯é�»,Bold" charset="-122"/>
              </a:rPr>
              <a:t>实时监测</a:t>
            </a:r>
          </a:p>
        </p:txBody>
      </p:sp>
      <p:sp>
        <p:nvSpPr>
          <p:cNvPr id="34832" name="object 16"/>
          <p:cNvSpPr>
            <a:spLocks noChangeArrowheads="1"/>
          </p:cNvSpPr>
          <p:nvPr>
            <p:custDataLst>
              <p:tags r:id="rId15"/>
            </p:custDataLst>
          </p:nvPr>
        </p:nvSpPr>
        <p:spPr bwMode="auto">
          <a:xfrm>
            <a:off x="644525" y="4633913"/>
            <a:ext cx="1600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判断力低，控制力弱</a:t>
            </a:r>
          </a:p>
        </p:txBody>
      </p:sp>
      <p:sp>
        <p:nvSpPr>
          <p:cNvPr id="34833" name="object 17"/>
          <p:cNvSpPr>
            <a:spLocks noChangeArrowheads="1"/>
          </p:cNvSpPr>
          <p:nvPr>
            <p:custDataLst>
              <p:tags r:id="rId16"/>
            </p:custDataLst>
          </p:nvPr>
        </p:nvSpPr>
        <p:spPr bwMode="auto">
          <a:xfrm>
            <a:off x="9005888" y="4633913"/>
            <a:ext cx="1752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575"/>
              </a:lnSpc>
            </a:pPr>
            <a:r>
              <a:rPr lang="zh-CN" altLang="ru-RU" sz="1200">
                <a:solidFill>
                  <a:srgbClr val="000000"/>
                </a:solidFill>
                <a:latin typeface="SWEWCI+å¾®è½¯é�»" charset="-122"/>
                <a:ea typeface="SWEWCI+å¾®è½¯é�»" charset="-122"/>
              </a:rPr>
              <a:t>倾斜度、高度实时监测</a:t>
            </a:r>
          </a:p>
        </p:txBody>
      </p:sp>
    </p:spTree>
    <p:extLst>
      <p:ext uri="{BB962C8B-B14F-4D97-AF65-F5344CB8AC3E}">
        <p14:creationId xmlns:p14="http://schemas.microsoft.com/office/powerpoint/2010/main" val="420038603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1"/>
          <p:cNvSpPr>
            <a:spLocks noChangeArrowheads="1"/>
          </p:cNvSpPr>
          <p:nvPr>
            <p:custDataLst>
              <p:tags r:id="rId1"/>
            </p:custDataLst>
          </p:nvPr>
        </p:nvSpPr>
        <p:spPr bwMode="auto">
          <a:xfrm>
            <a:off x="0" y="0"/>
            <a:ext cx="12192000" cy="6858000"/>
          </a:xfrm>
          <a:prstGeom prst="rect">
            <a:avLst/>
          </a:prstGeom>
          <a:blipFill dpi="0" rotWithShape="0">
            <a:blip r:embed="rId18"/>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722813" y="223838"/>
            <a:ext cx="3332162"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4-</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卸料平台监测☆</a:t>
            </a:r>
          </a:p>
        </p:txBody>
      </p:sp>
      <p:sp>
        <p:nvSpPr>
          <p:cNvPr id="36868" name="object 4"/>
          <p:cNvSpPr>
            <a:spLocks noChangeArrowheads="1"/>
          </p:cNvSpPr>
          <p:nvPr>
            <p:custDataLst>
              <p:tags r:id="rId3"/>
            </p:custDataLst>
          </p:nvPr>
        </p:nvSpPr>
        <p:spPr bwMode="auto">
          <a:xfrm>
            <a:off x="944563" y="835025"/>
            <a:ext cx="66182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404040"/>
                </a:solidFill>
                <a:latin typeface="WNAGRA+å¾®è½¯é�»,Bold" charset="-122"/>
                <a:ea typeface="WNAGRA+å¾®è½¯é�»,Bold" charset="-122"/>
              </a:rPr>
              <a:t>卸料平台事故原因分析</a:t>
            </a:r>
          </a:p>
          <a:p>
            <a:pPr>
              <a:lnSpc>
                <a:spcPts val="2375"/>
              </a:lnSpc>
              <a:spcBef>
                <a:spcPts val="1313"/>
              </a:spcBef>
            </a:pPr>
            <a:r>
              <a:rPr lang="zh-CN" altLang="ru-RU">
                <a:solidFill>
                  <a:srgbClr val="000000"/>
                </a:solidFill>
                <a:latin typeface="SWEWCI+å¾®è½¯é�»" charset="-122"/>
                <a:ea typeface="SWEWCI+å¾®è½¯é�»" charset="-122"/>
              </a:rPr>
              <a:t>调查近年来</a:t>
            </a:r>
            <a:r>
              <a:rPr lang="ru-RU" altLang="zh-CN">
                <a:solidFill>
                  <a:srgbClr val="000000"/>
                </a:solidFill>
                <a:latin typeface="PMPMIL+å¾®è½¯é�»" charset="-122"/>
                <a:ea typeface="PMPMIL+å¾®è½¯é�»" charset="-122"/>
              </a:rPr>
              <a:t>86</a:t>
            </a:r>
            <a:r>
              <a:rPr lang="zh-CN" altLang="ru-RU">
                <a:solidFill>
                  <a:srgbClr val="000000"/>
                </a:solidFill>
                <a:latin typeface="SWEWCI+å¾®è½¯é�»" charset="-122"/>
                <a:ea typeface="SWEWCI+å¾®è½¯é�»" charset="-122"/>
              </a:rPr>
              <a:t>起卸料平台施工事故的原因，并形成统计：</a:t>
            </a:r>
          </a:p>
        </p:txBody>
      </p:sp>
      <p:sp>
        <p:nvSpPr>
          <p:cNvPr id="36869" name="object 5"/>
          <p:cNvSpPr>
            <a:spLocks noChangeArrowheads="1"/>
          </p:cNvSpPr>
          <p:nvPr>
            <p:custDataLst>
              <p:tags r:id="rId4"/>
            </p:custDataLst>
          </p:nvPr>
        </p:nvSpPr>
        <p:spPr bwMode="auto">
          <a:xfrm>
            <a:off x="769938" y="4160838"/>
            <a:ext cx="9794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778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000000"/>
                </a:solidFill>
                <a:latin typeface="WNAGRA+å¾®è½¯é�»,Bold" charset="-122"/>
                <a:ea typeface="WNAGRA+å¾®è½¯é�»,Bold" charset="-122"/>
              </a:rPr>
              <a:t>事故原因</a:t>
            </a:r>
          </a:p>
          <a:p>
            <a:pPr>
              <a:lnSpc>
                <a:spcPts val="1850"/>
              </a:lnSpc>
              <a:spcBef>
                <a:spcPts val="1213"/>
              </a:spcBef>
            </a:pPr>
            <a:r>
              <a:rPr lang="zh-CN" altLang="ru-RU" sz="1400" b="1">
                <a:solidFill>
                  <a:srgbClr val="FF0000"/>
                </a:solidFill>
                <a:latin typeface="WNAGRA+å¾®è½¯é�»,Bold" charset="-122"/>
                <a:ea typeface="WNAGRA+å¾®è½¯é�»,Bold" charset="-122"/>
              </a:rPr>
              <a:t>超载</a:t>
            </a:r>
          </a:p>
        </p:txBody>
      </p:sp>
      <p:sp>
        <p:nvSpPr>
          <p:cNvPr id="36870" name="object 6"/>
          <p:cNvSpPr>
            <a:spLocks noChangeArrowheads="1"/>
          </p:cNvSpPr>
          <p:nvPr>
            <p:custDataLst>
              <p:tags r:id="rId5"/>
            </p:custDataLst>
          </p:nvPr>
        </p:nvSpPr>
        <p:spPr bwMode="auto">
          <a:xfrm>
            <a:off x="2295525" y="4160838"/>
            <a:ext cx="6238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000000"/>
                </a:solidFill>
                <a:latin typeface="WNAGRA+å¾®è½¯é�»,Bold" charset="-122"/>
                <a:ea typeface="WNAGRA+å¾®è½¯é�»,Bold" charset="-122"/>
              </a:rPr>
              <a:t>占比</a:t>
            </a:r>
          </a:p>
        </p:txBody>
      </p:sp>
      <p:sp>
        <p:nvSpPr>
          <p:cNvPr id="36871" name="object 7"/>
          <p:cNvSpPr>
            <a:spLocks noChangeArrowheads="1"/>
          </p:cNvSpPr>
          <p:nvPr>
            <p:custDataLst>
              <p:tags r:id="rId6"/>
            </p:custDataLst>
          </p:nvPr>
        </p:nvSpPr>
        <p:spPr bwMode="auto">
          <a:xfrm>
            <a:off x="5046663" y="4160838"/>
            <a:ext cx="62388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000000"/>
                </a:solidFill>
                <a:latin typeface="WNAGRA+å¾®è½¯é�»,Bold" charset="-122"/>
                <a:ea typeface="WNAGRA+å¾®è½¯é�»,Bold" charset="-122"/>
              </a:rPr>
              <a:t>说明</a:t>
            </a:r>
          </a:p>
        </p:txBody>
      </p:sp>
      <p:sp>
        <p:nvSpPr>
          <p:cNvPr id="36872" name="object 8"/>
          <p:cNvSpPr>
            <a:spLocks noChangeArrowheads="1"/>
          </p:cNvSpPr>
          <p:nvPr>
            <p:custDataLst>
              <p:tags r:id="rId7"/>
            </p:custDataLst>
          </p:nvPr>
        </p:nvSpPr>
        <p:spPr bwMode="auto">
          <a:xfrm>
            <a:off x="7558088" y="4151313"/>
            <a:ext cx="13985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0000"/>
                </a:solidFill>
                <a:latin typeface="WNAGRA+å¾®è½¯é�»,Bold" charset="-122"/>
                <a:ea typeface="WNAGRA+å¾®è½¯é�»,Bold" charset="-122"/>
              </a:rPr>
              <a:t>应对策略</a:t>
            </a:r>
          </a:p>
        </p:txBody>
      </p:sp>
      <p:sp>
        <p:nvSpPr>
          <p:cNvPr id="36873" name="object 9"/>
          <p:cNvSpPr>
            <a:spLocks noChangeArrowheads="1"/>
          </p:cNvSpPr>
          <p:nvPr>
            <p:custDataLst>
              <p:tags r:id="rId8"/>
            </p:custDataLst>
          </p:nvPr>
        </p:nvSpPr>
        <p:spPr bwMode="auto">
          <a:xfrm>
            <a:off x="1951038" y="4556125"/>
            <a:ext cx="13112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ru-RU" altLang="zh-CN" sz="1400">
                <a:solidFill>
                  <a:srgbClr val="000000"/>
                </a:solidFill>
                <a:latin typeface="PMPMIL+å¾®è½¯é�»" charset="-122"/>
                <a:ea typeface="PMPMIL+å¾®è½¯é�»" charset="-122"/>
              </a:rPr>
              <a:t>31/86</a:t>
            </a:r>
            <a:r>
              <a:rPr lang="zh-CN" altLang="ru-RU" sz="1400">
                <a:solidFill>
                  <a:srgbClr val="000000"/>
                </a:solidFill>
                <a:latin typeface="SWEWCI+å¾®è½¯é�»" charset="-122"/>
                <a:ea typeface="SWEWCI+å¾®è½¯é�»" charset="-122"/>
              </a:rPr>
              <a:t>占</a:t>
            </a:r>
            <a:r>
              <a:rPr lang="ru-RU" altLang="zh-CN" sz="1400">
                <a:solidFill>
                  <a:srgbClr val="000000"/>
                </a:solidFill>
                <a:latin typeface="PMPMIL+å¾®è½¯é�»" charset="-122"/>
                <a:ea typeface="PMPMIL+å¾®è½¯é�»" charset="-122"/>
              </a:rPr>
              <a:t>36%</a:t>
            </a:r>
          </a:p>
        </p:txBody>
      </p:sp>
      <p:sp>
        <p:nvSpPr>
          <p:cNvPr id="36874" name="object 10"/>
          <p:cNvSpPr>
            <a:spLocks noChangeArrowheads="1"/>
          </p:cNvSpPr>
          <p:nvPr>
            <p:custDataLst>
              <p:tags r:id="rId9"/>
            </p:custDataLst>
          </p:nvPr>
        </p:nvSpPr>
        <p:spPr bwMode="auto">
          <a:xfrm>
            <a:off x="3471863" y="4556125"/>
            <a:ext cx="40354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有</a:t>
            </a:r>
            <a:r>
              <a:rPr lang="ru-RU" altLang="zh-CN" sz="1400">
                <a:solidFill>
                  <a:srgbClr val="000000"/>
                </a:solidFill>
                <a:latin typeface="PMPMIL+å¾®è½¯é�»" charset="-122"/>
                <a:ea typeface="PMPMIL+å¾®è½¯é�»" charset="-122"/>
              </a:rPr>
              <a:t>85%</a:t>
            </a:r>
            <a:r>
              <a:rPr lang="zh-CN" altLang="ru-RU" sz="1400">
                <a:solidFill>
                  <a:srgbClr val="000000"/>
                </a:solidFill>
                <a:latin typeface="SWEWCI+å¾®è½¯é�»" charset="-122"/>
                <a:ea typeface="SWEWCI+å¾®è½¯é�»" charset="-122"/>
              </a:rPr>
              <a:t>以上的超载事故都造成了</a:t>
            </a:r>
            <a:r>
              <a:rPr lang="ru-RU" altLang="zh-CN" sz="1400" b="1">
                <a:solidFill>
                  <a:srgbClr val="FF0000"/>
                </a:solidFill>
                <a:latin typeface="KSFWEW+å¾®è½¯é�»,Bold" charset="-122"/>
                <a:ea typeface="KSFWEW+å¾®è½¯é�»,Bold" charset="-122"/>
              </a:rPr>
              <a:t>3</a:t>
            </a:r>
            <a:r>
              <a:rPr lang="zh-CN" altLang="ru-RU" sz="1400" b="1">
                <a:solidFill>
                  <a:srgbClr val="FF0000"/>
                </a:solidFill>
                <a:latin typeface="WNAGRA+å¾®è½¯é�»,Bold" charset="-122"/>
                <a:ea typeface="WNAGRA+å¾®è½¯é�»,Bold" charset="-122"/>
              </a:rPr>
              <a:t>人以上死亡</a:t>
            </a:r>
          </a:p>
        </p:txBody>
      </p:sp>
      <p:sp>
        <p:nvSpPr>
          <p:cNvPr id="11" name="object 11"/>
          <p:cNvSpPr txBox="1"/>
          <p:nvPr>
            <p:custDataLst>
              <p:tags r:id="rId10"/>
            </p:custDataLst>
          </p:nvPr>
        </p:nvSpPr>
        <p:spPr>
          <a:xfrm>
            <a:off x="7558088" y="4745038"/>
            <a:ext cx="4965700" cy="16875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8"/>
              </a:lnSpc>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重量传感器</a:t>
            </a:r>
            <a:r>
              <a:rPr b="1" spc="1160">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实时监测并显示载重情况</a:t>
            </a:r>
          </a:p>
          <a:p>
            <a:pPr eaLnBrk="0" fontAlgn="auto" hangingPunct="0">
              <a:lnSpc>
                <a:spcPts val="2375"/>
              </a:lnSpc>
              <a:spcBef>
                <a:spcPts val="1945"/>
              </a:spcBef>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声光报警</a:t>
            </a:r>
            <a:r>
              <a:rPr b="1" spc="1700">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达到预警值后现场声光报警</a:t>
            </a:r>
          </a:p>
          <a:p>
            <a:pPr eaLnBrk="0" fontAlgn="auto" hangingPunct="0">
              <a:lnSpc>
                <a:spcPts val="2375"/>
              </a:lnSpc>
              <a:spcBef>
                <a:spcPts val="1944"/>
              </a:spcBef>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远程实时监管</a:t>
            </a:r>
            <a:r>
              <a:rPr b="1" spc="1700">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数据对接智慧工地平台，实时查看</a:t>
            </a:r>
          </a:p>
        </p:txBody>
      </p:sp>
      <p:sp>
        <p:nvSpPr>
          <p:cNvPr id="36876" name="object 12"/>
          <p:cNvSpPr>
            <a:spLocks noChangeArrowheads="1"/>
          </p:cNvSpPr>
          <p:nvPr>
            <p:custDataLst>
              <p:tags r:id="rId11"/>
            </p:custDataLst>
          </p:nvPr>
        </p:nvSpPr>
        <p:spPr bwMode="auto">
          <a:xfrm>
            <a:off x="679450" y="4989513"/>
            <a:ext cx="1158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88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防护不到位</a:t>
            </a:r>
          </a:p>
          <a:p>
            <a:pPr>
              <a:lnSpc>
                <a:spcPts val="1850"/>
              </a:lnSpc>
              <a:spcBef>
                <a:spcPts val="1588"/>
              </a:spcBef>
            </a:pPr>
            <a:r>
              <a:rPr lang="zh-CN" altLang="ru-RU" sz="1400">
                <a:solidFill>
                  <a:srgbClr val="000000"/>
                </a:solidFill>
                <a:latin typeface="SWEWCI+å¾®è½¯é�»" charset="-122"/>
                <a:ea typeface="SWEWCI+å¾®è½¯é�»" charset="-122"/>
              </a:rPr>
              <a:t>操作失误</a:t>
            </a:r>
          </a:p>
        </p:txBody>
      </p:sp>
      <p:sp>
        <p:nvSpPr>
          <p:cNvPr id="36877" name="object 13"/>
          <p:cNvSpPr>
            <a:spLocks noChangeArrowheads="1"/>
          </p:cNvSpPr>
          <p:nvPr>
            <p:custDataLst>
              <p:tags r:id="rId12"/>
            </p:custDataLst>
          </p:nvPr>
        </p:nvSpPr>
        <p:spPr bwMode="auto">
          <a:xfrm>
            <a:off x="1951038" y="4989513"/>
            <a:ext cx="13112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ru-RU" altLang="zh-CN" sz="1400">
                <a:solidFill>
                  <a:srgbClr val="000000"/>
                </a:solidFill>
                <a:latin typeface="PMPMIL+å¾®è½¯é�»" charset="-122"/>
                <a:ea typeface="PMPMIL+å¾®è½¯é�»" charset="-122"/>
              </a:rPr>
              <a:t>24/86</a:t>
            </a:r>
            <a:r>
              <a:rPr lang="zh-CN" altLang="ru-RU" sz="1400">
                <a:solidFill>
                  <a:srgbClr val="000000"/>
                </a:solidFill>
                <a:latin typeface="SWEWCI+å¾®è½¯é�»" charset="-122"/>
                <a:ea typeface="SWEWCI+å¾®è½¯é�»" charset="-122"/>
              </a:rPr>
              <a:t>占</a:t>
            </a:r>
            <a:r>
              <a:rPr lang="ru-RU" altLang="zh-CN" sz="1400">
                <a:solidFill>
                  <a:srgbClr val="000000"/>
                </a:solidFill>
                <a:latin typeface="PMPMIL+å¾®è½¯é�»" charset="-122"/>
                <a:ea typeface="PMPMIL+å¾®è½¯é�»" charset="-122"/>
              </a:rPr>
              <a:t>28%</a:t>
            </a:r>
          </a:p>
          <a:p>
            <a:pPr>
              <a:lnSpc>
                <a:spcPts val="1850"/>
              </a:lnSpc>
              <a:spcBef>
                <a:spcPts val="1588"/>
              </a:spcBef>
            </a:pPr>
            <a:r>
              <a:rPr lang="ru-RU" altLang="zh-CN" sz="1400">
                <a:solidFill>
                  <a:srgbClr val="000000"/>
                </a:solidFill>
                <a:latin typeface="PMPMIL+å¾®è½¯é�»" charset="-122"/>
                <a:ea typeface="PMPMIL+å¾®è½¯é�»" charset="-122"/>
              </a:rPr>
              <a:t>19/86</a:t>
            </a:r>
            <a:r>
              <a:rPr lang="zh-CN" altLang="ru-RU" sz="1400">
                <a:solidFill>
                  <a:srgbClr val="000000"/>
                </a:solidFill>
                <a:latin typeface="SWEWCI+å¾®è½¯é�»" charset="-122"/>
                <a:ea typeface="SWEWCI+å¾®è½¯é�»" charset="-122"/>
              </a:rPr>
              <a:t>占</a:t>
            </a:r>
            <a:r>
              <a:rPr lang="ru-RU" altLang="zh-CN" sz="1400">
                <a:solidFill>
                  <a:srgbClr val="000000"/>
                </a:solidFill>
                <a:latin typeface="PMPMIL+å¾®è½¯é�»" charset="-122"/>
                <a:ea typeface="PMPMIL+å¾®è½¯é�»" charset="-122"/>
              </a:rPr>
              <a:t>22%</a:t>
            </a:r>
          </a:p>
          <a:p>
            <a:pPr>
              <a:lnSpc>
                <a:spcPts val="1850"/>
              </a:lnSpc>
              <a:spcBef>
                <a:spcPts val="1675"/>
              </a:spcBef>
            </a:pPr>
            <a:r>
              <a:rPr lang="ru-RU" altLang="zh-CN" sz="1400">
                <a:solidFill>
                  <a:srgbClr val="000000"/>
                </a:solidFill>
                <a:latin typeface="PMPMIL+å¾®è½¯é�»" charset="-122"/>
                <a:ea typeface="PMPMIL+å¾®è½¯é�»" charset="-122"/>
              </a:rPr>
              <a:t>11/86</a:t>
            </a:r>
            <a:r>
              <a:rPr lang="zh-CN" altLang="ru-RU" sz="1400">
                <a:solidFill>
                  <a:srgbClr val="000000"/>
                </a:solidFill>
                <a:latin typeface="SWEWCI+å¾®è½¯é�»" charset="-122"/>
                <a:ea typeface="SWEWCI+å¾®è½¯é�»" charset="-122"/>
              </a:rPr>
              <a:t>占</a:t>
            </a:r>
            <a:r>
              <a:rPr lang="ru-RU" altLang="zh-CN" sz="1400">
                <a:solidFill>
                  <a:srgbClr val="000000"/>
                </a:solidFill>
                <a:latin typeface="PMPMIL+å¾®è½¯é�»" charset="-122"/>
                <a:ea typeface="PMPMIL+å¾®è½¯é�»" charset="-122"/>
              </a:rPr>
              <a:t>13%</a:t>
            </a:r>
          </a:p>
        </p:txBody>
      </p:sp>
      <p:sp>
        <p:nvSpPr>
          <p:cNvPr id="36878" name="object 14"/>
          <p:cNvSpPr>
            <a:spLocks noChangeArrowheads="1"/>
          </p:cNvSpPr>
          <p:nvPr>
            <p:custDataLst>
              <p:tags r:id="rId13"/>
            </p:custDataLst>
          </p:nvPr>
        </p:nvSpPr>
        <p:spPr bwMode="auto">
          <a:xfrm>
            <a:off x="4065588" y="5432425"/>
            <a:ext cx="266541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塔机配合失误或人员本身失误</a:t>
            </a:r>
          </a:p>
        </p:txBody>
      </p:sp>
      <p:sp>
        <p:nvSpPr>
          <p:cNvPr id="36879" name="object 15"/>
          <p:cNvSpPr>
            <a:spLocks noChangeArrowheads="1"/>
          </p:cNvSpPr>
          <p:nvPr>
            <p:custDataLst>
              <p:tags r:id="rId14"/>
            </p:custDataLst>
          </p:nvPr>
        </p:nvSpPr>
        <p:spPr bwMode="auto">
          <a:xfrm>
            <a:off x="590550" y="5881688"/>
            <a:ext cx="13366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平台结构问题</a:t>
            </a:r>
          </a:p>
        </p:txBody>
      </p:sp>
      <p:sp>
        <p:nvSpPr>
          <p:cNvPr id="36880" name="object 16"/>
          <p:cNvSpPr>
            <a:spLocks noChangeArrowheads="1"/>
          </p:cNvSpPr>
          <p:nvPr>
            <p:custDataLst>
              <p:tags r:id="rId15"/>
            </p:custDataLst>
          </p:nvPr>
        </p:nvSpPr>
        <p:spPr bwMode="auto">
          <a:xfrm>
            <a:off x="3798888" y="5881688"/>
            <a:ext cx="32813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设计问题、构造不合理、计算缺项等</a:t>
            </a:r>
          </a:p>
        </p:txBody>
      </p:sp>
      <p:sp>
        <p:nvSpPr>
          <p:cNvPr id="36881" name="object 17"/>
          <p:cNvSpPr>
            <a:spLocks noChangeArrowheads="1"/>
          </p:cNvSpPr>
          <p:nvPr>
            <p:custDataLst>
              <p:tags r:id="rId16"/>
            </p:custDataLst>
          </p:nvPr>
        </p:nvSpPr>
        <p:spPr bwMode="auto">
          <a:xfrm>
            <a:off x="498475" y="6310313"/>
            <a:ext cx="47323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00"/>
              </a:lnSpc>
            </a:pPr>
            <a:r>
              <a:rPr lang="zh-CN" altLang="ru-RU" sz="1200">
                <a:solidFill>
                  <a:srgbClr val="000000"/>
                </a:solidFill>
                <a:latin typeface="ONWVGG+é»ä½" charset="-122"/>
                <a:ea typeface="ONWVGG+é»ä½" charset="-122"/>
              </a:rPr>
              <a:t>注：以上数据摘自赵挺生等发布在</a:t>
            </a:r>
            <a:r>
              <a:rPr lang="ru-RU" altLang="zh-CN" sz="1200">
                <a:solidFill>
                  <a:srgbClr val="000000"/>
                </a:solidFill>
                <a:latin typeface="ONWVGG+é»ä½" charset="-122"/>
                <a:ea typeface="ONWVGG+é»ä½" charset="-122"/>
              </a:rPr>
              <a:t>《</a:t>
            </a:r>
            <a:r>
              <a:rPr lang="zh-CN" altLang="ru-RU" sz="1200">
                <a:solidFill>
                  <a:srgbClr val="000000"/>
                </a:solidFill>
                <a:latin typeface="ONWVGG+é»ä½" charset="-122"/>
                <a:ea typeface="ONWVGG+é»ä½" charset="-122"/>
              </a:rPr>
              <a:t>施工技术</a:t>
            </a:r>
            <a:r>
              <a:rPr lang="ru-RU" altLang="zh-CN" sz="1200">
                <a:solidFill>
                  <a:srgbClr val="000000"/>
                </a:solidFill>
                <a:latin typeface="ONWVGG+é»ä½" charset="-122"/>
                <a:ea typeface="ONWVGG+é»ä½" charset="-122"/>
              </a:rPr>
              <a:t>》</a:t>
            </a:r>
            <a:r>
              <a:rPr lang="zh-CN" altLang="ru-RU" sz="1200">
                <a:solidFill>
                  <a:srgbClr val="000000"/>
                </a:solidFill>
                <a:latin typeface="ONWVGG+é»ä½" charset="-122"/>
                <a:ea typeface="ONWVGG+é»ä½" charset="-122"/>
              </a:rPr>
              <a:t>杂志上的论文</a:t>
            </a:r>
          </a:p>
        </p:txBody>
      </p:sp>
    </p:spTree>
    <p:extLst>
      <p:ext uri="{BB962C8B-B14F-4D97-AF65-F5344CB8AC3E}">
        <p14:creationId xmlns:p14="http://schemas.microsoft.com/office/powerpoint/2010/main" val="10785114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bject 1"/>
          <p:cNvSpPr>
            <a:spLocks noChangeArrowheads="1"/>
          </p:cNvSpPr>
          <p:nvPr>
            <p:custDataLst>
              <p:tags r:id="rId1"/>
            </p:custDataLst>
          </p:nvPr>
        </p:nvSpPr>
        <p:spPr bwMode="auto">
          <a:xfrm>
            <a:off x="0" y="0"/>
            <a:ext cx="12192000" cy="6858000"/>
          </a:xfrm>
          <a:prstGeom prst="rect">
            <a:avLst/>
          </a:prstGeom>
          <a:blipFill dpi="0" rotWithShape="0">
            <a:blip r:embed="rId10"/>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581025" y="106363"/>
            <a:ext cx="2652713" cy="7874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898"/>
              </a:lnSpc>
              <a:buSzTx/>
              <a:buFontTx/>
              <a:buNone/>
            </a:pPr>
            <a:r>
              <a:rPr sz="2200" b="1">
                <a:ln w="9525" cap="flat" cmpd="sng" algn="ctr">
                  <a:noFill/>
                  <a:prstDash val="solid"/>
                  <a:round/>
                  <a:headEnd type="none" w="med" len="med"/>
                  <a:tailEnd type="none" w="med" len="med"/>
                </a:ln>
                <a:solidFill>
                  <a:srgbClr val="C55A11"/>
                </a:solidFill>
                <a:latin typeface="WNAGRA+å¾®è½¯é�»,Bold"/>
                <a:cs typeface="WNAGRA+å¾®è½¯é�»,Bold"/>
                <a:sym typeface="Wingdings"/>
              </a:rPr>
              <a:t>“智慧工地”理念</a:t>
            </a:r>
          </a:p>
        </p:txBody>
      </p:sp>
      <p:sp>
        <p:nvSpPr>
          <p:cNvPr id="4" name="object 4"/>
          <p:cNvSpPr txBox="1"/>
          <p:nvPr>
            <p:custDataLst>
              <p:tags r:id="rId3"/>
            </p:custDataLst>
          </p:nvPr>
        </p:nvSpPr>
        <p:spPr>
          <a:xfrm>
            <a:off x="581025" y="796925"/>
            <a:ext cx="9104313" cy="1473200"/>
          </a:xfrm>
          <a:prstGeom prst="rect">
            <a:avLst/>
          </a:prstGeom>
          <a:noFill/>
          <a:ln w="9525" cap="flat" cmpd="sng" algn="ctr">
            <a:noFill/>
            <a:prstDash val="solid"/>
            <a:round/>
            <a:headEnd type="none" w="med" len="med"/>
            <a:tailEnd type="none" w="med" len="med"/>
          </a:ln>
        </p:spPr>
        <p:txBody>
          <a:bodyPr lIns="0" tIns="0" rIns="0" bIns="0">
            <a:spAutoFit/>
          </a:bodyPr>
          <a:lstStyle>
            <a:lvl1pPr marL="4572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00"/>
              </a:lnSpc>
            </a:pPr>
            <a:r>
              <a:rPr lang="zh-CN" altLang="ru-RU" dirty="0">
                <a:solidFill>
                  <a:srgbClr val="333333"/>
                </a:solidFill>
                <a:latin typeface="VBTDDL+å®ä½" charset="-122"/>
                <a:ea typeface="VBTDDL+å®ä½" charset="-122"/>
              </a:rPr>
              <a:t>智慧地球</a:t>
            </a:r>
            <a:r>
              <a:rPr lang="zh-CN" altLang="ru-RU" dirty="0">
                <a:solidFill>
                  <a:srgbClr val="333333"/>
                </a:solidFill>
                <a:latin typeface="Times New Roman" panose="02020603050405020304" pitchFamily="18" charset="0"/>
                <a:cs typeface="Times New Roman" panose="02020603050405020304" pitchFamily="18" charset="0"/>
              </a:rPr>
              <a:t> </a:t>
            </a:r>
            <a:r>
              <a:rPr lang="ru-RU" altLang="zh-CN" sz="1400" dirty="0">
                <a:solidFill>
                  <a:srgbClr val="333333"/>
                </a:solidFill>
                <a:latin typeface="Arial" panose="020B0604020202020204" pitchFamily="34" charset="0"/>
              </a:rPr>
              <a:t>2008</a:t>
            </a:r>
            <a:r>
              <a:rPr lang="zh-CN" altLang="ru-RU" sz="1400" dirty="0">
                <a:solidFill>
                  <a:srgbClr val="333333"/>
                </a:solidFill>
                <a:latin typeface="VBTDDL+å®ä½" charset="-122"/>
                <a:ea typeface="VBTDDL+å®ä½" charset="-122"/>
              </a:rPr>
              <a:t>年</a:t>
            </a:r>
            <a:r>
              <a:rPr lang="ru-RU" altLang="zh-CN" sz="1400" dirty="0">
                <a:solidFill>
                  <a:srgbClr val="333333"/>
                </a:solidFill>
                <a:latin typeface="Arial" panose="020B0604020202020204" pitchFamily="34" charset="0"/>
              </a:rPr>
              <a:t>11</a:t>
            </a:r>
            <a:r>
              <a:rPr lang="zh-CN" altLang="ru-RU" sz="1400" dirty="0">
                <a:solidFill>
                  <a:srgbClr val="333333"/>
                </a:solidFill>
                <a:latin typeface="VBTDDL+å®ä½" charset="-122"/>
                <a:ea typeface="VBTDDL+å®ä½" charset="-122"/>
              </a:rPr>
              <a:t>月</a:t>
            </a:r>
            <a:r>
              <a:rPr lang="ru-RU" altLang="zh-CN" sz="1400" dirty="0">
                <a:solidFill>
                  <a:srgbClr val="333333"/>
                </a:solidFill>
                <a:latin typeface="Arial" panose="020B0604020202020204" pitchFamily="34" charset="0"/>
              </a:rPr>
              <a:t>IBM</a:t>
            </a:r>
            <a:r>
              <a:rPr lang="zh-CN" altLang="ru-RU" sz="1400" dirty="0">
                <a:solidFill>
                  <a:srgbClr val="333333"/>
                </a:solidFill>
                <a:latin typeface="VBTDDL+å®ä½" charset="-122"/>
                <a:ea typeface="VBTDDL+å®ä½" charset="-122"/>
              </a:rPr>
              <a:t>提出“智慧地球”概念，</a:t>
            </a:r>
            <a:r>
              <a:rPr lang="ru-RU" altLang="zh-CN" sz="1400" dirty="0">
                <a:solidFill>
                  <a:srgbClr val="333333"/>
                </a:solidFill>
                <a:latin typeface="Arial" panose="020B0604020202020204" pitchFamily="34" charset="0"/>
              </a:rPr>
              <a:t>2009</a:t>
            </a:r>
            <a:r>
              <a:rPr lang="zh-CN" altLang="ru-RU" sz="1400" dirty="0">
                <a:solidFill>
                  <a:srgbClr val="333333"/>
                </a:solidFill>
                <a:latin typeface="VBTDDL+å®ä½" charset="-122"/>
                <a:ea typeface="VBTDDL+å®ä½" charset="-122"/>
              </a:rPr>
              <a:t>年</a:t>
            </a:r>
            <a:r>
              <a:rPr lang="ru-RU" altLang="zh-CN" sz="1400" dirty="0">
                <a:solidFill>
                  <a:srgbClr val="333333"/>
                </a:solidFill>
                <a:latin typeface="Arial" panose="020B0604020202020204" pitchFamily="34" charset="0"/>
              </a:rPr>
              <a:t>8</a:t>
            </a:r>
            <a:r>
              <a:rPr lang="zh-CN" altLang="ru-RU" sz="1400" dirty="0">
                <a:solidFill>
                  <a:srgbClr val="333333"/>
                </a:solidFill>
                <a:latin typeface="VBTDDL+å®ä½" charset="-122"/>
                <a:ea typeface="VBTDDL+å®ä½" charset="-122"/>
              </a:rPr>
              <a:t>月，</a:t>
            </a:r>
            <a:r>
              <a:rPr lang="ru-RU" altLang="zh-CN" sz="1400" dirty="0">
                <a:solidFill>
                  <a:srgbClr val="333333"/>
                </a:solidFill>
                <a:latin typeface="Arial" panose="020B0604020202020204" pitchFamily="34" charset="0"/>
              </a:rPr>
              <a:t>IBM</a:t>
            </a:r>
            <a:r>
              <a:rPr lang="zh-CN" altLang="ru-RU" sz="1400" dirty="0">
                <a:solidFill>
                  <a:srgbClr val="333333"/>
                </a:solidFill>
                <a:latin typeface="VBTDDL+å®ä½" charset="-122"/>
                <a:ea typeface="VBTDDL+å®ä½" charset="-122"/>
              </a:rPr>
              <a:t>又发布了</a:t>
            </a:r>
            <a:r>
              <a:rPr lang="ru-RU" altLang="zh-CN" sz="1400" dirty="0">
                <a:solidFill>
                  <a:srgbClr val="333333"/>
                </a:solidFill>
                <a:latin typeface="VBTDDL+å®ä½" charset="-122"/>
                <a:ea typeface="VBTDDL+å®ä½" charset="-122"/>
              </a:rPr>
              <a:t>《</a:t>
            </a:r>
            <a:r>
              <a:rPr lang="zh-CN" altLang="ru-RU" sz="1400" dirty="0">
                <a:solidFill>
                  <a:srgbClr val="333333"/>
                </a:solidFill>
                <a:latin typeface="VBTDDL+å®ä½" charset="-122"/>
                <a:ea typeface="VBTDDL+å®ä½" charset="-122"/>
              </a:rPr>
              <a:t>智慧地球赢</a:t>
            </a:r>
          </a:p>
          <a:p>
            <a:pPr>
              <a:lnSpc>
                <a:spcPts val="1563"/>
              </a:lnSpc>
              <a:spcBef>
                <a:spcPts val="1125"/>
              </a:spcBef>
            </a:pPr>
            <a:r>
              <a:rPr lang="zh-CN" altLang="ru-RU" sz="1400" dirty="0">
                <a:solidFill>
                  <a:srgbClr val="333333"/>
                </a:solidFill>
                <a:latin typeface="VBTDDL+å®ä½" charset="-122"/>
                <a:ea typeface="VBTDDL+å®ä½" charset="-122"/>
              </a:rPr>
              <a:t>在中国</a:t>
            </a:r>
            <a:r>
              <a:rPr lang="ru-RU" altLang="zh-CN" sz="1400" dirty="0">
                <a:solidFill>
                  <a:srgbClr val="333333"/>
                </a:solidFill>
                <a:latin typeface="VBTDDL+å®ä½" charset="-122"/>
                <a:ea typeface="VBTDDL+å®ä½" charset="-122"/>
              </a:rPr>
              <a:t>》</a:t>
            </a:r>
            <a:r>
              <a:rPr lang="zh-CN" altLang="ru-RU" sz="1400" dirty="0">
                <a:solidFill>
                  <a:srgbClr val="333333"/>
                </a:solidFill>
                <a:latin typeface="VBTDDL+å®ä½" charset="-122"/>
                <a:ea typeface="VBTDDL+å®ä½" charset="-122"/>
              </a:rPr>
              <a:t>计划书，正式揭开</a:t>
            </a:r>
            <a:r>
              <a:rPr lang="zh-CN" altLang="ru-RU" sz="1400" dirty="0">
                <a:solidFill>
                  <a:srgbClr val="333333"/>
                </a:solidFill>
                <a:latin typeface="Times New Roman" panose="02020603050405020304" pitchFamily="18" charset="0"/>
                <a:cs typeface="Times New Roman" panose="02020603050405020304" pitchFamily="18" charset="0"/>
              </a:rPr>
              <a:t> </a:t>
            </a:r>
            <a:r>
              <a:rPr lang="ru-RU" altLang="zh-CN" sz="1400" dirty="0">
                <a:solidFill>
                  <a:srgbClr val="333333"/>
                </a:solidFill>
                <a:latin typeface="Arial" panose="020B0604020202020204" pitchFamily="34" charset="0"/>
              </a:rPr>
              <a:t>IBM“</a:t>
            </a:r>
            <a:r>
              <a:rPr lang="zh-CN" altLang="ru-RU" sz="1400" dirty="0">
                <a:solidFill>
                  <a:srgbClr val="333333"/>
                </a:solidFill>
                <a:latin typeface="VBTDDL+å®ä½" charset="-122"/>
                <a:ea typeface="VBTDDL+å®ä½" charset="-122"/>
              </a:rPr>
              <a:t>智慧地球”中国战略的序幕。</a:t>
            </a:r>
            <a:r>
              <a:rPr lang="ru-RU" altLang="zh-CN" sz="1400" dirty="0">
                <a:solidFill>
                  <a:srgbClr val="333333"/>
                </a:solidFill>
                <a:latin typeface="Arial" panose="020B0604020202020204" pitchFamily="34" charset="0"/>
              </a:rPr>
              <a:t>IBM“</a:t>
            </a:r>
            <a:r>
              <a:rPr lang="zh-CN" altLang="ru-RU" sz="1400" dirty="0">
                <a:solidFill>
                  <a:srgbClr val="333333"/>
                </a:solidFill>
                <a:latin typeface="VBTDDL+å®ä½" charset="-122"/>
                <a:ea typeface="VBTDDL+å®ä½" charset="-122"/>
              </a:rPr>
              <a:t>智慧地球”战略已经得到了各国的</a:t>
            </a:r>
          </a:p>
          <a:p>
            <a:pPr>
              <a:lnSpc>
                <a:spcPts val="1400"/>
              </a:lnSpc>
              <a:spcBef>
                <a:spcPts val="1013"/>
              </a:spcBef>
            </a:pPr>
            <a:r>
              <a:rPr lang="zh-CN" altLang="ru-RU" sz="1400" dirty="0">
                <a:solidFill>
                  <a:srgbClr val="333333"/>
                </a:solidFill>
                <a:latin typeface="VBTDDL+å®ä½" charset="-122"/>
                <a:ea typeface="VBTDDL+å®ä½" charset="-122"/>
              </a:rPr>
              <a:t>普遍认可。数字化、网络化和智能化，被公认为是未来社会发展的大趋势，而与“智慧地球”密切相</a:t>
            </a:r>
          </a:p>
          <a:p>
            <a:pPr>
              <a:lnSpc>
                <a:spcPts val="1400"/>
              </a:lnSpc>
              <a:spcBef>
                <a:spcPts val="1113"/>
              </a:spcBef>
            </a:pPr>
            <a:r>
              <a:rPr lang="zh-CN" altLang="ru-RU" sz="1400" dirty="0">
                <a:solidFill>
                  <a:srgbClr val="333333"/>
                </a:solidFill>
                <a:latin typeface="VBTDDL+å®ä½" charset="-122"/>
                <a:ea typeface="VBTDDL+å®ä½" charset="-122"/>
              </a:rPr>
              <a:t>关的物联网、云计算等，更成为科技发达国家制定本国发展战略的重点。</a:t>
            </a:r>
          </a:p>
        </p:txBody>
      </p:sp>
      <p:sp>
        <p:nvSpPr>
          <p:cNvPr id="5" name="object 5"/>
          <p:cNvSpPr txBox="1"/>
          <p:nvPr>
            <p:custDataLst>
              <p:tags r:id="rId4"/>
            </p:custDataLst>
          </p:nvPr>
        </p:nvSpPr>
        <p:spPr>
          <a:xfrm>
            <a:off x="3297238" y="2335213"/>
            <a:ext cx="8993187" cy="503237"/>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00"/>
              </a:lnSpc>
              <a:buSzTx/>
              <a:buFontTx/>
              <a:buNone/>
            </a:pPr>
            <a:r>
              <a:rPr spc="12">
                <a:ln w="9525" cap="flat" cmpd="sng" algn="ctr">
                  <a:noFill/>
                  <a:prstDash val="solid"/>
                  <a:round/>
                  <a:headEnd type="none" w="med" len="med"/>
                  <a:tailEnd type="none" w="med" len="med"/>
                </a:ln>
                <a:solidFill>
                  <a:srgbClr val="333333"/>
                </a:solidFill>
                <a:latin typeface="VBTDDL+å®ä½"/>
                <a:cs typeface="VBTDDL+å®ä½"/>
                <a:sym typeface="Wingdings"/>
              </a:rPr>
              <a:t>智慧城市</a:t>
            </a:r>
            <a:r>
              <a:rPr spc="546">
                <a:ln w="9525" cap="flat" cmpd="sng" algn="ctr">
                  <a:noFill/>
                  <a:prstDash val="solid"/>
                  <a:round/>
                  <a:headEnd type="none" w="med" len="med"/>
                  <a:tailEnd type="none" w="med" len="med"/>
                </a:ln>
                <a:solidFill>
                  <a:srgbClr val="333333"/>
                </a:solidFill>
                <a:latin typeface="Times New Roman"/>
                <a:cs typeface="Times New Roman"/>
                <a:sym typeface="Wingdings"/>
              </a:rPr>
              <a:t> </a:t>
            </a:r>
            <a:r>
              <a:rPr sz="1400">
                <a:ln w="9525" cap="flat" cmpd="sng" algn="ctr">
                  <a:noFill/>
                  <a:prstDash val="solid"/>
                  <a:round/>
                  <a:headEnd type="none" w="med" len="med"/>
                  <a:tailEnd type="none" w="med" len="med"/>
                </a:ln>
                <a:solidFill>
                  <a:srgbClr val="333333"/>
                </a:solidFill>
                <a:latin typeface="VBTDDL+å®ä½"/>
                <a:cs typeface="VBTDDL+å®ä½"/>
                <a:sym typeface="Wingdings"/>
              </a:rPr>
              <a:t>利用各种信息技术或创新概念，将城市的系统和服务打通、集成，以提升资源运用的效</a:t>
            </a:r>
          </a:p>
        </p:txBody>
      </p:sp>
      <p:sp>
        <p:nvSpPr>
          <p:cNvPr id="5126" name="object 6"/>
          <p:cNvSpPr>
            <a:spLocks noChangeArrowheads="1"/>
          </p:cNvSpPr>
          <p:nvPr>
            <p:custDataLst>
              <p:tags r:id="rId5"/>
            </p:custDataLst>
          </p:nvPr>
        </p:nvSpPr>
        <p:spPr bwMode="auto">
          <a:xfrm>
            <a:off x="3001963" y="2720975"/>
            <a:ext cx="4716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00"/>
              </a:lnSpc>
            </a:pPr>
            <a:r>
              <a:rPr lang="zh-CN" altLang="ru-RU" sz="1400">
                <a:solidFill>
                  <a:srgbClr val="333333"/>
                </a:solidFill>
                <a:latin typeface="VBTDDL+å®ä½" charset="-122"/>
                <a:ea typeface="VBTDDL+å®ä½" charset="-122"/>
              </a:rPr>
              <a:t>率，优化城市管理和服务，以及改善市民生活质量。</a:t>
            </a:r>
          </a:p>
        </p:txBody>
      </p:sp>
      <p:sp>
        <p:nvSpPr>
          <p:cNvPr id="7" name="object 7"/>
          <p:cNvSpPr txBox="1"/>
          <p:nvPr>
            <p:custDataLst>
              <p:tags r:id="rId6"/>
            </p:custDataLst>
          </p:nvPr>
        </p:nvSpPr>
        <p:spPr>
          <a:xfrm>
            <a:off x="3001963" y="3041650"/>
            <a:ext cx="9637712" cy="1085850"/>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00"/>
              </a:lnSpc>
            </a:pPr>
            <a:r>
              <a:rPr lang="zh-CN" altLang="ru-RU" sz="1400">
                <a:solidFill>
                  <a:srgbClr val="333333"/>
                </a:solidFill>
                <a:latin typeface="VBTDDL+å®ä½" charset="-122"/>
                <a:ea typeface="VBTDDL+å®ä½" charset="-122"/>
              </a:rPr>
              <a:t>智慧城市是把新一代信息技术充分运用在城市中各行各业基于知识社会创新的下一代城市信息化高级形态，</a:t>
            </a:r>
          </a:p>
          <a:p>
            <a:pPr>
              <a:lnSpc>
                <a:spcPts val="1400"/>
              </a:lnSpc>
              <a:spcBef>
                <a:spcPts val="1113"/>
              </a:spcBef>
            </a:pPr>
            <a:r>
              <a:rPr lang="zh-CN" altLang="ru-RU" sz="1400">
                <a:solidFill>
                  <a:srgbClr val="333333"/>
                </a:solidFill>
                <a:latin typeface="VBTDDL+å®ä½" charset="-122"/>
                <a:ea typeface="VBTDDL+å®ä½" charset="-122"/>
              </a:rPr>
              <a:t>实现信息化、工业化与城镇化深度融合，有助于缓解“大城市病”，提高城镇化质量，实现精细化和动态管</a:t>
            </a:r>
          </a:p>
          <a:p>
            <a:pPr>
              <a:lnSpc>
                <a:spcPts val="1400"/>
              </a:lnSpc>
              <a:spcBef>
                <a:spcPts val="1113"/>
              </a:spcBef>
            </a:pPr>
            <a:r>
              <a:rPr lang="zh-CN" altLang="ru-RU" sz="1400">
                <a:solidFill>
                  <a:srgbClr val="333333"/>
                </a:solidFill>
                <a:latin typeface="VBTDDL+å®ä½" charset="-122"/>
                <a:ea typeface="VBTDDL+å®ä½" charset="-122"/>
              </a:rPr>
              <a:t>理，并提升城市管理成效和改善市民生活质量。</a:t>
            </a:r>
          </a:p>
        </p:txBody>
      </p:sp>
      <p:sp>
        <p:nvSpPr>
          <p:cNvPr id="8" name="object 8"/>
          <p:cNvSpPr txBox="1"/>
          <p:nvPr>
            <p:custDataLst>
              <p:tags r:id="rId7"/>
            </p:custDataLst>
          </p:nvPr>
        </p:nvSpPr>
        <p:spPr>
          <a:xfrm>
            <a:off x="1058863" y="4562475"/>
            <a:ext cx="7991475" cy="5080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00"/>
              </a:lnSpc>
              <a:buSzTx/>
              <a:buFontTx/>
              <a:buNone/>
            </a:pPr>
            <a:r>
              <a:rPr spc="12">
                <a:ln w="9525" cap="flat" cmpd="sng" algn="ctr">
                  <a:noFill/>
                  <a:prstDash val="solid"/>
                  <a:round/>
                  <a:headEnd type="none" w="med" len="med"/>
                  <a:tailEnd type="none" w="med" len="med"/>
                </a:ln>
                <a:solidFill>
                  <a:srgbClr val="333333"/>
                </a:solidFill>
                <a:latin typeface="VBTDDL+å®ä½"/>
                <a:cs typeface="VBTDDL+å®ä½"/>
                <a:sym typeface="Wingdings"/>
              </a:rPr>
              <a:t>智慧工地</a:t>
            </a:r>
            <a:r>
              <a:rPr spc="549">
                <a:ln w="9525" cap="flat" cmpd="sng" algn="ctr">
                  <a:noFill/>
                  <a:prstDash val="solid"/>
                  <a:round/>
                  <a:headEnd type="none" w="med" len="med"/>
                  <a:tailEnd type="none" w="med" len="med"/>
                </a:ln>
                <a:solidFill>
                  <a:srgbClr val="333333"/>
                </a:solidFill>
                <a:latin typeface="Times New Roman"/>
                <a:cs typeface="Times New Roman"/>
                <a:sym typeface="Wingdings"/>
              </a:rPr>
              <a:t> </a:t>
            </a:r>
            <a:r>
              <a:rPr sz="1400">
                <a:ln w="9525" cap="flat" cmpd="sng" algn="ctr">
                  <a:noFill/>
                  <a:prstDash val="solid"/>
                  <a:round/>
                  <a:headEnd type="none" w="med" len="med"/>
                  <a:tailEnd type="none" w="med" len="med"/>
                </a:ln>
                <a:solidFill>
                  <a:srgbClr val="333333"/>
                </a:solidFill>
                <a:latin typeface="VBTDDL+å®ä½"/>
                <a:cs typeface="VBTDDL+å®ä½"/>
                <a:sym typeface="Wingdings"/>
              </a:rPr>
              <a:t>利用</a:t>
            </a:r>
            <a:r>
              <a:rPr sz="1400">
                <a:ln w="9525" cap="flat" cmpd="sng" algn="ctr">
                  <a:noFill/>
                  <a:prstDash val="solid"/>
                  <a:round/>
                  <a:headEnd type="none" w="med" len="med"/>
                  <a:tailEnd type="none" w="med" len="med"/>
                </a:ln>
                <a:solidFill>
                  <a:srgbClr val="333333"/>
                </a:solidFill>
                <a:latin typeface="Arial"/>
                <a:sym typeface="Wingdings"/>
              </a:rPr>
              <a:t>IoT</a:t>
            </a:r>
            <a:r>
              <a:rPr sz="1400">
                <a:ln w="9525" cap="flat" cmpd="sng" algn="ctr">
                  <a:noFill/>
                  <a:prstDash val="solid"/>
                  <a:round/>
                  <a:headEnd type="none" w="med" len="med"/>
                  <a:tailEnd type="none" w="med" len="med"/>
                </a:ln>
                <a:solidFill>
                  <a:srgbClr val="333333"/>
                </a:solidFill>
                <a:latin typeface="VBTDDL+å®ä½"/>
                <a:cs typeface="VBTDDL+å®ä½"/>
                <a:sym typeface="Wingdings"/>
              </a:rPr>
              <a:t>、</a:t>
            </a:r>
            <a:r>
              <a:rPr sz="1400">
                <a:ln w="9525" cap="flat" cmpd="sng" algn="ctr">
                  <a:noFill/>
                  <a:prstDash val="solid"/>
                  <a:round/>
                  <a:headEnd type="none" w="med" len="med"/>
                  <a:tailEnd type="none" w="med" len="med"/>
                </a:ln>
                <a:solidFill>
                  <a:srgbClr val="333333"/>
                </a:solidFill>
                <a:latin typeface="Arial"/>
                <a:sym typeface="Wingdings"/>
              </a:rPr>
              <a:t>BIM</a:t>
            </a:r>
            <a:r>
              <a:rPr sz="1400">
                <a:ln w="9525" cap="flat" cmpd="sng" algn="ctr">
                  <a:noFill/>
                  <a:prstDash val="solid"/>
                  <a:round/>
                  <a:headEnd type="none" w="med" len="med"/>
                  <a:tailEnd type="none" w="med" len="med"/>
                </a:ln>
                <a:solidFill>
                  <a:srgbClr val="333333"/>
                </a:solidFill>
                <a:latin typeface="VBTDDL+å®ä½"/>
                <a:cs typeface="VBTDDL+å®ä½"/>
                <a:sym typeface="Wingdings"/>
              </a:rPr>
              <a:t>、大数据、</a:t>
            </a:r>
            <a:r>
              <a:rPr sz="1400">
                <a:ln w="9525" cap="flat" cmpd="sng" algn="ctr">
                  <a:noFill/>
                  <a:prstDash val="solid"/>
                  <a:round/>
                  <a:headEnd type="none" w="med" len="med"/>
                  <a:tailEnd type="none" w="med" len="med"/>
                </a:ln>
                <a:solidFill>
                  <a:srgbClr val="333333"/>
                </a:solidFill>
                <a:latin typeface="Arial"/>
                <a:sym typeface="Wingdings"/>
              </a:rPr>
              <a:t>AI</a:t>
            </a:r>
            <a:r>
              <a:rPr sz="1400">
                <a:ln w="9525" cap="flat" cmpd="sng" algn="ctr">
                  <a:noFill/>
                  <a:prstDash val="solid"/>
                  <a:round/>
                  <a:headEnd type="none" w="med" len="med"/>
                  <a:tailEnd type="none" w="med" len="med"/>
                </a:ln>
                <a:solidFill>
                  <a:srgbClr val="333333"/>
                </a:solidFill>
                <a:latin typeface="VBTDDL+å®ä½"/>
                <a:cs typeface="VBTDDL+å®ä½"/>
                <a:sym typeface="Wingdings"/>
              </a:rPr>
              <a:t>等核心技术，集成项目软、硬件系统，实现建筑</a:t>
            </a:r>
          </a:p>
        </p:txBody>
      </p:sp>
      <p:sp>
        <p:nvSpPr>
          <p:cNvPr id="9" name="object 9"/>
          <p:cNvSpPr txBox="1"/>
          <p:nvPr>
            <p:custDataLst>
              <p:tags r:id="rId8"/>
            </p:custDataLst>
          </p:nvPr>
        </p:nvSpPr>
        <p:spPr>
          <a:xfrm>
            <a:off x="1058863" y="4948238"/>
            <a:ext cx="8010525" cy="76517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406"/>
              </a:lnSpc>
              <a:buSzTx/>
              <a:buFontTx/>
              <a:buNone/>
            </a:pPr>
            <a:r>
              <a:rPr sz="1400">
                <a:ln w="9525" cap="flat" cmpd="sng" algn="ctr">
                  <a:noFill/>
                  <a:prstDash val="solid"/>
                  <a:round/>
                  <a:headEnd type="none" w="med" len="med"/>
                  <a:tailEnd type="none" w="med" len="med"/>
                </a:ln>
                <a:solidFill>
                  <a:srgbClr val="333333"/>
                </a:solidFill>
                <a:latin typeface="VBTDDL+å®ä½"/>
                <a:cs typeface="VBTDDL+å®ä½"/>
                <a:sym typeface="Wingdings"/>
              </a:rPr>
              <a:t>实体、生产要素、管理过程的在线化、数字化、智能化，旨在为项目管理层建设一个数据</a:t>
            </a:r>
          </a:p>
          <a:p>
            <a:pPr eaLnBrk="0" fontAlgn="auto" hangingPunct="0">
              <a:lnSpc>
                <a:spcPts val="1404"/>
              </a:lnSpc>
              <a:spcBef>
                <a:spcPts val="1118"/>
              </a:spcBef>
              <a:buSzTx/>
              <a:buFontTx/>
              <a:buNone/>
            </a:pPr>
            <a:r>
              <a:rPr sz="1400">
                <a:ln w="9525" cap="flat" cmpd="sng" algn="ctr">
                  <a:noFill/>
                  <a:prstDash val="solid"/>
                  <a:round/>
                  <a:headEnd type="none" w="med" len="med"/>
                  <a:tailEnd type="none" w="med" len="med"/>
                </a:ln>
                <a:solidFill>
                  <a:srgbClr val="333333"/>
                </a:solidFill>
                <a:latin typeface="VBTDDL+å®ä½"/>
                <a:cs typeface="VBTDDL+å®ä½"/>
                <a:sym typeface="Wingdings"/>
              </a:rPr>
              <a:t>实时汇总、生产过程全面掌握、项目风险有效降低的“项目大脑”</a:t>
            </a:r>
          </a:p>
        </p:txBody>
      </p:sp>
    </p:spTree>
    <p:extLst>
      <p:ext uri="{BB962C8B-B14F-4D97-AF65-F5344CB8AC3E}">
        <p14:creationId xmlns:p14="http://schemas.microsoft.com/office/powerpoint/2010/main" val="321968256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bject 1"/>
          <p:cNvSpPr>
            <a:spLocks noChangeArrowheads="1"/>
          </p:cNvSpPr>
          <p:nvPr>
            <p:custDataLst>
              <p:tags r:id="rId1"/>
            </p:custDataLst>
          </p:nvPr>
        </p:nvSpPr>
        <p:spPr bwMode="auto">
          <a:xfrm>
            <a:off x="0" y="0"/>
            <a:ext cx="12192000" cy="6858000"/>
          </a:xfrm>
          <a:prstGeom prst="rect">
            <a:avLst/>
          </a:prstGeom>
          <a:blipFill dpi="0" rotWithShape="0">
            <a:blip r:embed="rId18"/>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752975" y="223838"/>
            <a:ext cx="3268663"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5-</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高支模监测☆☆</a:t>
            </a:r>
          </a:p>
        </p:txBody>
      </p:sp>
      <p:sp>
        <p:nvSpPr>
          <p:cNvPr id="39940" name="object 4"/>
          <p:cNvSpPr>
            <a:spLocks noChangeArrowheads="1"/>
          </p:cNvSpPr>
          <p:nvPr>
            <p:custDataLst>
              <p:tags r:id="rId3"/>
            </p:custDataLst>
          </p:nvPr>
        </p:nvSpPr>
        <p:spPr bwMode="auto">
          <a:xfrm>
            <a:off x="11179175" y="889000"/>
            <a:ext cx="44608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D5B6B"/>
                </a:solidFill>
                <a:latin typeface="WNAGRA+å¾®è½¯é�»,Bold" charset="-122"/>
                <a:ea typeface="WNAGRA+å¾®è½¯é�»,Bold" charset="-122"/>
              </a:rPr>
              <a:t>达</a:t>
            </a:r>
          </a:p>
          <a:p>
            <a:pPr>
              <a:lnSpc>
                <a:spcPts val="1625"/>
              </a:lnSpc>
            </a:pPr>
            <a:r>
              <a:rPr lang="zh-CN" altLang="ru-RU" sz="1400" b="1">
                <a:solidFill>
                  <a:srgbClr val="4D5B6B"/>
                </a:solidFill>
                <a:latin typeface="WNAGRA+å¾®è½¯é�»,Bold" charset="-122"/>
                <a:ea typeface="WNAGRA+å¾®è½¯é�»,Bold" charset="-122"/>
              </a:rPr>
              <a:t>到</a:t>
            </a:r>
          </a:p>
          <a:p>
            <a:pPr>
              <a:lnSpc>
                <a:spcPts val="1613"/>
              </a:lnSpc>
            </a:pPr>
            <a:r>
              <a:rPr lang="zh-CN" altLang="ru-RU" sz="1400" b="1">
                <a:solidFill>
                  <a:srgbClr val="4D5B6B"/>
                </a:solidFill>
                <a:latin typeface="WNAGRA+å¾®è½¯é�»,Bold" charset="-122"/>
                <a:ea typeface="WNAGRA+å¾®è½¯é�»,Bold" charset="-122"/>
              </a:rPr>
              <a:t>临</a:t>
            </a:r>
          </a:p>
          <a:p>
            <a:pPr>
              <a:lnSpc>
                <a:spcPts val="1625"/>
              </a:lnSpc>
            </a:pPr>
            <a:r>
              <a:rPr lang="zh-CN" altLang="ru-RU" sz="1400" b="1">
                <a:solidFill>
                  <a:srgbClr val="4D5B6B"/>
                </a:solidFill>
                <a:latin typeface="WNAGRA+å¾®è½¯é�»,Bold" charset="-122"/>
                <a:ea typeface="WNAGRA+å¾®è½¯é�»,Bold" charset="-122"/>
              </a:rPr>
              <a:t>界</a:t>
            </a:r>
          </a:p>
          <a:p>
            <a:pPr>
              <a:lnSpc>
                <a:spcPts val="1613"/>
              </a:lnSpc>
              <a:spcBef>
                <a:spcPts val="50"/>
              </a:spcBef>
            </a:pPr>
            <a:r>
              <a:rPr lang="zh-CN" altLang="ru-RU" sz="1400" b="1">
                <a:solidFill>
                  <a:srgbClr val="4D5B6B"/>
                </a:solidFill>
                <a:latin typeface="WNAGRA+å¾®è½¯é�»,Bold" charset="-122"/>
                <a:ea typeface="WNAGRA+å¾®è½¯é�»,Bold" charset="-122"/>
              </a:rPr>
              <a:t>值</a:t>
            </a:r>
          </a:p>
          <a:p>
            <a:pPr>
              <a:lnSpc>
                <a:spcPts val="1613"/>
              </a:lnSpc>
            </a:pPr>
            <a:r>
              <a:rPr lang="zh-CN" altLang="ru-RU" sz="1400" b="1">
                <a:solidFill>
                  <a:srgbClr val="4D5B6B"/>
                </a:solidFill>
                <a:latin typeface="WNAGRA+å¾®è½¯é�»,Bold" charset="-122"/>
                <a:ea typeface="WNAGRA+å¾®è½¯é�»,Bold" charset="-122"/>
              </a:rPr>
              <a:t>报</a:t>
            </a:r>
          </a:p>
          <a:p>
            <a:pPr>
              <a:lnSpc>
                <a:spcPts val="1625"/>
              </a:lnSpc>
            </a:pPr>
            <a:r>
              <a:rPr lang="zh-CN" altLang="ru-RU" sz="1400" b="1">
                <a:solidFill>
                  <a:srgbClr val="4D5B6B"/>
                </a:solidFill>
                <a:latin typeface="WNAGRA+å¾®è½¯é�»,Bold" charset="-122"/>
                <a:ea typeface="WNAGRA+å¾®è½¯é�»,Bold" charset="-122"/>
              </a:rPr>
              <a:t>警</a:t>
            </a:r>
          </a:p>
        </p:txBody>
      </p:sp>
      <p:sp>
        <p:nvSpPr>
          <p:cNvPr id="39941" name="object 5"/>
          <p:cNvSpPr>
            <a:spLocks noChangeArrowheads="1"/>
          </p:cNvSpPr>
          <p:nvPr>
            <p:custDataLst>
              <p:tags r:id="rId4"/>
            </p:custDataLst>
          </p:nvPr>
        </p:nvSpPr>
        <p:spPr bwMode="auto">
          <a:xfrm>
            <a:off x="8462963" y="954088"/>
            <a:ext cx="4445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D5B6B"/>
                </a:solidFill>
                <a:latin typeface="WNAGRA+å¾®è½¯é�»,Bold" charset="-122"/>
                <a:ea typeface="WNAGRA+å¾®è½¯é�»,Bold" charset="-122"/>
              </a:rPr>
              <a:t>监</a:t>
            </a:r>
          </a:p>
          <a:p>
            <a:pPr>
              <a:lnSpc>
                <a:spcPts val="1788"/>
              </a:lnSpc>
            </a:pPr>
            <a:r>
              <a:rPr lang="zh-CN" altLang="ru-RU" sz="1400" b="1">
                <a:solidFill>
                  <a:srgbClr val="4D5B6B"/>
                </a:solidFill>
                <a:latin typeface="WNAGRA+å¾®è½¯é�»,Bold" charset="-122"/>
                <a:ea typeface="WNAGRA+å¾®è½¯é�»,Bold" charset="-122"/>
              </a:rPr>
              <a:t>测</a:t>
            </a:r>
          </a:p>
          <a:p>
            <a:pPr>
              <a:lnSpc>
                <a:spcPts val="1775"/>
              </a:lnSpc>
            </a:pPr>
            <a:r>
              <a:rPr lang="zh-CN" altLang="ru-RU" sz="1400" b="1">
                <a:solidFill>
                  <a:srgbClr val="4D5B6B"/>
                </a:solidFill>
                <a:latin typeface="WNAGRA+å¾®è½¯é�»,Bold" charset="-122"/>
                <a:ea typeface="WNAGRA+å¾®è½¯é�»,Bold" charset="-122"/>
              </a:rPr>
              <a:t>承</a:t>
            </a:r>
          </a:p>
          <a:p>
            <a:pPr>
              <a:lnSpc>
                <a:spcPts val="1775"/>
              </a:lnSpc>
            </a:pPr>
            <a:r>
              <a:rPr lang="zh-CN" altLang="ru-RU" sz="1400" b="1">
                <a:solidFill>
                  <a:srgbClr val="4D5B6B"/>
                </a:solidFill>
                <a:latin typeface="WNAGRA+å¾®è½¯é�»,Bold" charset="-122"/>
                <a:ea typeface="WNAGRA+å¾®è½¯é�»,Bold" charset="-122"/>
              </a:rPr>
              <a:t>载</a:t>
            </a:r>
          </a:p>
          <a:p>
            <a:pPr>
              <a:lnSpc>
                <a:spcPts val="1788"/>
              </a:lnSpc>
            </a:pPr>
            <a:r>
              <a:rPr lang="zh-CN" altLang="ru-RU" sz="1400" b="1">
                <a:solidFill>
                  <a:srgbClr val="4D5B6B"/>
                </a:solidFill>
                <a:latin typeface="WNAGRA+å¾®è½¯é�»,Bold" charset="-122"/>
                <a:ea typeface="WNAGRA+å¾®è½¯é�»,Bold" charset="-122"/>
              </a:rPr>
              <a:t>重</a:t>
            </a:r>
          </a:p>
          <a:p>
            <a:pPr>
              <a:lnSpc>
                <a:spcPts val="1775"/>
              </a:lnSpc>
            </a:pPr>
            <a:r>
              <a:rPr lang="zh-CN" altLang="ru-RU" sz="1400" b="1">
                <a:solidFill>
                  <a:srgbClr val="4D5B6B"/>
                </a:solidFill>
                <a:latin typeface="WNAGRA+å¾®è½¯é�»,Bold" charset="-122"/>
                <a:ea typeface="WNAGRA+å¾®è½¯é�»,Bold" charset="-122"/>
              </a:rPr>
              <a:t>力</a:t>
            </a:r>
          </a:p>
        </p:txBody>
      </p:sp>
      <p:sp>
        <p:nvSpPr>
          <p:cNvPr id="39942" name="object 6"/>
          <p:cNvSpPr>
            <a:spLocks noChangeArrowheads="1"/>
          </p:cNvSpPr>
          <p:nvPr>
            <p:custDataLst>
              <p:tags r:id="rId5"/>
            </p:custDataLst>
          </p:nvPr>
        </p:nvSpPr>
        <p:spPr bwMode="auto">
          <a:xfrm>
            <a:off x="714375" y="1095375"/>
            <a:ext cx="508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404040"/>
                </a:solidFill>
                <a:latin typeface="WNAGRA+å¾®è½¯é�»,Bold" charset="-122"/>
                <a:ea typeface="WNAGRA+å¾®è½¯é�»,Bold" charset="-122"/>
              </a:rPr>
              <a:t>模</a:t>
            </a:r>
          </a:p>
          <a:p>
            <a:pPr>
              <a:lnSpc>
                <a:spcPts val="1913"/>
              </a:lnSpc>
            </a:pPr>
            <a:r>
              <a:rPr lang="zh-CN" altLang="ru-RU" sz="1600" b="1">
                <a:solidFill>
                  <a:srgbClr val="404040"/>
                </a:solidFill>
                <a:latin typeface="WNAGRA+å¾®è½¯é�»,Bold" charset="-122"/>
                <a:ea typeface="WNAGRA+å¾®è½¯é�»,Bold" charset="-122"/>
              </a:rPr>
              <a:t>板</a:t>
            </a:r>
          </a:p>
          <a:p>
            <a:pPr>
              <a:lnSpc>
                <a:spcPts val="1913"/>
              </a:lnSpc>
            </a:pPr>
            <a:r>
              <a:rPr lang="zh-CN" altLang="ru-RU" sz="1600" b="1">
                <a:solidFill>
                  <a:srgbClr val="404040"/>
                </a:solidFill>
                <a:latin typeface="WNAGRA+å¾®è½¯é�»,Bold" charset="-122"/>
                <a:ea typeface="WNAGRA+å¾®è½¯é�»,Bold" charset="-122"/>
              </a:rPr>
              <a:t>坍</a:t>
            </a:r>
          </a:p>
          <a:p>
            <a:pPr>
              <a:lnSpc>
                <a:spcPts val="1913"/>
              </a:lnSpc>
              <a:spcBef>
                <a:spcPts val="50"/>
              </a:spcBef>
            </a:pPr>
            <a:r>
              <a:rPr lang="zh-CN" altLang="ru-RU" sz="1600" b="1">
                <a:solidFill>
                  <a:srgbClr val="404040"/>
                </a:solidFill>
                <a:latin typeface="WNAGRA+å¾®è½¯é�»,Bold" charset="-122"/>
                <a:ea typeface="WNAGRA+å¾®è½¯é�»,Bold" charset="-122"/>
              </a:rPr>
              <a:t>塌</a:t>
            </a:r>
          </a:p>
          <a:p>
            <a:pPr>
              <a:lnSpc>
                <a:spcPts val="1913"/>
              </a:lnSpc>
            </a:pPr>
            <a:r>
              <a:rPr lang="zh-CN" altLang="ru-RU" sz="1600" b="1">
                <a:solidFill>
                  <a:srgbClr val="404040"/>
                </a:solidFill>
                <a:latin typeface="WNAGRA+å¾®è½¯é�»,Bold" charset="-122"/>
                <a:ea typeface="WNAGRA+å¾®è½¯é�»,Bold" charset="-122"/>
              </a:rPr>
              <a:t>事</a:t>
            </a:r>
          </a:p>
          <a:p>
            <a:pPr>
              <a:lnSpc>
                <a:spcPts val="1913"/>
              </a:lnSpc>
            </a:pPr>
            <a:r>
              <a:rPr lang="zh-CN" altLang="ru-RU" sz="1600" b="1">
                <a:solidFill>
                  <a:srgbClr val="404040"/>
                </a:solidFill>
                <a:latin typeface="WNAGRA+å¾®è½¯é�»,Bold" charset="-122"/>
                <a:ea typeface="WNAGRA+å¾®è½¯é�»,Bold" charset="-122"/>
              </a:rPr>
              <a:t>故</a:t>
            </a:r>
          </a:p>
          <a:p>
            <a:pPr>
              <a:lnSpc>
                <a:spcPts val="1913"/>
              </a:lnSpc>
            </a:pPr>
            <a:r>
              <a:rPr lang="zh-CN" altLang="ru-RU" sz="1600" b="1">
                <a:solidFill>
                  <a:srgbClr val="404040"/>
                </a:solidFill>
                <a:latin typeface="WNAGRA+å¾®è½¯é�»,Bold" charset="-122"/>
                <a:ea typeface="WNAGRA+å¾®è½¯é�»,Bold" charset="-122"/>
              </a:rPr>
              <a:t>情</a:t>
            </a:r>
          </a:p>
          <a:p>
            <a:pPr>
              <a:lnSpc>
                <a:spcPts val="1913"/>
              </a:lnSpc>
            </a:pPr>
            <a:r>
              <a:rPr lang="zh-CN" altLang="ru-RU" sz="1600" b="1">
                <a:solidFill>
                  <a:srgbClr val="404040"/>
                </a:solidFill>
                <a:latin typeface="WNAGRA+å¾®è½¯é�»,Bold" charset="-122"/>
                <a:ea typeface="WNAGRA+å¾®è½¯é�»,Bold" charset="-122"/>
              </a:rPr>
              <a:t>况</a:t>
            </a:r>
          </a:p>
        </p:txBody>
      </p:sp>
      <p:sp>
        <p:nvSpPr>
          <p:cNvPr id="39943" name="object 7"/>
          <p:cNvSpPr>
            <a:spLocks noChangeArrowheads="1"/>
          </p:cNvSpPr>
          <p:nvPr>
            <p:custDataLst>
              <p:tags r:id="rId6"/>
            </p:custDataLst>
          </p:nvPr>
        </p:nvSpPr>
        <p:spPr bwMode="auto">
          <a:xfrm>
            <a:off x="5764213" y="2790825"/>
            <a:ext cx="63658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0000"/>
                </a:solidFill>
                <a:latin typeface="WNAGRA+å¾®è½¯é�»,Bold" charset="-122"/>
                <a:ea typeface="WNAGRA+å¾®è½¯é�»,Bold" charset="-122"/>
              </a:rPr>
              <a:t>应</a:t>
            </a:r>
          </a:p>
          <a:p>
            <a:pPr>
              <a:lnSpc>
                <a:spcPts val="2400"/>
              </a:lnSpc>
            </a:pPr>
            <a:r>
              <a:rPr lang="zh-CN" altLang="ru-RU" sz="2000" b="1">
                <a:solidFill>
                  <a:srgbClr val="FF0000"/>
                </a:solidFill>
                <a:latin typeface="WNAGRA+å¾®è½¯é�»,Bold" charset="-122"/>
                <a:ea typeface="WNAGRA+å¾®è½¯é�»,Bold" charset="-122"/>
              </a:rPr>
              <a:t>对</a:t>
            </a:r>
          </a:p>
          <a:p>
            <a:pPr>
              <a:lnSpc>
                <a:spcPts val="2400"/>
              </a:lnSpc>
            </a:pPr>
            <a:r>
              <a:rPr lang="zh-CN" altLang="ru-RU" sz="2000" b="1">
                <a:solidFill>
                  <a:srgbClr val="FF0000"/>
                </a:solidFill>
                <a:latin typeface="WNAGRA+å¾®è½¯é�»,Bold" charset="-122"/>
                <a:ea typeface="WNAGRA+å¾®è½¯é�»,Bold" charset="-122"/>
              </a:rPr>
              <a:t>策</a:t>
            </a:r>
          </a:p>
        </p:txBody>
      </p:sp>
      <p:sp>
        <p:nvSpPr>
          <p:cNvPr id="39944" name="object 8"/>
          <p:cNvSpPr>
            <a:spLocks noChangeArrowheads="1"/>
          </p:cNvSpPr>
          <p:nvPr>
            <p:custDataLst>
              <p:tags r:id="rId7"/>
            </p:custDataLst>
          </p:nvPr>
        </p:nvSpPr>
        <p:spPr bwMode="auto">
          <a:xfrm>
            <a:off x="8462963" y="2800350"/>
            <a:ext cx="4445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D5B6B"/>
                </a:solidFill>
                <a:latin typeface="WNAGRA+å¾®è½¯é�»,Bold" charset="-122"/>
                <a:ea typeface="WNAGRA+å¾®è½¯é�»,Bold" charset="-122"/>
              </a:rPr>
              <a:t>监</a:t>
            </a:r>
          </a:p>
          <a:p>
            <a:pPr>
              <a:lnSpc>
                <a:spcPts val="1788"/>
              </a:lnSpc>
            </a:pPr>
            <a:r>
              <a:rPr lang="zh-CN" altLang="ru-RU" sz="1400" b="1">
                <a:solidFill>
                  <a:srgbClr val="4D5B6B"/>
                </a:solidFill>
                <a:latin typeface="WNAGRA+å¾®è½¯é�»,Bold" charset="-122"/>
                <a:ea typeface="WNAGRA+å¾®è½¯é�»,Bold" charset="-122"/>
              </a:rPr>
              <a:t>测</a:t>
            </a:r>
          </a:p>
          <a:p>
            <a:pPr>
              <a:lnSpc>
                <a:spcPts val="1775"/>
              </a:lnSpc>
            </a:pPr>
            <a:r>
              <a:rPr lang="zh-CN" altLang="ru-RU" sz="1400" b="1">
                <a:solidFill>
                  <a:srgbClr val="4D5B6B"/>
                </a:solidFill>
                <a:latin typeface="WNAGRA+å¾®è½¯é�»,Bold" charset="-122"/>
                <a:ea typeface="WNAGRA+å¾®è½¯é�»,Bold" charset="-122"/>
              </a:rPr>
              <a:t>是</a:t>
            </a:r>
          </a:p>
          <a:p>
            <a:pPr>
              <a:lnSpc>
                <a:spcPts val="1775"/>
              </a:lnSpc>
            </a:pPr>
            <a:r>
              <a:rPr lang="zh-CN" altLang="ru-RU" sz="1400" b="1">
                <a:solidFill>
                  <a:srgbClr val="4D5B6B"/>
                </a:solidFill>
                <a:latin typeface="WNAGRA+å¾®è½¯é�»,Bold" charset="-122"/>
                <a:ea typeface="WNAGRA+å¾®è½¯é�»,Bold" charset="-122"/>
              </a:rPr>
              <a:t>否</a:t>
            </a:r>
          </a:p>
          <a:p>
            <a:pPr>
              <a:lnSpc>
                <a:spcPts val="1788"/>
              </a:lnSpc>
            </a:pPr>
            <a:r>
              <a:rPr lang="zh-CN" altLang="ru-RU" sz="1400" b="1">
                <a:solidFill>
                  <a:srgbClr val="4D5B6B"/>
                </a:solidFill>
                <a:latin typeface="WNAGRA+å¾®è½¯é�»,Bold" charset="-122"/>
                <a:ea typeface="WNAGRA+å¾®è½¯é�»,Bold" charset="-122"/>
              </a:rPr>
              <a:t>沉</a:t>
            </a:r>
          </a:p>
          <a:p>
            <a:pPr>
              <a:lnSpc>
                <a:spcPts val="1775"/>
              </a:lnSpc>
            </a:pPr>
            <a:r>
              <a:rPr lang="zh-CN" altLang="ru-RU" sz="1400" b="1">
                <a:solidFill>
                  <a:srgbClr val="4D5B6B"/>
                </a:solidFill>
                <a:latin typeface="WNAGRA+å¾®è½¯é�»,Bold" charset="-122"/>
                <a:ea typeface="WNAGRA+å¾®è½¯é�»,Bold" charset="-122"/>
              </a:rPr>
              <a:t>降</a:t>
            </a:r>
          </a:p>
        </p:txBody>
      </p:sp>
      <p:sp>
        <p:nvSpPr>
          <p:cNvPr id="39945" name="object 9"/>
          <p:cNvSpPr>
            <a:spLocks noChangeArrowheads="1"/>
          </p:cNvSpPr>
          <p:nvPr>
            <p:custDataLst>
              <p:tags r:id="rId8"/>
            </p:custDataLst>
          </p:nvPr>
        </p:nvSpPr>
        <p:spPr bwMode="auto">
          <a:xfrm>
            <a:off x="11182350" y="3071813"/>
            <a:ext cx="44450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D5B6B"/>
                </a:solidFill>
                <a:latin typeface="WNAGRA+å¾®è½¯é�»,Bold" charset="-122"/>
                <a:ea typeface="WNAGRA+å¾®è½¯é�»,Bold" charset="-122"/>
              </a:rPr>
              <a:t>向</a:t>
            </a:r>
          </a:p>
          <a:p>
            <a:pPr>
              <a:lnSpc>
                <a:spcPts val="1588"/>
              </a:lnSpc>
            </a:pPr>
            <a:r>
              <a:rPr lang="zh-CN" altLang="ru-RU" sz="1400" b="1">
                <a:solidFill>
                  <a:srgbClr val="4D5B6B"/>
                </a:solidFill>
                <a:latin typeface="WNAGRA+å¾®è½¯é�»,Bold" charset="-122"/>
                <a:ea typeface="WNAGRA+å¾®è½¯é�»,Bold" charset="-122"/>
              </a:rPr>
              <a:t>管</a:t>
            </a:r>
          </a:p>
          <a:p>
            <a:pPr>
              <a:lnSpc>
                <a:spcPts val="1588"/>
              </a:lnSpc>
            </a:pPr>
            <a:r>
              <a:rPr lang="zh-CN" altLang="ru-RU" sz="1400" b="1">
                <a:solidFill>
                  <a:srgbClr val="4D5B6B"/>
                </a:solidFill>
                <a:latin typeface="WNAGRA+å¾®è½¯é�»,Bold" charset="-122"/>
                <a:ea typeface="WNAGRA+å¾®è½¯é�»,Bold" charset="-122"/>
              </a:rPr>
              <a:t>理</a:t>
            </a:r>
          </a:p>
          <a:p>
            <a:pPr>
              <a:lnSpc>
                <a:spcPts val="1588"/>
              </a:lnSpc>
            </a:pPr>
            <a:r>
              <a:rPr lang="zh-CN" altLang="ru-RU" sz="1400" b="1">
                <a:solidFill>
                  <a:srgbClr val="4D5B6B"/>
                </a:solidFill>
                <a:latin typeface="WNAGRA+å¾®è½¯é�»,Bold" charset="-122"/>
                <a:ea typeface="WNAGRA+å¾®è½¯é�»,Bold" charset="-122"/>
              </a:rPr>
              <a:t>人</a:t>
            </a:r>
          </a:p>
          <a:p>
            <a:pPr>
              <a:lnSpc>
                <a:spcPts val="1575"/>
              </a:lnSpc>
            </a:pPr>
            <a:r>
              <a:rPr lang="zh-CN" altLang="ru-RU" sz="1400" b="1">
                <a:solidFill>
                  <a:srgbClr val="4D5B6B"/>
                </a:solidFill>
                <a:latin typeface="WNAGRA+å¾®è½¯é�»,Bold" charset="-122"/>
                <a:ea typeface="WNAGRA+å¾®è½¯é�»,Bold" charset="-122"/>
              </a:rPr>
              <a:t>员</a:t>
            </a:r>
          </a:p>
          <a:p>
            <a:pPr>
              <a:lnSpc>
                <a:spcPts val="1588"/>
              </a:lnSpc>
            </a:pPr>
            <a:r>
              <a:rPr lang="zh-CN" altLang="ru-RU" sz="1400" b="1">
                <a:solidFill>
                  <a:srgbClr val="4D5B6B"/>
                </a:solidFill>
                <a:latin typeface="WNAGRA+å¾®è½¯é�»,Bold" charset="-122"/>
                <a:ea typeface="WNAGRA+å¾®è½¯é�»,Bold" charset="-122"/>
              </a:rPr>
              <a:t>手</a:t>
            </a:r>
          </a:p>
          <a:p>
            <a:pPr>
              <a:lnSpc>
                <a:spcPts val="1588"/>
              </a:lnSpc>
            </a:pPr>
            <a:r>
              <a:rPr lang="zh-CN" altLang="ru-RU" sz="1400" b="1">
                <a:solidFill>
                  <a:srgbClr val="4D5B6B"/>
                </a:solidFill>
                <a:latin typeface="WNAGRA+å¾®è½¯é�»,Bold" charset="-122"/>
                <a:ea typeface="WNAGRA+å¾®è½¯é�»,Bold" charset="-122"/>
              </a:rPr>
              <a:t>机</a:t>
            </a:r>
          </a:p>
          <a:p>
            <a:pPr>
              <a:lnSpc>
                <a:spcPts val="1575"/>
              </a:lnSpc>
            </a:pPr>
            <a:r>
              <a:rPr lang="zh-CN" altLang="ru-RU" sz="1400" b="1">
                <a:solidFill>
                  <a:srgbClr val="4D5B6B"/>
                </a:solidFill>
                <a:latin typeface="WNAGRA+å¾®è½¯é�»,Bold" charset="-122"/>
                <a:ea typeface="WNAGRA+å¾®è½¯é�»,Bold" charset="-122"/>
              </a:rPr>
              <a:t>推</a:t>
            </a:r>
          </a:p>
          <a:p>
            <a:pPr>
              <a:lnSpc>
                <a:spcPts val="1588"/>
              </a:lnSpc>
            </a:pPr>
            <a:r>
              <a:rPr lang="zh-CN" altLang="ru-RU" sz="1400" b="1">
                <a:solidFill>
                  <a:srgbClr val="4D5B6B"/>
                </a:solidFill>
                <a:latin typeface="WNAGRA+å¾®è½¯é�»,Bold" charset="-122"/>
                <a:ea typeface="WNAGRA+å¾®è½¯é�»,Bold" charset="-122"/>
              </a:rPr>
              <a:t>送</a:t>
            </a:r>
          </a:p>
          <a:p>
            <a:pPr>
              <a:lnSpc>
                <a:spcPts val="1588"/>
              </a:lnSpc>
            </a:pPr>
            <a:r>
              <a:rPr lang="zh-CN" altLang="ru-RU" sz="1400" b="1">
                <a:solidFill>
                  <a:srgbClr val="4D5B6B"/>
                </a:solidFill>
                <a:latin typeface="WNAGRA+å¾®è½¯é�»,Bold" charset="-122"/>
                <a:ea typeface="WNAGRA+å¾®è½¯é�»,Bold" charset="-122"/>
              </a:rPr>
              <a:t>报</a:t>
            </a:r>
          </a:p>
          <a:p>
            <a:pPr>
              <a:lnSpc>
                <a:spcPts val="1575"/>
              </a:lnSpc>
            </a:pPr>
            <a:r>
              <a:rPr lang="zh-CN" altLang="ru-RU" sz="1400" b="1">
                <a:solidFill>
                  <a:srgbClr val="4D5B6B"/>
                </a:solidFill>
                <a:latin typeface="WNAGRA+å¾®è½¯é�»,Bold" charset="-122"/>
                <a:ea typeface="WNAGRA+å¾®è½¯é�»,Bold" charset="-122"/>
              </a:rPr>
              <a:t>警</a:t>
            </a:r>
          </a:p>
          <a:p>
            <a:pPr>
              <a:lnSpc>
                <a:spcPts val="1588"/>
              </a:lnSpc>
            </a:pPr>
            <a:r>
              <a:rPr lang="zh-CN" altLang="ru-RU" sz="1400" b="1">
                <a:solidFill>
                  <a:srgbClr val="4D5B6B"/>
                </a:solidFill>
                <a:latin typeface="WNAGRA+å¾®è½¯é�»,Bold" charset="-122"/>
                <a:ea typeface="WNAGRA+å¾®è½¯é�»,Bold" charset="-122"/>
              </a:rPr>
              <a:t>信</a:t>
            </a:r>
          </a:p>
          <a:p>
            <a:pPr>
              <a:lnSpc>
                <a:spcPts val="1575"/>
              </a:lnSpc>
            </a:pPr>
            <a:r>
              <a:rPr lang="zh-CN" altLang="ru-RU" sz="1400" b="1">
                <a:solidFill>
                  <a:srgbClr val="4D5B6B"/>
                </a:solidFill>
                <a:latin typeface="WNAGRA+å¾®è½¯é�»,Bold" charset="-122"/>
                <a:ea typeface="WNAGRA+å¾®è½¯é�»,Bold" charset="-122"/>
              </a:rPr>
              <a:t>息</a:t>
            </a:r>
          </a:p>
        </p:txBody>
      </p:sp>
      <p:sp>
        <p:nvSpPr>
          <p:cNvPr id="39946" name="object 10"/>
          <p:cNvSpPr>
            <a:spLocks noChangeArrowheads="1"/>
          </p:cNvSpPr>
          <p:nvPr>
            <p:custDataLst>
              <p:tags r:id="rId9"/>
            </p:custDataLst>
          </p:nvPr>
        </p:nvSpPr>
        <p:spPr bwMode="auto">
          <a:xfrm>
            <a:off x="1698625" y="3654425"/>
            <a:ext cx="36909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04040"/>
                </a:solidFill>
                <a:latin typeface="WNAGRA+å¾®è½¯é�»,Bold" charset="-122"/>
                <a:ea typeface="WNAGRA+å¾®è½¯é�»,Bold" charset="-122"/>
              </a:rPr>
              <a:t>支架顶部</a:t>
            </a:r>
            <a:r>
              <a:rPr lang="zh-CN" altLang="ru-RU" sz="1400" b="1">
                <a:solidFill>
                  <a:srgbClr val="FF0000"/>
                </a:solidFill>
                <a:latin typeface="WNAGRA+å¾®è½¯é�»,Bold" charset="-122"/>
                <a:ea typeface="WNAGRA+å¾®è½¯é�»,Bold" charset="-122"/>
              </a:rPr>
              <a:t>失稳</a:t>
            </a:r>
            <a:r>
              <a:rPr lang="zh-CN" altLang="ru-RU" sz="1400" b="1">
                <a:solidFill>
                  <a:srgbClr val="404040"/>
                </a:solidFill>
                <a:latin typeface="WNAGRA+å¾®è½¯é�»,Bold" charset="-122"/>
                <a:ea typeface="WNAGRA+å¾®è½¯é�»,Bold" charset="-122"/>
              </a:rPr>
              <a:t>造成的整体或局部坍塌破坏</a:t>
            </a:r>
          </a:p>
        </p:txBody>
      </p:sp>
      <p:sp>
        <p:nvSpPr>
          <p:cNvPr id="39947" name="object 11"/>
          <p:cNvSpPr>
            <a:spLocks noChangeArrowheads="1"/>
          </p:cNvSpPr>
          <p:nvPr>
            <p:custDataLst>
              <p:tags r:id="rId10"/>
            </p:custDataLst>
          </p:nvPr>
        </p:nvSpPr>
        <p:spPr bwMode="auto">
          <a:xfrm>
            <a:off x="5764213" y="3705225"/>
            <a:ext cx="635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0000"/>
                </a:solidFill>
                <a:latin typeface="WNAGRA+å¾®è½¯é�»,Bold" charset="-122"/>
                <a:ea typeface="WNAGRA+å¾®è½¯é�»,Bold" charset="-122"/>
              </a:rPr>
              <a:t>略</a:t>
            </a:r>
          </a:p>
        </p:txBody>
      </p:sp>
      <p:sp>
        <p:nvSpPr>
          <p:cNvPr id="39948" name="object 12"/>
          <p:cNvSpPr>
            <a:spLocks noChangeArrowheads="1"/>
          </p:cNvSpPr>
          <p:nvPr>
            <p:custDataLst>
              <p:tags r:id="rId11"/>
            </p:custDataLst>
          </p:nvPr>
        </p:nvSpPr>
        <p:spPr bwMode="auto">
          <a:xfrm>
            <a:off x="711200" y="3843338"/>
            <a:ext cx="508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404040"/>
                </a:solidFill>
                <a:latin typeface="WNAGRA+å¾®è½¯é�»,Bold" charset="-122"/>
                <a:ea typeface="WNAGRA+å¾®è½¯é�»,Bold" charset="-122"/>
              </a:rPr>
              <a:t>模</a:t>
            </a:r>
          </a:p>
          <a:p>
            <a:pPr>
              <a:lnSpc>
                <a:spcPts val="1913"/>
              </a:lnSpc>
            </a:pPr>
            <a:r>
              <a:rPr lang="zh-CN" altLang="ru-RU" sz="1600" b="1">
                <a:solidFill>
                  <a:srgbClr val="404040"/>
                </a:solidFill>
                <a:latin typeface="WNAGRA+å¾®è½¯é�»,Bold" charset="-122"/>
                <a:ea typeface="WNAGRA+å¾®è½¯é�»,Bold" charset="-122"/>
              </a:rPr>
              <a:t>板</a:t>
            </a:r>
          </a:p>
          <a:p>
            <a:pPr>
              <a:lnSpc>
                <a:spcPts val="1913"/>
              </a:lnSpc>
            </a:pPr>
            <a:r>
              <a:rPr lang="zh-CN" altLang="ru-RU" sz="1600" b="1">
                <a:solidFill>
                  <a:srgbClr val="404040"/>
                </a:solidFill>
                <a:latin typeface="WNAGRA+å¾®è½¯é�»,Bold" charset="-122"/>
                <a:ea typeface="WNAGRA+å¾®è½¯é�»,Bold" charset="-122"/>
              </a:rPr>
              <a:t>坍</a:t>
            </a:r>
          </a:p>
          <a:p>
            <a:pPr>
              <a:lnSpc>
                <a:spcPts val="1913"/>
              </a:lnSpc>
              <a:spcBef>
                <a:spcPts val="50"/>
              </a:spcBef>
            </a:pPr>
            <a:r>
              <a:rPr lang="zh-CN" altLang="ru-RU" sz="1600" b="1">
                <a:solidFill>
                  <a:srgbClr val="404040"/>
                </a:solidFill>
                <a:latin typeface="WNAGRA+å¾®è½¯é�»,Bold" charset="-122"/>
                <a:ea typeface="WNAGRA+å¾®è½¯é�»,Bold" charset="-122"/>
              </a:rPr>
              <a:t>塌</a:t>
            </a:r>
          </a:p>
          <a:p>
            <a:pPr>
              <a:lnSpc>
                <a:spcPts val="1913"/>
              </a:lnSpc>
            </a:pPr>
            <a:r>
              <a:rPr lang="zh-CN" altLang="ru-RU" sz="1600" b="1">
                <a:solidFill>
                  <a:srgbClr val="404040"/>
                </a:solidFill>
                <a:latin typeface="WNAGRA+å¾®è½¯é�»,Bold" charset="-122"/>
                <a:ea typeface="WNAGRA+å¾®è½¯é�»,Bold" charset="-122"/>
              </a:rPr>
              <a:t>破</a:t>
            </a:r>
          </a:p>
          <a:p>
            <a:pPr>
              <a:lnSpc>
                <a:spcPts val="1913"/>
              </a:lnSpc>
            </a:pPr>
            <a:r>
              <a:rPr lang="zh-CN" altLang="ru-RU" sz="1600" b="1">
                <a:solidFill>
                  <a:srgbClr val="404040"/>
                </a:solidFill>
                <a:latin typeface="WNAGRA+å¾®è½¯é�»,Bold" charset="-122"/>
                <a:ea typeface="WNAGRA+å¾®è½¯é�»,Bold" charset="-122"/>
              </a:rPr>
              <a:t>坏</a:t>
            </a:r>
          </a:p>
          <a:p>
            <a:pPr>
              <a:lnSpc>
                <a:spcPts val="1913"/>
              </a:lnSpc>
            </a:pPr>
            <a:r>
              <a:rPr lang="zh-CN" altLang="ru-RU" sz="1600" b="1">
                <a:solidFill>
                  <a:srgbClr val="404040"/>
                </a:solidFill>
                <a:latin typeface="WNAGRA+å¾®è½¯é�»,Bold" charset="-122"/>
                <a:ea typeface="WNAGRA+å¾®è½¯é�»,Bold" charset="-122"/>
              </a:rPr>
              <a:t>的</a:t>
            </a:r>
          </a:p>
          <a:p>
            <a:pPr>
              <a:lnSpc>
                <a:spcPts val="1913"/>
              </a:lnSpc>
              <a:spcBef>
                <a:spcPts val="50"/>
              </a:spcBef>
            </a:pPr>
            <a:r>
              <a:rPr lang="zh-CN" altLang="ru-RU" sz="1600" b="1">
                <a:solidFill>
                  <a:srgbClr val="404040"/>
                </a:solidFill>
                <a:latin typeface="WNAGRA+å¾®è½¯é�»,Bold" charset="-122"/>
                <a:ea typeface="WNAGRA+å¾®è½¯é�»,Bold" charset="-122"/>
              </a:rPr>
              <a:t>模</a:t>
            </a:r>
          </a:p>
          <a:p>
            <a:pPr>
              <a:lnSpc>
                <a:spcPts val="1913"/>
              </a:lnSpc>
            </a:pPr>
            <a:r>
              <a:rPr lang="zh-CN" altLang="ru-RU" sz="1600" b="1">
                <a:solidFill>
                  <a:srgbClr val="404040"/>
                </a:solidFill>
                <a:latin typeface="WNAGRA+å¾®è½¯é�»,Bold" charset="-122"/>
                <a:ea typeface="WNAGRA+å¾®è½¯é�»,Bold" charset="-122"/>
              </a:rPr>
              <a:t>式</a:t>
            </a:r>
          </a:p>
        </p:txBody>
      </p:sp>
      <p:sp>
        <p:nvSpPr>
          <p:cNvPr id="39949" name="object 13"/>
          <p:cNvSpPr>
            <a:spLocks noChangeArrowheads="1"/>
          </p:cNvSpPr>
          <p:nvPr>
            <p:custDataLst>
              <p:tags r:id="rId12"/>
            </p:custDataLst>
          </p:nvPr>
        </p:nvSpPr>
        <p:spPr bwMode="auto">
          <a:xfrm>
            <a:off x="1698625" y="4179888"/>
            <a:ext cx="3690938"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04040"/>
                </a:solidFill>
                <a:latin typeface="WNAGRA+å¾®è½¯é�»,Bold" charset="-122"/>
                <a:ea typeface="WNAGRA+å¾®è½¯é�»,Bold" charset="-122"/>
              </a:rPr>
              <a:t>支架底部</a:t>
            </a:r>
            <a:r>
              <a:rPr lang="zh-CN" altLang="ru-RU" sz="1400" b="1">
                <a:solidFill>
                  <a:srgbClr val="FF0000"/>
                </a:solidFill>
                <a:latin typeface="WNAGRA+å¾®è½¯é�»,Bold" charset="-122"/>
                <a:ea typeface="WNAGRA+å¾®è½¯é�»,Bold" charset="-122"/>
              </a:rPr>
              <a:t>失稳</a:t>
            </a:r>
            <a:r>
              <a:rPr lang="zh-CN" altLang="ru-RU" sz="1400" b="1">
                <a:solidFill>
                  <a:srgbClr val="404040"/>
                </a:solidFill>
                <a:latin typeface="WNAGRA+å¾®è½¯é�»,Bold" charset="-122"/>
                <a:ea typeface="WNAGRA+å¾®è½¯é�»,Bold" charset="-122"/>
              </a:rPr>
              <a:t>造成的整体或局部坍塌破坏</a:t>
            </a:r>
          </a:p>
          <a:p>
            <a:pPr>
              <a:lnSpc>
                <a:spcPts val="1850"/>
              </a:lnSpc>
              <a:spcBef>
                <a:spcPts val="1750"/>
              </a:spcBef>
            </a:pPr>
            <a:r>
              <a:rPr lang="zh-CN" altLang="ru-RU" sz="1400" b="1">
                <a:solidFill>
                  <a:srgbClr val="404040"/>
                </a:solidFill>
                <a:latin typeface="WNAGRA+å¾®è½¯é�»,Bold" charset="-122"/>
                <a:ea typeface="WNAGRA+å¾®è½¯é�»,Bold" charset="-122"/>
              </a:rPr>
              <a:t>支架</a:t>
            </a:r>
            <a:r>
              <a:rPr lang="zh-CN" altLang="ru-RU" sz="1400" b="1">
                <a:solidFill>
                  <a:srgbClr val="FF0000"/>
                </a:solidFill>
                <a:latin typeface="WNAGRA+å¾®è½¯é�»,Bold" charset="-122"/>
                <a:ea typeface="WNAGRA+å¾®è½¯é�»,Bold" charset="-122"/>
              </a:rPr>
              <a:t>失稳</a:t>
            </a:r>
            <a:r>
              <a:rPr lang="zh-CN" altLang="ru-RU" sz="1400" b="1">
                <a:solidFill>
                  <a:srgbClr val="404040"/>
                </a:solidFill>
                <a:latin typeface="WNAGRA+å¾®è½¯é�»,Bold" charset="-122"/>
                <a:ea typeface="WNAGRA+å¾®è½¯é�»,Bold" charset="-122"/>
              </a:rPr>
              <a:t>造成的整体或局部破坏</a:t>
            </a:r>
          </a:p>
        </p:txBody>
      </p:sp>
      <p:sp>
        <p:nvSpPr>
          <p:cNvPr id="39950" name="object 14"/>
          <p:cNvSpPr>
            <a:spLocks noChangeArrowheads="1"/>
          </p:cNvSpPr>
          <p:nvPr>
            <p:custDataLst>
              <p:tags r:id="rId13"/>
            </p:custDataLst>
          </p:nvPr>
        </p:nvSpPr>
        <p:spPr bwMode="auto">
          <a:xfrm>
            <a:off x="8461375" y="4691063"/>
            <a:ext cx="44450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D5B6B"/>
                </a:solidFill>
                <a:latin typeface="WNAGRA+å¾®è½¯é�»,Bold" charset="-122"/>
                <a:ea typeface="WNAGRA+å¾®è½¯é�»,Bold" charset="-122"/>
              </a:rPr>
              <a:t>监</a:t>
            </a:r>
          </a:p>
          <a:p>
            <a:pPr>
              <a:lnSpc>
                <a:spcPts val="1788"/>
              </a:lnSpc>
            </a:pPr>
            <a:r>
              <a:rPr lang="zh-CN" altLang="ru-RU" sz="1400" b="1">
                <a:solidFill>
                  <a:srgbClr val="4D5B6B"/>
                </a:solidFill>
                <a:latin typeface="WNAGRA+å¾®è½¯é�»,Bold" charset="-122"/>
                <a:ea typeface="WNAGRA+å¾®è½¯é�»,Bold" charset="-122"/>
              </a:rPr>
              <a:t>测</a:t>
            </a:r>
          </a:p>
          <a:p>
            <a:pPr>
              <a:lnSpc>
                <a:spcPts val="1775"/>
              </a:lnSpc>
            </a:pPr>
            <a:r>
              <a:rPr lang="zh-CN" altLang="ru-RU" sz="1400" b="1">
                <a:solidFill>
                  <a:srgbClr val="4D5B6B"/>
                </a:solidFill>
                <a:latin typeface="WNAGRA+å¾®è½¯é�»,Bold" charset="-122"/>
                <a:ea typeface="WNAGRA+å¾®è½¯é�»,Bold" charset="-122"/>
              </a:rPr>
              <a:t>是</a:t>
            </a:r>
          </a:p>
          <a:p>
            <a:pPr>
              <a:lnSpc>
                <a:spcPts val="1775"/>
              </a:lnSpc>
            </a:pPr>
            <a:r>
              <a:rPr lang="zh-CN" altLang="ru-RU" sz="1400" b="1">
                <a:solidFill>
                  <a:srgbClr val="4D5B6B"/>
                </a:solidFill>
                <a:latin typeface="WNAGRA+å¾®è½¯é�»,Bold" charset="-122"/>
                <a:ea typeface="WNAGRA+å¾®è½¯é�»,Bold" charset="-122"/>
              </a:rPr>
              <a:t>否</a:t>
            </a:r>
          </a:p>
          <a:p>
            <a:pPr>
              <a:lnSpc>
                <a:spcPts val="1788"/>
              </a:lnSpc>
            </a:pPr>
            <a:r>
              <a:rPr lang="zh-CN" altLang="ru-RU" sz="1400" b="1">
                <a:solidFill>
                  <a:srgbClr val="4D5B6B"/>
                </a:solidFill>
                <a:latin typeface="WNAGRA+å¾®è½¯é�»,Bold" charset="-122"/>
                <a:ea typeface="WNAGRA+å¾®è½¯é�»,Bold" charset="-122"/>
              </a:rPr>
              <a:t>侧</a:t>
            </a:r>
          </a:p>
          <a:p>
            <a:pPr>
              <a:lnSpc>
                <a:spcPts val="1775"/>
              </a:lnSpc>
            </a:pPr>
            <a:r>
              <a:rPr lang="zh-CN" altLang="ru-RU" sz="1400" b="1">
                <a:solidFill>
                  <a:srgbClr val="4D5B6B"/>
                </a:solidFill>
                <a:latin typeface="WNAGRA+å¾®è½¯é�»,Bold" charset="-122"/>
                <a:ea typeface="WNAGRA+å¾®è½¯é�»,Bold" charset="-122"/>
              </a:rPr>
              <a:t>移</a:t>
            </a:r>
          </a:p>
        </p:txBody>
      </p:sp>
      <p:sp>
        <p:nvSpPr>
          <p:cNvPr id="39951" name="object 15"/>
          <p:cNvSpPr>
            <a:spLocks noChangeArrowheads="1"/>
          </p:cNvSpPr>
          <p:nvPr>
            <p:custDataLst>
              <p:tags r:id="rId14"/>
            </p:custDataLst>
          </p:nvPr>
        </p:nvSpPr>
        <p:spPr bwMode="auto">
          <a:xfrm>
            <a:off x="1698625" y="5116513"/>
            <a:ext cx="410845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04040"/>
                </a:solidFill>
                <a:latin typeface="WNAGRA+å¾®è½¯é�»,Bold" charset="-122"/>
                <a:ea typeface="WNAGRA+å¾®è½¯é�»,Bold" charset="-122"/>
              </a:rPr>
              <a:t>支架</a:t>
            </a:r>
            <a:r>
              <a:rPr lang="zh-CN" altLang="ru-RU" sz="1400" b="1">
                <a:solidFill>
                  <a:srgbClr val="FF0000"/>
                </a:solidFill>
                <a:latin typeface="WNAGRA+å¾®è½¯é�»,Bold" charset="-122"/>
                <a:ea typeface="WNAGRA+å¾®è½¯é�»,Bold" charset="-122"/>
              </a:rPr>
              <a:t>架体破坏</a:t>
            </a:r>
            <a:r>
              <a:rPr lang="zh-CN" altLang="ru-RU" sz="1400" b="1">
                <a:solidFill>
                  <a:srgbClr val="404040"/>
                </a:solidFill>
                <a:latin typeface="WNAGRA+å¾®è½¯é�»,Bold" charset="-122"/>
                <a:ea typeface="WNAGRA+å¾®è½¯é�»,Bold" charset="-122"/>
              </a:rPr>
              <a:t>造成的整体或局部坍塌破坏</a:t>
            </a:r>
          </a:p>
          <a:p>
            <a:pPr>
              <a:lnSpc>
                <a:spcPts val="1850"/>
              </a:lnSpc>
              <a:spcBef>
                <a:spcPts val="1775"/>
              </a:spcBef>
            </a:pPr>
            <a:r>
              <a:rPr lang="zh-CN" altLang="ru-RU" sz="1400" b="1">
                <a:solidFill>
                  <a:srgbClr val="404040"/>
                </a:solidFill>
                <a:latin typeface="WNAGRA+å¾®è½¯é�»,Bold" charset="-122"/>
                <a:ea typeface="WNAGRA+å¾®è½¯é�»,Bold" charset="-122"/>
              </a:rPr>
              <a:t>支架过大</a:t>
            </a:r>
            <a:r>
              <a:rPr lang="zh-CN" altLang="ru-RU" sz="1400" b="1">
                <a:solidFill>
                  <a:srgbClr val="FF0000"/>
                </a:solidFill>
                <a:latin typeface="WNAGRA+å¾®è½¯é�»,Bold" charset="-122"/>
                <a:ea typeface="WNAGRA+å¾®è½¯é�»,Bold" charset="-122"/>
              </a:rPr>
              <a:t>沉降</a:t>
            </a:r>
            <a:r>
              <a:rPr lang="zh-CN" altLang="ru-RU" sz="1400" b="1">
                <a:solidFill>
                  <a:srgbClr val="404040"/>
                </a:solidFill>
                <a:latin typeface="WNAGRA+å¾®è½¯é�»,Bold" charset="-122"/>
                <a:ea typeface="WNAGRA+å¾®è½¯é�»,Bold" charset="-122"/>
              </a:rPr>
              <a:t>变形造成的整体或局部坍塌破坏</a:t>
            </a:r>
          </a:p>
          <a:p>
            <a:pPr>
              <a:lnSpc>
                <a:spcPts val="1850"/>
              </a:lnSpc>
              <a:spcBef>
                <a:spcPts val="1700"/>
              </a:spcBef>
            </a:pPr>
            <a:r>
              <a:rPr lang="zh-CN" altLang="ru-RU" sz="1400" b="1">
                <a:solidFill>
                  <a:srgbClr val="404040"/>
                </a:solidFill>
                <a:latin typeface="WNAGRA+å¾®è½¯é�»,Bold" charset="-122"/>
                <a:ea typeface="WNAGRA+å¾®è½¯é�»,Bold" charset="-122"/>
              </a:rPr>
              <a:t>支架过大</a:t>
            </a:r>
            <a:r>
              <a:rPr lang="zh-CN" altLang="ru-RU" sz="1400" b="1">
                <a:solidFill>
                  <a:srgbClr val="FF0000"/>
                </a:solidFill>
                <a:latin typeface="WNAGRA+å¾®è½¯é�»,Bold" charset="-122"/>
                <a:ea typeface="WNAGRA+å¾®è½¯é�»,Bold" charset="-122"/>
              </a:rPr>
              <a:t>侧移</a:t>
            </a:r>
            <a:r>
              <a:rPr lang="zh-CN" altLang="ru-RU" sz="1400" b="1">
                <a:solidFill>
                  <a:srgbClr val="404040"/>
                </a:solidFill>
                <a:latin typeface="WNAGRA+å¾®è½¯é�»,Bold" charset="-122"/>
                <a:ea typeface="WNAGRA+å¾®è½¯é�»,Bold" charset="-122"/>
              </a:rPr>
              <a:t>造成的整体或局部坍塌破坏</a:t>
            </a:r>
          </a:p>
        </p:txBody>
      </p:sp>
      <p:sp>
        <p:nvSpPr>
          <p:cNvPr id="39952" name="object 16"/>
          <p:cNvSpPr>
            <a:spLocks noChangeArrowheads="1"/>
          </p:cNvSpPr>
          <p:nvPr>
            <p:custDataLst>
              <p:tags r:id="rId15"/>
            </p:custDataLst>
          </p:nvPr>
        </p:nvSpPr>
        <p:spPr bwMode="auto">
          <a:xfrm>
            <a:off x="6884988" y="6162675"/>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D5B6B"/>
                </a:solidFill>
                <a:latin typeface="WNAGRA+å¾®è½¯é�»,Bold" charset="-122"/>
                <a:ea typeface="WNAGRA+å¾®è½¯é�»,Bold" charset="-122"/>
              </a:rPr>
              <a:t>无线倾角传感器</a:t>
            </a:r>
          </a:p>
        </p:txBody>
      </p:sp>
      <p:sp>
        <p:nvSpPr>
          <p:cNvPr id="39953" name="object 17"/>
          <p:cNvSpPr>
            <a:spLocks noChangeArrowheads="1"/>
          </p:cNvSpPr>
          <p:nvPr>
            <p:custDataLst>
              <p:tags r:id="rId16"/>
            </p:custDataLst>
          </p:nvPr>
        </p:nvSpPr>
        <p:spPr bwMode="auto">
          <a:xfrm>
            <a:off x="9753600" y="6175375"/>
            <a:ext cx="11699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b="1">
                <a:solidFill>
                  <a:srgbClr val="4D5B6B"/>
                </a:solidFill>
                <a:latin typeface="WNAGRA+å¾®è½¯é�»,Bold" charset="-122"/>
                <a:ea typeface="WNAGRA+å¾®è½¯é�»,Bold" charset="-122"/>
              </a:rPr>
              <a:t>手机</a:t>
            </a:r>
            <a:r>
              <a:rPr lang="ru-RU" altLang="zh-CN" sz="1400" b="1">
                <a:solidFill>
                  <a:srgbClr val="4D5B6B"/>
                </a:solidFill>
                <a:latin typeface="KSFWEW+å¾®è½¯é�»,Bold" charset="-122"/>
                <a:ea typeface="KSFWEW+å¾®è½¯é�»,Bold" charset="-122"/>
              </a:rPr>
              <a:t>APP</a:t>
            </a:r>
            <a:r>
              <a:rPr lang="zh-CN" altLang="ru-RU" sz="1400" b="1">
                <a:solidFill>
                  <a:srgbClr val="4D5B6B"/>
                </a:solidFill>
                <a:latin typeface="WNAGRA+å¾®è½¯é�»,Bold" charset="-122"/>
                <a:ea typeface="WNAGRA+å¾®è½¯é�»,Bold" charset="-122"/>
              </a:rPr>
              <a:t>端</a:t>
            </a:r>
          </a:p>
        </p:txBody>
      </p:sp>
    </p:spTree>
    <p:extLst>
      <p:ext uri="{BB962C8B-B14F-4D97-AF65-F5344CB8AC3E}">
        <p14:creationId xmlns:p14="http://schemas.microsoft.com/office/powerpoint/2010/main" val="221576954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bject 1"/>
          <p:cNvSpPr>
            <a:spLocks noChangeArrowheads="1"/>
          </p:cNvSpPr>
          <p:nvPr>
            <p:custDataLst>
              <p:tags r:id="rId1"/>
            </p:custDataLst>
          </p:nvPr>
        </p:nvSpPr>
        <p:spPr bwMode="auto">
          <a:xfrm>
            <a:off x="0" y="0"/>
            <a:ext cx="12192000" cy="6858000"/>
          </a:xfrm>
          <a:prstGeom prst="rect">
            <a:avLst/>
          </a:prstGeom>
          <a:blipFill dpi="0" rotWithShape="0">
            <a:blip r:embed="rId8"/>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900613" y="223838"/>
            <a:ext cx="2976562"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6-</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深基坑监测☆</a:t>
            </a:r>
          </a:p>
        </p:txBody>
      </p:sp>
      <p:sp>
        <p:nvSpPr>
          <p:cNvPr id="4" name="object 4"/>
          <p:cNvSpPr txBox="1"/>
          <p:nvPr>
            <p:custDataLst>
              <p:tags r:id="rId3"/>
            </p:custDataLst>
          </p:nvPr>
        </p:nvSpPr>
        <p:spPr>
          <a:xfrm>
            <a:off x="7512050" y="1325563"/>
            <a:ext cx="3532188" cy="6016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8"/>
              </a:lnSpc>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投入式水位计</a:t>
            </a:r>
            <a:r>
              <a:rPr b="1" spc="1698">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实时监测地下水位</a:t>
            </a:r>
          </a:p>
        </p:txBody>
      </p:sp>
      <p:sp>
        <p:nvSpPr>
          <p:cNvPr id="5" name="object 5"/>
          <p:cNvSpPr txBox="1"/>
          <p:nvPr>
            <p:custDataLst>
              <p:tags r:id="rId4"/>
            </p:custDataLst>
          </p:nvPr>
        </p:nvSpPr>
        <p:spPr>
          <a:xfrm>
            <a:off x="7512050" y="1874838"/>
            <a:ext cx="2743200" cy="5889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5"/>
              </a:lnSpc>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轴力计</a:t>
            </a:r>
            <a:r>
              <a:rPr b="1" spc="1696">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实时监测支撑轴力</a:t>
            </a:r>
          </a:p>
        </p:txBody>
      </p:sp>
      <p:sp>
        <p:nvSpPr>
          <p:cNvPr id="6" name="object 6"/>
          <p:cNvSpPr txBox="1"/>
          <p:nvPr>
            <p:custDataLst>
              <p:tags r:id="rId5"/>
            </p:custDataLst>
          </p:nvPr>
        </p:nvSpPr>
        <p:spPr>
          <a:xfrm>
            <a:off x="7512050" y="2424113"/>
            <a:ext cx="4760913" cy="22399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5"/>
              </a:lnSpc>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钢筋计</a:t>
            </a:r>
            <a:r>
              <a:rPr b="1" spc="1696">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实时监测支护桩（墙）结构应力</a:t>
            </a:r>
          </a:p>
          <a:p>
            <a:pPr eaLnBrk="0" fontAlgn="auto" hangingPunct="0">
              <a:lnSpc>
                <a:spcPts val="2375"/>
              </a:lnSpc>
              <a:spcBef>
                <a:spcPts val="1946"/>
              </a:spcBef>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全自动全站仪</a:t>
            </a:r>
            <a:r>
              <a:rPr b="1" spc="1698">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实时监测支护结构顶部水平位移</a:t>
            </a:r>
          </a:p>
          <a:p>
            <a:pPr eaLnBrk="0" fontAlgn="auto" hangingPunct="0">
              <a:lnSpc>
                <a:spcPts val="2375"/>
              </a:lnSpc>
              <a:spcBef>
                <a:spcPts val="1944"/>
              </a:spcBef>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导轮固定测斜仪</a:t>
            </a:r>
            <a:r>
              <a:rPr b="1" spc="1698">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实时监测深层水平位移</a:t>
            </a:r>
          </a:p>
          <a:p>
            <a:pPr eaLnBrk="0" fontAlgn="auto" hangingPunct="0">
              <a:lnSpc>
                <a:spcPts val="2378"/>
              </a:lnSpc>
              <a:spcBef>
                <a:spcPts val="1941"/>
              </a:spcBef>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无线节点</a:t>
            </a:r>
            <a:r>
              <a:rPr b="1">
                <a:ln w="9525" cap="flat" cmpd="sng" algn="ctr">
                  <a:noFill/>
                  <a:prstDash val="solid"/>
                  <a:round/>
                  <a:headEnd type="none" w="med" len="med"/>
                  <a:tailEnd type="none" w="med" len="med"/>
                </a:ln>
                <a:solidFill>
                  <a:srgbClr val="000000"/>
                </a:solidFill>
                <a:latin typeface="KSFWEW+å¾®è½¯é�»,Bold"/>
                <a:cs typeface="KSFWEW+å¾®è½¯é�»,Bold"/>
                <a:sym typeface="Wingdings"/>
              </a:rPr>
              <a:t>&amp;</a:t>
            </a: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网关</a:t>
            </a:r>
            <a:r>
              <a:rPr b="1" spc="1698">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监测数据实时回传</a:t>
            </a:r>
          </a:p>
        </p:txBody>
      </p:sp>
      <p:sp>
        <p:nvSpPr>
          <p:cNvPr id="7" name="object 7"/>
          <p:cNvSpPr txBox="1"/>
          <p:nvPr>
            <p:custDataLst>
              <p:tags r:id="rId6"/>
            </p:custDataLst>
          </p:nvPr>
        </p:nvSpPr>
        <p:spPr>
          <a:xfrm>
            <a:off x="7512050" y="4619625"/>
            <a:ext cx="4906963" cy="16827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5"/>
              </a:lnSpc>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声光报警</a:t>
            </a:r>
            <a:r>
              <a:rPr b="1" spc="1696">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当监测数据超过临界值，现场声光报警</a:t>
            </a:r>
          </a:p>
          <a:p>
            <a:pPr eaLnBrk="0" fontAlgn="auto" hangingPunct="0">
              <a:lnSpc>
                <a:spcPts val="2375"/>
              </a:lnSpc>
              <a:spcBef>
                <a:spcPts val="1944"/>
              </a:spcBef>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手机端管理</a:t>
            </a:r>
            <a:r>
              <a:rPr b="1" spc="1698">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现场报警信息推送到管理人员手机端</a:t>
            </a:r>
          </a:p>
          <a:p>
            <a:pPr eaLnBrk="0" fontAlgn="auto" hangingPunct="0">
              <a:lnSpc>
                <a:spcPts val="2375"/>
              </a:lnSpc>
              <a:spcBef>
                <a:spcPts val="1946"/>
              </a:spcBef>
              <a:buSzTx/>
              <a:buFontTx/>
              <a:buNone/>
            </a:pPr>
            <a:r>
              <a:rPr b="1">
                <a:ln w="9525" cap="flat" cmpd="sng" algn="ctr">
                  <a:noFill/>
                  <a:prstDash val="solid"/>
                  <a:round/>
                  <a:headEnd type="none" w="med" len="med"/>
                  <a:tailEnd type="none" w="med" len="med"/>
                </a:ln>
                <a:solidFill>
                  <a:srgbClr val="000000"/>
                </a:solidFill>
                <a:latin typeface="WNAGRA+å¾®è½¯é�»,Bold"/>
                <a:cs typeface="WNAGRA+å¾®è½¯é�»,Bold"/>
                <a:sym typeface="Wingdings"/>
              </a:rPr>
              <a:t>电脑端管理</a:t>
            </a:r>
            <a:r>
              <a:rPr b="1" spc="1698">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通过智慧工地平台查看现场监测点位</a:t>
            </a:r>
          </a:p>
        </p:txBody>
      </p:sp>
    </p:spTree>
    <p:extLst>
      <p:ext uri="{BB962C8B-B14F-4D97-AF65-F5344CB8AC3E}">
        <p14:creationId xmlns:p14="http://schemas.microsoft.com/office/powerpoint/2010/main" val="263009965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bject 1"/>
          <p:cNvSpPr>
            <a:spLocks noChangeArrowheads="1"/>
          </p:cNvSpPr>
          <p:nvPr>
            <p:custDataLst>
              <p:tags r:id="rId1"/>
            </p:custDataLst>
          </p:nvPr>
        </p:nvSpPr>
        <p:spPr bwMode="auto">
          <a:xfrm>
            <a:off x="0" y="0"/>
            <a:ext cx="12192000" cy="6858000"/>
          </a:xfrm>
          <a:prstGeom prst="rect">
            <a:avLst/>
          </a:prstGeom>
          <a:blipFill dpi="0" rotWithShape="0">
            <a:blip r:embed="rId11"/>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013200" y="223838"/>
            <a:ext cx="4851400"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7-</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大体积混凝土测温监测☆</a:t>
            </a:r>
          </a:p>
        </p:txBody>
      </p:sp>
      <p:sp>
        <p:nvSpPr>
          <p:cNvPr id="45060" name="object 4"/>
          <p:cNvSpPr>
            <a:spLocks noChangeArrowheads="1"/>
          </p:cNvSpPr>
          <p:nvPr>
            <p:custDataLst>
              <p:tags r:id="rId3"/>
            </p:custDataLst>
          </p:nvPr>
        </p:nvSpPr>
        <p:spPr bwMode="auto">
          <a:xfrm>
            <a:off x="549275" y="2425700"/>
            <a:ext cx="131921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000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混凝土温度</a:t>
            </a:r>
          </a:p>
          <a:p>
            <a:pPr>
              <a:lnSpc>
                <a:spcPts val="2100"/>
              </a:lnSpc>
              <a:spcBef>
                <a:spcPts val="2300"/>
              </a:spcBef>
            </a:pPr>
            <a:r>
              <a:rPr lang="zh-CN" altLang="ru-RU" sz="1600">
                <a:solidFill>
                  <a:srgbClr val="FFFFFF"/>
                </a:solidFill>
                <a:latin typeface="SWEWCI+å¾®è½¯é�»" charset="-122"/>
                <a:ea typeface="SWEWCI+å¾®è½¯é�»" charset="-122"/>
              </a:rPr>
              <a:t>环境温度</a:t>
            </a:r>
          </a:p>
        </p:txBody>
      </p:sp>
      <p:sp>
        <p:nvSpPr>
          <p:cNvPr id="45061" name="object 5"/>
          <p:cNvSpPr>
            <a:spLocks noChangeArrowheads="1"/>
          </p:cNvSpPr>
          <p:nvPr>
            <p:custDataLst>
              <p:tags r:id="rId4"/>
            </p:custDataLst>
          </p:nvPr>
        </p:nvSpPr>
        <p:spPr bwMode="auto">
          <a:xfrm>
            <a:off x="1931988" y="2425700"/>
            <a:ext cx="131921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000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混凝土湿度</a:t>
            </a:r>
          </a:p>
          <a:p>
            <a:pPr>
              <a:lnSpc>
                <a:spcPts val="2100"/>
              </a:lnSpc>
              <a:spcBef>
                <a:spcPts val="2300"/>
              </a:spcBef>
            </a:pPr>
            <a:r>
              <a:rPr lang="zh-CN" altLang="ru-RU" sz="1600">
                <a:solidFill>
                  <a:srgbClr val="FFFFFF"/>
                </a:solidFill>
                <a:latin typeface="SWEWCI+å¾®è½¯é�»" charset="-122"/>
                <a:ea typeface="SWEWCI+å¾®è½¯é�»" charset="-122"/>
              </a:rPr>
              <a:t>温度应变</a:t>
            </a:r>
          </a:p>
        </p:txBody>
      </p:sp>
      <p:sp>
        <p:nvSpPr>
          <p:cNvPr id="45062" name="object 6"/>
          <p:cNvSpPr>
            <a:spLocks noChangeArrowheads="1"/>
          </p:cNvSpPr>
          <p:nvPr>
            <p:custDataLst>
              <p:tags r:id="rId5"/>
            </p:custDataLst>
          </p:nvPr>
        </p:nvSpPr>
        <p:spPr bwMode="auto">
          <a:xfrm>
            <a:off x="1049338" y="3775075"/>
            <a:ext cx="17145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自动记录数据</a:t>
            </a:r>
          </a:p>
        </p:txBody>
      </p:sp>
      <p:sp>
        <p:nvSpPr>
          <p:cNvPr id="45063" name="object 7"/>
          <p:cNvSpPr>
            <a:spLocks noChangeArrowheads="1"/>
          </p:cNvSpPr>
          <p:nvPr>
            <p:custDataLst>
              <p:tags r:id="rId6"/>
            </p:custDataLst>
          </p:nvPr>
        </p:nvSpPr>
        <p:spPr bwMode="auto">
          <a:xfrm>
            <a:off x="649288" y="4381500"/>
            <a:ext cx="111601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里表温差</a:t>
            </a:r>
          </a:p>
        </p:txBody>
      </p:sp>
      <p:sp>
        <p:nvSpPr>
          <p:cNvPr id="45064" name="object 8"/>
          <p:cNvSpPr>
            <a:spLocks noChangeArrowheads="1"/>
          </p:cNvSpPr>
          <p:nvPr>
            <p:custDataLst>
              <p:tags r:id="rId7"/>
            </p:custDataLst>
          </p:nvPr>
        </p:nvSpPr>
        <p:spPr bwMode="auto">
          <a:xfrm>
            <a:off x="2036763" y="4381500"/>
            <a:ext cx="111601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降温速率</a:t>
            </a:r>
          </a:p>
        </p:txBody>
      </p:sp>
      <p:sp>
        <p:nvSpPr>
          <p:cNvPr id="45065" name="object 9"/>
          <p:cNvSpPr>
            <a:spLocks noChangeArrowheads="1"/>
          </p:cNvSpPr>
          <p:nvPr>
            <p:custDataLst>
              <p:tags r:id="rId8"/>
            </p:custDataLst>
          </p:nvPr>
        </p:nvSpPr>
        <p:spPr bwMode="auto">
          <a:xfrm>
            <a:off x="1266825" y="5202238"/>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设定阀值</a:t>
            </a:r>
          </a:p>
        </p:txBody>
      </p:sp>
      <p:sp>
        <p:nvSpPr>
          <p:cNvPr id="45066" name="object 10"/>
          <p:cNvSpPr>
            <a:spLocks noChangeArrowheads="1"/>
          </p:cNvSpPr>
          <p:nvPr>
            <p:custDataLst>
              <p:tags r:id="rId9"/>
            </p:custDataLst>
          </p:nvPr>
        </p:nvSpPr>
        <p:spPr bwMode="auto">
          <a:xfrm>
            <a:off x="728663" y="5686425"/>
            <a:ext cx="24177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FFFF"/>
                </a:solidFill>
                <a:latin typeface="WNAGRA+å¾®è½¯é�»,Bold" charset="-122"/>
                <a:ea typeface="WNAGRA+å¾®è½¯é�»,Bold" charset="-122"/>
              </a:rPr>
              <a:t>一旦超标立刻报警</a:t>
            </a:r>
          </a:p>
        </p:txBody>
      </p:sp>
    </p:spTree>
    <p:extLst>
      <p:ext uri="{BB962C8B-B14F-4D97-AF65-F5344CB8AC3E}">
        <p14:creationId xmlns:p14="http://schemas.microsoft.com/office/powerpoint/2010/main" val="150157310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bject 1"/>
          <p:cNvSpPr>
            <a:spLocks noChangeArrowheads="1"/>
          </p:cNvSpPr>
          <p:nvPr>
            <p:custDataLst>
              <p:tags r:id="rId1"/>
            </p:custDataLst>
          </p:nvPr>
        </p:nvSpPr>
        <p:spPr bwMode="auto">
          <a:xfrm>
            <a:off x="0" y="0"/>
            <a:ext cx="12192000" cy="6858000"/>
          </a:xfrm>
          <a:prstGeom prst="rect">
            <a:avLst/>
          </a:prstGeom>
          <a:blipFill dpi="0" rotWithShape="0">
            <a:blip r:embed="rId9"/>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545013" y="206375"/>
            <a:ext cx="3687762" cy="10017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3"/>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8-</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临边防护网监测☆</a:t>
            </a:r>
          </a:p>
        </p:txBody>
      </p:sp>
      <p:sp>
        <p:nvSpPr>
          <p:cNvPr id="46084" name="object 4"/>
          <p:cNvSpPr>
            <a:spLocks noChangeArrowheads="1"/>
          </p:cNvSpPr>
          <p:nvPr>
            <p:custDataLst>
              <p:tags r:id="rId3"/>
            </p:custDataLst>
          </p:nvPr>
        </p:nvSpPr>
        <p:spPr bwMode="auto">
          <a:xfrm>
            <a:off x="8764588" y="1157288"/>
            <a:ext cx="35718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ru-RU" altLang="zh-CN">
                <a:solidFill>
                  <a:srgbClr val="000000"/>
                </a:solidFill>
                <a:latin typeface="PMPMIL+å¾®è½¯é�»" charset="-122"/>
                <a:ea typeface="PMPMIL+å¾®è½¯é�»" charset="-122"/>
              </a:rPr>
              <a:t>3</a:t>
            </a:r>
            <a:r>
              <a:rPr lang="zh-CN" altLang="ru-RU">
                <a:solidFill>
                  <a:srgbClr val="000000"/>
                </a:solidFill>
                <a:latin typeface="SWEWCI+å¾®è½¯é�»" charset="-122"/>
                <a:ea typeface="SWEWCI+å¾®è½¯é�»" charset="-122"/>
              </a:rPr>
              <a:t>、配备专业拆卸电子钥匙；可</a:t>
            </a:r>
          </a:p>
        </p:txBody>
      </p:sp>
      <p:sp>
        <p:nvSpPr>
          <p:cNvPr id="46085" name="object 5"/>
          <p:cNvSpPr>
            <a:spLocks noChangeArrowheads="1"/>
          </p:cNvSpPr>
          <p:nvPr>
            <p:custDataLst>
              <p:tags r:id="rId4"/>
            </p:custDataLst>
          </p:nvPr>
        </p:nvSpPr>
        <p:spPr bwMode="auto">
          <a:xfrm>
            <a:off x="303213" y="1241425"/>
            <a:ext cx="4098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ru-RU" altLang="zh-CN">
                <a:solidFill>
                  <a:srgbClr val="000000"/>
                </a:solidFill>
                <a:latin typeface="PMPMIL+å¾®è½¯é�»" charset="-122"/>
                <a:ea typeface="PMPMIL+å¾®è½¯é�»" charset="-122"/>
              </a:rPr>
              <a:t>2</a:t>
            </a:r>
            <a:r>
              <a:rPr lang="zh-CN" altLang="ru-RU">
                <a:solidFill>
                  <a:srgbClr val="000000"/>
                </a:solidFill>
                <a:latin typeface="SWEWCI+å¾®è½¯é�»" charset="-122"/>
                <a:ea typeface="SWEWCI+å¾®è½¯é�»" charset="-122"/>
              </a:rPr>
              <a:t>、联动区域摄像头，被破坏时</a:t>
            </a:r>
            <a:r>
              <a:rPr lang="zh-CN" altLang="ru-RU" b="1">
                <a:solidFill>
                  <a:srgbClr val="FF0000"/>
                </a:solidFill>
                <a:latin typeface="WNAGRA+å¾®è½¯é�»,Bold" charset="-122"/>
                <a:ea typeface="WNAGRA+å¾®è½¯é�»,Bold" charset="-122"/>
              </a:rPr>
              <a:t>抓拍</a:t>
            </a:r>
          </a:p>
        </p:txBody>
      </p:sp>
      <p:sp>
        <p:nvSpPr>
          <p:cNvPr id="46086" name="object 6"/>
          <p:cNvSpPr>
            <a:spLocks noChangeArrowheads="1"/>
          </p:cNvSpPr>
          <p:nvPr>
            <p:custDataLst>
              <p:tags r:id="rId5"/>
            </p:custDataLst>
          </p:nvPr>
        </p:nvSpPr>
        <p:spPr bwMode="auto">
          <a:xfrm>
            <a:off x="8764588" y="1568450"/>
            <a:ext cx="1257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FF0000"/>
                </a:solidFill>
                <a:latin typeface="WNAGRA+å¾®è½¯é�»,Bold" charset="-122"/>
                <a:ea typeface="WNAGRA+å¾®è½¯é�»,Bold" charset="-122"/>
              </a:rPr>
              <a:t>重复使用</a:t>
            </a:r>
          </a:p>
        </p:txBody>
      </p:sp>
      <p:sp>
        <p:nvSpPr>
          <p:cNvPr id="46087" name="object 7"/>
          <p:cNvSpPr>
            <a:spLocks noChangeArrowheads="1"/>
          </p:cNvSpPr>
          <p:nvPr>
            <p:custDataLst>
              <p:tags r:id="rId6"/>
            </p:custDataLst>
          </p:nvPr>
        </p:nvSpPr>
        <p:spPr bwMode="auto">
          <a:xfrm>
            <a:off x="293688" y="2820988"/>
            <a:ext cx="357187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ru-RU" altLang="zh-CN">
                <a:solidFill>
                  <a:srgbClr val="000000"/>
                </a:solidFill>
                <a:latin typeface="PMPMIL+å¾®è½¯é�»" charset="-122"/>
                <a:ea typeface="PMPMIL+å¾®è½¯é�»" charset="-122"/>
              </a:rPr>
              <a:t>1</a:t>
            </a:r>
            <a:r>
              <a:rPr lang="zh-CN" altLang="ru-RU">
                <a:solidFill>
                  <a:srgbClr val="000000"/>
                </a:solidFill>
                <a:latin typeface="SWEWCI+å¾®è½¯é�»" charset="-122"/>
                <a:ea typeface="SWEWCI+å¾®è½¯é�»" charset="-122"/>
              </a:rPr>
              <a:t>、人员靠近，或防护网遭到破</a:t>
            </a:r>
          </a:p>
          <a:p>
            <a:pPr>
              <a:lnSpc>
                <a:spcPts val="2375"/>
              </a:lnSpc>
              <a:spcBef>
                <a:spcPts val="800"/>
              </a:spcBef>
            </a:pPr>
            <a:r>
              <a:rPr lang="zh-CN" altLang="ru-RU">
                <a:solidFill>
                  <a:srgbClr val="000000"/>
                </a:solidFill>
                <a:latin typeface="SWEWCI+å¾®è½¯é�»" charset="-122"/>
                <a:ea typeface="SWEWCI+å¾®è½¯é�»" charset="-122"/>
              </a:rPr>
              <a:t>坏与非法拆挪，</a:t>
            </a:r>
            <a:r>
              <a:rPr lang="zh-CN" altLang="ru-RU" b="1">
                <a:solidFill>
                  <a:srgbClr val="FF0000"/>
                </a:solidFill>
                <a:latin typeface="WNAGRA+å¾®è½¯é�»,Bold" charset="-122"/>
                <a:ea typeface="WNAGRA+å¾®è½¯é�»,Bold" charset="-122"/>
              </a:rPr>
              <a:t>实时声光报警</a:t>
            </a:r>
          </a:p>
        </p:txBody>
      </p:sp>
      <p:sp>
        <p:nvSpPr>
          <p:cNvPr id="46088" name="object 8"/>
          <p:cNvSpPr>
            <a:spLocks noChangeArrowheads="1"/>
          </p:cNvSpPr>
          <p:nvPr>
            <p:custDataLst>
              <p:tags r:id="rId7"/>
            </p:custDataLst>
          </p:nvPr>
        </p:nvSpPr>
        <p:spPr bwMode="auto">
          <a:xfrm>
            <a:off x="8923338" y="2820988"/>
            <a:ext cx="35560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ru-RU" altLang="zh-CN">
                <a:solidFill>
                  <a:srgbClr val="000000"/>
                </a:solidFill>
                <a:latin typeface="PMPMIL+å¾®è½¯é�»" charset="-122"/>
                <a:ea typeface="PMPMIL+å¾®è½¯é�»" charset="-122"/>
              </a:rPr>
              <a:t>4</a:t>
            </a:r>
            <a:r>
              <a:rPr lang="zh-CN" altLang="ru-RU">
                <a:solidFill>
                  <a:srgbClr val="000000"/>
                </a:solidFill>
                <a:latin typeface="SWEWCI+å¾®è½¯é�»" charset="-122"/>
                <a:ea typeface="SWEWCI+å¾®è½¯é�»" charset="-122"/>
              </a:rPr>
              <a:t>、内置</a:t>
            </a:r>
            <a:r>
              <a:rPr lang="ru-RU" altLang="zh-CN">
                <a:solidFill>
                  <a:srgbClr val="000000"/>
                </a:solidFill>
                <a:latin typeface="PMPMIL+å¾®è½¯é�»" charset="-122"/>
                <a:ea typeface="PMPMIL+å¾®è½¯é�»" charset="-122"/>
              </a:rPr>
              <a:t>GPS</a:t>
            </a:r>
            <a:r>
              <a:rPr lang="zh-CN" altLang="ru-RU">
                <a:solidFill>
                  <a:srgbClr val="000000"/>
                </a:solidFill>
                <a:latin typeface="SWEWCI+å¾®è½¯é�»" charset="-122"/>
                <a:ea typeface="SWEWCI+å¾®è½¯é�»" charset="-122"/>
              </a:rPr>
              <a:t>实时定位</a:t>
            </a:r>
            <a:r>
              <a:rPr lang="zh-CN" altLang="ru-RU" b="1">
                <a:solidFill>
                  <a:srgbClr val="000000"/>
                </a:solidFill>
                <a:latin typeface="WNAGRA+å¾®è½¯é�»,Bold" charset="-122"/>
                <a:ea typeface="WNAGRA+å¾®è½¯é�»,Bold" charset="-122"/>
              </a:rPr>
              <a:t>，</a:t>
            </a:r>
            <a:r>
              <a:rPr lang="zh-CN" altLang="ru-RU">
                <a:solidFill>
                  <a:srgbClr val="000000"/>
                </a:solidFill>
                <a:latin typeface="SWEWCI+å¾®è½¯é�»" charset="-122"/>
                <a:ea typeface="SWEWCI+å¾®è½¯é�»" charset="-122"/>
              </a:rPr>
              <a:t>锂电池</a:t>
            </a:r>
          </a:p>
          <a:p>
            <a:pPr>
              <a:lnSpc>
                <a:spcPts val="2375"/>
              </a:lnSpc>
              <a:spcBef>
                <a:spcPts val="800"/>
              </a:spcBef>
            </a:pPr>
            <a:r>
              <a:rPr lang="zh-CN" altLang="ru-RU">
                <a:solidFill>
                  <a:srgbClr val="000000"/>
                </a:solidFill>
                <a:latin typeface="SWEWCI+å¾®è½¯é�»" charset="-122"/>
                <a:ea typeface="SWEWCI+å¾®è½¯é�»" charset="-122"/>
              </a:rPr>
              <a:t>集成太阳能充电板可</a:t>
            </a:r>
            <a:r>
              <a:rPr lang="zh-CN" altLang="ru-RU" b="1">
                <a:solidFill>
                  <a:srgbClr val="FF0000"/>
                </a:solidFill>
                <a:latin typeface="WNAGRA+å¾®è½¯é�»,Bold" charset="-122"/>
                <a:ea typeface="WNAGRA+å¾®è½¯é�»,Bold" charset="-122"/>
              </a:rPr>
              <a:t>长期工作</a:t>
            </a:r>
          </a:p>
        </p:txBody>
      </p:sp>
    </p:spTree>
    <p:extLst>
      <p:ext uri="{BB962C8B-B14F-4D97-AF65-F5344CB8AC3E}">
        <p14:creationId xmlns:p14="http://schemas.microsoft.com/office/powerpoint/2010/main" val="88687093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5078413" y="223838"/>
            <a:ext cx="2620962"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9-</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周界防护☆</a:t>
            </a:r>
          </a:p>
        </p:txBody>
      </p:sp>
      <p:sp>
        <p:nvSpPr>
          <p:cNvPr id="47108" name="object 4"/>
          <p:cNvSpPr>
            <a:spLocks noChangeArrowheads="1"/>
          </p:cNvSpPr>
          <p:nvPr>
            <p:custDataLst>
              <p:tags r:id="rId3"/>
            </p:custDataLst>
          </p:nvPr>
        </p:nvSpPr>
        <p:spPr bwMode="auto">
          <a:xfrm>
            <a:off x="1473200" y="1323975"/>
            <a:ext cx="107791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防止非法人员</a:t>
            </a:r>
            <a:r>
              <a:rPr lang="zh-CN" altLang="ru-RU" b="1">
                <a:solidFill>
                  <a:srgbClr val="FF0000"/>
                </a:solidFill>
                <a:latin typeface="WNAGRA+å¾®è½¯é�»,Bold" charset="-122"/>
                <a:ea typeface="WNAGRA+å¾®è½¯é�»,Bold" charset="-122"/>
              </a:rPr>
              <a:t>未经允许擅自进入</a:t>
            </a:r>
            <a:r>
              <a:rPr lang="zh-CN" altLang="ru-RU">
                <a:solidFill>
                  <a:srgbClr val="000000"/>
                </a:solidFill>
                <a:latin typeface="SWEWCI+å¾®è½¯é�»" charset="-122"/>
                <a:ea typeface="SWEWCI+å¾®è½¯é�»" charset="-122"/>
              </a:rPr>
              <a:t>项目现场，异常入侵现场</a:t>
            </a:r>
            <a:r>
              <a:rPr lang="zh-CN" altLang="ru-RU" b="1">
                <a:solidFill>
                  <a:srgbClr val="FF0000"/>
                </a:solidFill>
                <a:latin typeface="WNAGRA+å¾®è½¯é�»,Bold" charset="-122"/>
                <a:ea typeface="WNAGRA+å¾®è½¯é�»,Bold" charset="-122"/>
              </a:rPr>
              <a:t>声光报警</a:t>
            </a:r>
            <a:r>
              <a:rPr lang="zh-CN" altLang="ru-RU">
                <a:solidFill>
                  <a:srgbClr val="000000"/>
                </a:solidFill>
                <a:latin typeface="SWEWCI+å¾®è½¯é�»" charset="-122"/>
                <a:ea typeface="SWEWCI+å¾®è½¯é�»" charset="-122"/>
              </a:rPr>
              <a:t>，报警数据推送至平台，既</a:t>
            </a:r>
          </a:p>
        </p:txBody>
      </p:sp>
      <p:sp>
        <p:nvSpPr>
          <p:cNvPr id="47109" name="object 5"/>
          <p:cNvSpPr>
            <a:spLocks noChangeArrowheads="1"/>
          </p:cNvSpPr>
          <p:nvPr>
            <p:custDataLst>
              <p:tags r:id="rId4"/>
            </p:custDataLst>
          </p:nvPr>
        </p:nvSpPr>
        <p:spPr bwMode="auto">
          <a:xfrm>
            <a:off x="993775" y="1735138"/>
            <a:ext cx="110553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000000"/>
                </a:solidFill>
                <a:latin typeface="SWEWCI+å¾®è½¯é�»" charset="-122"/>
                <a:ea typeface="SWEWCI+å¾®è½¯é�»" charset="-122"/>
              </a:rPr>
              <a:t>防止现场物资被盗，也防止外来人员或务工人员于危险场所误入，避免各种潜在的生命财产危险</a:t>
            </a:r>
          </a:p>
        </p:txBody>
      </p:sp>
    </p:spTree>
    <p:extLst>
      <p:ext uri="{BB962C8B-B14F-4D97-AF65-F5344CB8AC3E}">
        <p14:creationId xmlns:p14="http://schemas.microsoft.com/office/powerpoint/2010/main" val="309298295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object 1"/>
          <p:cNvSpPr>
            <a:spLocks noChangeArrowheads="1"/>
          </p:cNvSpPr>
          <p:nvPr>
            <p:custDataLst>
              <p:tags r:id="rId1"/>
            </p:custDataLst>
          </p:nvPr>
        </p:nvSpPr>
        <p:spPr bwMode="auto">
          <a:xfrm>
            <a:off x="0" y="0"/>
            <a:ext cx="12192000" cy="6858000"/>
          </a:xfrm>
          <a:prstGeom prst="rect">
            <a:avLst/>
          </a:prstGeom>
          <a:blipFill dpi="0" rotWithShape="0">
            <a:blip r:embed="rId11"/>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913313" y="223838"/>
            <a:ext cx="2949575"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10-WIFI</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教育☆</a:t>
            </a:r>
          </a:p>
        </p:txBody>
      </p:sp>
      <p:sp>
        <p:nvSpPr>
          <p:cNvPr id="48132" name="object 4"/>
          <p:cNvSpPr>
            <a:spLocks noChangeArrowheads="1"/>
          </p:cNvSpPr>
          <p:nvPr>
            <p:custDataLst>
              <p:tags r:id="rId3"/>
            </p:custDataLst>
          </p:nvPr>
        </p:nvSpPr>
        <p:spPr bwMode="auto">
          <a:xfrm>
            <a:off x="3644900" y="1609725"/>
            <a:ext cx="9794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回答正确</a:t>
            </a:r>
          </a:p>
        </p:txBody>
      </p:sp>
      <p:sp>
        <p:nvSpPr>
          <p:cNvPr id="48133" name="object 5"/>
          <p:cNvSpPr>
            <a:spLocks noChangeArrowheads="1"/>
          </p:cNvSpPr>
          <p:nvPr>
            <p:custDataLst>
              <p:tags r:id="rId4"/>
            </p:custDataLst>
          </p:nvPr>
        </p:nvSpPr>
        <p:spPr bwMode="auto">
          <a:xfrm>
            <a:off x="5673725" y="2211388"/>
            <a:ext cx="4445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一</a:t>
            </a:r>
          </a:p>
          <a:p>
            <a:pPr>
              <a:lnSpc>
                <a:spcPts val="1675"/>
              </a:lnSpc>
            </a:pPr>
            <a:r>
              <a:rPr lang="zh-CN" altLang="ru-RU" sz="1400">
                <a:solidFill>
                  <a:srgbClr val="0070C0"/>
                </a:solidFill>
                <a:latin typeface="SWEWCI+å¾®è½¯é�»" charset="-122"/>
                <a:ea typeface="SWEWCI+å¾®è½¯é�»" charset="-122"/>
              </a:rPr>
              <a:t>小</a:t>
            </a:r>
          </a:p>
          <a:p>
            <a:pPr>
              <a:lnSpc>
                <a:spcPts val="1675"/>
              </a:lnSpc>
            </a:pPr>
            <a:r>
              <a:rPr lang="zh-CN" altLang="ru-RU" sz="1400">
                <a:solidFill>
                  <a:srgbClr val="0070C0"/>
                </a:solidFill>
                <a:latin typeface="SWEWCI+å¾®è½¯é�»" charset="-122"/>
                <a:ea typeface="SWEWCI+å¾®è½¯é�»" charset="-122"/>
              </a:rPr>
              <a:t>时</a:t>
            </a:r>
          </a:p>
          <a:p>
            <a:pPr>
              <a:lnSpc>
                <a:spcPts val="1675"/>
              </a:lnSpc>
            </a:pPr>
            <a:r>
              <a:rPr lang="zh-CN" altLang="ru-RU" sz="1400">
                <a:solidFill>
                  <a:srgbClr val="0070C0"/>
                </a:solidFill>
                <a:latin typeface="SWEWCI+å¾®è½¯é�»" charset="-122"/>
                <a:ea typeface="SWEWCI+å¾®è½¯é�»" charset="-122"/>
              </a:rPr>
              <a:t>后</a:t>
            </a:r>
          </a:p>
        </p:txBody>
      </p:sp>
      <p:sp>
        <p:nvSpPr>
          <p:cNvPr id="48134" name="object 6"/>
          <p:cNvSpPr>
            <a:spLocks noChangeArrowheads="1"/>
          </p:cNvSpPr>
          <p:nvPr>
            <p:custDataLst>
              <p:tags r:id="rId5"/>
            </p:custDataLst>
          </p:nvPr>
        </p:nvSpPr>
        <p:spPr bwMode="auto">
          <a:xfrm>
            <a:off x="2468563" y="2928938"/>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登陆界面设置：</a:t>
            </a:r>
          </a:p>
        </p:txBody>
      </p:sp>
      <p:sp>
        <p:nvSpPr>
          <p:cNvPr id="48135" name="object 7"/>
          <p:cNvSpPr>
            <a:spLocks noChangeArrowheads="1"/>
          </p:cNvSpPr>
          <p:nvPr>
            <p:custDataLst>
              <p:tags r:id="rId6"/>
            </p:custDataLst>
          </p:nvPr>
        </p:nvSpPr>
        <p:spPr bwMode="auto">
          <a:xfrm>
            <a:off x="2468563" y="3143250"/>
            <a:ext cx="133667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回答三道安全</a:t>
            </a:r>
          </a:p>
          <a:p>
            <a:pPr>
              <a:lnSpc>
                <a:spcPts val="1675"/>
              </a:lnSpc>
            </a:pPr>
            <a:r>
              <a:rPr lang="zh-CN" altLang="ru-RU" sz="1400">
                <a:solidFill>
                  <a:srgbClr val="0070C0"/>
                </a:solidFill>
                <a:latin typeface="SWEWCI+å¾®è½¯é�»" charset="-122"/>
                <a:ea typeface="SWEWCI+å¾®è½¯é�»" charset="-122"/>
              </a:rPr>
              <a:t>常识问题</a:t>
            </a:r>
          </a:p>
        </p:txBody>
      </p:sp>
      <p:sp>
        <p:nvSpPr>
          <p:cNvPr id="48136" name="object 8"/>
          <p:cNvSpPr>
            <a:spLocks noChangeArrowheads="1"/>
          </p:cNvSpPr>
          <p:nvPr>
            <p:custDataLst>
              <p:tags r:id="rId7"/>
            </p:custDataLst>
          </p:nvPr>
        </p:nvSpPr>
        <p:spPr bwMode="auto">
          <a:xfrm>
            <a:off x="5222875" y="4462463"/>
            <a:ext cx="9794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继续回答</a:t>
            </a:r>
          </a:p>
        </p:txBody>
      </p:sp>
      <p:sp>
        <p:nvSpPr>
          <p:cNvPr id="9" name="object 9"/>
          <p:cNvSpPr txBox="1"/>
          <p:nvPr>
            <p:custDataLst>
              <p:tags r:id="rId8"/>
            </p:custDataLst>
          </p:nvPr>
        </p:nvSpPr>
        <p:spPr>
          <a:xfrm>
            <a:off x="815975" y="5014913"/>
            <a:ext cx="12015788" cy="938212"/>
          </a:xfrm>
          <a:prstGeom prst="rect">
            <a:avLst/>
          </a:prstGeom>
          <a:noFill/>
          <a:ln w="9525" cap="flat" cmpd="sng" algn="ctr">
            <a:noFill/>
            <a:prstDash val="solid"/>
            <a:round/>
            <a:headEnd type="none" w="med" len="med"/>
            <a:tailEnd type="none" w="med" len="med"/>
          </a:ln>
        </p:spPr>
        <p:txBody>
          <a:bodyPr lIns="0" tIns="0" rIns="0" bIns="0">
            <a:spAutoFit/>
          </a:bodyPr>
          <a:lstStyle>
            <a:lvl1pPr marL="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a:solidFill>
                  <a:srgbClr val="000000"/>
                </a:solidFill>
                <a:latin typeface="PMPMIL+å¾®è½¯é�»" charset="-122"/>
                <a:ea typeface="PMPMIL+å¾®è½¯é�»" charset="-122"/>
              </a:rPr>
              <a:t>1. </a:t>
            </a:r>
            <a:r>
              <a:rPr lang="zh-CN" altLang="ru-RU" sz="1600">
                <a:solidFill>
                  <a:srgbClr val="000000"/>
                </a:solidFill>
                <a:latin typeface="SWEWCI+å¾®è½¯é�»" charset="-122"/>
                <a:ea typeface="SWEWCI+å¾®è½¯é�»" charset="-122"/>
              </a:rPr>
              <a:t>施工现场提供无线</a:t>
            </a:r>
            <a:r>
              <a:rPr lang="ru-RU" altLang="zh-CN" sz="1600">
                <a:solidFill>
                  <a:srgbClr val="000000"/>
                </a:solidFill>
                <a:latin typeface="PMPMIL+å¾®è½¯é�»" charset="-122"/>
                <a:ea typeface="PMPMIL+å¾®è½¯é�»" charset="-122"/>
              </a:rPr>
              <a:t>WIFI</a:t>
            </a:r>
            <a:r>
              <a:rPr lang="zh-CN" altLang="ru-RU" sz="1600">
                <a:solidFill>
                  <a:srgbClr val="000000"/>
                </a:solidFill>
                <a:latin typeface="SWEWCI+å¾®è½¯é�»" charset="-122"/>
                <a:ea typeface="SWEWCI+å¾®è½¯é�»" charset="-122"/>
              </a:rPr>
              <a:t>，工人在上网前需要经过认证，</a:t>
            </a:r>
            <a:r>
              <a:rPr lang="zh-CN" altLang="ru-RU" sz="1600" b="1">
                <a:solidFill>
                  <a:srgbClr val="FF0000"/>
                </a:solidFill>
                <a:latin typeface="WNAGRA+å¾®è½¯é�»,Bold" charset="-122"/>
                <a:ea typeface="WNAGRA+å¾®è½¯é�»,Bold" charset="-122"/>
              </a:rPr>
              <a:t>回答内置试题</a:t>
            </a:r>
            <a:r>
              <a:rPr lang="zh-CN" altLang="ru-RU" sz="1600">
                <a:solidFill>
                  <a:srgbClr val="000000"/>
                </a:solidFill>
                <a:latin typeface="SWEWCI+å¾®è½¯é�»" charset="-122"/>
                <a:ea typeface="SWEWCI+å¾®è½¯é�»" charset="-122"/>
              </a:rPr>
              <a:t>，通过认证后方可上网，潜移默化中</a:t>
            </a:r>
            <a:r>
              <a:rPr lang="zh-CN" altLang="ru-RU" sz="1600" b="1">
                <a:solidFill>
                  <a:srgbClr val="FF0000"/>
                </a:solidFill>
                <a:latin typeface="WNAGRA+å¾®è½¯é�»,Bold" charset="-122"/>
                <a:ea typeface="WNAGRA+å¾®è½¯é�»,Bold" charset="-122"/>
              </a:rPr>
              <a:t>提高工</a:t>
            </a:r>
          </a:p>
          <a:p>
            <a:pPr>
              <a:lnSpc>
                <a:spcPts val="2100"/>
              </a:lnSpc>
              <a:spcBef>
                <a:spcPts val="763"/>
              </a:spcBef>
            </a:pPr>
            <a:r>
              <a:rPr lang="zh-CN" altLang="ru-RU" sz="1600" b="1">
                <a:solidFill>
                  <a:srgbClr val="FF0000"/>
                </a:solidFill>
                <a:latin typeface="WNAGRA+å¾®è½¯é�»,Bold" charset="-122"/>
                <a:ea typeface="WNAGRA+å¾®è½¯é�»,Bold" charset="-122"/>
              </a:rPr>
              <a:t>人安全防护意识</a:t>
            </a:r>
            <a:r>
              <a:rPr lang="zh-CN" altLang="ru-RU" sz="1600">
                <a:solidFill>
                  <a:srgbClr val="000000"/>
                </a:solidFill>
                <a:latin typeface="SWEWCI+å¾®è½¯é�»" charset="-122"/>
                <a:ea typeface="SWEWCI+å¾®è½¯é�»" charset="-122"/>
              </a:rPr>
              <a:t>；</a:t>
            </a:r>
          </a:p>
        </p:txBody>
      </p:sp>
      <p:sp>
        <p:nvSpPr>
          <p:cNvPr id="10" name="object 10"/>
          <p:cNvSpPr txBox="1"/>
          <p:nvPr>
            <p:custDataLst>
              <p:tags r:id="rId9"/>
            </p:custDataLst>
          </p:nvPr>
        </p:nvSpPr>
        <p:spPr>
          <a:xfrm>
            <a:off x="815975" y="5745163"/>
            <a:ext cx="10434638" cy="573087"/>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109"/>
              </a:lnSpc>
              <a:buSzTx/>
              <a:buFontTx/>
              <a:buNone/>
            </a:pPr>
            <a:r>
              <a:rPr sz="1600">
                <a:ln w="9525" cap="flat" cmpd="sng" algn="ctr">
                  <a:noFill/>
                  <a:prstDash val="solid"/>
                  <a:round/>
                  <a:headEnd type="none" w="med" len="med"/>
                  <a:tailEnd type="none" w="med" len="med"/>
                </a:ln>
                <a:solidFill>
                  <a:srgbClr val="000000"/>
                </a:solidFill>
                <a:latin typeface="PMPMIL+å¾®è½¯é�»"/>
                <a:cs typeface="PMPMIL+å¾®è½¯é�»"/>
                <a:sym typeface="Wingdings"/>
              </a:rPr>
              <a:t>2.</a:t>
            </a:r>
            <a:r>
              <a:rPr sz="1600" spc="905">
                <a:ln w="9525" cap="flat" cmpd="sng" algn="ctr">
                  <a:noFill/>
                  <a:prstDash val="solid"/>
                  <a:round/>
                  <a:headEnd type="none" w="med" len="med"/>
                  <a:tailEnd type="none" w="med" len="med"/>
                </a:ln>
                <a:solidFill>
                  <a:srgbClr val="000000"/>
                </a:solidFill>
                <a:latin typeface="PMPMIL+å¾®è½¯é�»"/>
                <a:cs typeface="PMPMIL+å¾®è½¯é�»"/>
                <a:sym typeface="Wingdings"/>
              </a:rPr>
              <a:t> </a:t>
            </a:r>
            <a:r>
              <a:rPr sz="1600">
                <a:ln w="9525" cap="flat" cmpd="sng" algn="ctr">
                  <a:noFill/>
                  <a:prstDash val="solid"/>
                  <a:round/>
                  <a:headEnd type="none" w="med" len="med"/>
                  <a:tailEnd type="none" w="med" len="med"/>
                </a:ln>
                <a:solidFill>
                  <a:srgbClr val="000000"/>
                </a:solidFill>
                <a:latin typeface="SWEWCI+å¾®è½¯é�»"/>
                <a:cs typeface="SWEWCI+å¾®è½¯é�»"/>
                <a:sym typeface="Wingdings"/>
              </a:rPr>
              <a:t>可内置关于党建、安全教育的题库或视频，也可根据项目安全巡检常见问题进行</a:t>
            </a:r>
            <a:r>
              <a:rPr sz="1600" b="1">
                <a:ln w="9525" cap="flat" cmpd="sng" algn="ctr">
                  <a:noFill/>
                  <a:prstDash val="solid"/>
                  <a:round/>
                  <a:headEnd type="none" w="med" len="med"/>
                  <a:tailEnd type="none" w="med" len="med"/>
                </a:ln>
                <a:solidFill>
                  <a:srgbClr val="FF0000"/>
                </a:solidFill>
                <a:latin typeface="WNAGRA+å¾®è½¯é�»,Bold"/>
                <a:cs typeface="WNAGRA+å¾®è½¯é�»,Bold"/>
                <a:sym typeface="Wingdings"/>
              </a:rPr>
              <a:t>针对性专项教育</a:t>
            </a:r>
            <a:r>
              <a:rPr sz="1600">
                <a:ln w="9525" cap="flat" cmpd="sng" algn="ctr">
                  <a:noFill/>
                  <a:prstDash val="solid"/>
                  <a:round/>
                  <a:headEnd type="none" w="med" len="med"/>
                  <a:tailEnd type="none" w="med" len="med"/>
                </a:ln>
                <a:solidFill>
                  <a:srgbClr val="000000"/>
                </a:solidFill>
                <a:latin typeface="SWEWCI+å¾®è½¯é�»"/>
                <a:cs typeface="SWEWCI+å¾®è½¯é�»"/>
                <a:sym typeface="Wingdings"/>
              </a:rPr>
              <a:t>。</a:t>
            </a:r>
          </a:p>
        </p:txBody>
      </p:sp>
    </p:spTree>
    <p:extLst>
      <p:ext uri="{BB962C8B-B14F-4D97-AF65-F5344CB8AC3E}">
        <p14:creationId xmlns:p14="http://schemas.microsoft.com/office/powerpoint/2010/main" val="395519195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bject 1"/>
          <p:cNvSpPr>
            <a:spLocks noChangeArrowheads="1"/>
          </p:cNvSpPr>
          <p:nvPr>
            <p:custDataLst>
              <p:tags r:id="rId1"/>
            </p:custDataLst>
          </p:nvPr>
        </p:nvSpPr>
        <p:spPr bwMode="auto">
          <a:xfrm>
            <a:off x="0" y="0"/>
            <a:ext cx="12192000" cy="6858000"/>
          </a:xfrm>
          <a:prstGeom prst="rect">
            <a:avLst/>
          </a:prstGeom>
          <a:blipFill dpi="0" rotWithShape="0">
            <a:blip r:embed="rId23"/>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278313" y="252413"/>
            <a:ext cx="4240212" cy="895350"/>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288"/>
              </a:lnSpc>
            </a:pPr>
            <a:r>
              <a:rPr lang="ru-RU" altLang="zh-CN" sz="2500" b="1">
                <a:solidFill>
                  <a:srgbClr val="00B0F0"/>
                </a:solidFill>
                <a:latin typeface="KSFWEW+å¾®è½¯é�»,Bold" charset="-122"/>
                <a:ea typeface="KSFWEW+å¾®è½¯é�»,Bold" charset="-122"/>
              </a:rPr>
              <a:t>11-</a:t>
            </a:r>
            <a:r>
              <a:rPr lang="zh-CN" altLang="ru-RU" sz="2500" b="1">
                <a:solidFill>
                  <a:srgbClr val="00B0F0"/>
                </a:solidFill>
                <a:latin typeface="WNAGRA+å¾®è½¯é�»,Bold" charset="-122"/>
                <a:ea typeface="WNAGRA+å¾®è½¯é�»,Bold" charset="-122"/>
              </a:rPr>
              <a:t>体验式安全教育馆☆</a:t>
            </a:r>
            <a:r>
              <a:rPr lang="zh-CN" altLang="ru-RU" sz="2500" b="1">
                <a:solidFill>
                  <a:srgbClr val="00B0F0"/>
                </a:solidFill>
                <a:latin typeface="Times New Roman" panose="02020603050405020304" pitchFamily="18" charset="0"/>
                <a:cs typeface="Times New Roman" panose="02020603050405020304" pitchFamily="18" charset="0"/>
              </a:rPr>
              <a:t> </a:t>
            </a:r>
            <a:r>
              <a:rPr lang="zh-CN" altLang="ru-RU" sz="2500" b="1">
                <a:solidFill>
                  <a:srgbClr val="00B0F0"/>
                </a:solidFill>
                <a:latin typeface="WNAGRA+å¾®è½¯é�»,Bold" charset="-122"/>
                <a:ea typeface="WNAGRA+å¾®è½¯é�»,Bold" charset="-122"/>
              </a:rPr>
              <a:t>☆</a:t>
            </a:r>
          </a:p>
        </p:txBody>
      </p:sp>
      <p:sp>
        <p:nvSpPr>
          <p:cNvPr id="49156" name="object 4"/>
          <p:cNvSpPr>
            <a:spLocks noChangeArrowheads="1"/>
          </p:cNvSpPr>
          <p:nvPr>
            <p:custDataLst>
              <p:tags r:id="rId3"/>
            </p:custDataLst>
          </p:nvPr>
        </p:nvSpPr>
        <p:spPr bwMode="auto">
          <a:xfrm>
            <a:off x="92075" y="846138"/>
            <a:ext cx="37052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0325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00"/>
              </a:lnSpc>
            </a:pPr>
            <a:r>
              <a:rPr lang="zh-CN" altLang="ru-RU">
                <a:solidFill>
                  <a:srgbClr val="FFFFFF"/>
                </a:solidFill>
                <a:latin typeface="QDFDDK+å¾®è½¯é�» Light" charset="-122"/>
                <a:ea typeface="QDFDDK+å¾®è½¯é�» Light" charset="-122"/>
              </a:rPr>
              <a:t>体验式安全教育馆</a:t>
            </a:r>
            <a:r>
              <a:rPr lang="ru-RU" altLang="zh-CN">
                <a:solidFill>
                  <a:srgbClr val="FFFFFF"/>
                </a:solidFill>
                <a:latin typeface="SAAHDI+å¾®è½¯é�» Light" charset="-122"/>
                <a:ea typeface="SAAHDI+å¾®è½¯é�» Light" charset="-122"/>
              </a:rPr>
              <a:t>-</a:t>
            </a:r>
            <a:r>
              <a:rPr lang="zh-CN" altLang="ru-RU">
                <a:solidFill>
                  <a:srgbClr val="FFFFFF"/>
                </a:solidFill>
                <a:latin typeface="QDFDDK+å¾®è½¯é�» Light" charset="-122"/>
                <a:ea typeface="QDFDDK+å¾®è½¯é�» Light" charset="-122"/>
              </a:rPr>
              <a:t>旗舰版</a:t>
            </a:r>
          </a:p>
          <a:p>
            <a:pPr>
              <a:lnSpc>
                <a:spcPts val="1850"/>
              </a:lnSpc>
            </a:pPr>
            <a:r>
              <a:rPr lang="zh-CN" altLang="ru-RU">
                <a:solidFill>
                  <a:srgbClr val="FFFFFF"/>
                </a:solidFill>
                <a:latin typeface="QDFDDK+å¾®è½¯é�» Light" charset="-122"/>
                <a:ea typeface="QDFDDK+å¾®è½¯é�» Light" charset="-122"/>
              </a:rPr>
              <a:t>建设面积：</a:t>
            </a:r>
            <a:r>
              <a:rPr lang="ru-RU" altLang="zh-CN">
                <a:solidFill>
                  <a:srgbClr val="FFFFFF"/>
                </a:solidFill>
                <a:latin typeface="SAAHDI+å¾®è½¯é�» Light" charset="-122"/>
                <a:ea typeface="SAAHDI+å¾®è½¯é�» Light" charset="-122"/>
              </a:rPr>
              <a:t>54</a:t>
            </a:r>
            <a:r>
              <a:rPr lang="ru-RU" altLang="zh-CN">
                <a:solidFill>
                  <a:srgbClr val="FFFFFF"/>
                </a:solidFill>
                <a:latin typeface="QDFDDK+å¾®è½¯é�» Light" charset="-122"/>
                <a:ea typeface="QDFDDK+å¾®è½¯é�» Light" charset="-122"/>
              </a:rPr>
              <a:t>㎡</a:t>
            </a:r>
          </a:p>
        </p:txBody>
      </p:sp>
      <p:sp>
        <p:nvSpPr>
          <p:cNvPr id="49157" name="object 5"/>
          <p:cNvSpPr>
            <a:spLocks noChangeArrowheads="1"/>
          </p:cNvSpPr>
          <p:nvPr>
            <p:custDataLst>
              <p:tags r:id="rId4"/>
            </p:custDataLst>
          </p:nvPr>
        </p:nvSpPr>
        <p:spPr bwMode="auto">
          <a:xfrm>
            <a:off x="9388475" y="936625"/>
            <a:ext cx="19478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FFFFFF"/>
                </a:solidFill>
                <a:latin typeface="QDFDDK+å¾®è½¯é�» Light" charset="-122"/>
                <a:ea typeface="QDFDDK+å¾®è½¯é�» Light" charset="-122"/>
              </a:rPr>
              <a:t>数字化培训管理</a:t>
            </a:r>
          </a:p>
        </p:txBody>
      </p:sp>
      <p:sp>
        <p:nvSpPr>
          <p:cNvPr id="49158" name="object 6"/>
          <p:cNvSpPr>
            <a:spLocks noChangeArrowheads="1"/>
          </p:cNvSpPr>
          <p:nvPr>
            <p:custDataLst>
              <p:tags r:id="rId5"/>
            </p:custDataLst>
          </p:nvPr>
        </p:nvSpPr>
        <p:spPr bwMode="auto">
          <a:xfrm>
            <a:off x="9759950" y="1244600"/>
            <a:ext cx="18732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FFFFFF"/>
                </a:solidFill>
                <a:latin typeface="QDFDDK+å¾®è½¯é�» Light" charset="-122"/>
                <a:ea typeface="QDFDDK+å¾®è½¯é�» Light" charset="-122"/>
              </a:rPr>
              <a:t>即插即用，简单高效</a:t>
            </a:r>
          </a:p>
        </p:txBody>
      </p:sp>
      <p:sp>
        <p:nvSpPr>
          <p:cNvPr id="7" name="object 7"/>
          <p:cNvSpPr txBox="1"/>
          <p:nvPr>
            <p:custDataLst>
              <p:tags r:id="rId6"/>
            </p:custDataLst>
          </p:nvPr>
        </p:nvSpPr>
        <p:spPr>
          <a:xfrm>
            <a:off x="92075" y="1493838"/>
            <a:ext cx="1719263" cy="1046162"/>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FFFFFF"/>
                </a:solidFill>
                <a:latin typeface="QDFDDK+å¾®è½¯é�» Light" charset="-122"/>
                <a:ea typeface="QDFDDK+å¾®è½¯é�» Light" charset="-122"/>
              </a:rPr>
              <a:t>集装箱尺寸：</a:t>
            </a:r>
          </a:p>
          <a:p>
            <a:pPr>
              <a:lnSpc>
                <a:spcPts val="2288"/>
              </a:lnSpc>
              <a:spcBef>
                <a:spcPts val="938"/>
              </a:spcBef>
            </a:pPr>
            <a:r>
              <a:rPr lang="ru-RU" altLang="zh-CN">
                <a:solidFill>
                  <a:srgbClr val="FFFFFF"/>
                </a:solidFill>
                <a:latin typeface="SAAHDI+å¾®è½¯é�» Light" charset="-122"/>
                <a:ea typeface="SAAHDI+å¾®è½¯é�» Light" charset="-122"/>
              </a:rPr>
              <a:t>6m</a:t>
            </a:r>
            <a:r>
              <a:rPr lang="ru-RU" altLang="zh-CN">
                <a:solidFill>
                  <a:srgbClr val="FFFFFF"/>
                </a:solidFill>
                <a:latin typeface="QDFDDK+å¾®è½¯é�» Light" charset="-122"/>
                <a:ea typeface="QDFDDK+å¾®è½¯é�» Light" charset="-122"/>
              </a:rPr>
              <a:t>×</a:t>
            </a:r>
            <a:r>
              <a:rPr lang="ru-RU" altLang="zh-CN">
                <a:solidFill>
                  <a:srgbClr val="FFFFFF"/>
                </a:solidFill>
                <a:latin typeface="SAAHDI+å¾®è½¯é�» Light" charset="-122"/>
                <a:ea typeface="SAAHDI+å¾®è½¯é�» Light" charset="-122"/>
              </a:rPr>
              <a:t>9m</a:t>
            </a:r>
          </a:p>
        </p:txBody>
      </p:sp>
      <p:sp>
        <p:nvSpPr>
          <p:cNvPr id="49160" name="object 8"/>
          <p:cNvSpPr>
            <a:spLocks noChangeArrowheads="1"/>
          </p:cNvSpPr>
          <p:nvPr>
            <p:custDataLst>
              <p:tags r:id="rId7"/>
            </p:custDataLst>
          </p:nvPr>
        </p:nvSpPr>
        <p:spPr bwMode="auto">
          <a:xfrm>
            <a:off x="9396413" y="1843088"/>
            <a:ext cx="19478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FFFFFF"/>
                </a:solidFill>
                <a:latin typeface="QDFDDK+å¾®è½¯é�» Light" charset="-122"/>
                <a:ea typeface="QDFDDK+å¾®è½¯é�» Light" charset="-122"/>
              </a:rPr>
              <a:t>模块化教育设备</a:t>
            </a:r>
          </a:p>
        </p:txBody>
      </p:sp>
      <p:sp>
        <p:nvSpPr>
          <p:cNvPr id="49161" name="object 9"/>
          <p:cNvSpPr>
            <a:spLocks noChangeArrowheads="1"/>
          </p:cNvSpPr>
          <p:nvPr>
            <p:custDataLst>
              <p:tags r:id="rId8"/>
            </p:custDataLst>
          </p:nvPr>
        </p:nvSpPr>
        <p:spPr bwMode="auto">
          <a:xfrm>
            <a:off x="9759950" y="2151063"/>
            <a:ext cx="18732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FFFFFF"/>
                </a:solidFill>
                <a:latin typeface="QDFDDK+å¾®è½¯é�» Light" charset="-122"/>
                <a:ea typeface="QDFDDK+å¾®è½¯é�» Light" charset="-122"/>
              </a:rPr>
              <a:t>自动统计，方便清晰</a:t>
            </a:r>
          </a:p>
        </p:txBody>
      </p:sp>
      <p:sp>
        <p:nvSpPr>
          <p:cNvPr id="10" name="object 10"/>
          <p:cNvSpPr txBox="1"/>
          <p:nvPr>
            <p:custDataLst>
              <p:tags r:id="rId9"/>
            </p:custDataLst>
          </p:nvPr>
        </p:nvSpPr>
        <p:spPr>
          <a:xfrm>
            <a:off x="92075" y="2316163"/>
            <a:ext cx="1031875" cy="6350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02"/>
              </a:lnSpc>
              <a:buSzTx/>
              <a:buFontTx/>
              <a:buNone/>
            </a:pPr>
            <a:r>
              <a:rPr spc="12">
                <a:ln w="9525" cap="flat" cmpd="sng" algn="ctr">
                  <a:noFill/>
                  <a:prstDash val="solid"/>
                  <a:round/>
                  <a:headEnd type="none" w="med" len="med"/>
                  <a:tailEnd type="none" w="med" len="med"/>
                </a:ln>
                <a:solidFill>
                  <a:srgbClr val="FFFFFF"/>
                </a:solidFill>
                <a:latin typeface="QDFDDK+å¾®è½¯é�» Light"/>
                <a:cs typeface="QDFDDK+å¾®è½¯é�» Light"/>
                <a:sym typeface="Wingdings"/>
              </a:rPr>
              <a:t>特点：</a:t>
            </a:r>
          </a:p>
        </p:txBody>
      </p:sp>
      <p:sp>
        <p:nvSpPr>
          <p:cNvPr id="49163" name="object 11"/>
          <p:cNvSpPr>
            <a:spLocks noChangeArrowheads="1"/>
          </p:cNvSpPr>
          <p:nvPr>
            <p:custDataLst>
              <p:tags r:id="rId10"/>
            </p:custDataLst>
          </p:nvPr>
        </p:nvSpPr>
        <p:spPr bwMode="auto">
          <a:xfrm>
            <a:off x="501650" y="2727325"/>
            <a:ext cx="200183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FFFFFF"/>
                </a:solidFill>
                <a:latin typeface="QDFDDK+å¾®è½¯é�» Light" charset="-122"/>
                <a:ea typeface="QDFDDK+å¾®è½¯é�» Light" charset="-122"/>
              </a:rPr>
              <a:t>包含</a:t>
            </a:r>
            <a:r>
              <a:rPr lang="ru-RU" altLang="zh-CN">
                <a:solidFill>
                  <a:srgbClr val="FFFFFF"/>
                </a:solidFill>
                <a:latin typeface="SAAHDI+å¾®è½¯é�» Light" charset="-122"/>
                <a:ea typeface="SAAHDI+å¾®è½¯é�» Light" charset="-122"/>
              </a:rPr>
              <a:t>VR</a:t>
            </a:r>
            <a:r>
              <a:rPr lang="zh-CN" altLang="ru-RU">
                <a:solidFill>
                  <a:srgbClr val="FFFFFF"/>
                </a:solidFill>
                <a:latin typeface="QDFDDK+å¾®è½¯é�» Light" charset="-122"/>
                <a:ea typeface="QDFDDK+å¾®è½¯é�» Light" charset="-122"/>
              </a:rPr>
              <a:t>虚拟安全</a:t>
            </a:r>
          </a:p>
        </p:txBody>
      </p:sp>
      <p:sp>
        <p:nvSpPr>
          <p:cNvPr id="49164" name="object 12"/>
          <p:cNvSpPr>
            <a:spLocks noChangeArrowheads="1"/>
          </p:cNvSpPr>
          <p:nvPr>
            <p:custDataLst>
              <p:tags r:id="rId11"/>
            </p:custDataLst>
          </p:nvPr>
        </p:nvSpPr>
        <p:spPr bwMode="auto">
          <a:xfrm>
            <a:off x="9396413" y="2838450"/>
            <a:ext cx="19478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FFFFFF"/>
                </a:solidFill>
                <a:latin typeface="QDFDDK+å¾®è½¯é�» Light" charset="-122"/>
                <a:ea typeface="QDFDDK+å¾®è½¯é�» Light" charset="-122"/>
              </a:rPr>
              <a:t>场景化学习内容</a:t>
            </a:r>
          </a:p>
        </p:txBody>
      </p:sp>
      <p:sp>
        <p:nvSpPr>
          <p:cNvPr id="49165" name="object 13"/>
          <p:cNvSpPr>
            <a:spLocks noChangeArrowheads="1"/>
          </p:cNvSpPr>
          <p:nvPr>
            <p:custDataLst>
              <p:tags r:id="rId12"/>
            </p:custDataLst>
          </p:nvPr>
        </p:nvSpPr>
        <p:spPr bwMode="auto">
          <a:xfrm>
            <a:off x="92075" y="3140075"/>
            <a:ext cx="24003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FFFFFF"/>
                </a:solidFill>
                <a:latin typeface="QDFDDK+å¾®è½¯é�» Light" charset="-122"/>
                <a:ea typeface="QDFDDK+å¾®è½¯é�» Light" charset="-122"/>
              </a:rPr>
              <a:t>事故体验，标识学</a:t>
            </a:r>
          </a:p>
          <a:p>
            <a:pPr>
              <a:lnSpc>
                <a:spcPts val="2288"/>
              </a:lnSpc>
              <a:spcBef>
                <a:spcPts val="938"/>
              </a:spcBef>
            </a:pPr>
            <a:r>
              <a:rPr lang="zh-CN" altLang="ru-RU">
                <a:solidFill>
                  <a:srgbClr val="FFFFFF"/>
                </a:solidFill>
                <a:latin typeface="QDFDDK+å¾®è½¯é�» Light" charset="-122"/>
                <a:ea typeface="QDFDDK+å¾®è½¯é�» Light" charset="-122"/>
              </a:rPr>
              <a:t>习，知识答题、劳保</a:t>
            </a:r>
          </a:p>
          <a:p>
            <a:pPr>
              <a:lnSpc>
                <a:spcPts val="2288"/>
              </a:lnSpc>
              <a:spcBef>
                <a:spcPts val="988"/>
              </a:spcBef>
            </a:pPr>
            <a:r>
              <a:rPr lang="zh-CN" altLang="ru-RU">
                <a:solidFill>
                  <a:srgbClr val="FFFFFF"/>
                </a:solidFill>
                <a:latin typeface="QDFDDK+å¾®è½¯é�» Light" charset="-122"/>
                <a:ea typeface="QDFDDK+å¾®è½¯é�» Light" charset="-122"/>
              </a:rPr>
              <a:t>用品展示、急救模拟</a:t>
            </a:r>
          </a:p>
          <a:p>
            <a:pPr>
              <a:lnSpc>
                <a:spcPts val="2288"/>
              </a:lnSpc>
              <a:spcBef>
                <a:spcPts val="938"/>
              </a:spcBef>
            </a:pPr>
            <a:r>
              <a:rPr lang="zh-CN" altLang="ru-RU">
                <a:solidFill>
                  <a:srgbClr val="FFFFFF"/>
                </a:solidFill>
                <a:latin typeface="QDFDDK+å¾®è½¯é�» Light" charset="-122"/>
                <a:ea typeface="QDFDDK+å¾®è½¯é�» Light" charset="-122"/>
              </a:rPr>
              <a:t>体验、综合用电体</a:t>
            </a:r>
          </a:p>
          <a:p>
            <a:pPr>
              <a:lnSpc>
                <a:spcPts val="2288"/>
              </a:lnSpc>
              <a:spcBef>
                <a:spcPts val="988"/>
              </a:spcBef>
            </a:pPr>
            <a:r>
              <a:rPr lang="zh-CN" altLang="ru-RU">
                <a:solidFill>
                  <a:srgbClr val="FFFFFF"/>
                </a:solidFill>
                <a:latin typeface="QDFDDK+å¾®è½¯é�» Light" charset="-122"/>
                <a:ea typeface="QDFDDK+å¾®è½¯é�» Light" charset="-122"/>
              </a:rPr>
              <a:t>验、安全知识答题。</a:t>
            </a:r>
          </a:p>
          <a:p>
            <a:pPr>
              <a:lnSpc>
                <a:spcPts val="2300"/>
              </a:lnSpc>
              <a:spcBef>
                <a:spcPts val="938"/>
              </a:spcBef>
            </a:pPr>
            <a:r>
              <a:rPr lang="zh-CN" altLang="ru-RU">
                <a:solidFill>
                  <a:srgbClr val="FFFFFF"/>
                </a:solidFill>
                <a:latin typeface="QDFDDK+å¾®è½¯é�» Light" charset="-122"/>
                <a:ea typeface="QDFDDK+å¾®è½¯é�» Light" charset="-122"/>
              </a:rPr>
              <a:t>装修精致，内容全</a:t>
            </a:r>
          </a:p>
          <a:p>
            <a:pPr>
              <a:lnSpc>
                <a:spcPts val="2288"/>
              </a:lnSpc>
              <a:spcBef>
                <a:spcPts val="938"/>
              </a:spcBef>
            </a:pPr>
            <a:r>
              <a:rPr lang="zh-CN" altLang="ru-RU">
                <a:solidFill>
                  <a:srgbClr val="FFFFFF"/>
                </a:solidFill>
                <a:latin typeface="QDFDDK+å¾®è½¯é�» Light" charset="-122"/>
                <a:ea typeface="QDFDDK+å¾®è½¯é�» Light" charset="-122"/>
              </a:rPr>
              <a:t>面。适合中型项目使</a:t>
            </a:r>
          </a:p>
          <a:p>
            <a:pPr>
              <a:lnSpc>
                <a:spcPts val="2288"/>
              </a:lnSpc>
              <a:spcBef>
                <a:spcPts val="988"/>
              </a:spcBef>
            </a:pPr>
            <a:r>
              <a:rPr lang="zh-CN" altLang="ru-RU">
                <a:solidFill>
                  <a:srgbClr val="FFFFFF"/>
                </a:solidFill>
                <a:latin typeface="QDFDDK+å¾®è½¯é�» Light" charset="-122"/>
                <a:ea typeface="QDFDDK+å¾®è½¯é�» Light" charset="-122"/>
              </a:rPr>
              <a:t>用。</a:t>
            </a:r>
          </a:p>
        </p:txBody>
      </p:sp>
      <p:sp>
        <p:nvSpPr>
          <p:cNvPr id="49166" name="object 14"/>
          <p:cNvSpPr>
            <a:spLocks noChangeArrowheads="1"/>
          </p:cNvSpPr>
          <p:nvPr>
            <p:custDataLst>
              <p:tags r:id="rId13"/>
            </p:custDataLst>
          </p:nvPr>
        </p:nvSpPr>
        <p:spPr bwMode="auto">
          <a:xfrm>
            <a:off x="9759950" y="3149600"/>
            <a:ext cx="18732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FFFFFF"/>
                </a:solidFill>
                <a:latin typeface="QDFDDK+å¾®è½¯é�» Light" charset="-122"/>
                <a:ea typeface="QDFDDK+å¾®è½¯é�» Light" charset="-122"/>
              </a:rPr>
              <a:t>身临其境，记忆深刻</a:t>
            </a:r>
          </a:p>
        </p:txBody>
      </p:sp>
      <p:sp>
        <p:nvSpPr>
          <p:cNvPr id="49167" name="object 15"/>
          <p:cNvSpPr>
            <a:spLocks noChangeArrowheads="1"/>
          </p:cNvSpPr>
          <p:nvPr>
            <p:custDataLst>
              <p:tags r:id="rId14"/>
            </p:custDataLst>
          </p:nvPr>
        </p:nvSpPr>
        <p:spPr bwMode="auto">
          <a:xfrm>
            <a:off x="9410700" y="3881438"/>
            <a:ext cx="19478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FFFFFF"/>
                </a:solidFill>
                <a:latin typeface="QDFDDK+å¾®è½¯é�» Light" charset="-122"/>
                <a:ea typeface="QDFDDK+å¾®è½¯é�» Light" charset="-122"/>
              </a:rPr>
              <a:t>创新式科技应用</a:t>
            </a:r>
          </a:p>
        </p:txBody>
      </p:sp>
      <p:sp>
        <p:nvSpPr>
          <p:cNvPr id="49168" name="object 16"/>
          <p:cNvSpPr>
            <a:spLocks noChangeArrowheads="1"/>
          </p:cNvSpPr>
          <p:nvPr>
            <p:custDataLst>
              <p:tags r:id="rId15"/>
            </p:custDataLst>
          </p:nvPr>
        </p:nvSpPr>
        <p:spPr bwMode="auto">
          <a:xfrm>
            <a:off x="9759950" y="4173538"/>
            <a:ext cx="18732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FFFFFF"/>
                </a:solidFill>
                <a:latin typeface="QDFDDK+å¾®è½¯é�» Light" charset="-122"/>
                <a:ea typeface="QDFDDK+å¾®è½¯é�» Light" charset="-122"/>
              </a:rPr>
              <a:t>新奇有趣，主动学习</a:t>
            </a:r>
          </a:p>
        </p:txBody>
      </p:sp>
      <p:sp>
        <p:nvSpPr>
          <p:cNvPr id="17" name="object 17"/>
          <p:cNvSpPr txBox="1"/>
          <p:nvPr>
            <p:custDataLst>
              <p:tags r:id="rId16"/>
            </p:custDataLst>
          </p:nvPr>
        </p:nvSpPr>
        <p:spPr>
          <a:xfrm>
            <a:off x="10548938" y="5965825"/>
            <a:ext cx="1730375" cy="758825"/>
          </a:xfrm>
          <a:prstGeom prst="rect">
            <a:avLst/>
          </a:prstGeom>
          <a:noFill/>
          <a:ln w="9525" cap="flat" cmpd="sng" algn="ctr">
            <a:noFill/>
            <a:prstDash val="solid"/>
            <a:round/>
            <a:headEnd type="none" w="med" len="med"/>
            <a:tailEnd type="none" w="med" len="med"/>
          </a:ln>
        </p:spPr>
        <p:txBody>
          <a:bodyPr lIns="0" tIns="0" rIns="0" bIns="0">
            <a:spAutoFit/>
          </a:bodyPr>
          <a:lstStyle/>
          <a:p>
            <a:pPr marL="77723" eaLnBrk="0" fontAlgn="auto" hangingPunct="0">
              <a:lnSpc>
                <a:spcPts val="2302"/>
              </a:lnSpc>
              <a:buSzTx/>
              <a:buFontTx/>
              <a:buNone/>
            </a:pPr>
            <a:r>
              <a:rPr>
                <a:ln w="9525" cap="flat" cmpd="sng" algn="ctr">
                  <a:noFill/>
                  <a:prstDash val="solid"/>
                  <a:round/>
                  <a:headEnd type="none" w="med" len="med"/>
                  <a:tailEnd type="none" w="med" len="med"/>
                </a:ln>
                <a:solidFill>
                  <a:srgbClr val="000000"/>
                </a:solidFill>
                <a:latin typeface="SAAHDI+å¾®è½¯é�» Light"/>
                <a:cs typeface="SAAHDI+å¾®è½¯é�» Light"/>
                <a:sym typeface="Wingdings"/>
              </a:rPr>
              <a:t>720</a:t>
            </a:r>
            <a:r>
              <a:rPr>
                <a:ln w="9525" cap="flat" cmpd="sng" algn="ctr">
                  <a:noFill/>
                  <a:prstDash val="solid"/>
                  <a:round/>
                  <a:headEnd type="none" w="med" len="med"/>
                  <a:tailEnd type="none" w="med" len="med"/>
                </a:ln>
                <a:solidFill>
                  <a:srgbClr val="000000"/>
                </a:solidFill>
                <a:latin typeface="QDFDDK+å¾®è½¯é�» Light"/>
                <a:cs typeface="QDFDDK+å¾®è½¯é�» Light"/>
                <a:sym typeface="Wingdings"/>
              </a:rPr>
              <a:t>全景视频</a:t>
            </a:r>
          </a:p>
          <a:p>
            <a:pPr eaLnBrk="0" fontAlgn="auto" hangingPunct="0">
              <a:lnSpc>
                <a:spcPts val="1532"/>
              </a:lnSpc>
              <a:buSzTx/>
              <a:buFontTx/>
              <a:buNone/>
            </a:pP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720</a:t>
            </a:r>
            <a:r>
              <a:rPr sz="1200" spc="-18">
                <a:ln w="9525" cap="flat" cmpd="sng" algn="ctr">
                  <a:noFill/>
                  <a:prstDash val="solid"/>
                  <a:round/>
                  <a:headEnd type="none" w="med" len="med"/>
                  <a:tailEnd type="none" w="med" len="med"/>
                </a:ln>
                <a:solidFill>
                  <a:srgbClr val="000000"/>
                </a:solidFill>
                <a:latin typeface="SAAHDI+å¾®è½¯é�» Light"/>
                <a:cs typeface="SAAHDI+å¾®è½¯é�» Light"/>
                <a:sym typeface="Wingdings"/>
              </a:rPr>
              <a:t> </a:t>
            </a: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panoramic</a:t>
            </a:r>
            <a:r>
              <a:rPr sz="1200" spc="-18">
                <a:ln w="9525" cap="flat" cmpd="sng" algn="ctr">
                  <a:noFill/>
                  <a:prstDash val="solid"/>
                  <a:round/>
                  <a:headEnd type="none" w="med" len="med"/>
                  <a:tailEnd type="none" w="med" len="med"/>
                </a:ln>
                <a:solidFill>
                  <a:srgbClr val="000000"/>
                </a:solidFill>
                <a:latin typeface="SAAHDI+å¾®è½¯é�» Light"/>
                <a:cs typeface="SAAHDI+å¾®è½¯é�» Light"/>
                <a:sym typeface="Wingdings"/>
              </a:rPr>
              <a:t> </a:t>
            </a: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video</a:t>
            </a:r>
          </a:p>
        </p:txBody>
      </p:sp>
      <p:sp>
        <p:nvSpPr>
          <p:cNvPr id="49170" name="object 18"/>
          <p:cNvSpPr>
            <a:spLocks noChangeArrowheads="1"/>
          </p:cNvSpPr>
          <p:nvPr>
            <p:custDataLst>
              <p:tags r:id="rId17"/>
            </p:custDataLst>
          </p:nvPr>
        </p:nvSpPr>
        <p:spPr bwMode="auto">
          <a:xfrm>
            <a:off x="3003550" y="6010275"/>
            <a:ext cx="18827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98438">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ru-RU" altLang="zh-CN">
                <a:solidFill>
                  <a:srgbClr val="000000"/>
                </a:solidFill>
                <a:latin typeface="SAAHDI+å¾®è½¯é�» Light" charset="-122"/>
                <a:ea typeface="SAAHDI+å¾®è½¯é�» Light" charset="-122"/>
              </a:rPr>
              <a:t>VR</a:t>
            </a:r>
            <a:r>
              <a:rPr lang="zh-CN" altLang="ru-RU">
                <a:solidFill>
                  <a:srgbClr val="000000"/>
                </a:solidFill>
                <a:latin typeface="QDFDDK+å¾®è½¯é�» Light" charset="-122"/>
                <a:ea typeface="QDFDDK+å¾®è½¯é�» Light" charset="-122"/>
              </a:rPr>
              <a:t>事故体验</a:t>
            </a:r>
          </a:p>
          <a:p>
            <a:pPr>
              <a:lnSpc>
                <a:spcPts val="1525"/>
              </a:lnSpc>
            </a:pPr>
            <a:r>
              <a:rPr lang="ru-RU" altLang="zh-CN" sz="1200">
                <a:solidFill>
                  <a:srgbClr val="000000"/>
                </a:solidFill>
                <a:latin typeface="SAAHDI+å¾®è½¯é�» Light" charset="-122"/>
                <a:ea typeface="SAAHDI+å¾®è½¯é�» Light" charset="-122"/>
              </a:rPr>
              <a:t>VR accident experience</a:t>
            </a:r>
          </a:p>
        </p:txBody>
      </p:sp>
      <p:sp>
        <p:nvSpPr>
          <p:cNvPr id="49171" name="object 19"/>
          <p:cNvSpPr>
            <a:spLocks noChangeArrowheads="1"/>
          </p:cNvSpPr>
          <p:nvPr>
            <p:custDataLst>
              <p:tags r:id="rId18"/>
            </p:custDataLst>
          </p:nvPr>
        </p:nvSpPr>
        <p:spPr bwMode="auto">
          <a:xfrm>
            <a:off x="5094288" y="6010275"/>
            <a:ext cx="14287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238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288"/>
              </a:lnSpc>
            </a:pPr>
            <a:r>
              <a:rPr lang="zh-CN" altLang="ru-RU">
                <a:solidFill>
                  <a:srgbClr val="000000"/>
                </a:solidFill>
                <a:latin typeface="QDFDDK+å¾®è½¯é�» Light" charset="-122"/>
                <a:ea typeface="QDFDDK+å¾®è½¯é�» Light" charset="-122"/>
              </a:rPr>
              <a:t>智能机器人</a:t>
            </a:r>
          </a:p>
          <a:p>
            <a:pPr>
              <a:lnSpc>
                <a:spcPts val="1525"/>
              </a:lnSpc>
            </a:pPr>
            <a:r>
              <a:rPr lang="ru-RU" altLang="zh-CN" sz="1200">
                <a:solidFill>
                  <a:srgbClr val="000000"/>
                </a:solidFill>
                <a:latin typeface="SAAHDI+å¾®è½¯é�» Light" charset="-122"/>
                <a:ea typeface="SAAHDI+å¾®è½¯é�» Light" charset="-122"/>
              </a:rPr>
              <a:t>Intelligent robot</a:t>
            </a:r>
          </a:p>
        </p:txBody>
      </p:sp>
      <p:sp>
        <p:nvSpPr>
          <p:cNvPr id="20" name="object 20"/>
          <p:cNvSpPr txBox="1"/>
          <p:nvPr>
            <p:custDataLst>
              <p:tags r:id="rId19"/>
            </p:custDataLst>
          </p:nvPr>
        </p:nvSpPr>
        <p:spPr>
          <a:xfrm>
            <a:off x="6757988" y="6008688"/>
            <a:ext cx="1862137" cy="758825"/>
          </a:xfrm>
          <a:prstGeom prst="rect">
            <a:avLst/>
          </a:prstGeom>
          <a:noFill/>
          <a:ln w="9525" cap="flat" cmpd="sng" algn="ctr">
            <a:noFill/>
            <a:prstDash val="solid"/>
            <a:round/>
            <a:headEnd type="none" w="med" len="med"/>
            <a:tailEnd type="none" w="med" len="med"/>
          </a:ln>
        </p:spPr>
        <p:txBody>
          <a:bodyPr lIns="0" tIns="0" rIns="0" bIns="0">
            <a:spAutoFit/>
          </a:bodyPr>
          <a:lstStyle/>
          <a:p>
            <a:pPr marL="332231" eaLnBrk="0" fontAlgn="auto" hangingPunct="0">
              <a:lnSpc>
                <a:spcPts val="2299"/>
              </a:lnSpc>
              <a:buSzTx/>
              <a:buFontTx/>
              <a:buNone/>
            </a:pPr>
            <a:r>
              <a:rPr>
                <a:ln w="9525" cap="flat" cmpd="sng" algn="ctr">
                  <a:noFill/>
                  <a:prstDash val="solid"/>
                  <a:round/>
                  <a:headEnd type="none" w="med" len="med"/>
                  <a:tailEnd type="none" w="med" len="med"/>
                </a:ln>
                <a:solidFill>
                  <a:srgbClr val="000000"/>
                </a:solidFill>
                <a:latin typeface="QDFDDK+å¾®è½¯é�» Light"/>
                <a:cs typeface="QDFDDK+å¾®è½¯é�» Light"/>
                <a:sym typeface="Wingdings"/>
              </a:rPr>
              <a:t>全息展示</a:t>
            </a:r>
          </a:p>
          <a:p>
            <a:pPr eaLnBrk="0" fontAlgn="auto" hangingPunct="0">
              <a:lnSpc>
                <a:spcPts val="1532"/>
              </a:lnSpc>
              <a:buSzTx/>
              <a:buFontTx/>
              <a:buNone/>
            </a:pP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Holographic</a:t>
            </a:r>
            <a:r>
              <a:rPr sz="1200" spc="-15">
                <a:ln w="9525" cap="flat" cmpd="sng" algn="ctr">
                  <a:noFill/>
                  <a:prstDash val="solid"/>
                  <a:round/>
                  <a:headEnd type="none" w="med" len="med"/>
                  <a:tailEnd type="none" w="med" len="med"/>
                </a:ln>
                <a:solidFill>
                  <a:srgbClr val="000000"/>
                </a:solidFill>
                <a:latin typeface="SAAHDI+å¾®è½¯é�» Light"/>
                <a:cs typeface="SAAHDI+å¾®è½¯é�» Light"/>
                <a:sym typeface="Wingdings"/>
              </a:rPr>
              <a:t> </a:t>
            </a: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projection</a:t>
            </a:r>
          </a:p>
        </p:txBody>
      </p:sp>
      <p:sp>
        <p:nvSpPr>
          <p:cNvPr id="21" name="object 21"/>
          <p:cNvSpPr txBox="1"/>
          <p:nvPr>
            <p:custDataLst>
              <p:tags r:id="rId20"/>
            </p:custDataLst>
          </p:nvPr>
        </p:nvSpPr>
        <p:spPr>
          <a:xfrm>
            <a:off x="8699500" y="6005513"/>
            <a:ext cx="1731963" cy="758825"/>
          </a:xfrm>
          <a:prstGeom prst="rect">
            <a:avLst/>
          </a:prstGeom>
          <a:noFill/>
          <a:ln w="9525" cap="flat" cmpd="sng" algn="ctr">
            <a:noFill/>
            <a:prstDash val="solid"/>
            <a:round/>
            <a:headEnd type="none" w="med" len="med"/>
            <a:tailEnd type="none" w="med" len="med"/>
          </a:ln>
        </p:spPr>
        <p:txBody>
          <a:bodyPr lIns="0" tIns="0" rIns="0" bIns="0">
            <a:spAutoFit/>
          </a:bodyPr>
          <a:lstStyle/>
          <a:p>
            <a:pPr marL="120396" eaLnBrk="0" fontAlgn="auto" hangingPunct="0">
              <a:lnSpc>
                <a:spcPts val="2302"/>
              </a:lnSpc>
              <a:buSzTx/>
              <a:buFontTx/>
              <a:buNone/>
            </a:pPr>
            <a:r>
              <a:rPr>
                <a:ln w="9525" cap="flat" cmpd="sng" algn="ctr">
                  <a:noFill/>
                  <a:prstDash val="solid"/>
                  <a:round/>
                  <a:headEnd type="none" w="med" len="med"/>
                  <a:tailEnd type="none" w="med" len="med"/>
                </a:ln>
                <a:solidFill>
                  <a:srgbClr val="000000"/>
                </a:solidFill>
                <a:latin typeface="SAAHDI+å¾®è½¯é�» Light"/>
                <a:cs typeface="SAAHDI+å¾®è½¯é�» Light"/>
                <a:sym typeface="Wingdings"/>
              </a:rPr>
              <a:t>3D</a:t>
            </a:r>
            <a:r>
              <a:rPr>
                <a:ln w="9525" cap="flat" cmpd="sng" algn="ctr">
                  <a:noFill/>
                  <a:prstDash val="solid"/>
                  <a:round/>
                  <a:headEnd type="none" w="med" len="med"/>
                  <a:tailEnd type="none" w="med" len="med"/>
                </a:ln>
                <a:solidFill>
                  <a:srgbClr val="000000"/>
                </a:solidFill>
                <a:latin typeface="QDFDDK+å¾®è½¯é�» Light"/>
                <a:cs typeface="QDFDDK+å¾®è½¯é�» Light"/>
                <a:sym typeface="Wingdings"/>
              </a:rPr>
              <a:t>沉浸大屏</a:t>
            </a:r>
          </a:p>
          <a:p>
            <a:pPr eaLnBrk="0" fontAlgn="auto" hangingPunct="0">
              <a:lnSpc>
                <a:spcPts val="1532"/>
              </a:lnSpc>
              <a:buSzTx/>
              <a:buFontTx/>
              <a:buNone/>
            </a:pP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3D</a:t>
            </a:r>
            <a:r>
              <a:rPr sz="1200" spc="-20">
                <a:ln w="9525" cap="flat" cmpd="sng" algn="ctr">
                  <a:noFill/>
                  <a:prstDash val="solid"/>
                  <a:round/>
                  <a:headEnd type="none" w="med" len="med"/>
                  <a:tailEnd type="none" w="med" len="med"/>
                </a:ln>
                <a:solidFill>
                  <a:srgbClr val="000000"/>
                </a:solidFill>
                <a:latin typeface="SAAHDI+å¾®è½¯é�» Light"/>
                <a:cs typeface="SAAHDI+å¾®è½¯é�» Light"/>
                <a:sym typeface="Wingdings"/>
              </a:rPr>
              <a:t> </a:t>
            </a: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immersion</a:t>
            </a:r>
            <a:r>
              <a:rPr sz="1200" spc="-44">
                <a:ln w="9525" cap="flat" cmpd="sng" algn="ctr">
                  <a:noFill/>
                  <a:prstDash val="solid"/>
                  <a:round/>
                  <a:headEnd type="none" w="med" len="med"/>
                  <a:tailEnd type="none" w="med" len="med"/>
                </a:ln>
                <a:solidFill>
                  <a:srgbClr val="000000"/>
                </a:solidFill>
                <a:latin typeface="SAAHDI+å¾®è½¯é�» Light"/>
                <a:cs typeface="SAAHDI+å¾®è½¯é�» Light"/>
                <a:sym typeface="Wingdings"/>
              </a:rPr>
              <a:t> </a:t>
            </a:r>
            <a:r>
              <a:rPr sz="1200">
                <a:ln w="9525" cap="flat" cmpd="sng" algn="ctr">
                  <a:noFill/>
                  <a:prstDash val="solid"/>
                  <a:round/>
                  <a:headEnd type="none" w="med" len="med"/>
                  <a:tailEnd type="none" w="med" len="med"/>
                </a:ln>
                <a:solidFill>
                  <a:srgbClr val="000000"/>
                </a:solidFill>
                <a:latin typeface="SAAHDI+å¾®è½¯é�» Light"/>
                <a:cs typeface="SAAHDI+å¾®è½¯é�» Light"/>
                <a:sym typeface="Wingdings"/>
              </a:rPr>
              <a:t>screen</a:t>
            </a:r>
          </a:p>
        </p:txBody>
      </p:sp>
      <p:sp>
        <p:nvSpPr>
          <p:cNvPr id="22" name="object 22"/>
          <p:cNvSpPr txBox="1"/>
          <p:nvPr>
            <p:custDataLst>
              <p:tags r:id="rId21"/>
            </p:custDataLst>
          </p:nvPr>
        </p:nvSpPr>
        <p:spPr>
          <a:xfrm>
            <a:off x="92075" y="6430963"/>
            <a:ext cx="2420938" cy="6350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02"/>
              </a:lnSpc>
              <a:buSzTx/>
              <a:buFontTx/>
              <a:buNone/>
            </a:pPr>
            <a:r>
              <a:rPr>
                <a:ln w="9525" cap="flat" cmpd="sng" algn="ctr">
                  <a:noFill/>
                  <a:prstDash val="solid"/>
                  <a:round/>
                  <a:headEnd type="none" w="med" len="med"/>
                  <a:tailEnd type="none" w="med" len="med"/>
                </a:ln>
                <a:solidFill>
                  <a:srgbClr val="FFFFFF"/>
                </a:solidFill>
                <a:latin typeface="QDFDDK+å¾®è½¯é�» Light"/>
                <a:cs typeface="QDFDDK+å¾®è½¯é�» Light"/>
                <a:sym typeface="Wingdings"/>
              </a:rPr>
              <a:t>推荐指数：★★★★★</a:t>
            </a:r>
          </a:p>
        </p:txBody>
      </p:sp>
    </p:spTree>
    <p:extLst>
      <p:ext uri="{BB962C8B-B14F-4D97-AF65-F5344CB8AC3E}">
        <p14:creationId xmlns:p14="http://schemas.microsoft.com/office/powerpoint/2010/main" val="175644017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object 1"/>
          <p:cNvSpPr>
            <a:spLocks noChangeArrowheads="1"/>
          </p:cNvSpPr>
          <p:nvPr>
            <p:custDataLst>
              <p:tags r:id="rId1"/>
            </p:custDataLst>
          </p:nvPr>
        </p:nvSpPr>
        <p:spPr bwMode="auto">
          <a:xfrm>
            <a:off x="0" y="0"/>
            <a:ext cx="12192000" cy="6858000"/>
          </a:xfrm>
          <a:prstGeom prst="rect">
            <a:avLst/>
          </a:prstGeom>
          <a:blipFill dpi="0" rotWithShape="0">
            <a:blip r:embed="rId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1169616" y="2303114"/>
            <a:ext cx="6022975" cy="8079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6335"/>
              </a:lnSpc>
              <a:buSzTx/>
              <a:buFontTx/>
              <a:buNone/>
            </a:pPr>
            <a:r>
              <a:rPr lang="en-US" sz="4800" b="1" spc="294" dirty="0" smtClean="0">
                <a:ln w="9525" cap="flat" cmpd="sng" algn="ctr">
                  <a:noFill/>
                  <a:prstDash val="solid"/>
                  <a:round/>
                  <a:headEnd type="none" w="med" len="med"/>
                  <a:tailEnd type="none" w="med" len="med"/>
                </a:ln>
                <a:solidFill>
                  <a:srgbClr val="FFFFFF"/>
                </a:solidFill>
                <a:latin typeface="KSFWEW+å¾®è½¯é�»,Bold"/>
                <a:cs typeface="KSFWEW+å¾®è½¯é�»,Bold"/>
                <a:sym typeface="Wingdings"/>
              </a:rPr>
              <a:t>4.2</a:t>
            </a:r>
            <a:r>
              <a:rPr sz="4800" b="1" spc="322" dirty="0" smtClean="0">
                <a:ln w="9525" cap="flat" cmpd="sng" algn="ctr">
                  <a:noFill/>
                  <a:prstDash val="solid"/>
                  <a:round/>
                  <a:headEnd type="none" w="med" len="med"/>
                  <a:tailEnd type="none" w="med" len="med"/>
                </a:ln>
                <a:solidFill>
                  <a:srgbClr val="FFFFFF"/>
                </a:solidFill>
                <a:latin typeface="KSFWEW+å¾®è½¯é�»,Bold"/>
                <a:cs typeface="KSFWEW+å¾®è½¯é�»,Bold"/>
                <a:sym typeface="Wingdings"/>
              </a:rPr>
              <a:t> </a:t>
            </a:r>
            <a:r>
              <a:rPr sz="4800" b="1" spc="300" dirty="0" err="1">
                <a:ln w="9525" cap="flat" cmpd="sng" algn="ctr">
                  <a:noFill/>
                  <a:prstDash val="solid"/>
                  <a:round/>
                  <a:headEnd type="none" w="med" len="med"/>
                  <a:tailEnd type="none" w="med" len="med"/>
                </a:ln>
                <a:solidFill>
                  <a:srgbClr val="FFFFFF"/>
                </a:solidFill>
                <a:latin typeface="WNAGRA+å¾®è½¯é�»,Bold"/>
                <a:cs typeface="WNAGRA+å¾®è½¯é�»,Bold"/>
                <a:sym typeface="Wingdings"/>
              </a:rPr>
              <a:t>智能硬件设备</a:t>
            </a:r>
            <a:endParaRPr sz="4800" b="1" spc="300"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
        <p:nvSpPr>
          <p:cNvPr id="4" name="object 4"/>
          <p:cNvSpPr txBox="1"/>
          <p:nvPr>
            <p:custDataLst>
              <p:tags r:id="rId3"/>
            </p:custDataLst>
          </p:nvPr>
        </p:nvSpPr>
        <p:spPr>
          <a:xfrm>
            <a:off x="3369688" y="3456291"/>
            <a:ext cx="5172075" cy="143192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5277"/>
              </a:lnSpc>
              <a:buSzTx/>
              <a:buFontTx/>
              <a:buNone/>
            </a:pPr>
            <a:r>
              <a:rPr sz="4000" b="1" spc="298" dirty="0">
                <a:ln w="9525" cap="flat" cmpd="sng" algn="ctr">
                  <a:noFill/>
                  <a:prstDash val="solid"/>
                  <a:round/>
                  <a:headEnd type="none" w="med" len="med"/>
                  <a:tailEnd type="none" w="med" len="med"/>
                </a:ln>
                <a:solidFill>
                  <a:srgbClr val="FFFFFF"/>
                </a:solidFill>
                <a:latin typeface="WNAGRA+å¾®è½¯é�»,Bold"/>
                <a:cs typeface="WNAGRA+å¾®è½¯é�»,Bold"/>
                <a:sym typeface="Wingdings"/>
              </a:rPr>
              <a:t>——</a:t>
            </a:r>
            <a:r>
              <a:rPr sz="4000" b="1" spc="298" dirty="0" err="1">
                <a:ln w="9525" cap="flat" cmpd="sng" algn="ctr">
                  <a:noFill/>
                  <a:prstDash val="solid"/>
                  <a:round/>
                  <a:headEnd type="none" w="med" len="med"/>
                  <a:tailEnd type="none" w="med" len="med"/>
                </a:ln>
                <a:solidFill>
                  <a:srgbClr val="FFFFFF"/>
                </a:solidFill>
                <a:latin typeface="WNAGRA+å¾®è½¯é�»,Bold"/>
                <a:cs typeface="WNAGRA+å¾®è½¯é�»,Bold"/>
                <a:sym typeface="Wingdings"/>
              </a:rPr>
              <a:t>绿色文明施工</a:t>
            </a:r>
            <a:endParaRPr sz="4000" b="1" spc="298"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Tree>
    <p:extLst>
      <p:ext uri="{BB962C8B-B14F-4D97-AF65-F5344CB8AC3E}">
        <p14:creationId xmlns:p14="http://schemas.microsoft.com/office/powerpoint/2010/main" val="245940697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3871913" y="277813"/>
            <a:ext cx="5116512"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1-</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环境监测及喷淋系统☆☆☆</a:t>
            </a:r>
          </a:p>
        </p:txBody>
      </p:sp>
      <p:sp>
        <p:nvSpPr>
          <p:cNvPr id="53252" name="object 4"/>
          <p:cNvSpPr>
            <a:spLocks noChangeArrowheads="1"/>
          </p:cNvSpPr>
          <p:nvPr>
            <p:custDataLst>
              <p:tags r:id="rId3"/>
            </p:custDataLst>
          </p:nvPr>
        </p:nvSpPr>
        <p:spPr bwMode="auto">
          <a:xfrm>
            <a:off x="9158288" y="1585913"/>
            <a:ext cx="26289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85725">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FFFFFF"/>
                </a:solidFill>
                <a:latin typeface="WNAGRA+å¾®è½¯é�»,Bold" charset="-122"/>
                <a:ea typeface="WNAGRA+å¾®è½¯é�»,Bold" charset="-122"/>
              </a:rPr>
              <a:t>实时监测扬尘、噪声等</a:t>
            </a:r>
          </a:p>
          <a:p>
            <a:pPr>
              <a:lnSpc>
                <a:spcPts val="2375"/>
              </a:lnSpc>
              <a:spcBef>
                <a:spcPts val="4713"/>
              </a:spcBef>
            </a:pPr>
            <a:r>
              <a:rPr lang="ru-RU" altLang="zh-CN" b="1">
                <a:solidFill>
                  <a:srgbClr val="FFFFFF"/>
                </a:solidFill>
                <a:latin typeface="KSFWEW+å¾®è½¯é�»,Bold" charset="-122"/>
                <a:ea typeface="KSFWEW+å¾®è½¯é�»,Bold" charset="-122"/>
              </a:rPr>
              <a:t>24</a:t>
            </a:r>
            <a:r>
              <a:rPr lang="zh-CN" altLang="ru-RU" b="1">
                <a:solidFill>
                  <a:srgbClr val="FFFFFF"/>
                </a:solidFill>
                <a:latin typeface="WNAGRA+å¾®è½¯é�»,Bold" charset="-122"/>
                <a:ea typeface="WNAGRA+å¾®è½¯é�»,Bold" charset="-122"/>
              </a:rPr>
              <a:t>小时环境变化曲线</a:t>
            </a:r>
          </a:p>
          <a:p>
            <a:pPr>
              <a:lnSpc>
                <a:spcPts val="2375"/>
              </a:lnSpc>
              <a:spcBef>
                <a:spcPts val="4713"/>
              </a:spcBef>
            </a:pPr>
            <a:r>
              <a:rPr lang="zh-CN" altLang="ru-RU" b="1">
                <a:solidFill>
                  <a:srgbClr val="FFFFFF"/>
                </a:solidFill>
                <a:latin typeface="WNAGRA+å¾®è½¯é�»,Bold" charset="-122"/>
                <a:ea typeface="WNAGRA+å¾®è½¯é�»,Bold" charset="-122"/>
              </a:rPr>
              <a:t>月度环境变化曲线</a:t>
            </a:r>
          </a:p>
        </p:txBody>
      </p:sp>
      <p:sp>
        <p:nvSpPr>
          <p:cNvPr id="53253" name="object 5"/>
          <p:cNvSpPr>
            <a:spLocks noChangeArrowheads="1"/>
          </p:cNvSpPr>
          <p:nvPr>
            <p:custDataLst>
              <p:tags r:id="rId4"/>
            </p:custDataLst>
          </p:nvPr>
        </p:nvSpPr>
        <p:spPr bwMode="auto">
          <a:xfrm>
            <a:off x="9272588" y="4289425"/>
            <a:ext cx="24003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FFFFFF"/>
                </a:solidFill>
                <a:latin typeface="WNAGRA+å¾®è½¯é�»,Bold" charset="-122"/>
                <a:ea typeface="WNAGRA+å¾®è½¯é�»,Bold" charset="-122"/>
              </a:rPr>
              <a:t>扬尘报警与喷淋联动</a:t>
            </a:r>
          </a:p>
          <a:p>
            <a:pPr>
              <a:lnSpc>
                <a:spcPts val="2375"/>
              </a:lnSpc>
              <a:spcBef>
                <a:spcPts val="4713"/>
              </a:spcBef>
            </a:pPr>
            <a:r>
              <a:rPr lang="zh-CN" altLang="ru-RU" b="1">
                <a:solidFill>
                  <a:srgbClr val="FFFFFF"/>
                </a:solidFill>
                <a:latin typeface="WNAGRA+å¾®è½¯é�»,Bold" charset="-122"/>
                <a:ea typeface="WNAGRA+å¾®è½¯é�»,Bold" charset="-122"/>
              </a:rPr>
              <a:t>按天气推送施工建议</a:t>
            </a:r>
          </a:p>
        </p:txBody>
      </p:sp>
    </p:spTree>
    <p:extLst>
      <p:ext uri="{BB962C8B-B14F-4D97-AF65-F5344CB8AC3E}">
        <p14:creationId xmlns:p14="http://schemas.microsoft.com/office/powerpoint/2010/main" val="250683410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bject 1"/>
          <p:cNvSpPr>
            <a:spLocks noChangeArrowheads="1"/>
          </p:cNvSpPr>
          <p:nvPr>
            <p:custDataLst>
              <p:tags r:id="rId1"/>
            </p:custDataLst>
          </p:nvPr>
        </p:nvSpPr>
        <p:spPr bwMode="auto">
          <a:xfrm>
            <a:off x="0" y="0"/>
            <a:ext cx="12192000" cy="6858000"/>
          </a:xfrm>
          <a:prstGeom prst="rect">
            <a:avLst/>
          </a:prstGeom>
          <a:blipFill dpi="0" rotWithShape="0">
            <a:blip r:embed="rId22"/>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3343275" y="203200"/>
            <a:ext cx="6416675" cy="10017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3"/>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2-</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智能水表、电表、临电箱监测☆☆</a:t>
            </a:r>
          </a:p>
        </p:txBody>
      </p:sp>
      <p:sp>
        <p:nvSpPr>
          <p:cNvPr id="56324" name="object 4"/>
          <p:cNvSpPr>
            <a:spLocks noChangeArrowheads="1"/>
          </p:cNvSpPr>
          <p:nvPr>
            <p:custDataLst>
              <p:tags r:id="rId3"/>
            </p:custDataLst>
          </p:nvPr>
        </p:nvSpPr>
        <p:spPr bwMode="auto">
          <a:xfrm>
            <a:off x="8477250" y="1427163"/>
            <a:ext cx="2460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3540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自动远程读取水、电表数据</a:t>
            </a:r>
          </a:p>
          <a:p>
            <a:pPr>
              <a:lnSpc>
                <a:spcPts val="1850"/>
              </a:lnSpc>
              <a:spcBef>
                <a:spcPts val="613"/>
              </a:spcBef>
            </a:pPr>
            <a:r>
              <a:rPr lang="zh-CN" altLang="ru-RU" sz="1400">
                <a:solidFill>
                  <a:srgbClr val="000000"/>
                </a:solidFill>
                <a:latin typeface="SWEWCI+å¾®è½¯é�»" charset="-122"/>
                <a:ea typeface="SWEWCI+å¾®è½¯é�»" charset="-122"/>
              </a:rPr>
              <a:t>可按照月、日、时</a:t>
            </a:r>
          </a:p>
        </p:txBody>
      </p:sp>
      <p:sp>
        <p:nvSpPr>
          <p:cNvPr id="56325" name="object 5"/>
          <p:cNvSpPr>
            <a:spLocks noChangeArrowheads="1"/>
          </p:cNvSpPr>
          <p:nvPr>
            <p:custDataLst>
              <p:tags r:id="rId4"/>
            </p:custDataLst>
          </p:nvPr>
        </p:nvSpPr>
        <p:spPr bwMode="auto">
          <a:xfrm>
            <a:off x="10086975" y="3119438"/>
            <a:ext cx="8223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000000"/>
                </a:solidFill>
                <a:latin typeface="SWEWCI+å¾®è½¯é�»" charset="-122"/>
                <a:ea typeface="SWEWCI+å¾®è½¯é�»" charset="-122"/>
              </a:rPr>
              <a:t>工地总水表</a:t>
            </a:r>
          </a:p>
        </p:txBody>
      </p:sp>
      <p:sp>
        <p:nvSpPr>
          <p:cNvPr id="6" name="object 6"/>
          <p:cNvSpPr txBox="1"/>
          <p:nvPr>
            <p:custDataLst>
              <p:tags r:id="rId5"/>
            </p:custDataLst>
          </p:nvPr>
        </p:nvSpPr>
        <p:spPr>
          <a:xfrm>
            <a:off x="1190625" y="4337050"/>
            <a:ext cx="690563" cy="3159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84"/>
              </a:lnSpc>
              <a:buSzTx/>
              <a:buFontTx/>
              <a:buNone/>
            </a:pPr>
            <a:r>
              <a:rPr sz="1000" spc="-14">
                <a:ln w="9525" cap="flat" cmpd="sng" algn="ctr">
                  <a:noFill/>
                  <a:prstDash val="solid"/>
                  <a:round/>
                  <a:headEnd type="none" w="med" len="med"/>
                  <a:tailEnd type="none" w="med" len="med"/>
                </a:ln>
                <a:solidFill>
                  <a:srgbClr val="000000"/>
                </a:solidFill>
                <a:latin typeface="VBTDDL+å®ä½"/>
                <a:cs typeface="VBTDDL+å®ä½"/>
                <a:sym typeface="Wingdings"/>
              </a:rPr>
              <a:t>智能电表</a:t>
            </a:r>
          </a:p>
        </p:txBody>
      </p:sp>
      <p:sp>
        <p:nvSpPr>
          <p:cNvPr id="7" name="object 7"/>
          <p:cNvSpPr txBox="1"/>
          <p:nvPr>
            <p:custDataLst>
              <p:tags r:id="rId6"/>
            </p:custDataLst>
          </p:nvPr>
        </p:nvSpPr>
        <p:spPr>
          <a:xfrm>
            <a:off x="2254250" y="4344988"/>
            <a:ext cx="690563" cy="3159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84"/>
              </a:lnSpc>
              <a:buSzTx/>
              <a:buFontTx/>
              <a:buNone/>
            </a:pPr>
            <a:r>
              <a:rPr sz="1000" spc="-14">
                <a:ln w="9525" cap="flat" cmpd="sng" algn="ctr">
                  <a:noFill/>
                  <a:prstDash val="solid"/>
                  <a:round/>
                  <a:headEnd type="none" w="med" len="med"/>
                  <a:tailEnd type="none" w="med" len="med"/>
                </a:ln>
                <a:solidFill>
                  <a:srgbClr val="000000"/>
                </a:solidFill>
                <a:latin typeface="VBTDDL+å®ä½"/>
                <a:cs typeface="VBTDDL+å®ä½"/>
                <a:sym typeface="Wingdings"/>
              </a:rPr>
              <a:t>智能电表</a:t>
            </a:r>
          </a:p>
        </p:txBody>
      </p:sp>
      <p:sp>
        <p:nvSpPr>
          <p:cNvPr id="8" name="object 8"/>
          <p:cNvSpPr txBox="1"/>
          <p:nvPr>
            <p:custDataLst>
              <p:tags r:id="rId7"/>
            </p:custDataLst>
          </p:nvPr>
        </p:nvSpPr>
        <p:spPr>
          <a:xfrm>
            <a:off x="3465513" y="4344988"/>
            <a:ext cx="688975" cy="3159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83"/>
              </a:lnSpc>
              <a:buSzTx/>
              <a:buFontTx/>
              <a:buNone/>
            </a:pPr>
            <a:r>
              <a:rPr sz="1000" spc="-17">
                <a:ln w="9525" cap="flat" cmpd="sng" algn="ctr">
                  <a:noFill/>
                  <a:prstDash val="solid"/>
                  <a:round/>
                  <a:headEnd type="none" w="med" len="med"/>
                  <a:tailEnd type="none" w="med" len="med"/>
                </a:ln>
                <a:solidFill>
                  <a:srgbClr val="000000"/>
                </a:solidFill>
                <a:latin typeface="VBTDDL+å®ä½"/>
                <a:cs typeface="VBTDDL+å®ä½"/>
                <a:sym typeface="Wingdings"/>
              </a:rPr>
              <a:t>智能电表</a:t>
            </a:r>
          </a:p>
        </p:txBody>
      </p:sp>
      <p:sp>
        <p:nvSpPr>
          <p:cNvPr id="9" name="object 9"/>
          <p:cNvSpPr txBox="1"/>
          <p:nvPr>
            <p:custDataLst>
              <p:tags r:id="rId8"/>
            </p:custDataLst>
          </p:nvPr>
        </p:nvSpPr>
        <p:spPr>
          <a:xfrm>
            <a:off x="4591050" y="4337050"/>
            <a:ext cx="1268413" cy="3238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91"/>
              </a:lnSpc>
              <a:buSzTx/>
              <a:buFontTx/>
              <a:buNone/>
            </a:pPr>
            <a:r>
              <a:rPr sz="1000" spc="-16">
                <a:ln w="9525" cap="flat" cmpd="sng" algn="ctr">
                  <a:noFill/>
                  <a:prstDash val="solid"/>
                  <a:round/>
                  <a:headEnd type="none" w="med" len="med"/>
                  <a:tailEnd type="none" w="med" len="med"/>
                </a:ln>
                <a:solidFill>
                  <a:srgbClr val="000000"/>
                </a:solidFill>
                <a:latin typeface="VBTDDL+å®ä½"/>
                <a:cs typeface="VBTDDL+å®ä½"/>
                <a:sym typeface="Wingdings"/>
              </a:rPr>
              <a:t>智能电表</a:t>
            </a:r>
            <a:r>
              <a:rPr sz="1000" spc="338">
                <a:ln w="9525" cap="flat" cmpd="sng" algn="ctr">
                  <a:noFill/>
                  <a:prstDash val="solid"/>
                  <a:round/>
                  <a:headEnd type="none" w="med" len="med"/>
                  <a:tailEnd type="none" w="med" len="med"/>
                </a:ln>
                <a:solidFill>
                  <a:srgbClr val="000000"/>
                </a:solidFill>
                <a:latin typeface="Times New Roman"/>
                <a:cs typeface="Times New Roman"/>
                <a:sym typeface="Wingdings"/>
              </a:rPr>
              <a:t> </a:t>
            </a:r>
            <a:r>
              <a:rPr sz="1000">
                <a:ln w="9525" cap="flat" cmpd="sng" algn="ctr">
                  <a:noFill/>
                  <a:prstDash val="solid"/>
                  <a:round/>
                  <a:headEnd type="none" w="med" len="med"/>
                  <a:tailEnd type="none" w="med" len="med"/>
                </a:ln>
                <a:solidFill>
                  <a:srgbClr val="000000"/>
                </a:solidFill>
                <a:latin typeface="VBTDDL+å®ä½"/>
                <a:cs typeface="VBTDDL+å®ä½"/>
                <a:sym typeface="Wingdings"/>
              </a:rPr>
              <a:t>智能电表</a:t>
            </a:r>
          </a:p>
        </p:txBody>
      </p:sp>
      <p:sp>
        <p:nvSpPr>
          <p:cNvPr id="56330" name="object 10"/>
          <p:cNvSpPr>
            <a:spLocks noChangeArrowheads="1"/>
          </p:cNvSpPr>
          <p:nvPr>
            <p:custDataLst>
              <p:tags r:id="rId9"/>
            </p:custDataLst>
          </p:nvPr>
        </p:nvSpPr>
        <p:spPr bwMode="auto">
          <a:xfrm>
            <a:off x="6484938" y="4337050"/>
            <a:ext cx="8191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988"/>
              </a:lnSpc>
            </a:pPr>
            <a:r>
              <a:rPr lang="zh-CN" altLang="ru-RU" sz="1000">
                <a:solidFill>
                  <a:srgbClr val="000000"/>
                </a:solidFill>
                <a:latin typeface="VBTDDL+å®ä½" charset="-122"/>
                <a:ea typeface="VBTDDL+å®ä½" charset="-122"/>
              </a:rPr>
              <a:t>大功率检测</a:t>
            </a:r>
          </a:p>
        </p:txBody>
      </p:sp>
      <p:sp>
        <p:nvSpPr>
          <p:cNvPr id="56331" name="object 11"/>
          <p:cNvSpPr>
            <a:spLocks noChangeArrowheads="1"/>
          </p:cNvSpPr>
          <p:nvPr>
            <p:custDataLst>
              <p:tags r:id="rId10"/>
            </p:custDataLst>
          </p:nvPr>
        </p:nvSpPr>
        <p:spPr bwMode="auto">
          <a:xfrm>
            <a:off x="8321675" y="4522788"/>
            <a:ext cx="8223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000000"/>
                </a:solidFill>
                <a:latin typeface="SWEWCI+å¾®è½¯é�»" charset="-122"/>
                <a:ea typeface="SWEWCI+å¾®è½¯é�»" charset="-122"/>
              </a:rPr>
              <a:t>施工区水表</a:t>
            </a:r>
          </a:p>
        </p:txBody>
      </p:sp>
      <p:sp>
        <p:nvSpPr>
          <p:cNvPr id="56332" name="object 12"/>
          <p:cNvSpPr>
            <a:spLocks noChangeArrowheads="1"/>
          </p:cNvSpPr>
          <p:nvPr>
            <p:custDataLst>
              <p:tags r:id="rId11"/>
            </p:custDataLst>
          </p:nvPr>
        </p:nvSpPr>
        <p:spPr bwMode="auto">
          <a:xfrm>
            <a:off x="9423400" y="4522788"/>
            <a:ext cx="8223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000000"/>
                </a:solidFill>
                <a:latin typeface="SWEWCI+å¾®è½¯é�»" charset="-122"/>
                <a:ea typeface="SWEWCI+å¾®è½¯é�»" charset="-122"/>
              </a:rPr>
              <a:t>办公区水表</a:t>
            </a:r>
          </a:p>
        </p:txBody>
      </p:sp>
      <p:sp>
        <p:nvSpPr>
          <p:cNvPr id="56333" name="object 13"/>
          <p:cNvSpPr>
            <a:spLocks noChangeArrowheads="1"/>
          </p:cNvSpPr>
          <p:nvPr>
            <p:custDataLst>
              <p:tags r:id="rId12"/>
            </p:custDataLst>
          </p:nvPr>
        </p:nvSpPr>
        <p:spPr bwMode="auto">
          <a:xfrm>
            <a:off x="10507663" y="4522788"/>
            <a:ext cx="8223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000000"/>
                </a:solidFill>
                <a:latin typeface="SWEWCI+å¾®è½¯é�»" charset="-122"/>
                <a:ea typeface="SWEWCI+å¾®è½¯é�»" charset="-122"/>
              </a:rPr>
              <a:t>生活区水表</a:t>
            </a:r>
          </a:p>
        </p:txBody>
      </p:sp>
      <p:sp>
        <p:nvSpPr>
          <p:cNvPr id="14" name="object 14"/>
          <p:cNvSpPr txBox="1"/>
          <p:nvPr>
            <p:custDataLst>
              <p:tags r:id="rId13"/>
            </p:custDataLst>
          </p:nvPr>
        </p:nvSpPr>
        <p:spPr>
          <a:xfrm>
            <a:off x="8402638" y="5040313"/>
            <a:ext cx="528637" cy="9191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5"/>
              </a:lnSpc>
              <a:buSzTx/>
              <a:buFontTx/>
              <a:buNone/>
            </a:pPr>
            <a:r>
              <a:rPr>
                <a:ln w="9525" cap="flat" cmpd="sng" algn="ctr">
                  <a:noFill/>
                  <a:prstDash val="solid"/>
                  <a:round/>
                  <a:headEnd type="none" w="med" len="med"/>
                  <a:tailEnd type="none" w="med" len="med"/>
                </a:ln>
                <a:solidFill>
                  <a:srgbClr val="000000"/>
                </a:solidFill>
                <a:latin typeface="SWEWCI+å¾®è½¯é�»"/>
                <a:cs typeface="SWEWCI+å¾®è½¯é�»"/>
                <a:sym typeface="Wingdings"/>
              </a:rPr>
              <a:t>…</a:t>
            </a:r>
          </a:p>
          <a:p>
            <a:pPr eaLnBrk="0" fontAlgn="auto" hangingPunct="0">
              <a:lnSpc>
                <a:spcPts val="2160"/>
              </a:lnSpc>
              <a:buSzTx/>
              <a:buFontTx/>
              <a:buNone/>
            </a:pPr>
            <a:r>
              <a:rPr>
                <a:ln w="9525" cap="flat" cmpd="sng" algn="ctr">
                  <a:noFill/>
                  <a:prstDash val="solid"/>
                  <a:round/>
                  <a:headEnd type="none" w="med" len="med"/>
                  <a:tailEnd type="none" w="med" len="med"/>
                </a:ln>
                <a:solidFill>
                  <a:srgbClr val="000000"/>
                </a:solidFill>
                <a:latin typeface="SWEWCI+å¾®è½¯é�»"/>
                <a:cs typeface="SWEWCI+å¾®è½¯é�»"/>
                <a:sym typeface="Wingdings"/>
              </a:rPr>
              <a:t>…</a:t>
            </a:r>
          </a:p>
        </p:txBody>
      </p:sp>
      <p:sp>
        <p:nvSpPr>
          <p:cNvPr id="56335" name="object 15"/>
          <p:cNvSpPr>
            <a:spLocks noChangeArrowheads="1"/>
          </p:cNvSpPr>
          <p:nvPr>
            <p:custDataLst>
              <p:tags r:id="rId14"/>
            </p:custDataLst>
          </p:nvPr>
        </p:nvSpPr>
        <p:spPr bwMode="auto">
          <a:xfrm>
            <a:off x="7593013" y="5583238"/>
            <a:ext cx="9509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000000"/>
                </a:solidFill>
                <a:latin typeface="SWEWCI+å¾®è½¯é�»" charset="-122"/>
                <a:ea typeface="SWEWCI+å¾®è½¯é�»" charset="-122"/>
              </a:rPr>
              <a:t>施工各区水表</a:t>
            </a:r>
          </a:p>
        </p:txBody>
      </p:sp>
      <p:sp>
        <p:nvSpPr>
          <p:cNvPr id="56336" name="object 16"/>
          <p:cNvSpPr>
            <a:spLocks noChangeArrowheads="1"/>
          </p:cNvSpPr>
          <p:nvPr>
            <p:custDataLst>
              <p:tags r:id="rId15"/>
            </p:custDataLst>
          </p:nvPr>
        </p:nvSpPr>
        <p:spPr bwMode="auto">
          <a:xfrm>
            <a:off x="8882063" y="5583238"/>
            <a:ext cx="9509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313"/>
              </a:lnSpc>
            </a:pPr>
            <a:r>
              <a:rPr lang="zh-CN" altLang="ru-RU" sz="1000">
                <a:solidFill>
                  <a:srgbClr val="000000"/>
                </a:solidFill>
                <a:latin typeface="SWEWCI+å¾®è½¯é�»" charset="-122"/>
                <a:ea typeface="SWEWCI+å¾®è½¯é�»" charset="-122"/>
              </a:rPr>
              <a:t>施工各区水表</a:t>
            </a:r>
          </a:p>
        </p:txBody>
      </p:sp>
      <p:sp>
        <p:nvSpPr>
          <p:cNvPr id="17" name="object 17"/>
          <p:cNvSpPr txBox="1"/>
          <p:nvPr>
            <p:custDataLst>
              <p:tags r:id="rId16"/>
            </p:custDataLst>
          </p:nvPr>
        </p:nvSpPr>
        <p:spPr>
          <a:xfrm>
            <a:off x="746125" y="5973763"/>
            <a:ext cx="690563" cy="3159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84"/>
              </a:lnSpc>
              <a:buSzTx/>
              <a:buFontTx/>
              <a:buNone/>
            </a:pPr>
            <a:r>
              <a:rPr sz="1000" spc="-14">
                <a:ln w="9525" cap="flat" cmpd="sng" algn="ctr">
                  <a:noFill/>
                  <a:prstDash val="solid"/>
                  <a:round/>
                  <a:headEnd type="none" w="med" len="med"/>
                  <a:tailEnd type="none" w="med" len="med"/>
                </a:ln>
                <a:solidFill>
                  <a:srgbClr val="000000"/>
                </a:solidFill>
                <a:latin typeface="VBTDDL+å®ä½"/>
                <a:cs typeface="VBTDDL+å®ä½"/>
                <a:sym typeface="Wingdings"/>
              </a:rPr>
              <a:t>总配电柜</a:t>
            </a:r>
          </a:p>
        </p:txBody>
      </p:sp>
      <p:sp>
        <p:nvSpPr>
          <p:cNvPr id="18" name="object 18"/>
          <p:cNvSpPr txBox="1"/>
          <p:nvPr>
            <p:custDataLst>
              <p:tags r:id="rId17"/>
            </p:custDataLst>
          </p:nvPr>
        </p:nvSpPr>
        <p:spPr>
          <a:xfrm>
            <a:off x="1922463" y="5973763"/>
            <a:ext cx="565150" cy="3159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84"/>
              </a:lnSpc>
              <a:buSzTx/>
              <a:buFontTx/>
              <a:buNone/>
            </a:pPr>
            <a:r>
              <a:rPr sz="1000" spc="-14">
                <a:ln w="9525" cap="flat" cmpd="sng" algn="ctr">
                  <a:noFill/>
                  <a:prstDash val="solid"/>
                  <a:round/>
                  <a:headEnd type="none" w="med" len="med"/>
                  <a:tailEnd type="none" w="med" len="med"/>
                </a:ln>
                <a:solidFill>
                  <a:srgbClr val="000000"/>
                </a:solidFill>
                <a:latin typeface="VBTDDL+å®ä½"/>
                <a:cs typeface="VBTDDL+å®ä½"/>
                <a:sym typeface="Wingdings"/>
              </a:rPr>
              <a:t>开关箱</a:t>
            </a:r>
          </a:p>
        </p:txBody>
      </p:sp>
      <p:sp>
        <p:nvSpPr>
          <p:cNvPr id="19" name="object 19"/>
          <p:cNvSpPr txBox="1"/>
          <p:nvPr>
            <p:custDataLst>
              <p:tags r:id="rId18"/>
            </p:custDataLst>
          </p:nvPr>
        </p:nvSpPr>
        <p:spPr>
          <a:xfrm>
            <a:off x="3035300" y="5973763"/>
            <a:ext cx="565150" cy="3159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83"/>
              </a:lnSpc>
              <a:buSzTx/>
              <a:buFontTx/>
              <a:buNone/>
            </a:pPr>
            <a:r>
              <a:rPr sz="1000" spc="-16">
                <a:ln w="9525" cap="flat" cmpd="sng" algn="ctr">
                  <a:noFill/>
                  <a:prstDash val="solid"/>
                  <a:round/>
                  <a:headEnd type="none" w="med" len="med"/>
                  <a:tailEnd type="none" w="med" len="med"/>
                </a:ln>
                <a:solidFill>
                  <a:srgbClr val="000000"/>
                </a:solidFill>
                <a:latin typeface="VBTDDL+å®ä½"/>
                <a:cs typeface="VBTDDL+å®ä½"/>
                <a:sym typeface="Wingdings"/>
              </a:rPr>
              <a:t>办公区</a:t>
            </a:r>
          </a:p>
        </p:txBody>
      </p:sp>
      <p:sp>
        <p:nvSpPr>
          <p:cNvPr id="20" name="object 20"/>
          <p:cNvSpPr txBox="1"/>
          <p:nvPr>
            <p:custDataLst>
              <p:tags r:id="rId19"/>
            </p:custDataLst>
          </p:nvPr>
        </p:nvSpPr>
        <p:spPr>
          <a:xfrm>
            <a:off x="4111625" y="5973763"/>
            <a:ext cx="565150" cy="3159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983"/>
              </a:lnSpc>
              <a:buSzTx/>
              <a:buFontTx/>
              <a:buNone/>
            </a:pPr>
            <a:r>
              <a:rPr sz="1000" spc="-16">
                <a:ln w="9525" cap="flat" cmpd="sng" algn="ctr">
                  <a:noFill/>
                  <a:prstDash val="solid"/>
                  <a:round/>
                  <a:headEnd type="none" w="med" len="med"/>
                  <a:tailEnd type="none" w="med" len="med"/>
                </a:ln>
                <a:solidFill>
                  <a:srgbClr val="000000"/>
                </a:solidFill>
                <a:latin typeface="VBTDDL+å®ä½"/>
                <a:cs typeface="VBTDDL+å®ä½"/>
                <a:sym typeface="Wingdings"/>
              </a:rPr>
              <a:t>分线箱</a:t>
            </a:r>
          </a:p>
        </p:txBody>
      </p:sp>
      <p:sp>
        <p:nvSpPr>
          <p:cNvPr id="56341" name="object 21"/>
          <p:cNvSpPr>
            <a:spLocks noChangeArrowheads="1"/>
          </p:cNvSpPr>
          <p:nvPr>
            <p:custDataLst>
              <p:tags r:id="rId20"/>
            </p:custDataLst>
          </p:nvPr>
        </p:nvSpPr>
        <p:spPr bwMode="auto">
          <a:xfrm>
            <a:off x="6016625" y="5976938"/>
            <a:ext cx="5683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988"/>
              </a:lnSpc>
            </a:pPr>
            <a:r>
              <a:rPr lang="zh-CN" altLang="ru-RU" sz="1000">
                <a:solidFill>
                  <a:srgbClr val="000000"/>
                </a:solidFill>
                <a:latin typeface="VBTDDL+å®ä½" charset="-122"/>
                <a:ea typeface="VBTDDL+å®ä½" charset="-122"/>
              </a:rPr>
              <a:t>生活区</a:t>
            </a:r>
          </a:p>
        </p:txBody>
      </p:sp>
    </p:spTree>
    <p:extLst>
      <p:ext uri="{BB962C8B-B14F-4D97-AF65-F5344CB8AC3E}">
        <p14:creationId xmlns:p14="http://schemas.microsoft.com/office/powerpoint/2010/main" val="404907607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bject 1"/>
          <p:cNvSpPr>
            <a:spLocks noChangeArrowheads="1"/>
          </p:cNvSpPr>
          <p:nvPr>
            <p:custDataLst>
              <p:tags r:id="rId1"/>
            </p:custDataLst>
          </p:nvPr>
        </p:nvSpPr>
        <p:spPr bwMode="auto">
          <a:xfrm>
            <a:off x="0" y="0"/>
            <a:ext cx="12192000" cy="6858000"/>
          </a:xfrm>
          <a:prstGeom prst="rect">
            <a:avLst/>
          </a:prstGeom>
          <a:blipFill dpi="0" rotWithShape="0">
            <a:blip r:embed="rId1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7171" name="object 3"/>
          <p:cNvSpPr>
            <a:spLocks noChangeArrowheads="1"/>
          </p:cNvSpPr>
          <p:nvPr>
            <p:custDataLst>
              <p:tags r:id="rId2"/>
            </p:custDataLst>
          </p:nvPr>
        </p:nvSpPr>
        <p:spPr bwMode="auto">
          <a:xfrm>
            <a:off x="4706938" y="225425"/>
            <a:ext cx="3729037"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数字化转型浪潮来临</a:t>
            </a:r>
          </a:p>
        </p:txBody>
      </p:sp>
      <p:sp>
        <p:nvSpPr>
          <p:cNvPr id="4" name="object 4"/>
          <p:cNvSpPr txBox="1"/>
          <p:nvPr>
            <p:custDataLst>
              <p:tags r:id="rId3"/>
            </p:custDataLst>
          </p:nvPr>
        </p:nvSpPr>
        <p:spPr>
          <a:xfrm>
            <a:off x="1254125" y="1525588"/>
            <a:ext cx="4875213" cy="1035050"/>
          </a:xfrm>
          <a:prstGeom prst="rect">
            <a:avLst/>
          </a:prstGeom>
          <a:noFill/>
          <a:ln w="9525" cap="flat" cmpd="sng" algn="ctr">
            <a:noFill/>
            <a:prstDash val="solid"/>
            <a:round/>
            <a:headEnd type="none" w="med" len="med"/>
            <a:tailEnd type="none" w="med" len="med"/>
          </a:ln>
        </p:spPr>
        <p:txBody>
          <a:bodyPr lIns="0" tIns="0" rIns="0" bIns="0">
            <a:spAutoFit/>
          </a:bodyPr>
          <a:lstStyle/>
          <a:p>
            <a:pPr marL="185572" eaLnBrk="0" fontAlgn="auto" hangingPunct="0">
              <a:lnSpc>
                <a:spcPts val="3170"/>
              </a:lnSpc>
              <a:buSzTx/>
              <a:buFontTx/>
              <a:buNone/>
            </a:pPr>
            <a:r>
              <a:rPr sz="2400" b="1">
                <a:ln w="9525" cap="flat" cmpd="sng" algn="ctr">
                  <a:noFill/>
                  <a:prstDash val="solid"/>
                  <a:round/>
                  <a:headEnd type="none" w="med" len="med"/>
                  <a:tailEnd type="none" w="med" len="med"/>
                </a:ln>
                <a:solidFill>
                  <a:srgbClr val="0070C0"/>
                </a:solidFill>
                <a:latin typeface="WNAGRA+å¾®è½¯é�»,Bold"/>
                <a:cs typeface="WNAGRA+å¾®è½¯é�»,Bold"/>
                <a:sym typeface="Wingdings"/>
              </a:rPr>
              <a:t>中</a:t>
            </a:r>
            <a:r>
              <a:rPr sz="2400" b="1" spc="56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400" b="1">
                <a:ln w="9525" cap="flat" cmpd="sng" algn="ctr">
                  <a:noFill/>
                  <a:prstDash val="solid"/>
                  <a:round/>
                  <a:headEnd type="none" w="med" len="med"/>
                  <a:tailEnd type="none" w="med" len="med"/>
                </a:ln>
                <a:solidFill>
                  <a:srgbClr val="0070C0"/>
                </a:solidFill>
                <a:latin typeface="WNAGRA+å¾®è½¯é�»,Bold"/>
                <a:cs typeface="WNAGRA+å¾®è½¯é�»,Bold"/>
                <a:sym typeface="Wingdings"/>
              </a:rPr>
              <a:t>国</a:t>
            </a:r>
            <a:r>
              <a:rPr sz="2400" b="1" spc="56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400" b="1">
                <a:ln w="9525" cap="flat" cmpd="sng" algn="ctr">
                  <a:noFill/>
                  <a:prstDash val="solid"/>
                  <a:round/>
                  <a:headEnd type="none" w="med" len="med"/>
                  <a:tailEnd type="none" w="med" len="med"/>
                </a:ln>
                <a:solidFill>
                  <a:srgbClr val="0070C0"/>
                </a:solidFill>
                <a:latin typeface="WNAGRA+å¾®è½¯é�»,Bold"/>
                <a:cs typeface="WNAGRA+å¾®è½¯é�»,Bold"/>
                <a:sym typeface="Wingdings"/>
              </a:rPr>
              <a:t>的</a:t>
            </a:r>
            <a:r>
              <a:rPr sz="2400" b="1" spc="575">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400" b="1">
                <a:ln w="9525" cap="flat" cmpd="sng" algn="ctr">
                  <a:noFill/>
                  <a:prstDash val="solid"/>
                  <a:round/>
                  <a:headEnd type="none" w="med" len="med"/>
                  <a:tailEnd type="none" w="med" len="med"/>
                </a:ln>
                <a:solidFill>
                  <a:srgbClr val="0070C0"/>
                </a:solidFill>
                <a:latin typeface="KSFWEW+å¾®è½¯é�»,Bold"/>
                <a:cs typeface="KSFWEW+å¾®è½¯é�»,Bold"/>
                <a:sym typeface="Wingdings"/>
              </a:rPr>
              <a:t>1</a:t>
            </a:r>
            <a:r>
              <a:rPr sz="2400" b="1" spc="444">
                <a:ln w="9525" cap="flat" cmpd="sng" algn="ctr">
                  <a:noFill/>
                  <a:prstDash val="solid"/>
                  <a:round/>
                  <a:headEnd type="none" w="med" len="med"/>
                  <a:tailEnd type="none" w="med" len="med"/>
                </a:ln>
                <a:solidFill>
                  <a:srgbClr val="0070C0"/>
                </a:solidFill>
                <a:latin typeface="KSFWEW+å¾®è½¯é�»,Bold"/>
                <a:cs typeface="KSFWEW+å¾®è½¯é�»,Bold"/>
                <a:sym typeface="Wingdings"/>
              </a:rPr>
              <a:t> </a:t>
            </a:r>
            <a:r>
              <a:rPr sz="2400" b="1">
                <a:ln w="9525" cap="flat" cmpd="sng" algn="ctr">
                  <a:noFill/>
                  <a:prstDash val="solid"/>
                  <a:round/>
                  <a:headEnd type="none" w="med" len="med"/>
                  <a:tailEnd type="none" w="med" len="med"/>
                </a:ln>
                <a:solidFill>
                  <a:srgbClr val="0070C0"/>
                </a:solidFill>
                <a:latin typeface="KSFWEW+å¾®è½¯é�»,Bold"/>
                <a:cs typeface="KSFWEW+å¾®è½¯é�»,Bold"/>
                <a:sym typeface="Wingdings"/>
              </a:rPr>
              <a:t>0</a:t>
            </a:r>
            <a:r>
              <a:rPr sz="2400" b="1" spc="444">
                <a:ln w="9525" cap="flat" cmpd="sng" algn="ctr">
                  <a:noFill/>
                  <a:prstDash val="solid"/>
                  <a:round/>
                  <a:headEnd type="none" w="med" len="med"/>
                  <a:tailEnd type="none" w="med" len="med"/>
                </a:ln>
                <a:solidFill>
                  <a:srgbClr val="0070C0"/>
                </a:solidFill>
                <a:latin typeface="KSFWEW+å¾®è½¯é�»,Bold"/>
                <a:cs typeface="KSFWEW+å¾®è½¯é�»,Bold"/>
                <a:sym typeface="Wingdings"/>
              </a:rPr>
              <a:t> </a:t>
            </a:r>
            <a:r>
              <a:rPr sz="2400" b="1">
                <a:ln w="9525" cap="flat" cmpd="sng" algn="ctr">
                  <a:noFill/>
                  <a:prstDash val="solid"/>
                  <a:round/>
                  <a:headEnd type="none" w="med" len="med"/>
                  <a:tailEnd type="none" w="med" len="med"/>
                </a:ln>
                <a:solidFill>
                  <a:srgbClr val="0070C0"/>
                </a:solidFill>
                <a:latin typeface="KSFWEW+å¾®è½¯é�»,Bold"/>
                <a:cs typeface="KSFWEW+å¾®è½¯é�»,Bold"/>
                <a:sym typeface="Wingdings"/>
              </a:rPr>
              <a:t>0</a:t>
            </a:r>
            <a:r>
              <a:rPr sz="2400" b="1" spc="444">
                <a:ln w="9525" cap="flat" cmpd="sng" algn="ctr">
                  <a:noFill/>
                  <a:prstDash val="solid"/>
                  <a:round/>
                  <a:headEnd type="none" w="med" len="med"/>
                  <a:tailEnd type="none" w="med" len="med"/>
                </a:ln>
                <a:solidFill>
                  <a:srgbClr val="0070C0"/>
                </a:solidFill>
                <a:latin typeface="KSFWEW+å¾®è½¯é�»,Bold"/>
                <a:cs typeface="KSFWEW+å¾®è½¯é�»,Bold"/>
                <a:sym typeface="Wingdings"/>
              </a:rPr>
              <a:t> </a:t>
            </a:r>
            <a:r>
              <a:rPr sz="2400" b="1">
                <a:ln w="9525" cap="flat" cmpd="sng" algn="ctr">
                  <a:noFill/>
                  <a:prstDash val="solid"/>
                  <a:round/>
                  <a:headEnd type="none" w="med" len="med"/>
                  <a:tailEnd type="none" w="med" len="med"/>
                </a:ln>
                <a:solidFill>
                  <a:srgbClr val="0070C0"/>
                </a:solidFill>
                <a:latin typeface="KSFWEW+å¾®è½¯é�»,Bold"/>
                <a:cs typeface="KSFWEW+å¾®è½¯é�»,Bold"/>
                <a:sym typeface="Wingdings"/>
              </a:rPr>
              <a:t>0</a:t>
            </a:r>
            <a:r>
              <a:rPr sz="2400" b="1" spc="459">
                <a:ln w="9525" cap="flat" cmpd="sng" algn="ctr">
                  <a:noFill/>
                  <a:prstDash val="solid"/>
                  <a:round/>
                  <a:headEnd type="none" w="med" len="med"/>
                  <a:tailEnd type="none" w="med" len="med"/>
                </a:ln>
                <a:solidFill>
                  <a:srgbClr val="0070C0"/>
                </a:solidFill>
                <a:latin typeface="KSFWEW+å¾®è½¯é�»,Bold"/>
                <a:cs typeface="KSFWEW+å¾®è½¯é�»,Bold"/>
                <a:sym typeface="Wingdings"/>
              </a:rPr>
              <a:t> </a:t>
            </a:r>
            <a:r>
              <a:rPr sz="2400" b="1">
                <a:ln w="9525" cap="flat" cmpd="sng" algn="ctr">
                  <a:noFill/>
                  <a:prstDash val="solid"/>
                  <a:round/>
                  <a:headEnd type="none" w="med" len="med"/>
                  <a:tailEnd type="none" w="med" len="med"/>
                </a:ln>
                <a:solidFill>
                  <a:srgbClr val="0070C0"/>
                </a:solidFill>
                <a:latin typeface="WNAGRA+å¾®è½¯é�»,Bold"/>
                <a:cs typeface="WNAGRA+å¾®è½¯é�»,Bold"/>
                <a:sym typeface="Wingdings"/>
              </a:rPr>
              <a:t>强</a:t>
            </a:r>
            <a:r>
              <a:rPr sz="2400" b="1" spc="56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400" b="1">
                <a:ln w="9525" cap="flat" cmpd="sng" algn="ctr">
                  <a:noFill/>
                  <a:prstDash val="solid"/>
                  <a:round/>
                  <a:headEnd type="none" w="med" len="med"/>
                  <a:tailEnd type="none" w="med" len="med"/>
                </a:ln>
                <a:solidFill>
                  <a:srgbClr val="0070C0"/>
                </a:solidFill>
                <a:latin typeface="WNAGRA+å¾®è½¯é�»,Bold"/>
                <a:cs typeface="WNAGRA+å¾®è½¯é�»,Bold"/>
                <a:sym typeface="Wingdings"/>
              </a:rPr>
              <a:t>企</a:t>
            </a:r>
            <a:r>
              <a:rPr sz="2400" b="1" spc="56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400" b="1">
                <a:ln w="9525" cap="flat" cmpd="sng" algn="ctr">
                  <a:noFill/>
                  <a:prstDash val="solid"/>
                  <a:round/>
                  <a:headEnd type="none" w="med" len="med"/>
                  <a:tailEnd type="none" w="med" len="med"/>
                </a:ln>
                <a:solidFill>
                  <a:srgbClr val="0070C0"/>
                </a:solidFill>
                <a:latin typeface="WNAGRA+å¾®è½¯é�»,Bold"/>
                <a:cs typeface="WNAGRA+å¾®è½¯é�»,Bold"/>
                <a:sym typeface="Wingdings"/>
              </a:rPr>
              <a:t>业</a:t>
            </a:r>
          </a:p>
          <a:p>
            <a:pPr eaLnBrk="0" fontAlgn="auto" hangingPunct="0">
              <a:lnSpc>
                <a:spcPts val="1853"/>
              </a:lnSpc>
              <a:spcBef>
                <a:spcPts val="230"/>
              </a:spcBef>
              <a:buSzTx/>
              <a:buFontTx/>
              <a:buNone/>
            </a:pP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把</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数</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字</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化</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转</a:t>
            </a:r>
            <a:r>
              <a:rPr sz="1400" spc="241">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型</a:t>
            </a:r>
            <a:r>
              <a:rPr sz="1400" spc="241">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作</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为</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面</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向</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未</a:t>
            </a:r>
            <a:r>
              <a:rPr sz="1400" spc="241">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来</a:t>
            </a:r>
            <a:r>
              <a:rPr sz="1400" spc="241">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的</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关</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键</a:t>
            </a:r>
            <a:r>
              <a:rPr sz="1400" spc="252">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战</a:t>
            </a:r>
            <a:r>
              <a:rPr sz="1400" spc="241">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略</a:t>
            </a:r>
          </a:p>
        </p:txBody>
      </p:sp>
      <p:sp>
        <p:nvSpPr>
          <p:cNvPr id="5" name="object 5"/>
          <p:cNvSpPr txBox="1"/>
          <p:nvPr>
            <p:custDataLst>
              <p:tags r:id="rId4"/>
            </p:custDataLst>
          </p:nvPr>
        </p:nvSpPr>
        <p:spPr>
          <a:xfrm>
            <a:off x="7212013" y="1541463"/>
            <a:ext cx="4184650" cy="5016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3"/>
              </a:lnSpc>
              <a:buSzTx/>
              <a:buFontTx/>
              <a:buNone/>
            </a:pP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未</a:t>
            </a:r>
            <a:r>
              <a:rPr sz="1400" spc="976">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来</a:t>
            </a:r>
            <a:r>
              <a:rPr sz="1400" spc="976">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全</a:t>
            </a:r>
            <a:r>
              <a:rPr sz="1400" spc="976">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球</a:t>
            </a:r>
            <a:r>
              <a:rPr sz="1400" spc="971">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企</a:t>
            </a:r>
            <a:r>
              <a:rPr sz="1400" spc="97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业</a:t>
            </a:r>
            <a:r>
              <a:rPr sz="1400" spc="97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都</a:t>
            </a:r>
            <a:r>
              <a:rPr sz="1400" spc="97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将</a:t>
            </a:r>
            <a:r>
              <a:rPr sz="1400" spc="97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是</a:t>
            </a:r>
            <a:r>
              <a:rPr sz="1400" spc="97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基</a:t>
            </a:r>
            <a:r>
              <a:rPr sz="1400" spc="97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1400">
                <a:ln w="9525" cap="flat" cmpd="sng" algn="ctr">
                  <a:noFill/>
                  <a:prstDash val="solid"/>
                  <a:round/>
                  <a:headEnd type="none" w="med" len="med"/>
                  <a:tailEnd type="none" w="med" len="med"/>
                </a:ln>
                <a:solidFill>
                  <a:srgbClr val="0070C0"/>
                </a:solidFill>
                <a:latin typeface="SWEWCI+å¾®è½¯é�»"/>
                <a:cs typeface="SWEWCI+å¾®è½¯é�»"/>
                <a:sym typeface="Wingdings"/>
              </a:rPr>
              <a:t>于</a:t>
            </a:r>
          </a:p>
        </p:txBody>
      </p:sp>
      <p:sp>
        <p:nvSpPr>
          <p:cNvPr id="6" name="object 6"/>
          <p:cNvSpPr txBox="1"/>
          <p:nvPr>
            <p:custDataLst>
              <p:tags r:id="rId5"/>
            </p:custDataLst>
          </p:nvPr>
        </p:nvSpPr>
        <p:spPr>
          <a:xfrm>
            <a:off x="7212013" y="1882775"/>
            <a:ext cx="4187825" cy="7175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648"/>
              </a:lnSpc>
              <a:buSzTx/>
              <a:buFontTx/>
              <a:buNone/>
            </a:pP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信</a:t>
            </a:r>
            <a:r>
              <a:rPr sz="2000" b="1" spc="1316">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息</a:t>
            </a:r>
            <a:r>
              <a:rPr sz="2000" b="1" spc="130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和</a:t>
            </a:r>
            <a:r>
              <a:rPr sz="2000" b="1" spc="130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数</a:t>
            </a:r>
            <a:r>
              <a:rPr sz="2000" b="1" spc="130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据</a:t>
            </a:r>
            <a:r>
              <a:rPr sz="2000" b="1" spc="1316">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的</a:t>
            </a:r>
            <a:r>
              <a:rPr sz="2000" b="1" spc="1304">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公</a:t>
            </a:r>
            <a:r>
              <a:rPr sz="2000" b="1" spc="1316">
                <a:ln w="9525" cap="flat" cmpd="sng" algn="ctr">
                  <a:noFill/>
                  <a:prstDash val="solid"/>
                  <a:round/>
                  <a:headEnd type="none" w="med" len="med"/>
                  <a:tailEnd type="none" w="med" len="med"/>
                </a:ln>
                <a:solidFill>
                  <a:srgbClr val="0070C0"/>
                </a:solidFill>
                <a:latin typeface="Times New Roman"/>
                <a:cs typeface="Times New Roman"/>
                <a:sym typeface="Wingdings"/>
              </a:rPr>
              <a:t> </a:t>
            </a:r>
            <a:r>
              <a:rPr sz="2000" b="1">
                <a:ln w="9525" cap="flat" cmpd="sng" algn="ctr">
                  <a:noFill/>
                  <a:prstDash val="solid"/>
                  <a:round/>
                  <a:headEnd type="none" w="med" len="med"/>
                  <a:tailEnd type="none" w="med" len="med"/>
                </a:ln>
                <a:solidFill>
                  <a:srgbClr val="0070C0"/>
                </a:solidFill>
                <a:latin typeface="WNAGRA+å¾®è½¯é�»,Bold"/>
                <a:cs typeface="WNAGRA+å¾®è½¯é�»,Bold"/>
                <a:sym typeface="Wingdings"/>
              </a:rPr>
              <a:t>司</a:t>
            </a:r>
          </a:p>
        </p:txBody>
      </p:sp>
      <p:sp>
        <p:nvSpPr>
          <p:cNvPr id="7175" name="object 7"/>
          <p:cNvSpPr>
            <a:spLocks noChangeArrowheads="1"/>
          </p:cNvSpPr>
          <p:nvPr>
            <p:custDataLst>
              <p:tags r:id="rId6"/>
            </p:custDataLst>
          </p:nvPr>
        </p:nvSpPr>
        <p:spPr bwMode="auto">
          <a:xfrm>
            <a:off x="611188" y="2600325"/>
            <a:ext cx="803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FFFFFF"/>
                </a:solidFill>
                <a:latin typeface="SWEWCI+å¾®è½¯é�»" charset="-122"/>
                <a:ea typeface="SWEWCI+å¾®è½¯é�»" charset="-122"/>
              </a:rPr>
              <a:t>成功案</a:t>
            </a:r>
          </a:p>
          <a:p>
            <a:pPr>
              <a:lnSpc>
                <a:spcPts val="1850"/>
              </a:lnSpc>
              <a:spcBef>
                <a:spcPts val="613"/>
              </a:spcBef>
            </a:pPr>
            <a:r>
              <a:rPr lang="zh-CN" altLang="ru-RU" sz="1400">
                <a:solidFill>
                  <a:srgbClr val="FFFFFF"/>
                </a:solidFill>
                <a:latin typeface="SWEWCI+å¾®è½¯é�»" charset="-122"/>
                <a:ea typeface="SWEWCI+å¾®è½¯é�»" charset="-122"/>
              </a:rPr>
              <a:t>例示范</a:t>
            </a:r>
          </a:p>
        </p:txBody>
      </p:sp>
      <p:sp>
        <p:nvSpPr>
          <p:cNvPr id="7176" name="object 8"/>
          <p:cNvSpPr>
            <a:spLocks noChangeArrowheads="1"/>
          </p:cNvSpPr>
          <p:nvPr>
            <p:custDataLst>
              <p:tags r:id="rId7"/>
            </p:custDataLst>
          </p:nvPr>
        </p:nvSpPr>
        <p:spPr bwMode="auto">
          <a:xfrm>
            <a:off x="576263" y="3916363"/>
            <a:ext cx="636587"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0081CC"/>
                </a:solidFill>
                <a:latin typeface="WNAGRA+å¾®è½¯é�»,Bold" charset="-122"/>
                <a:ea typeface="WNAGRA+å¾®è½¯é�»,Bold" charset="-122"/>
              </a:rPr>
              <a:t>数</a:t>
            </a:r>
          </a:p>
          <a:p>
            <a:pPr>
              <a:lnSpc>
                <a:spcPts val="2150"/>
              </a:lnSpc>
            </a:pPr>
            <a:r>
              <a:rPr lang="zh-CN" altLang="ru-RU" sz="2000" b="1">
                <a:solidFill>
                  <a:srgbClr val="0081CC"/>
                </a:solidFill>
                <a:latin typeface="WNAGRA+å¾®è½¯é�»,Bold" charset="-122"/>
                <a:ea typeface="WNAGRA+å¾®è½¯é�»,Bold" charset="-122"/>
              </a:rPr>
              <a:t>字</a:t>
            </a:r>
          </a:p>
          <a:p>
            <a:pPr>
              <a:lnSpc>
                <a:spcPts val="2150"/>
              </a:lnSpc>
            </a:pPr>
            <a:r>
              <a:rPr lang="zh-CN" altLang="ru-RU" sz="2000" b="1">
                <a:solidFill>
                  <a:srgbClr val="0081CC"/>
                </a:solidFill>
                <a:latin typeface="WNAGRA+å¾®è½¯é�»,Bold" charset="-122"/>
                <a:ea typeface="WNAGRA+å¾®è½¯é�»,Bold" charset="-122"/>
              </a:rPr>
              <a:t>化</a:t>
            </a:r>
          </a:p>
          <a:p>
            <a:pPr>
              <a:lnSpc>
                <a:spcPts val="2150"/>
              </a:lnSpc>
            </a:pPr>
            <a:r>
              <a:rPr lang="zh-CN" altLang="ru-RU" sz="2000" b="1">
                <a:solidFill>
                  <a:srgbClr val="0081CC"/>
                </a:solidFill>
                <a:latin typeface="WNAGRA+å¾®è½¯é�»,Bold" charset="-122"/>
                <a:ea typeface="WNAGRA+å¾®è½¯é�»,Bold" charset="-122"/>
              </a:rPr>
              <a:t>转</a:t>
            </a:r>
          </a:p>
          <a:p>
            <a:pPr>
              <a:lnSpc>
                <a:spcPts val="2150"/>
              </a:lnSpc>
            </a:pPr>
            <a:r>
              <a:rPr lang="zh-CN" altLang="ru-RU" sz="2000" b="1">
                <a:solidFill>
                  <a:srgbClr val="0081CC"/>
                </a:solidFill>
                <a:latin typeface="WNAGRA+å¾®è½¯é�»,Bold" charset="-122"/>
                <a:ea typeface="WNAGRA+å¾®è½¯é�»,Bold" charset="-122"/>
              </a:rPr>
              <a:t>型</a:t>
            </a:r>
          </a:p>
          <a:p>
            <a:pPr>
              <a:lnSpc>
                <a:spcPts val="2163"/>
              </a:lnSpc>
            </a:pPr>
            <a:r>
              <a:rPr lang="zh-CN" altLang="ru-RU" sz="2000" b="1">
                <a:solidFill>
                  <a:srgbClr val="0081CC"/>
                </a:solidFill>
                <a:latin typeface="WNAGRA+å¾®è½¯é�»,Bold" charset="-122"/>
                <a:ea typeface="WNAGRA+å¾®è½¯é�»,Bold" charset="-122"/>
              </a:rPr>
              <a:t>案</a:t>
            </a:r>
          </a:p>
          <a:p>
            <a:pPr>
              <a:lnSpc>
                <a:spcPts val="2150"/>
              </a:lnSpc>
            </a:pPr>
            <a:r>
              <a:rPr lang="zh-CN" altLang="ru-RU" sz="2000" b="1">
                <a:solidFill>
                  <a:srgbClr val="0081CC"/>
                </a:solidFill>
                <a:latin typeface="WNAGRA+å¾®è½¯é�»,Bold" charset="-122"/>
                <a:ea typeface="WNAGRA+å¾®è½¯é�»,Bold" charset="-122"/>
              </a:rPr>
              <a:t>例</a:t>
            </a:r>
          </a:p>
        </p:txBody>
      </p:sp>
      <p:sp>
        <p:nvSpPr>
          <p:cNvPr id="7177" name="object 9"/>
          <p:cNvSpPr>
            <a:spLocks noChangeArrowheads="1"/>
          </p:cNvSpPr>
          <p:nvPr>
            <p:custDataLst>
              <p:tags r:id="rId8"/>
            </p:custDataLst>
          </p:nvPr>
        </p:nvSpPr>
        <p:spPr bwMode="auto">
          <a:xfrm>
            <a:off x="4692650" y="4027488"/>
            <a:ext cx="992188"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11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标准成衣</a:t>
            </a:r>
          </a:p>
          <a:p>
            <a:pPr>
              <a:lnSpc>
                <a:spcPts val="1850"/>
              </a:lnSpc>
              <a:spcBef>
                <a:spcPts val="1238"/>
              </a:spcBef>
            </a:pPr>
            <a:r>
              <a:rPr lang="zh-CN" altLang="ru-RU" sz="1400">
                <a:solidFill>
                  <a:srgbClr val="0070C0"/>
                </a:solidFill>
                <a:latin typeface="SWEWCI+å¾®è½¯é�»" charset="-122"/>
                <a:ea typeface="SWEWCI+å¾®è½¯é�»" charset="-122"/>
              </a:rPr>
              <a:t>手工量体</a:t>
            </a:r>
          </a:p>
        </p:txBody>
      </p:sp>
      <p:sp>
        <p:nvSpPr>
          <p:cNvPr id="7178" name="object 10"/>
          <p:cNvSpPr>
            <a:spLocks noChangeArrowheads="1"/>
          </p:cNvSpPr>
          <p:nvPr>
            <p:custDataLst>
              <p:tags r:id="rId9"/>
            </p:custDataLst>
          </p:nvPr>
        </p:nvSpPr>
        <p:spPr bwMode="auto">
          <a:xfrm>
            <a:off x="6540500" y="4019550"/>
            <a:ext cx="11588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个性化定制</a:t>
            </a:r>
          </a:p>
        </p:txBody>
      </p:sp>
      <p:sp>
        <p:nvSpPr>
          <p:cNvPr id="7179" name="object 11"/>
          <p:cNvSpPr>
            <a:spLocks noChangeArrowheads="1"/>
          </p:cNvSpPr>
          <p:nvPr>
            <p:custDataLst>
              <p:tags r:id="rId10"/>
            </p:custDataLst>
          </p:nvPr>
        </p:nvSpPr>
        <p:spPr bwMode="auto">
          <a:xfrm>
            <a:off x="6540500" y="4416425"/>
            <a:ext cx="11604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自动化量体</a:t>
            </a:r>
          </a:p>
        </p:txBody>
      </p:sp>
      <p:sp>
        <p:nvSpPr>
          <p:cNvPr id="7180" name="object 12"/>
          <p:cNvSpPr>
            <a:spLocks noChangeArrowheads="1"/>
          </p:cNvSpPr>
          <p:nvPr>
            <p:custDataLst>
              <p:tags r:id="rId11"/>
            </p:custDataLst>
          </p:nvPr>
        </p:nvSpPr>
        <p:spPr bwMode="auto">
          <a:xfrm>
            <a:off x="4703763" y="4837113"/>
            <a:ext cx="9810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手工打版</a:t>
            </a:r>
          </a:p>
          <a:p>
            <a:pPr>
              <a:lnSpc>
                <a:spcPts val="1850"/>
              </a:lnSpc>
              <a:spcBef>
                <a:spcPts val="850"/>
              </a:spcBef>
            </a:pPr>
            <a:r>
              <a:rPr lang="zh-CN" altLang="ru-RU" sz="1400">
                <a:solidFill>
                  <a:srgbClr val="0070C0"/>
                </a:solidFill>
                <a:latin typeface="SWEWCI+å¾®è½¯é�»" charset="-122"/>
                <a:ea typeface="SWEWCI+å¾®è½¯é�»" charset="-122"/>
              </a:rPr>
              <a:t>传统生产</a:t>
            </a:r>
          </a:p>
        </p:txBody>
      </p:sp>
      <p:sp>
        <p:nvSpPr>
          <p:cNvPr id="7181" name="object 13"/>
          <p:cNvSpPr>
            <a:spLocks noChangeArrowheads="1"/>
          </p:cNvSpPr>
          <p:nvPr>
            <p:custDataLst>
              <p:tags r:id="rId12"/>
            </p:custDataLst>
          </p:nvPr>
        </p:nvSpPr>
        <p:spPr bwMode="auto">
          <a:xfrm>
            <a:off x="6540500" y="4827588"/>
            <a:ext cx="11588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70C0"/>
                </a:solidFill>
                <a:latin typeface="SWEWCI+å¾®è½¯é�»" charset="-122"/>
                <a:ea typeface="SWEWCI+å¾®è½¯é�»" charset="-122"/>
              </a:rPr>
              <a:t>大数据打版</a:t>
            </a:r>
          </a:p>
          <a:p>
            <a:pPr>
              <a:lnSpc>
                <a:spcPts val="1850"/>
              </a:lnSpc>
              <a:spcBef>
                <a:spcPts val="838"/>
              </a:spcBef>
            </a:pPr>
            <a:r>
              <a:rPr lang="zh-CN" altLang="ru-RU" sz="1400">
                <a:solidFill>
                  <a:srgbClr val="0070C0"/>
                </a:solidFill>
                <a:latin typeface="SWEWCI+å¾®è½¯é�»" charset="-122"/>
                <a:ea typeface="SWEWCI+å¾®è½¯é�»" charset="-122"/>
              </a:rPr>
              <a:t>机器化生产</a:t>
            </a:r>
          </a:p>
        </p:txBody>
      </p:sp>
      <p:sp>
        <p:nvSpPr>
          <p:cNvPr id="7182" name="object 14"/>
          <p:cNvSpPr>
            <a:spLocks noChangeArrowheads="1"/>
          </p:cNvSpPr>
          <p:nvPr>
            <p:custDataLst>
              <p:tags r:id="rId13"/>
            </p:custDataLst>
          </p:nvPr>
        </p:nvSpPr>
        <p:spPr bwMode="auto">
          <a:xfrm>
            <a:off x="2295525" y="5646738"/>
            <a:ext cx="1676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0070C0"/>
                </a:solidFill>
                <a:latin typeface="WNAGRA+å¾®è½¯é�»,Bold" charset="-122"/>
                <a:ea typeface="WNAGRA+å¾®è½¯é�»,Bold" charset="-122"/>
              </a:rPr>
              <a:t>红领西服</a:t>
            </a:r>
          </a:p>
        </p:txBody>
      </p:sp>
      <p:sp>
        <p:nvSpPr>
          <p:cNvPr id="7183" name="object 15"/>
          <p:cNvSpPr>
            <a:spLocks noChangeArrowheads="1"/>
          </p:cNvSpPr>
          <p:nvPr>
            <p:custDataLst>
              <p:tags r:id="rId14"/>
            </p:custDataLst>
          </p:nvPr>
        </p:nvSpPr>
        <p:spPr bwMode="auto">
          <a:xfrm>
            <a:off x="8034338" y="5635625"/>
            <a:ext cx="35052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0070C0"/>
                </a:solidFill>
                <a:latin typeface="WNAGRA+å¾®è½¯é�»,Bold" charset="-122"/>
                <a:ea typeface="WNAGRA+å¾®è½¯é�»,Bold" charset="-122"/>
              </a:rPr>
              <a:t>大数据时代的最牛裁缝</a:t>
            </a:r>
          </a:p>
        </p:txBody>
      </p:sp>
    </p:spTree>
    <p:extLst>
      <p:ext uri="{BB962C8B-B14F-4D97-AF65-F5344CB8AC3E}">
        <p14:creationId xmlns:p14="http://schemas.microsoft.com/office/powerpoint/2010/main" val="427688848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bject 1"/>
          <p:cNvSpPr>
            <a:spLocks noChangeArrowheads="1"/>
          </p:cNvSpPr>
          <p:nvPr>
            <p:custDataLst>
              <p:tags r:id="rId1"/>
            </p:custDataLst>
          </p:nvPr>
        </p:nvSpPr>
        <p:spPr bwMode="auto">
          <a:xfrm>
            <a:off x="0" y="0"/>
            <a:ext cx="12192000" cy="6858000"/>
          </a:xfrm>
          <a:prstGeom prst="rect">
            <a:avLst/>
          </a:prstGeom>
          <a:blipFill dpi="0" rotWithShape="0">
            <a:blip r:embed="rId7"/>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554538" y="203200"/>
            <a:ext cx="3689350" cy="10017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3"/>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3-</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车辆进出场管理☆</a:t>
            </a:r>
          </a:p>
        </p:txBody>
      </p:sp>
      <p:sp>
        <p:nvSpPr>
          <p:cNvPr id="59396" name="object 4"/>
          <p:cNvSpPr>
            <a:spLocks noChangeArrowheads="1"/>
          </p:cNvSpPr>
          <p:nvPr>
            <p:custDataLst>
              <p:tags r:id="rId3"/>
            </p:custDataLst>
          </p:nvPr>
        </p:nvSpPr>
        <p:spPr bwMode="auto">
          <a:xfrm>
            <a:off x="9501188" y="1585913"/>
            <a:ext cx="19431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143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FFFFFF"/>
                </a:solidFill>
                <a:latin typeface="WNAGRA+å¾®è½¯é�»,Bold" charset="-122"/>
                <a:ea typeface="WNAGRA+å¾®è½¯é�»,Bold" charset="-122"/>
              </a:rPr>
              <a:t>车辆进出场抓拍</a:t>
            </a:r>
          </a:p>
          <a:p>
            <a:pPr>
              <a:lnSpc>
                <a:spcPts val="2375"/>
              </a:lnSpc>
              <a:spcBef>
                <a:spcPts val="7025"/>
              </a:spcBef>
            </a:pPr>
            <a:r>
              <a:rPr lang="zh-CN" altLang="ru-RU" b="1">
                <a:solidFill>
                  <a:srgbClr val="FFFFFF"/>
                </a:solidFill>
                <a:latin typeface="WNAGRA+å¾®è½¯é�»,Bold" charset="-122"/>
                <a:ea typeface="WNAGRA+å¾®è½¯é�»,Bold" charset="-122"/>
              </a:rPr>
              <a:t>车牌自动识别</a:t>
            </a:r>
          </a:p>
        </p:txBody>
      </p:sp>
      <p:sp>
        <p:nvSpPr>
          <p:cNvPr id="59397" name="object 5"/>
          <p:cNvSpPr>
            <a:spLocks noChangeArrowheads="1"/>
          </p:cNvSpPr>
          <p:nvPr>
            <p:custDataLst>
              <p:tags r:id="rId4"/>
            </p:custDataLst>
          </p:nvPr>
        </p:nvSpPr>
        <p:spPr bwMode="auto">
          <a:xfrm>
            <a:off x="9501188" y="3987800"/>
            <a:ext cx="19446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FFFFFF"/>
                </a:solidFill>
                <a:latin typeface="WNAGRA+å¾®è½¯é�»,Bold" charset="-122"/>
                <a:ea typeface="WNAGRA+å¾®è½¯é�»,Bold" charset="-122"/>
              </a:rPr>
              <a:t>白名单自动放行</a:t>
            </a:r>
          </a:p>
        </p:txBody>
      </p:sp>
      <p:sp>
        <p:nvSpPr>
          <p:cNvPr id="59398" name="object 6"/>
          <p:cNvSpPr>
            <a:spLocks noChangeArrowheads="1"/>
          </p:cNvSpPr>
          <p:nvPr>
            <p:custDataLst>
              <p:tags r:id="rId5"/>
            </p:custDataLst>
          </p:nvPr>
        </p:nvSpPr>
        <p:spPr bwMode="auto">
          <a:xfrm>
            <a:off x="9158288" y="5189538"/>
            <a:ext cx="26289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b="1">
                <a:solidFill>
                  <a:srgbClr val="FFFFFF"/>
                </a:solidFill>
                <a:latin typeface="WNAGRA+å¾®è½¯é�»,Bold" charset="-122"/>
                <a:ea typeface="WNAGRA+å¾®è½¯é�»,Bold" charset="-122"/>
              </a:rPr>
              <a:t>自动生成车辆进出台账</a:t>
            </a:r>
          </a:p>
        </p:txBody>
      </p:sp>
    </p:spTree>
    <p:extLst>
      <p:ext uri="{BB962C8B-B14F-4D97-AF65-F5344CB8AC3E}">
        <p14:creationId xmlns:p14="http://schemas.microsoft.com/office/powerpoint/2010/main" val="89318553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bject 1"/>
          <p:cNvSpPr>
            <a:spLocks noChangeArrowheads="1"/>
          </p:cNvSpPr>
          <p:nvPr>
            <p:custDataLst>
              <p:tags r:id="rId1"/>
            </p:custDataLst>
          </p:nvPr>
        </p:nvSpPr>
        <p:spPr bwMode="auto">
          <a:xfrm>
            <a:off x="0" y="0"/>
            <a:ext cx="12192000" cy="6858000"/>
          </a:xfrm>
          <a:prstGeom prst="rect">
            <a:avLst/>
          </a:prstGeom>
          <a:blipFill dpi="0" rotWithShape="0">
            <a:blip r:embed="rId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545013" y="223838"/>
            <a:ext cx="3686175"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4-</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车辆未清洗监测☆</a:t>
            </a:r>
          </a:p>
        </p:txBody>
      </p:sp>
      <p:sp>
        <p:nvSpPr>
          <p:cNvPr id="4" name="object 4"/>
          <p:cNvSpPr txBox="1"/>
          <p:nvPr>
            <p:custDataLst>
              <p:tags r:id="rId3"/>
            </p:custDataLst>
          </p:nvPr>
        </p:nvSpPr>
        <p:spPr>
          <a:xfrm>
            <a:off x="1154113" y="5219700"/>
            <a:ext cx="11372850" cy="11938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8"/>
              </a:lnSpc>
              <a:buSzTx/>
              <a:buFontTx/>
              <a:buNone/>
            </a:pPr>
            <a:r>
              <a:rPr>
                <a:ln w="9525" cap="flat" cmpd="sng" algn="ctr">
                  <a:noFill/>
                  <a:prstDash val="solid"/>
                  <a:round/>
                  <a:headEnd type="none" w="med" len="med"/>
                  <a:tailEnd type="none" w="med" len="med"/>
                </a:ln>
                <a:solidFill>
                  <a:srgbClr val="000000"/>
                </a:solidFill>
                <a:latin typeface="Arial"/>
                <a:sym typeface="Wingdings"/>
              </a:rPr>
              <a:t>•</a:t>
            </a:r>
            <a:r>
              <a:rPr spc="1175">
                <a:ln w="9525" cap="flat" cmpd="sng" algn="ctr">
                  <a:noFill/>
                  <a:prstDash val="solid"/>
                  <a:round/>
                  <a:headEnd type="none" w="med" len="med"/>
                  <a:tailEnd type="none" w="med" len="med"/>
                </a:ln>
                <a:solidFill>
                  <a:srgbClr val="000000"/>
                </a:solidFill>
                <a:latin typeface="Times New Roman"/>
                <a:cs typeface="Times New Roman"/>
                <a:sym typeface="Wingdings"/>
              </a:rPr>
              <a:t> </a:t>
            </a:r>
            <a:r>
              <a:rPr>
                <a:ln w="9525" cap="flat" cmpd="sng" algn="ctr">
                  <a:noFill/>
                  <a:prstDash val="solid"/>
                  <a:round/>
                  <a:headEnd type="none" w="med" len="med"/>
                  <a:tailEnd type="none" w="med" len="med"/>
                </a:ln>
                <a:solidFill>
                  <a:srgbClr val="000000"/>
                </a:solidFill>
                <a:latin typeface="SWEWCI+å¾®è½¯é�»"/>
                <a:cs typeface="SWEWCI+å¾®è½¯é�»"/>
                <a:sym typeface="Wingdings"/>
              </a:rPr>
              <a:t>智能分析，自动报警，实时统计项目离场车辆洗车情况，有效预防项目施工对城市道路的污染。</a:t>
            </a:r>
          </a:p>
          <a:p>
            <a:pPr eaLnBrk="0" fontAlgn="auto" hangingPunct="0">
              <a:lnSpc>
                <a:spcPts val="2375"/>
              </a:lnSpc>
              <a:spcBef>
                <a:spcPts val="1946"/>
              </a:spcBef>
              <a:buSzTx/>
              <a:buFontTx/>
              <a:buNone/>
            </a:pPr>
            <a:r>
              <a:rPr>
                <a:ln w="9525" cap="flat" cmpd="sng" algn="ctr">
                  <a:noFill/>
                  <a:prstDash val="solid"/>
                  <a:round/>
                  <a:headEnd type="none" w="med" len="med"/>
                  <a:tailEnd type="none" w="med" len="med"/>
                </a:ln>
                <a:solidFill>
                  <a:srgbClr val="000000"/>
                </a:solidFill>
                <a:latin typeface="Arial"/>
                <a:sym typeface="Wingdings"/>
              </a:rPr>
              <a:t>•</a:t>
            </a:r>
            <a:r>
              <a:rPr spc="1175">
                <a:ln w="9525" cap="flat" cmpd="sng" algn="ctr">
                  <a:noFill/>
                  <a:prstDash val="solid"/>
                  <a:round/>
                  <a:headEnd type="none" w="med" len="med"/>
                  <a:tailEnd type="none" w="med" len="med"/>
                </a:ln>
                <a:solidFill>
                  <a:srgbClr val="000000"/>
                </a:solidFill>
                <a:latin typeface="Times New Roman"/>
                <a:cs typeface="Times New Roman"/>
                <a:sym typeface="Wingdings"/>
              </a:rPr>
              <a:t> </a:t>
            </a:r>
            <a:r>
              <a:rPr>
                <a:ln w="9525" cap="flat" cmpd="sng" algn="ctr">
                  <a:noFill/>
                  <a:prstDash val="solid"/>
                  <a:round/>
                  <a:headEnd type="none" w="med" len="med"/>
                  <a:tailEnd type="none" w="med" len="med"/>
                </a:ln>
                <a:solidFill>
                  <a:srgbClr val="000000"/>
                </a:solidFill>
                <a:latin typeface="SWEWCI+å¾®è½¯é�»"/>
                <a:cs typeface="SWEWCI+å¾®è½¯é�»"/>
                <a:sym typeface="Wingdings"/>
              </a:rPr>
              <a:t>历史数据留存，方便查询，加强相关部门对项目环保管控。</a:t>
            </a:r>
          </a:p>
        </p:txBody>
      </p:sp>
    </p:spTree>
    <p:extLst>
      <p:ext uri="{BB962C8B-B14F-4D97-AF65-F5344CB8AC3E}">
        <p14:creationId xmlns:p14="http://schemas.microsoft.com/office/powerpoint/2010/main" val="181337627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bject 1"/>
          <p:cNvSpPr>
            <a:spLocks noChangeArrowheads="1"/>
          </p:cNvSpPr>
          <p:nvPr>
            <p:custDataLst>
              <p:tags r:id="rId1"/>
            </p:custDataLst>
          </p:nvPr>
        </p:nvSpPr>
        <p:spPr bwMode="auto">
          <a:xfrm>
            <a:off x="0" y="0"/>
            <a:ext cx="12192000" cy="6858000"/>
          </a:xfrm>
          <a:prstGeom prst="rect">
            <a:avLst/>
          </a:prstGeom>
          <a:blipFill dpi="0" rotWithShape="0">
            <a:blip r:embed="rId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1510084" y="2098506"/>
            <a:ext cx="6022975" cy="807913"/>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6335"/>
              </a:lnSpc>
              <a:buSzTx/>
              <a:buFontTx/>
              <a:buNone/>
            </a:pPr>
            <a:r>
              <a:rPr lang="en-US" sz="4800" b="1" spc="294" dirty="0" smtClean="0">
                <a:ln w="9525" cap="flat" cmpd="sng" algn="ctr">
                  <a:noFill/>
                  <a:prstDash val="solid"/>
                  <a:round/>
                  <a:headEnd type="none" w="med" len="med"/>
                  <a:tailEnd type="none" w="med" len="med"/>
                </a:ln>
                <a:solidFill>
                  <a:srgbClr val="FFFFFF"/>
                </a:solidFill>
                <a:latin typeface="KSFWEW+å¾®è½¯é�»,Bold"/>
                <a:cs typeface="KSFWEW+å¾®è½¯é�»,Bold"/>
                <a:sym typeface="Wingdings"/>
              </a:rPr>
              <a:t>4.3</a:t>
            </a:r>
            <a:r>
              <a:rPr sz="4800" b="1" spc="322" dirty="0" smtClean="0">
                <a:ln w="9525" cap="flat" cmpd="sng" algn="ctr">
                  <a:noFill/>
                  <a:prstDash val="solid"/>
                  <a:round/>
                  <a:headEnd type="none" w="med" len="med"/>
                  <a:tailEnd type="none" w="med" len="med"/>
                </a:ln>
                <a:solidFill>
                  <a:srgbClr val="FFFFFF"/>
                </a:solidFill>
                <a:latin typeface="KSFWEW+å¾®è½¯é�»,Bold"/>
                <a:cs typeface="KSFWEW+å¾®è½¯é�»,Bold"/>
                <a:sym typeface="Wingdings"/>
              </a:rPr>
              <a:t> </a:t>
            </a:r>
            <a:r>
              <a:rPr sz="4800" b="1" spc="300" dirty="0" err="1">
                <a:ln w="9525" cap="flat" cmpd="sng" algn="ctr">
                  <a:noFill/>
                  <a:prstDash val="solid"/>
                  <a:round/>
                  <a:headEnd type="none" w="med" len="med"/>
                  <a:tailEnd type="none" w="med" len="med"/>
                </a:ln>
                <a:solidFill>
                  <a:srgbClr val="FFFFFF"/>
                </a:solidFill>
                <a:latin typeface="WNAGRA+å¾®è½¯é�»,Bold"/>
                <a:cs typeface="WNAGRA+å¾®è½¯é�»,Bold"/>
                <a:sym typeface="Wingdings"/>
              </a:rPr>
              <a:t>智能硬件设备</a:t>
            </a:r>
            <a:endParaRPr sz="4800" b="1" spc="300"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
        <p:nvSpPr>
          <p:cNvPr id="4" name="object 4"/>
          <p:cNvSpPr txBox="1"/>
          <p:nvPr>
            <p:custDataLst>
              <p:tags r:id="rId3"/>
            </p:custDataLst>
          </p:nvPr>
        </p:nvSpPr>
        <p:spPr>
          <a:xfrm>
            <a:off x="3509962" y="3269034"/>
            <a:ext cx="5172075" cy="143192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5277"/>
              </a:lnSpc>
              <a:buSzTx/>
              <a:buFontTx/>
              <a:buNone/>
            </a:pPr>
            <a:r>
              <a:rPr sz="4000" b="1" spc="298" dirty="0">
                <a:ln w="9525" cap="flat" cmpd="sng" algn="ctr">
                  <a:noFill/>
                  <a:prstDash val="solid"/>
                  <a:round/>
                  <a:headEnd type="none" w="med" len="med"/>
                  <a:tailEnd type="none" w="med" len="med"/>
                </a:ln>
                <a:solidFill>
                  <a:srgbClr val="FFFFFF"/>
                </a:solidFill>
                <a:latin typeface="WNAGRA+å¾®è½¯é�»,Bold"/>
                <a:cs typeface="WNAGRA+å¾®è½¯é�»,Bold"/>
                <a:sym typeface="Wingdings"/>
              </a:rPr>
              <a:t>——</a:t>
            </a:r>
            <a:r>
              <a:rPr sz="4000" b="1" spc="298" dirty="0" err="1">
                <a:ln w="9525" cap="flat" cmpd="sng" algn="ctr">
                  <a:noFill/>
                  <a:prstDash val="solid"/>
                  <a:round/>
                  <a:headEnd type="none" w="med" len="med"/>
                  <a:tailEnd type="none" w="med" len="med"/>
                </a:ln>
                <a:solidFill>
                  <a:srgbClr val="FFFFFF"/>
                </a:solidFill>
                <a:latin typeface="WNAGRA+å¾®è½¯é�»,Bold"/>
                <a:cs typeface="WNAGRA+å¾®è½¯é�»,Bold"/>
                <a:sym typeface="Wingdings"/>
              </a:rPr>
              <a:t>生产指挥调度</a:t>
            </a:r>
            <a:endParaRPr sz="4000" b="1" spc="298" dirty="0">
              <a:ln w="9525" cap="flat" cmpd="sng" algn="ctr">
                <a:noFill/>
                <a:prstDash val="solid"/>
                <a:round/>
                <a:headEnd type="none" w="med" len="med"/>
                <a:tailEnd type="none" w="med" len="med"/>
              </a:ln>
              <a:solidFill>
                <a:srgbClr val="FFFFFF"/>
              </a:solidFill>
              <a:latin typeface="WNAGRA+å¾®è½¯é�»,Bold"/>
              <a:cs typeface="WNAGRA+å¾®è½¯é�»,Bold"/>
              <a:sym typeface="Wingdings"/>
            </a:endParaRPr>
          </a:p>
        </p:txBody>
      </p:sp>
    </p:spTree>
    <p:extLst>
      <p:ext uri="{BB962C8B-B14F-4D97-AF65-F5344CB8AC3E}">
        <p14:creationId xmlns:p14="http://schemas.microsoft.com/office/powerpoint/2010/main" val="363107560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bject 1"/>
          <p:cNvSpPr>
            <a:spLocks noChangeArrowheads="1"/>
          </p:cNvSpPr>
          <p:nvPr>
            <p:custDataLst>
              <p:tags r:id="rId1"/>
            </p:custDataLst>
          </p:nvPr>
        </p:nvSpPr>
        <p:spPr bwMode="auto">
          <a:xfrm>
            <a:off x="0" y="0"/>
            <a:ext cx="12192000" cy="6858000"/>
          </a:xfrm>
          <a:prstGeom prst="rect">
            <a:avLst/>
          </a:prstGeom>
          <a:blipFill dpi="0" rotWithShape="0">
            <a:blip r:embed="rId14"/>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910138" y="223838"/>
            <a:ext cx="2955925"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生产指挥调度☆</a:t>
            </a:r>
          </a:p>
        </p:txBody>
      </p:sp>
      <p:sp>
        <p:nvSpPr>
          <p:cNvPr id="62468" name="object 4"/>
          <p:cNvSpPr>
            <a:spLocks noChangeArrowheads="1"/>
          </p:cNvSpPr>
          <p:nvPr>
            <p:custDataLst>
              <p:tags r:id="rId3"/>
            </p:custDataLst>
          </p:nvPr>
        </p:nvSpPr>
        <p:spPr bwMode="auto">
          <a:xfrm>
            <a:off x="6561138" y="1203325"/>
            <a:ext cx="152241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集团远程沟通</a:t>
            </a:r>
          </a:p>
        </p:txBody>
      </p:sp>
      <p:sp>
        <p:nvSpPr>
          <p:cNvPr id="5" name="object 5"/>
          <p:cNvSpPr txBox="1"/>
          <p:nvPr>
            <p:custDataLst>
              <p:tags r:id="rId4"/>
            </p:custDataLst>
          </p:nvPr>
        </p:nvSpPr>
        <p:spPr>
          <a:xfrm>
            <a:off x="3211513" y="1670050"/>
            <a:ext cx="8243887" cy="5016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3"/>
              </a:lnSpc>
              <a:buSzTx/>
              <a:buFontTx/>
              <a:buNone/>
            </a:pPr>
            <a:r>
              <a:rPr sz="1400">
                <a:ln w="9525" cap="flat" cmpd="sng" algn="ctr">
                  <a:noFill/>
                  <a:prstDash val="solid"/>
                  <a:round/>
                  <a:headEnd type="none" w="med" len="med"/>
                  <a:tailEnd type="none" w="med" len="med"/>
                </a:ln>
                <a:solidFill>
                  <a:srgbClr val="000000"/>
                </a:solidFill>
                <a:latin typeface="PMPMIL+å¾®è½¯é�»"/>
                <a:cs typeface="PMPMIL+å¾®è½¯é�»"/>
                <a:sym typeface="Wingdings"/>
              </a:rPr>
              <a:t>1.</a:t>
            </a:r>
            <a:r>
              <a:rPr sz="1400" spc="214">
                <a:ln w="9525" cap="flat" cmpd="sng" algn="ctr">
                  <a:noFill/>
                  <a:prstDash val="solid"/>
                  <a:round/>
                  <a:headEnd type="none" w="med" len="med"/>
                  <a:tailEnd type="none" w="med" len="med"/>
                </a:ln>
                <a:solidFill>
                  <a:srgbClr val="000000"/>
                </a:solidFill>
                <a:latin typeface="PMPMIL+å¾®è½¯é�»"/>
                <a:cs typeface="PMPMIL+å¾®è½¯é�»"/>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集团主要领导在</a:t>
            </a:r>
            <a:r>
              <a:rPr sz="1400" b="1">
                <a:ln w="9525" cap="flat" cmpd="sng" algn="ctr">
                  <a:noFill/>
                  <a:prstDash val="solid"/>
                  <a:round/>
                  <a:headEnd type="none" w="med" len="med"/>
                  <a:tailEnd type="none" w="med" len="med"/>
                </a:ln>
                <a:solidFill>
                  <a:srgbClr val="FF0000"/>
                </a:solidFill>
                <a:latin typeface="WNAGRA+å¾®è½¯é�»,Bold"/>
                <a:cs typeface="WNAGRA+å¾®è½¯é�»,Bold"/>
                <a:sym typeface="Wingdings"/>
              </a:rPr>
              <a:t>无法亲临现场</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的时候，通过系统远程和子公司或重点项目进行视频会议。</a:t>
            </a:r>
          </a:p>
        </p:txBody>
      </p:sp>
      <p:sp>
        <p:nvSpPr>
          <p:cNvPr id="6" name="object 6"/>
          <p:cNvSpPr txBox="1"/>
          <p:nvPr>
            <p:custDataLst>
              <p:tags r:id="rId5"/>
            </p:custDataLst>
          </p:nvPr>
        </p:nvSpPr>
        <p:spPr>
          <a:xfrm>
            <a:off x="3211513" y="1989138"/>
            <a:ext cx="9267825" cy="501650"/>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ru-RU" altLang="zh-CN" sz="1400">
                <a:solidFill>
                  <a:srgbClr val="000000"/>
                </a:solidFill>
                <a:latin typeface="PMPMIL+å¾®è½¯é�»" charset="-122"/>
                <a:ea typeface="PMPMIL+å¾®è½¯é�»" charset="-122"/>
              </a:rPr>
              <a:t>2. </a:t>
            </a:r>
            <a:r>
              <a:rPr lang="zh-CN" altLang="ru-RU" sz="1400">
                <a:solidFill>
                  <a:srgbClr val="000000"/>
                </a:solidFill>
                <a:latin typeface="SWEWCI+å¾®è½¯é�»" charset="-122"/>
                <a:ea typeface="SWEWCI+å¾®è½¯é�»" charset="-122"/>
              </a:rPr>
              <a:t>结合重要的</a:t>
            </a:r>
            <a:r>
              <a:rPr lang="zh-CN" altLang="ru-RU" sz="1400" b="1">
                <a:solidFill>
                  <a:srgbClr val="FF0000"/>
                </a:solidFill>
                <a:latin typeface="WNAGRA+å¾®è½¯é�»,Bold" charset="-122"/>
                <a:ea typeface="WNAGRA+å¾®è½¯é�»,Bold" charset="-122"/>
              </a:rPr>
              <a:t>生产数据、各分会场实时状态、项目现场视频</a:t>
            </a:r>
            <a:r>
              <a:rPr lang="zh-CN" altLang="ru-RU" sz="1400">
                <a:solidFill>
                  <a:srgbClr val="000000"/>
                </a:solidFill>
                <a:latin typeface="SWEWCI+å¾®è½¯é�»" charset="-122"/>
                <a:ea typeface="SWEWCI+å¾®è½¯é�»" charset="-122"/>
              </a:rPr>
              <a:t>，全方位了解项目的重要数据和实时状态。</a:t>
            </a:r>
          </a:p>
        </p:txBody>
      </p:sp>
      <p:sp>
        <p:nvSpPr>
          <p:cNvPr id="62471" name="object 7"/>
          <p:cNvSpPr>
            <a:spLocks noChangeArrowheads="1"/>
          </p:cNvSpPr>
          <p:nvPr>
            <p:custDataLst>
              <p:tags r:id="rId6"/>
            </p:custDataLst>
          </p:nvPr>
        </p:nvSpPr>
        <p:spPr bwMode="auto">
          <a:xfrm>
            <a:off x="6561138" y="2898775"/>
            <a:ext cx="15208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下级单位述职</a:t>
            </a:r>
          </a:p>
        </p:txBody>
      </p:sp>
      <p:sp>
        <p:nvSpPr>
          <p:cNvPr id="62472" name="object 8"/>
          <p:cNvSpPr>
            <a:spLocks noChangeArrowheads="1"/>
          </p:cNvSpPr>
          <p:nvPr>
            <p:custDataLst>
              <p:tags r:id="rId7"/>
            </p:custDataLst>
          </p:nvPr>
        </p:nvSpPr>
        <p:spPr bwMode="auto">
          <a:xfrm>
            <a:off x="949325" y="3208338"/>
            <a:ext cx="11445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638"/>
              </a:lnSpc>
            </a:pPr>
            <a:r>
              <a:rPr lang="zh-CN" altLang="ru-RU" sz="2000" b="1">
                <a:solidFill>
                  <a:srgbClr val="FFFFFF"/>
                </a:solidFill>
                <a:latin typeface="WNAGRA+å¾®è½¯é�»,Bold" charset="-122"/>
                <a:ea typeface="WNAGRA+å¾®è½¯é�»,Bold" charset="-122"/>
              </a:rPr>
              <a:t>生产指</a:t>
            </a:r>
          </a:p>
          <a:p>
            <a:pPr>
              <a:lnSpc>
                <a:spcPts val="2400"/>
              </a:lnSpc>
            </a:pPr>
            <a:r>
              <a:rPr lang="zh-CN" altLang="ru-RU" sz="2000" b="1">
                <a:solidFill>
                  <a:srgbClr val="FFFFFF"/>
                </a:solidFill>
                <a:latin typeface="WNAGRA+å¾®è½¯é�»,Bold" charset="-122"/>
                <a:ea typeface="WNAGRA+å¾®è½¯é�»,Bold" charset="-122"/>
              </a:rPr>
              <a:t>挥调度</a:t>
            </a:r>
          </a:p>
        </p:txBody>
      </p:sp>
      <p:sp>
        <p:nvSpPr>
          <p:cNvPr id="9" name="object 9"/>
          <p:cNvSpPr txBox="1"/>
          <p:nvPr>
            <p:custDataLst>
              <p:tags r:id="rId8"/>
            </p:custDataLst>
          </p:nvPr>
        </p:nvSpPr>
        <p:spPr>
          <a:xfrm>
            <a:off x="3211513" y="3338513"/>
            <a:ext cx="7427912" cy="5016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6"/>
              </a:lnSpc>
              <a:buSzTx/>
              <a:buFontTx/>
              <a:buNone/>
            </a:pPr>
            <a:r>
              <a:rPr sz="1400">
                <a:ln w="9525" cap="flat" cmpd="sng" algn="ctr">
                  <a:noFill/>
                  <a:prstDash val="solid"/>
                  <a:round/>
                  <a:headEnd type="none" w="med" len="med"/>
                  <a:tailEnd type="none" w="med" len="med"/>
                </a:ln>
                <a:solidFill>
                  <a:srgbClr val="000000"/>
                </a:solidFill>
                <a:latin typeface="PMPMIL+å¾®è½¯é�»"/>
                <a:cs typeface="PMPMIL+å¾®è½¯é�»"/>
                <a:sym typeface="Wingdings"/>
              </a:rPr>
              <a:t>1.</a:t>
            </a:r>
            <a:r>
              <a:rPr sz="1400" spc="214">
                <a:ln w="9525" cap="flat" cmpd="sng" algn="ctr">
                  <a:noFill/>
                  <a:prstDash val="solid"/>
                  <a:round/>
                  <a:headEnd type="none" w="med" len="med"/>
                  <a:tailEnd type="none" w="med" len="med"/>
                </a:ln>
                <a:solidFill>
                  <a:srgbClr val="000000"/>
                </a:solidFill>
                <a:latin typeface="PMPMIL+å¾®è½¯é�»"/>
                <a:cs typeface="PMPMIL+å¾®è½¯é�»"/>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下级单位述职时，集团领导通过平台可以清晰下级单位全年的计划指标完成情况</a:t>
            </a:r>
          </a:p>
        </p:txBody>
      </p:sp>
      <p:sp>
        <p:nvSpPr>
          <p:cNvPr id="10" name="object 10"/>
          <p:cNvSpPr txBox="1"/>
          <p:nvPr>
            <p:custDataLst>
              <p:tags r:id="rId9"/>
            </p:custDataLst>
          </p:nvPr>
        </p:nvSpPr>
        <p:spPr>
          <a:xfrm>
            <a:off x="3211513" y="3659188"/>
            <a:ext cx="9061450" cy="50165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3"/>
              </a:lnSpc>
              <a:buSzTx/>
              <a:buFontTx/>
              <a:buNone/>
            </a:pPr>
            <a:r>
              <a:rPr sz="1400">
                <a:ln w="9525" cap="flat" cmpd="sng" algn="ctr">
                  <a:noFill/>
                  <a:prstDash val="solid"/>
                  <a:round/>
                  <a:headEnd type="none" w="med" len="med"/>
                  <a:tailEnd type="none" w="med" len="med"/>
                </a:ln>
                <a:solidFill>
                  <a:srgbClr val="000000"/>
                </a:solidFill>
                <a:latin typeface="PMPMIL+å¾®è½¯é�»"/>
                <a:cs typeface="PMPMIL+å¾®è½¯é�»"/>
                <a:sym typeface="Wingdings"/>
              </a:rPr>
              <a:t>2.</a:t>
            </a:r>
            <a:r>
              <a:rPr sz="1400" spc="214">
                <a:ln w="9525" cap="flat" cmpd="sng" algn="ctr">
                  <a:noFill/>
                  <a:prstDash val="solid"/>
                  <a:round/>
                  <a:headEnd type="none" w="med" len="med"/>
                  <a:tailEnd type="none" w="med" len="med"/>
                </a:ln>
                <a:solidFill>
                  <a:srgbClr val="000000"/>
                </a:solidFill>
                <a:latin typeface="PMPMIL+å¾®è½¯é�»"/>
                <a:cs typeface="PMPMIL+å¾®è½¯é�»"/>
                <a:sym typeface="Wingdings"/>
              </a:rPr>
              <a:t> </a:t>
            </a:r>
            <a:r>
              <a:rPr sz="1400">
                <a:ln w="9525" cap="flat" cmpd="sng" algn="ctr">
                  <a:noFill/>
                  <a:prstDash val="solid"/>
                  <a:round/>
                  <a:headEnd type="none" w="med" len="med"/>
                  <a:tailEnd type="none" w="med" len="med"/>
                </a:ln>
                <a:solidFill>
                  <a:srgbClr val="000000"/>
                </a:solidFill>
                <a:latin typeface="SWEWCI+å¾®è½¯é�»"/>
                <a:cs typeface="SWEWCI+å¾®è½¯é�»"/>
                <a:sym typeface="Wingdings"/>
              </a:rPr>
              <a:t>未到场人员可以看到各个会场情况，同时主会场可以</a:t>
            </a:r>
            <a:r>
              <a:rPr sz="1400" b="1">
                <a:ln w="9525" cap="flat" cmpd="sng" algn="ctr">
                  <a:noFill/>
                  <a:prstDash val="solid"/>
                  <a:round/>
                  <a:headEnd type="none" w="med" len="med"/>
                  <a:tailEnd type="none" w="med" len="med"/>
                </a:ln>
                <a:solidFill>
                  <a:srgbClr val="FF0000"/>
                </a:solidFill>
                <a:latin typeface="WNAGRA+å¾®è½¯é�»,Bold"/>
                <a:cs typeface="WNAGRA+å¾®è½¯é�»,Bold"/>
                <a:sym typeface="Wingdings"/>
              </a:rPr>
              <a:t>看到各分会场的情况以及重点项目的实时情况</a:t>
            </a:r>
          </a:p>
        </p:txBody>
      </p:sp>
      <p:sp>
        <p:nvSpPr>
          <p:cNvPr id="62475" name="object 11"/>
          <p:cNvSpPr>
            <a:spLocks noChangeArrowheads="1"/>
          </p:cNvSpPr>
          <p:nvPr>
            <p:custDataLst>
              <p:tags r:id="rId10"/>
            </p:custDataLst>
          </p:nvPr>
        </p:nvSpPr>
        <p:spPr bwMode="auto">
          <a:xfrm>
            <a:off x="6054725" y="4554538"/>
            <a:ext cx="25638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各级领导，甲方业主检查</a:t>
            </a:r>
          </a:p>
        </p:txBody>
      </p:sp>
      <p:sp>
        <p:nvSpPr>
          <p:cNvPr id="12" name="object 12"/>
          <p:cNvSpPr txBox="1"/>
          <p:nvPr>
            <p:custDataLst>
              <p:tags r:id="rId11"/>
            </p:custDataLst>
          </p:nvPr>
        </p:nvSpPr>
        <p:spPr>
          <a:xfrm>
            <a:off x="3211513" y="5021263"/>
            <a:ext cx="7835900" cy="82232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56"/>
              </a:lnSpc>
              <a:buSzTx/>
              <a:buFontTx/>
              <a:buNone/>
            </a:pPr>
            <a:r>
              <a:rPr sz="1400">
                <a:ln w="9525" cap="flat" cmpd="sng" algn="ctr">
                  <a:noFill/>
                  <a:prstDash val="solid"/>
                  <a:round/>
                  <a:headEnd type="none" w="med" len="med"/>
                  <a:tailEnd type="none" w="med" len="med"/>
                </a:ln>
                <a:solidFill>
                  <a:srgbClr val="404040"/>
                </a:solidFill>
                <a:latin typeface="PMPMIL+å¾®è½¯é�»"/>
                <a:cs typeface="PMPMIL+å¾®è½¯é�»"/>
                <a:sym typeface="Wingdings"/>
              </a:rPr>
              <a:t>1.</a:t>
            </a:r>
            <a:r>
              <a:rPr sz="1400" spc="214">
                <a:ln w="9525" cap="flat" cmpd="sng" algn="ctr">
                  <a:noFill/>
                  <a:prstDash val="solid"/>
                  <a:round/>
                  <a:headEnd type="none" w="med" len="med"/>
                  <a:tailEnd type="none" w="med" len="med"/>
                </a:ln>
                <a:solidFill>
                  <a:srgbClr val="404040"/>
                </a:solidFill>
                <a:latin typeface="PMPMIL+å¾®è½¯é�»"/>
                <a:cs typeface="PMPMIL+å¾®è½¯é�»"/>
                <a:sym typeface="Wingdings"/>
              </a:rPr>
              <a:t> </a:t>
            </a:r>
            <a:r>
              <a:rPr sz="1400">
                <a:ln w="9525" cap="flat" cmpd="sng" algn="ctr">
                  <a:noFill/>
                  <a:prstDash val="solid"/>
                  <a:round/>
                  <a:headEnd type="none" w="med" len="med"/>
                  <a:tailEnd type="none" w="med" len="med"/>
                </a:ln>
                <a:solidFill>
                  <a:srgbClr val="404040"/>
                </a:solidFill>
                <a:latin typeface="SWEWCI+å¾®è½¯é�»"/>
                <a:cs typeface="SWEWCI+å¾®è½¯é�»"/>
                <a:sym typeface="Wingdings"/>
              </a:rPr>
              <a:t>通过平台，综合呈现企业关键指标，展示企业</a:t>
            </a:r>
            <a:r>
              <a:rPr sz="1400" b="1">
                <a:ln w="9525" cap="flat" cmpd="sng" algn="ctr">
                  <a:noFill/>
                  <a:prstDash val="solid"/>
                  <a:round/>
                  <a:headEnd type="none" w="med" len="med"/>
                  <a:tailEnd type="none" w="med" len="med"/>
                </a:ln>
                <a:solidFill>
                  <a:srgbClr val="FF0000"/>
                </a:solidFill>
                <a:latin typeface="WNAGRA+å¾®è½¯é�»,Bold"/>
                <a:cs typeface="WNAGRA+å¾®è½¯é�»,Bold"/>
                <a:sym typeface="Wingdings"/>
              </a:rPr>
              <a:t>打通各管理层级信息壁垒</a:t>
            </a:r>
            <a:r>
              <a:rPr sz="1400">
                <a:ln w="9525" cap="flat" cmpd="sng" algn="ctr">
                  <a:noFill/>
                  <a:prstDash val="solid"/>
                  <a:round/>
                  <a:headEnd type="none" w="med" len="med"/>
                  <a:tailEnd type="none" w="med" len="med"/>
                </a:ln>
                <a:solidFill>
                  <a:srgbClr val="404040"/>
                </a:solidFill>
                <a:latin typeface="SWEWCI+å¾®è½¯é�»"/>
                <a:cs typeface="SWEWCI+å¾®è½¯é�»"/>
                <a:sym typeface="Wingdings"/>
              </a:rPr>
              <a:t>的信息化水平</a:t>
            </a:r>
          </a:p>
          <a:p>
            <a:pPr eaLnBrk="0" fontAlgn="auto" hangingPunct="0">
              <a:lnSpc>
                <a:spcPts val="1853"/>
              </a:lnSpc>
              <a:spcBef>
                <a:spcPts val="619"/>
              </a:spcBef>
              <a:buSzTx/>
              <a:buFontTx/>
              <a:buNone/>
            </a:pPr>
            <a:r>
              <a:rPr sz="1400">
                <a:ln w="9525" cap="flat" cmpd="sng" algn="ctr">
                  <a:noFill/>
                  <a:prstDash val="solid"/>
                  <a:round/>
                  <a:headEnd type="none" w="med" len="med"/>
                  <a:tailEnd type="none" w="med" len="med"/>
                </a:ln>
                <a:solidFill>
                  <a:srgbClr val="404040"/>
                </a:solidFill>
                <a:latin typeface="PMPMIL+å¾®è½¯é�»"/>
                <a:cs typeface="PMPMIL+å¾®è½¯é�»"/>
                <a:sym typeface="Wingdings"/>
              </a:rPr>
              <a:t>2.</a:t>
            </a:r>
            <a:r>
              <a:rPr sz="1400" spc="214">
                <a:ln w="9525" cap="flat" cmpd="sng" algn="ctr">
                  <a:noFill/>
                  <a:prstDash val="solid"/>
                  <a:round/>
                  <a:headEnd type="none" w="med" len="med"/>
                  <a:tailEnd type="none" w="med" len="med"/>
                </a:ln>
                <a:solidFill>
                  <a:srgbClr val="404040"/>
                </a:solidFill>
                <a:latin typeface="PMPMIL+å¾®è½¯é�»"/>
                <a:cs typeface="PMPMIL+å¾®è½¯é�»"/>
                <a:sym typeface="Wingdings"/>
              </a:rPr>
              <a:t> </a:t>
            </a:r>
            <a:r>
              <a:rPr sz="1400">
                <a:ln w="9525" cap="flat" cmpd="sng" algn="ctr">
                  <a:noFill/>
                  <a:prstDash val="solid"/>
                  <a:round/>
                  <a:headEnd type="none" w="med" len="med"/>
                  <a:tailEnd type="none" w="med" len="med"/>
                </a:ln>
                <a:solidFill>
                  <a:srgbClr val="404040"/>
                </a:solidFill>
                <a:latin typeface="SWEWCI+å¾®è½¯é�»"/>
                <a:cs typeface="SWEWCI+å¾®è½¯é�»"/>
                <a:sym typeface="Wingdings"/>
              </a:rPr>
              <a:t>体现集团利用信息化手段</a:t>
            </a:r>
            <a:r>
              <a:rPr sz="1400" b="1">
                <a:ln w="9525" cap="flat" cmpd="sng" algn="ctr">
                  <a:noFill/>
                  <a:prstDash val="solid"/>
                  <a:round/>
                  <a:headEnd type="none" w="med" len="med"/>
                  <a:tailEnd type="none" w="med" len="med"/>
                </a:ln>
                <a:solidFill>
                  <a:srgbClr val="FF0000"/>
                </a:solidFill>
                <a:latin typeface="WNAGRA+å¾®è½¯é�»,Bold"/>
                <a:cs typeface="WNAGRA+å¾®è½¯é�»,Bold"/>
                <a:sym typeface="Wingdings"/>
              </a:rPr>
              <a:t>自上而下的管理模式</a:t>
            </a:r>
          </a:p>
        </p:txBody>
      </p:sp>
    </p:spTree>
    <p:extLst>
      <p:ext uri="{BB962C8B-B14F-4D97-AF65-F5344CB8AC3E}">
        <p14:creationId xmlns:p14="http://schemas.microsoft.com/office/powerpoint/2010/main" val="58776165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189413" y="223838"/>
            <a:ext cx="4443412"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1-</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广联达视频会议系统☆</a:t>
            </a:r>
          </a:p>
        </p:txBody>
      </p:sp>
      <p:sp>
        <p:nvSpPr>
          <p:cNvPr id="4" name="object 4"/>
          <p:cNvSpPr txBox="1"/>
          <p:nvPr>
            <p:custDataLst>
              <p:tags r:id="rId3"/>
            </p:custDataLst>
          </p:nvPr>
        </p:nvSpPr>
        <p:spPr>
          <a:xfrm>
            <a:off x="1239838" y="1728788"/>
            <a:ext cx="5253037" cy="644525"/>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375"/>
              </a:lnSpc>
            </a:pPr>
            <a:r>
              <a:rPr lang="zh-CN" altLang="ru-RU">
                <a:solidFill>
                  <a:srgbClr val="404040"/>
                </a:solidFill>
                <a:latin typeface="SWEWCI+å¾®è½¯é�»" charset="-122"/>
                <a:ea typeface="SWEWCI+å¾®è½¯é�»" charset="-122"/>
              </a:rPr>
              <a:t>广联达视频会议系统利用</a:t>
            </a:r>
            <a:r>
              <a:rPr lang="zh-CN" altLang="ru-RU" b="1">
                <a:solidFill>
                  <a:srgbClr val="FF0000"/>
                </a:solidFill>
                <a:latin typeface="WNAGRA+å¾®è½¯é�»,Bold" charset="-122"/>
                <a:ea typeface="WNAGRA+å¾®è½¯é�»,Bold" charset="-122"/>
              </a:rPr>
              <a:t>软硬件结合</a:t>
            </a:r>
            <a:r>
              <a:rPr lang="zh-CN" altLang="ru-RU" b="1">
                <a:solidFill>
                  <a:srgbClr val="0070C0"/>
                </a:solidFill>
                <a:latin typeface="WNAGRA+å¾®è½¯é�»,Bold" charset="-122"/>
                <a:ea typeface="WNAGRA+å¾®è½¯é�»,Bold" charset="-122"/>
              </a:rPr>
              <a:t>，</a:t>
            </a:r>
            <a:r>
              <a:rPr lang="zh-CN" altLang="ru-RU">
                <a:solidFill>
                  <a:srgbClr val="404040"/>
                </a:solidFill>
                <a:latin typeface="SWEWCI+å¾®è½¯é�»" charset="-122"/>
                <a:ea typeface="SWEWCI+å¾®è½¯é�»" charset="-122"/>
              </a:rPr>
              <a:t>通过</a:t>
            </a:r>
          </a:p>
        </p:txBody>
      </p:sp>
      <p:sp>
        <p:nvSpPr>
          <p:cNvPr id="5" name="object 5"/>
          <p:cNvSpPr txBox="1"/>
          <p:nvPr>
            <p:custDataLst>
              <p:tags r:id="rId4"/>
            </p:custDataLst>
          </p:nvPr>
        </p:nvSpPr>
        <p:spPr>
          <a:xfrm>
            <a:off x="693738" y="2278063"/>
            <a:ext cx="5884862" cy="2840037"/>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375"/>
              </a:lnSpc>
              <a:buSzTx/>
              <a:buFontTx/>
              <a:buNone/>
            </a:pPr>
            <a:r>
              <a:rPr spc="37">
                <a:ln w="9525" cap="flat" cmpd="sng" algn="ctr">
                  <a:noFill/>
                  <a:prstDash val="solid"/>
                  <a:round/>
                  <a:headEnd type="none" w="med" len="med"/>
                  <a:tailEnd type="none" w="med" len="med"/>
                </a:ln>
                <a:solidFill>
                  <a:srgbClr val="000000"/>
                </a:solidFill>
                <a:latin typeface="SWEWCI+å¾®è½¯é�»"/>
                <a:cs typeface="SWEWCI+å¾®è½¯é�»"/>
                <a:sym typeface="Wingdings"/>
              </a:rPr>
              <a:t>互联网</a:t>
            </a:r>
            <a:r>
              <a:rPr spc="31">
                <a:ln w="9525" cap="flat" cmpd="sng" algn="ctr">
                  <a:noFill/>
                  <a:prstDash val="solid"/>
                  <a:round/>
                  <a:headEnd type="none" w="med" len="med"/>
                  <a:tailEnd type="none" w="med" len="med"/>
                </a:ln>
                <a:solidFill>
                  <a:srgbClr val="404040"/>
                </a:solidFill>
                <a:latin typeface="SWEWCI+å¾®è½¯é�»"/>
                <a:cs typeface="SWEWCI+å¾®è½¯é�»"/>
                <a:sym typeface="Wingdings"/>
              </a:rPr>
              <a:t>手段，对建筑行业的</a:t>
            </a:r>
            <a:r>
              <a:rPr spc="33">
                <a:ln w="9525" cap="flat" cmpd="sng" algn="ctr">
                  <a:noFill/>
                  <a:prstDash val="solid"/>
                  <a:round/>
                  <a:headEnd type="none" w="med" len="med"/>
                  <a:tailEnd type="none" w="med" len="med"/>
                </a:ln>
                <a:solidFill>
                  <a:srgbClr val="000000"/>
                </a:solidFill>
                <a:latin typeface="SWEWCI+å¾®è½¯é�»"/>
                <a:cs typeface="SWEWCI+å¾®è½¯é�»"/>
                <a:sym typeface="Wingdings"/>
              </a:rPr>
              <a:t>实时交流，沟通</a:t>
            </a:r>
            <a:r>
              <a:rPr spc="38">
                <a:ln w="9525" cap="flat" cmpd="sng" algn="ctr">
                  <a:noFill/>
                  <a:prstDash val="solid"/>
                  <a:round/>
                  <a:headEnd type="none" w="med" len="med"/>
                  <a:tailEnd type="none" w="med" len="med"/>
                </a:ln>
                <a:solidFill>
                  <a:srgbClr val="404040"/>
                </a:solidFill>
                <a:latin typeface="SWEWCI+å¾®è½¯é�»"/>
                <a:cs typeface="SWEWCI+å¾®è½¯é�»"/>
                <a:sym typeface="Wingdings"/>
              </a:rPr>
              <a:t>进行全</a:t>
            </a:r>
          </a:p>
          <a:p>
            <a:pPr eaLnBrk="0" fontAlgn="auto" hangingPunct="0">
              <a:lnSpc>
                <a:spcPts val="2375"/>
              </a:lnSpc>
              <a:spcBef>
                <a:spcPts val="1944"/>
              </a:spcBef>
              <a:buSzTx/>
              <a:buFontTx/>
              <a:buNone/>
            </a:pPr>
            <a:r>
              <a:rPr spc="33">
                <a:ln w="9525" cap="flat" cmpd="sng" algn="ctr">
                  <a:noFill/>
                  <a:prstDash val="solid"/>
                  <a:round/>
                  <a:headEnd type="none" w="med" len="med"/>
                  <a:tailEnd type="none" w="med" len="med"/>
                </a:ln>
                <a:solidFill>
                  <a:srgbClr val="404040"/>
                </a:solidFill>
                <a:latin typeface="SWEWCI+å¾®è½¯é�»"/>
                <a:cs typeface="SWEWCI+å¾®è½¯é�»"/>
                <a:sym typeface="Wingdings"/>
              </a:rPr>
              <a:t>方位的管控，旨在为建筑施工企业提供</a:t>
            </a:r>
            <a:r>
              <a:rPr b="1" spc="31">
                <a:ln w="9525" cap="flat" cmpd="sng" algn="ctr">
                  <a:noFill/>
                  <a:prstDash val="solid"/>
                  <a:round/>
                  <a:headEnd type="none" w="med" len="med"/>
                  <a:tailEnd type="none" w="med" len="med"/>
                </a:ln>
                <a:solidFill>
                  <a:srgbClr val="FF0000"/>
                </a:solidFill>
                <a:latin typeface="WNAGRA+å¾®è½¯é�»,Bold"/>
                <a:cs typeface="WNAGRA+å¾®è½¯é�»,Bold"/>
                <a:sym typeface="Wingdings"/>
              </a:rPr>
              <a:t>生产指挥调</a:t>
            </a:r>
          </a:p>
          <a:p>
            <a:pPr eaLnBrk="0" fontAlgn="auto" hangingPunct="0">
              <a:lnSpc>
                <a:spcPts val="2378"/>
              </a:lnSpc>
              <a:spcBef>
                <a:spcPts val="1941"/>
              </a:spcBef>
              <a:buSzTx/>
              <a:buFontTx/>
              <a:buNone/>
            </a:pPr>
            <a:r>
              <a:rPr b="1" spc="33">
                <a:ln w="9525" cap="flat" cmpd="sng" algn="ctr">
                  <a:noFill/>
                  <a:prstDash val="solid"/>
                  <a:round/>
                  <a:headEnd type="none" w="med" len="med"/>
                  <a:tailEnd type="none" w="med" len="med"/>
                </a:ln>
                <a:solidFill>
                  <a:srgbClr val="FF0000"/>
                </a:solidFill>
                <a:latin typeface="WNAGRA+å¾®è½¯é�»,Bold"/>
                <a:cs typeface="WNAGRA+å¾®è½¯é�»,Bold"/>
                <a:sym typeface="Wingdings"/>
              </a:rPr>
              <a:t>度、项目会商、接入工地视频监控、安全培训视频</a:t>
            </a:r>
          </a:p>
          <a:p>
            <a:pPr eaLnBrk="0" fontAlgn="auto" hangingPunct="0">
              <a:lnSpc>
                <a:spcPts val="2375"/>
              </a:lnSpc>
              <a:spcBef>
                <a:spcPts val="1945"/>
              </a:spcBef>
              <a:buSzTx/>
              <a:buFontTx/>
              <a:buNone/>
            </a:pPr>
            <a:r>
              <a:rPr b="1" spc="13">
                <a:ln w="9525" cap="flat" cmpd="sng" algn="ctr">
                  <a:noFill/>
                  <a:prstDash val="solid"/>
                  <a:round/>
                  <a:headEnd type="none" w="med" len="med"/>
                  <a:tailEnd type="none" w="med" len="med"/>
                </a:ln>
                <a:solidFill>
                  <a:srgbClr val="FF0000"/>
                </a:solidFill>
                <a:latin typeface="WNAGRA+å¾®è½¯é�»,Bold"/>
                <a:cs typeface="WNAGRA+å¾®è½¯é�»,Bold"/>
                <a:sym typeface="Wingdings"/>
              </a:rPr>
              <a:t>点播</a:t>
            </a:r>
            <a:r>
              <a:rPr>
                <a:ln w="9525" cap="flat" cmpd="sng" algn="ctr">
                  <a:noFill/>
                  <a:prstDash val="solid"/>
                  <a:round/>
                  <a:headEnd type="none" w="med" len="med"/>
                  <a:tailEnd type="none" w="med" len="med"/>
                </a:ln>
                <a:solidFill>
                  <a:srgbClr val="404040"/>
                </a:solidFill>
                <a:latin typeface="SWEWCI+å¾®è½¯é�»"/>
                <a:cs typeface="SWEWCI+å¾®è½¯é�»"/>
                <a:sym typeface="Wingdings"/>
              </a:rPr>
              <a:t>等一站式服务。无论使用</a:t>
            </a:r>
            <a:r>
              <a:rPr>
                <a:ln w="9525" cap="flat" cmpd="sng" algn="ctr">
                  <a:noFill/>
                  <a:prstDash val="solid"/>
                  <a:round/>
                  <a:headEnd type="none" w="med" len="med"/>
                  <a:tailEnd type="none" w="med" len="med"/>
                </a:ln>
                <a:solidFill>
                  <a:srgbClr val="404040"/>
                </a:solidFill>
                <a:latin typeface="PMPMIL+å¾®è½¯é�»"/>
                <a:cs typeface="PMPMIL+å¾®è½¯é�»"/>
                <a:sym typeface="Wingdings"/>
              </a:rPr>
              <a:t>PC</a:t>
            </a:r>
            <a:r>
              <a:rPr>
                <a:ln w="9525" cap="flat" cmpd="sng" algn="ctr">
                  <a:noFill/>
                  <a:prstDash val="solid"/>
                  <a:round/>
                  <a:headEnd type="none" w="med" len="med"/>
                  <a:tailEnd type="none" w="med" len="med"/>
                </a:ln>
                <a:solidFill>
                  <a:srgbClr val="404040"/>
                </a:solidFill>
                <a:latin typeface="SWEWCI+å¾®è½¯é�»"/>
                <a:cs typeface="SWEWCI+å¾®è½¯é�»"/>
                <a:sym typeface="Wingdings"/>
              </a:rPr>
              <a:t>、平板、手机、电</a:t>
            </a:r>
          </a:p>
          <a:p>
            <a:pPr eaLnBrk="0" fontAlgn="auto" hangingPunct="0">
              <a:lnSpc>
                <a:spcPts val="2375"/>
              </a:lnSpc>
              <a:spcBef>
                <a:spcPts val="1994"/>
              </a:spcBef>
              <a:buSzTx/>
              <a:buFontTx/>
              <a:buNone/>
            </a:pPr>
            <a:r>
              <a:rPr>
                <a:ln w="9525" cap="flat" cmpd="sng" algn="ctr">
                  <a:noFill/>
                  <a:prstDash val="solid"/>
                  <a:round/>
                  <a:headEnd type="none" w="med" len="med"/>
                  <a:tailEnd type="none" w="med" len="med"/>
                </a:ln>
                <a:solidFill>
                  <a:srgbClr val="404040"/>
                </a:solidFill>
                <a:latin typeface="SWEWCI+å¾®è½¯é�»"/>
                <a:cs typeface="SWEWCI+å¾®è½¯é�»"/>
                <a:sym typeface="Wingdings"/>
              </a:rPr>
              <a:t>视等设备，都能连接到一起召开视频会议。</a:t>
            </a:r>
          </a:p>
        </p:txBody>
      </p:sp>
    </p:spTree>
    <p:extLst>
      <p:ext uri="{BB962C8B-B14F-4D97-AF65-F5344CB8AC3E}">
        <p14:creationId xmlns:p14="http://schemas.microsoft.com/office/powerpoint/2010/main" val="255838593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object 1"/>
          <p:cNvSpPr>
            <a:spLocks noChangeArrowheads="1"/>
          </p:cNvSpPr>
          <p:nvPr>
            <p:custDataLst>
              <p:tags r:id="rId1"/>
            </p:custDataLst>
          </p:nvPr>
        </p:nvSpPr>
        <p:spPr bwMode="auto">
          <a:xfrm>
            <a:off x="0" y="0"/>
            <a:ext cx="12192000" cy="6858000"/>
          </a:xfrm>
          <a:prstGeom prst="rect">
            <a:avLst/>
          </a:prstGeom>
          <a:blipFill dpi="0" rotWithShape="0">
            <a:blip r:embed="rId18"/>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4900613" y="223838"/>
            <a:ext cx="2978150"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2-</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无人机巡视☆</a:t>
            </a:r>
          </a:p>
        </p:txBody>
      </p:sp>
      <p:sp>
        <p:nvSpPr>
          <p:cNvPr id="65540" name="object 4"/>
          <p:cNvSpPr>
            <a:spLocks noChangeArrowheads="1"/>
          </p:cNvSpPr>
          <p:nvPr>
            <p:custDataLst>
              <p:tags r:id="rId3"/>
            </p:custDataLst>
          </p:nvPr>
        </p:nvSpPr>
        <p:spPr bwMode="auto">
          <a:xfrm>
            <a:off x="8859838" y="1004888"/>
            <a:ext cx="76993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397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三维实景</a:t>
            </a:r>
          </a:p>
          <a:p>
            <a:pPr>
              <a:lnSpc>
                <a:spcPts val="1313"/>
              </a:lnSpc>
            </a:pPr>
            <a:r>
              <a:rPr lang="zh-CN" altLang="ru-RU" sz="1100">
                <a:solidFill>
                  <a:srgbClr val="FFFFFF"/>
                </a:solidFill>
                <a:latin typeface="SWEWCI+å¾®è½¯é�»" charset="-122"/>
                <a:ea typeface="SWEWCI+å¾®è½¯é�»" charset="-122"/>
              </a:rPr>
              <a:t>模型</a:t>
            </a:r>
          </a:p>
        </p:txBody>
      </p:sp>
      <p:sp>
        <p:nvSpPr>
          <p:cNvPr id="65541" name="object 5"/>
          <p:cNvSpPr>
            <a:spLocks noChangeArrowheads="1"/>
          </p:cNvSpPr>
          <p:nvPr>
            <p:custDataLst>
              <p:tags r:id="rId4"/>
            </p:custDataLst>
          </p:nvPr>
        </p:nvSpPr>
        <p:spPr bwMode="auto">
          <a:xfrm>
            <a:off x="10047288" y="1004888"/>
            <a:ext cx="76993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397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遥感正射</a:t>
            </a:r>
          </a:p>
          <a:p>
            <a:pPr>
              <a:lnSpc>
                <a:spcPts val="1313"/>
              </a:lnSpc>
            </a:pPr>
            <a:r>
              <a:rPr lang="zh-CN" altLang="ru-RU" sz="1100">
                <a:solidFill>
                  <a:srgbClr val="FFFFFF"/>
                </a:solidFill>
                <a:latin typeface="SWEWCI+å¾®è½¯é�»" charset="-122"/>
                <a:ea typeface="SWEWCI+å¾®è½¯é�»" charset="-122"/>
              </a:rPr>
              <a:t>影像</a:t>
            </a:r>
          </a:p>
        </p:txBody>
      </p:sp>
      <p:sp>
        <p:nvSpPr>
          <p:cNvPr id="65542" name="object 6"/>
          <p:cNvSpPr>
            <a:spLocks noChangeArrowheads="1"/>
          </p:cNvSpPr>
          <p:nvPr>
            <p:custDataLst>
              <p:tags r:id="rId5"/>
            </p:custDataLst>
          </p:nvPr>
        </p:nvSpPr>
        <p:spPr bwMode="auto">
          <a:xfrm>
            <a:off x="11117263" y="990600"/>
            <a:ext cx="7366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ru-RU" altLang="zh-CN" sz="1100">
                <a:solidFill>
                  <a:srgbClr val="FFFFFF"/>
                </a:solidFill>
                <a:latin typeface="PMPMIL+å¾®è½¯é�»" charset="-122"/>
                <a:ea typeface="PMPMIL+å¾®è½¯é�»" charset="-122"/>
              </a:rPr>
              <a:t>720</a:t>
            </a:r>
            <a:r>
              <a:rPr lang="zh-CN" altLang="ru-RU" sz="1100">
                <a:solidFill>
                  <a:srgbClr val="FFFFFF"/>
                </a:solidFill>
                <a:latin typeface="SWEWCI+å¾®è½¯é�»" charset="-122"/>
                <a:ea typeface="SWEWCI+å¾®è½¯é�»" charset="-122"/>
              </a:rPr>
              <a:t>度全</a:t>
            </a:r>
          </a:p>
        </p:txBody>
      </p:sp>
      <p:sp>
        <p:nvSpPr>
          <p:cNvPr id="65543" name="object 7"/>
          <p:cNvSpPr>
            <a:spLocks noChangeArrowheads="1"/>
          </p:cNvSpPr>
          <p:nvPr>
            <p:custDataLst>
              <p:tags r:id="rId6"/>
            </p:custDataLst>
          </p:nvPr>
        </p:nvSpPr>
        <p:spPr bwMode="auto">
          <a:xfrm>
            <a:off x="6542088" y="1089025"/>
            <a:ext cx="7699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航拍图片</a:t>
            </a:r>
          </a:p>
        </p:txBody>
      </p:sp>
      <p:sp>
        <p:nvSpPr>
          <p:cNvPr id="65544" name="object 8"/>
          <p:cNvSpPr>
            <a:spLocks noChangeArrowheads="1"/>
          </p:cNvSpPr>
          <p:nvPr>
            <p:custDataLst>
              <p:tags r:id="rId7"/>
            </p:custDataLst>
          </p:nvPr>
        </p:nvSpPr>
        <p:spPr bwMode="auto">
          <a:xfrm>
            <a:off x="7723188" y="1089025"/>
            <a:ext cx="7699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航拍视频</a:t>
            </a:r>
          </a:p>
        </p:txBody>
      </p:sp>
      <p:sp>
        <p:nvSpPr>
          <p:cNvPr id="65545" name="object 9"/>
          <p:cNvSpPr>
            <a:spLocks noChangeArrowheads="1"/>
          </p:cNvSpPr>
          <p:nvPr>
            <p:custDataLst>
              <p:tags r:id="rId8"/>
            </p:custDataLst>
          </p:nvPr>
        </p:nvSpPr>
        <p:spPr bwMode="auto">
          <a:xfrm>
            <a:off x="11310938" y="1157288"/>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景</a:t>
            </a:r>
          </a:p>
        </p:txBody>
      </p:sp>
      <p:sp>
        <p:nvSpPr>
          <p:cNvPr id="65546" name="object 10"/>
          <p:cNvSpPr>
            <a:spLocks noChangeArrowheads="1"/>
          </p:cNvSpPr>
          <p:nvPr>
            <p:custDataLst>
              <p:tags r:id="rId9"/>
            </p:custDataLst>
          </p:nvPr>
        </p:nvSpPr>
        <p:spPr bwMode="auto">
          <a:xfrm>
            <a:off x="2841625" y="4302125"/>
            <a:ext cx="9112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2794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绿色文明施</a:t>
            </a:r>
          </a:p>
          <a:p>
            <a:pPr>
              <a:lnSpc>
                <a:spcPts val="1313"/>
              </a:lnSpc>
            </a:pPr>
            <a:r>
              <a:rPr lang="zh-CN" altLang="ru-RU" sz="1100">
                <a:solidFill>
                  <a:srgbClr val="FFFFFF"/>
                </a:solidFill>
                <a:latin typeface="SWEWCI+å¾®è½¯é�»" charset="-122"/>
                <a:ea typeface="SWEWCI+å¾®è½¯é�»" charset="-122"/>
              </a:rPr>
              <a:t>工</a:t>
            </a:r>
          </a:p>
        </p:txBody>
      </p:sp>
      <p:sp>
        <p:nvSpPr>
          <p:cNvPr id="65547" name="object 11"/>
          <p:cNvSpPr>
            <a:spLocks noChangeArrowheads="1"/>
          </p:cNvSpPr>
          <p:nvPr>
            <p:custDataLst>
              <p:tags r:id="rId10"/>
            </p:custDataLst>
          </p:nvPr>
        </p:nvSpPr>
        <p:spPr bwMode="auto">
          <a:xfrm>
            <a:off x="658813" y="4381500"/>
            <a:ext cx="7715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进度管理</a:t>
            </a:r>
          </a:p>
        </p:txBody>
      </p:sp>
      <p:sp>
        <p:nvSpPr>
          <p:cNvPr id="65548" name="object 12"/>
          <p:cNvSpPr>
            <a:spLocks noChangeArrowheads="1"/>
          </p:cNvSpPr>
          <p:nvPr>
            <p:custDataLst>
              <p:tags r:id="rId11"/>
            </p:custDataLst>
          </p:nvPr>
        </p:nvSpPr>
        <p:spPr bwMode="auto">
          <a:xfrm>
            <a:off x="1785938" y="4386263"/>
            <a:ext cx="7699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安全监管</a:t>
            </a:r>
          </a:p>
        </p:txBody>
      </p:sp>
      <p:sp>
        <p:nvSpPr>
          <p:cNvPr id="65549" name="object 13"/>
          <p:cNvSpPr>
            <a:spLocks noChangeArrowheads="1"/>
          </p:cNvSpPr>
          <p:nvPr>
            <p:custDataLst>
              <p:tags r:id="rId12"/>
            </p:custDataLst>
          </p:nvPr>
        </p:nvSpPr>
        <p:spPr bwMode="auto">
          <a:xfrm>
            <a:off x="4040188" y="4386263"/>
            <a:ext cx="7699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前期规划</a:t>
            </a:r>
          </a:p>
        </p:txBody>
      </p:sp>
      <p:sp>
        <p:nvSpPr>
          <p:cNvPr id="65550" name="object 14"/>
          <p:cNvSpPr>
            <a:spLocks noChangeArrowheads="1"/>
          </p:cNvSpPr>
          <p:nvPr>
            <p:custDataLst>
              <p:tags r:id="rId13"/>
            </p:custDataLst>
          </p:nvPr>
        </p:nvSpPr>
        <p:spPr bwMode="auto">
          <a:xfrm>
            <a:off x="5167313" y="4381500"/>
            <a:ext cx="7699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a:solidFill>
                  <a:srgbClr val="FFFFFF"/>
                </a:solidFill>
                <a:latin typeface="SWEWCI+å¾®è½¯é�»" charset="-122"/>
                <a:ea typeface="SWEWCI+å¾®è½¯é�»" charset="-122"/>
              </a:rPr>
              <a:t>运维检测</a:t>
            </a:r>
          </a:p>
        </p:txBody>
      </p:sp>
      <p:sp>
        <p:nvSpPr>
          <p:cNvPr id="15" name="object 15"/>
          <p:cNvSpPr txBox="1"/>
          <p:nvPr>
            <p:custDataLst>
              <p:tags r:id="rId14"/>
            </p:custDataLst>
          </p:nvPr>
        </p:nvSpPr>
        <p:spPr>
          <a:xfrm>
            <a:off x="547688" y="5122863"/>
            <a:ext cx="8097837" cy="573087"/>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2106"/>
              </a:lnSpc>
              <a:buSzTx/>
              <a:buFontTx/>
              <a:buNone/>
            </a:pPr>
            <a:r>
              <a:rPr sz="1600">
                <a:ln w="9525" cap="flat" cmpd="sng" algn="ctr">
                  <a:noFill/>
                  <a:prstDash val="solid"/>
                  <a:round/>
                  <a:headEnd type="none" w="med" len="med"/>
                  <a:tailEnd type="none" w="med" len="med"/>
                </a:ln>
                <a:solidFill>
                  <a:srgbClr val="000000"/>
                </a:solidFill>
                <a:latin typeface="PMPMIL+å¾®è½¯é�»"/>
                <a:cs typeface="PMPMIL+å¾®è½¯é�»"/>
                <a:sym typeface="Wingdings"/>
              </a:rPr>
              <a:t>1.</a:t>
            </a:r>
            <a:r>
              <a:rPr sz="1600" spc="908">
                <a:ln w="9525" cap="flat" cmpd="sng" algn="ctr">
                  <a:noFill/>
                  <a:prstDash val="solid"/>
                  <a:round/>
                  <a:headEnd type="none" w="med" len="med"/>
                  <a:tailEnd type="none" w="med" len="med"/>
                </a:ln>
                <a:solidFill>
                  <a:srgbClr val="000000"/>
                </a:solidFill>
                <a:latin typeface="PMPMIL+å¾®è½¯é�»"/>
                <a:cs typeface="PMPMIL+å¾®è½¯é�»"/>
                <a:sym typeface="Wingdings"/>
              </a:rPr>
              <a:t> </a:t>
            </a:r>
            <a:r>
              <a:rPr sz="1600">
                <a:ln w="9525" cap="flat" cmpd="sng" algn="ctr">
                  <a:noFill/>
                  <a:prstDash val="solid"/>
                  <a:round/>
                  <a:headEnd type="none" w="med" len="med"/>
                  <a:tailEnd type="none" w="med" len="med"/>
                </a:ln>
                <a:solidFill>
                  <a:srgbClr val="000000"/>
                </a:solidFill>
                <a:latin typeface="SWEWCI+å¾®è½¯é�»"/>
                <a:cs typeface="SWEWCI+å¾®è½¯é�»"/>
                <a:sym typeface="Wingdings"/>
              </a:rPr>
              <a:t>通过</a:t>
            </a:r>
            <a:r>
              <a:rPr sz="1600" b="1">
                <a:ln w="9525" cap="flat" cmpd="sng" algn="ctr">
                  <a:noFill/>
                  <a:prstDash val="solid"/>
                  <a:round/>
                  <a:headEnd type="none" w="med" len="med"/>
                  <a:tailEnd type="none" w="med" len="med"/>
                </a:ln>
                <a:solidFill>
                  <a:srgbClr val="FF0000"/>
                </a:solidFill>
                <a:latin typeface="WNAGRA+å¾®è½¯é�»,Bold"/>
                <a:cs typeface="WNAGRA+å¾®è½¯é�»,Bold"/>
                <a:sym typeface="Wingdings"/>
              </a:rPr>
              <a:t>远程操控端</a:t>
            </a:r>
            <a:r>
              <a:rPr sz="1600">
                <a:ln w="9525" cap="flat" cmpd="sng" algn="ctr">
                  <a:noFill/>
                  <a:prstDash val="solid"/>
                  <a:round/>
                  <a:headEnd type="none" w="med" len="med"/>
                  <a:tailEnd type="none" w="med" len="med"/>
                </a:ln>
                <a:solidFill>
                  <a:srgbClr val="000000"/>
                </a:solidFill>
                <a:latin typeface="SWEWCI+å¾®è½¯é�»"/>
                <a:cs typeface="SWEWCI+å¾®è½¯é�»"/>
                <a:sym typeface="Wingdings"/>
              </a:rPr>
              <a:t>可随时随地向施工现场的无人机下发作业任务和控制指令；</a:t>
            </a:r>
          </a:p>
        </p:txBody>
      </p:sp>
      <p:sp>
        <p:nvSpPr>
          <p:cNvPr id="16" name="object 16"/>
          <p:cNvSpPr txBox="1"/>
          <p:nvPr>
            <p:custDataLst>
              <p:tags r:id="rId15"/>
            </p:custDataLst>
          </p:nvPr>
        </p:nvSpPr>
        <p:spPr>
          <a:xfrm>
            <a:off x="547688" y="5489575"/>
            <a:ext cx="11371262" cy="938213"/>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a:solidFill>
                  <a:srgbClr val="000000"/>
                </a:solidFill>
                <a:latin typeface="PMPMIL+å¾®è½¯é�»" charset="-122"/>
                <a:ea typeface="PMPMIL+å¾®è½¯é�»" charset="-122"/>
              </a:rPr>
              <a:t>2. </a:t>
            </a:r>
            <a:r>
              <a:rPr lang="zh-CN" altLang="ru-RU" sz="1600">
                <a:solidFill>
                  <a:srgbClr val="000000"/>
                </a:solidFill>
                <a:latin typeface="SWEWCI+å¾®è½¯é�»" charset="-122"/>
                <a:ea typeface="SWEWCI+å¾®è½¯é�»" charset="-122"/>
              </a:rPr>
              <a:t>作业现场的无人机</a:t>
            </a:r>
            <a:r>
              <a:rPr lang="zh-CN" altLang="ru-RU" sz="1600" b="1">
                <a:solidFill>
                  <a:srgbClr val="FF0000"/>
                </a:solidFill>
                <a:latin typeface="WNAGRA+å¾®è½¯é�»,Bold" charset="-122"/>
                <a:ea typeface="WNAGRA+å¾®è½¯é�»,Bold" charset="-122"/>
              </a:rPr>
              <a:t>实时回传</a:t>
            </a:r>
            <a:r>
              <a:rPr lang="zh-CN" altLang="ru-RU" sz="1600">
                <a:solidFill>
                  <a:srgbClr val="000000"/>
                </a:solidFill>
                <a:latin typeface="SWEWCI+å¾®è½¯é�»" charset="-122"/>
                <a:ea typeface="SWEWCI+å¾®è½¯é�»" charset="-122"/>
              </a:rPr>
              <a:t>监测数据和现场画面，实时</a:t>
            </a:r>
            <a:r>
              <a:rPr lang="zh-CN" altLang="ru-RU" sz="1600" b="1">
                <a:solidFill>
                  <a:srgbClr val="FF0000"/>
                </a:solidFill>
                <a:latin typeface="WNAGRA+å¾®è½¯é�»,Bold" charset="-122"/>
                <a:ea typeface="WNAGRA+å¾®è½¯é�»,Bold" charset="-122"/>
              </a:rPr>
              <a:t>查看项目现场进度</a:t>
            </a:r>
            <a:r>
              <a:rPr lang="zh-CN" altLang="ru-RU" sz="1600">
                <a:solidFill>
                  <a:srgbClr val="000000"/>
                </a:solidFill>
                <a:latin typeface="SWEWCI+å¾®è½¯é�»" charset="-122"/>
                <a:ea typeface="SWEWCI+å¾®è½¯é�»" charset="-122"/>
              </a:rPr>
              <a:t>，</a:t>
            </a:r>
            <a:r>
              <a:rPr lang="zh-CN" altLang="ru-RU" sz="1600" b="1">
                <a:solidFill>
                  <a:srgbClr val="FF0000"/>
                </a:solidFill>
                <a:latin typeface="WNAGRA+å¾®è½¯é�»,Bold" charset="-122"/>
                <a:ea typeface="WNAGRA+å¾®è½¯é�»,Bold" charset="-122"/>
              </a:rPr>
              <a:t>毫秒级时延</a:t>
            </a:r>
            <a:r>
              <a:rPr lang="zh-CN" altLang="ru-RU" sz="1600">
                <a:solidFill>
                  <a:srgbClr val="000000"/>
                </a:solidFill>
                <a:latin typeface="SWEWCI+å¾®è½¯é�»" charset="-122"/>
                <a:ea typeface="SWEWCI+å¾®è½¯é�»" charset="-122"/>
              </a:rPr>
              <a:t>的无人机远程直播；</a:t>
            </a:r>
          </a:p>
          <a:p>
            <a:pPr>
              <a:lnSpc>
                <a:spcPts val="2100"/>
              </a:lnSpc>
              <a:spcBef>
                <a:spcPts val="775"/>
              </a:spcBef>
            </a:pPr>
            <a:r>
              <a:rPr lang="ru-RU" altLang="zh-CN" sz="1600">
                <a:solidFill>
                  <a:srgbClr val="000000"/>
                </a:solidFill>
                <a:latin typeface="PMPMIL+å¾®è½¯é�»" charset="-122"/>
                <a:ea typeface="PMPMIL+å¾®è½¯é�»" charset="-122"/>
              </a:rPr>
              <a:t>3. </a:t>
            </a:r>
            <a:r>
              <a:rPr lang="zh-CN" altLang="ru-RU" sz="1600">
                <a:solidFill>
                  <a:srgbClr val="000000"/>
                </a:solidFill>
                <a:latin typeface="SWEWCI+å¾®è½¯é�»" charset="-122"/>
                <a:ea typeface="SWEWCI+å¾®è½¯é�»" charset="-122"/>
              </a:rPr>
              <a:t>无人机原始数据</a:t>
            </a:r>
            <a:r>
              <a:rPr lang="zh-CN" altLang="ru-RU" sz="1600" b="1">
                <a:solidFill>
                  <a:srgbClr val="FF0000"/>
                </a:solidFill>
                <a:latin typeface="WNAGRA+å¾®è½¯é�»,Bold" charset="-122"/>
                <a:ea typeface="WNAGRA+å¾®è½¯é�»,Bold" charset="-122"/>
              </a:rPr>
              <a:t>一键上传云端</a:t>
            </a:r>
            <a:r>
              <a:rPr lang="zh-CN" altLang="ru-RU" sz="1600">
                <a:solidFill>
                  <a:srgbClr val="000000"/>
                </a:solidFill>
                <a:latin typeface="SWEWCI+å¾®è½¯é�»" charset="-122"/>
                <a:ea typeface="SWEWCI+å¾®è½¯é�»" charset="-122"/>
              </a:rPr>
              <a:t>，云端</a:t>
            </a:r>
            <a:r>
              <a:rPr lang="zh-CN" altLang="ru-RU" sz="1600" b="1">
                <a:solidFill>
                  <a:srgbClr val="FF0000"/>
                </a:solidFill>
                <a:latin typeface="WNAGRA+å¾®è½¯é�»,Bold" charset="-122"/>
                <a:ea typeface="WNAGRA+å¾®è½¯é�»,Bold" charset="-122"/>
              </a:rPr>
              <a:t>自动进行数据处理</a:t>
            </a:r>
            <a:r>
              <a:rPr lang="zh-CN" altLang="ru-RU" sz="1600">
                <a:solidFill>
                  <a:srgbClr val="000000"/>
                </a:solidFill>
                <a:latin typeface="SWEWCI+å¾®è½¯é�»" charset="-122"/>
                <a:ea typeface="SWEWCI+å¾®è½¯é�»" charset="-122"/>
              </a:rPr>
              <a:t>，最终输出标准的成果数据。</a:t>
            </a:r>
          </a:p>
        </p:txBody>
      </p:sp>
    </p:spTree>
    <p:extLst>
      <p:ext uri="{BB962C8B-B14F-4D97-AF65-F5344CB8AC3E}">
        <p14:creationId xmlns:p14="http://schemas.microsoft.com/office/powerpoint/2010/main" val="310228327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object 1"/>
          <p:cNvSpPr>
            <a:spLocks noChangeArrowheads="1"/>
          </p:cNvSpPr>
          <p:nvPr>
            <p:custDataLst>
              <p:tags r:id="rId1"/>
            </p:custDataLst>
          </p:nvPr>
        </p:nvSpPr>
        <p:spPr bwMode="auto">
          <a:xfrm>
            <a:off x="0" y="0"/>
            <a:ext cx="12192000" cy="6858000"/>
          </a:xfrm>
          <a:prstGeom prst="rect">
            <a:avLst/>
          </a:prstGeom>
          <a:blipFill dpi="0" rotWithShape="0">
            <a:blip r:embed="rId7"/>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5078413" y="223838"/>
            <a:ext cx="2622550" cy="100171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3690"/>
              </a:lnSpc>
              <a:buSzTx/>
              <a:buFontTx/>
              <a:buNone/>
            </a:pPr>
            <a:r>
              <a:rPr sz="2800" b="1">
                <a:ln w="9525" cap="flat" cmpd="sng" algn="ctr">
                  <a:noFill/>
                  <a:prstDash val="solid"/>
                  <a:round/>
                  <a:headEnd type="none" w="med" len="med"/>
                  <a:tailEnd type="none" w="med" len="med"/>
                </a:ln>
                <a:solidFill>
                  <a:srgbClr val="00B0F0"/>
                </a:solidFill>
                <a:latin typeface="KSFWEW+å¾®è½¯é�»,Bold"/>
                <a:cs typeface="KSFWEW+å¾®è½¯é�»,Bold"/>
                <a:sym typeface="Wingdings"/>
              </a:rPr>
              <a:t>3-</a:t>
            </a:r>
            <a:r>
              <a:rPr sz="2800" b="1">
                <a:ln w="9525" cap="flat" cmpd="sng" algn="ctr">
                  <a:noFill/>
                  <a:prstDash val="solid"/>
                  <a:round/>
                  <a:headEnd type="none" w="med" len="med"/>
                  <a:tailEnd type="none" w="med" len="med"/>
                </a:ln>
                <a:solidFill>
                  <a:srgbClr val="00B0F0"/>
                </a:solidFill>
                <a:latin typeface="WNAGRA+å¾®è½¯é�»,Bold"/>
                <a:cs typeface="WNAGRA+å¾®è½¯é�»,Bold"/>
                <a:sym typeface="Wingdings"/>
              </a:rPr>
              <a:t>智能广播☆</a:t>
            </a:r>
          </a:p>
        </p:txBody>
      </p:sp>
      <p:sp>
        <p:nvSpPr>
          <p:cNvPr id="4" name="object 4"/>
          <p:cNvSpPr txBox="1"/>
          <p:nvPr>
            <p:custDataLst>
              <p:tags r:id="rId3"/>
            </p:custDataLst>
          </p:nvPr>
        </p:nvSpPr>
        <p:spPr>
          <a:xfrm>
            <a:off x="693738" y="1038225"/>
            <a:ext cx="8799512" cy="1060450"/>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a:solidFill>
                  <a:srgbClr val="000000"/>
                </a:solidFill>
                <a:latin typeface="PMPMIL+å¾®è½¯é�»" charset="-122"/>
                <a:ea typeface="PMPMIL+å¾®è½¯é�»" charset="-122"/>
              </a:rPr>
              <a:t>1. </a:t>
            </a:r>
            <a:r>
              <a:rPr lang="zh-CN" altLang="ru-RU" sz="1600">
                <a:solidFill>
                  <a:srgbClr val="000000"/>
                </a:solidFill>
                <a:latin typeface="SWEWCI+å¾®è½¯é�»" charset="-122"/>
                <a:ea typeface="SWEWCI+å¾®è½¯é�»" charset="-122"/>
              </a:rPr>
              <a:t>支持远程喊话，通过</a:t>
            </a:r>
            <a:r>
              <a:rPr lang="zh-CN" altLang="ru-RU" sz="1600" b="1">
                <a:solidFill>
                  <a:srgbClr val="FF0000"/>
                </a:solidFill>
                <a:latin typeface="WNAGRA+å¾®è½¯é�»,Bold" charset="-122"/>
                <a:ea typeface="WNAGRA+å¾®è½¯é�»,Bold" charset="-122"/>
              </a:rPr>
              <a:t>电脑或手机端，点对点进行喊话</a:t>
            </a:r>
            <a:r>
              <a:rPr lang="zh-CN" altLang="ru-RU" sz="1600">
                <a:solidFill>
                  <a:srgbClr val="000000"/>
                </a:solidFill>
                <a:latin typeface="SWEWCI+å¾®è½¯é�»" charset="-122"/>
                <a:ea typeface="SWEWCI+å¾®è½¯é�»" charset="-122"/>
              </a:rPr>
              <a:t>，及时对现场进行指挥调度；</a:t>
            </a:r>
          </a:p>
          <a:p>
            <a:pPr>
              <a:lnSpc>
                <a:spcPts val="2100"/>
              </a:lnSpc>
              <a:spcBef>
                <a:spcPts val="1775"/>
              </a:spcBef>
            </a:pPr>
            <a:r>
              <a:rPr lang="ru-RU" altLang="zh-CN" sz="1600">
                <a:solidFill>
                  <a:srgbClr val="000000"/>
                </a:solidFill>
                <a:latin typeface="PMPMIL+å¾®è½¯é�»" charset="-122"/>
                <a:ea typeface="PMPMIL+å¾®è½¯é�»" charset="-122"/>
              </a:rPr>
              <a:t>2. </a:t>
            </a:r>
            <a:r>
              <a:rPr lang="zh-CN" altLang="ru-RU" sz="1600">
                <a:solidFill>
                  <a:srgbClr val="000000"/>
                </a:solidFill>
                <a:latin typeface="SWEWCI+å¾®è½¯é�»" charset="-122"/>
                <a:ea typeface="SWEWCI+å¾®è½¯é�»" charset="-122"/>
              </a:rPr>
              <a:t>与智能监控</a:t>
            </a:r>
            <a:r>
              <a:rPr lang="zh-CN" altLang="ru-RU" sz="1600" b="1">
                <a:solidFill>
                  <a:srgbClr val="FF0000"/>
                </a:solidFill>
                <a:latin typeface="WNAGRA+å¾®è½¯é�»,Bold" charset="-122"/>
                <a:ea typeface="WNAGRA+å¾®è½¯é�»,Bold" charset="-122"/>
              </a:rPr>
              <a:t>报警系统联动</a:t>
            </a:r>
            <a:r>
              <a:rPr lang="zh-CN" altLang="ru-RU" sz="1600">
                <a:solidFill>
                  <a:srgbClr val="000000"/>
                </a:solidFill>
                <a:latin typeface="SWEWCI+å¾®è½¯é�»" charset="-122"/>
                <a:ea typeface="SWEWCI+å¾®è½¯é�»" charset="-122"/>
              </a:rPr>
              <a:t>，实现自动告警播报；</a:t>
            </a:r>
          </a:p>
        </p:txBody>
      </p:sp>
      <p:sp>
        <p:nvSpPr>
          <p:cNvPr id="5" name="object 5"/>
          <p:cNvSpPr txBox="1"/>
          <p:nvPr>
            <p:custDataLst>
              <p:tags r:id="rId4"/>
            </p:custDataLst>
          </p:nvPr>
        </p:nvSpPr>
        <p:spPr>
          <a:xfrm>
            <a:off x="693738" y="2014538"/>
            <a:ext cx="8636000" cy="573087"/>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a:solidFill>
                  <a:srgbClr val="000000"/>
                </a:solidFill>
                <a:latin typeface="PMPMIL+å¾®è½¯é�»" charset="-122"/>
                <a:ea typeface="PMPMIL+å¾®è½¯é�»" charset="-122"/>
              </a:rPr>
              <a:t>3. </a:t>
            </a:r>
            <a:r>
              <a:rPr lang="zh-CN" altLang="ru-RU" sz="1600">
                <a:solidFill>
                  <a:srgbClr val="000000"/>
                </a:solidFill>
                <a:latin typeface="SWEWCI+å¾®è½¯é�»" charset="-122"/>
                <a:ea typeface="SWEWCI+å¾®è½¯é�»" charset="-122"/>
              </a:rPr>
              <a:t>支持</a:t>
            </a:r>
            <a:r>
              <a:rPr lang="zh-CN" altLang="ru-RU" sz="1600" b="1">
                <a:solidFill>
                  <a:srgbClr val="FF0000"/>
                </a:solidFill>
                <a:latin typeface="WNAGRA+å¾®è½¯é�»,Bold" charset="-122"/>
                <a:ea typeface="WNAGRA+å¾®è½¯é�»,Bold" charset="-122"/>
              </a:rPr>
              <a:t>定时广播</a:t>
            </a:r>
            <a:r>
              <a:rPr lang="zh-CN" altLang="ru-RU" sz="1600">
                <a:solidFill>
                  <a:srgbClr val="000000"/>
                </a:solidFill>
                <a:latin typeface="SWEWCI+å¾®è½¯é�»" charset="-122"/>
                <a:ea typeface="SWEWCI+å¾®è½¯é�»" charset="-122"/>
              </a:rPr>
              <a:t>功能，通过设定，无需值守，自动播放</a:t>
            </a:r>
            <a:r>
              <a:rPr lang="zh-CN" altLang="ru-RU" sz="1600">
                <a:solidFill>
                  <a:srgbClr val="000000"/>
                </a:solidFill>
                <a:latin typeface="Times New Roman" panose="02020603050405020304" pitchFamily="18" charset="0"/>
                <a:cs typeface="Times New Roman" panose="02020603050405020304" pitchFamily="18" charset="0"/>
              </a:rPr>
              <a:t> </a:t>
            </a:r>
            <a:r>
              <a:rPr lang="zh-CN" altLang="ru-RU" sz="1600">
                <a:solidFill>
                  <a:srgbClr val="000000"/>
                </a:solidFill>
                <a:latin typeface="SWEWCI+å¾®è½¯é�»" charset="-122"/>
                <a:ea typeface="SWEWCI+å¾®è½¯é�»" charset="-122"/>
              </a:rPr>
              <a:t>，提高工人安全防控意识；</a:t>
            </a:r>
          </a:p>
        </p:txBody>
      </p:sp>
      <p:sp>
        <p:nvSpPr>
          <p:cNvPr id="66566" name="object 6"/>
          <p:cNvSpPr>
            <a:spLocks noChangeArrowheads="1"/>
          </p:cNvSpPr>
          <p:nvPr>
            <p:custDataLst>
              <p:tags r:id="rId5"/>
            </p:custDataLst>
          </p:nvPr>
        </p:nvSpPr>
        <p:spPr bwMode="auto">
          <a:xfrm>
            <a:off x="2808288" y="5811838"/>
            <a:ext cx="169386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（暂不支持苹果系</a:t>
            </a:r>
          </a:p>
          <a:p>
            <a:pPr>
              <a:lnSpc>
                <a:spcPts val="1675"/>
              </a:lnSpc>
            </a:pPr>
            <a:r>
              <a:rPr lang="zh-CN" altLang="ru-RU" sz="1400">
                <a:solidFill>
                  <a:srgbClr val="000000"/>
                </a:solidFill>
                <a:latin typeface="SWEWCI+å¾®è½¯é�»" charset="-122"/>
                <a:ea typeface="SWEWCI+å¾®è½¯é�»" charset="-122"/>
              </a:rPr>
              <a:t>统）</a:t>
            </a:r>
          </a:p>
        </p:txBody>
      </p:sp>
    </p:spTree>
    <p:extLst>
      <p:ext uri="{BB962C8B-B14F-4D97-AF65-F5344CB8AC3E}">
        <p14:creationId xmlns:p14="http://schemas.microsoft.com/office/powerpoint/2010/main" val="182754095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object 1"/>
          <p:cNvSpPr>
            <a:spLocks noChangeArrowheads="1"/>
          </p:cNvSpPr>
          <p:nvPr>
            <p:custDataLst>
              <p:tags r:id="rId1"/>
            </p:custDataLst>
          </p:nvPr>
        </p:nvSpPr>
        <p:spPr bwMode="auto">
          <a:xfrm>
            <a:off x="0" y="0"/>
            <a:ext cx="12192000" cy="6858000"/>
          </a:xfrm>
          <a:prstGeom prst="rect">
            <a:avLst/>
          </a:prstGeom>
          <a:blipFill dpi="0" rotWithShape="0">
            <a:blip r:embed="rId6"/>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40291" name="object 3"/>
          <p:cNvSpPr>
            <a:spLocks noChangeArrowheads="1"/>
          </p:cNvSpPr>
          <p:nvPr>
            <p:custDataLst>
              <p:tags r:id="rId2"/>
            </p:custDataLst>
          </p:nvPr>
        </p:nvSpPr>
        <p:spPr bwMode="auto">
          <a:xfrm>
            <a:off x="847725" y="2743200"/>
            <a:ext cx="20891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8938"/>
              </a:lnSpc>
            </a:pPr>
            <a:r>
              <a:rPr lang="en-US" altLang="zh-CN" sz="8000" dirty="0" smtClean="0">
                <a:solidFill>
                  <a:srgbClr val="FFFFFF"/>
                </a:solidFill>
                <a:latin typeface="Arial" panose="020B0604020202020204" pitchFamily="34" charset="0"/>
              </a:rPr>
              <a:t>5</a:t>
            </a:r>
            <a:endParaRPr lang="ru-RU" altLang="zh-CN" sz="8000" dirty="0">
              <a:solidFill>
                <a:srgbClr val="FFFFFF"/>
              </a:solidFill>
              <a:latin typeface="Arial" panose="020B0604020202020204" pitchFamily="34" charset="0"/>
            </a:endParaRPr>
          </a:p>
        </p:txBody>
      </p:sp>
      <p:sp>
        <p:nvSpPr>
          <p:cNvPr id="140292" name="object 4"/>
          <p:cNvSpPr>
            <a:spLocks noChangeArrowheads="1"/>
          </p:cNvSpPr>
          <p:nvPr>
            <p:custDataLst>
              <p:tags r:id="rId3"/>
            </p:custDataLst>
          </p:nvPr>
        </p:nvSpPr>
        <p:spPr bwMode="auto">
          <a:xfrm>
            <a:off x="1890713" y="2768600"/>
            <a:ext cx="15748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4013"/>
              </a:lnSpc>
            </a:pPr>
            <a:r>
              <a:rPr lang="ru-RU" altLang="zh-CN" sz="3600" b="1" dirty="0">
                <a:solidFill>
                  <a:srgbClr val="FFFFFF"/>
                </a:solidFill>
                <a:latin typeface="Arial" panose="020B0604020202020204" pitchFamily="34" charset="0"/>
              </a:rPr>
              <a:t>Part</a:t>
            </a:r>
          </a:p>
          <a:p>
            <a:pPr>
              <a:lnSpc>
                <a:spcPts val="4013"/>
              </a:lnSpc>
              <a:spcBef>
                <a:spcPts val="288"/>
              </a:spcBef>
            </a:pPr>
            <a:r>
              <a:rPr lang="en-US" altLang="zh-CN" sz="3600" b="1" dirty="0" smtClean="0">
                <a:solidFill>
                  <a:srgbClr val="FFFFFF"/>
                </a:solidFill>
                <a:latin typeface="Arial" panose="020B0604020202020204" pitchFamily="34" charset="0"/>
              </a:rPr>
              <a:t>Five</a:t>
            </a:r>
            <a:endParaRPr lang="ru-RU" altLang="zh-CN" sz="3600" b="1" dirty="0">
              <a:solidFill>
                <a:srgbClr val="FFFFFF"/>
              </a:solidFill>
              <a:latin typeface="Arial" panose="020B0604020202020204" pitchFamily="34" charset="0"/>
            </a:endParaRPr>
          </a:p>
        </p:txBody>
      </p:sp>
      <p:sp>
        <p:nvSpPr>
          <p:cNvPr id="5" name="object 5"/>
          <p:cNvSpPr txBox="1"/>
          <p:nvPr>
            <p:custDataLst>
              <p:tags r:id="rId4"/>
            </p:custDataLst>
          </p:nvPr>
        </p:nvSpPr>
        <p:spPr>
          <a:xfrm>
            <a:off x="1065213" y="3941763"/>
            <a:ext cx="4116387" cy="1719262"/>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6335"/>
              </a:lnSpc>
              <a:buSzTx/>
              <a:buFontTx/>
              <a:buNone/>
            </a:pPr>
            <a:r>
              <a:rPr sz="4800" b="1" spc="302">
                <a:ln w="9525" cap="flat" cmpd="sng" algn="ctr">
                  <a:noFill/>
                  <a:prstDash val="solid"/>
                  <a:round/>
                  <a:headEnd type="none" w="med" len="med"/>
                  <a:tailEnd type="none" w="med" len="med"/>
                </a:ln>
                <a:solidFill>
                  <a:srgbClr val="FFFFFF"/>
                </a:solidFill>
                <a:latin typeface="WNAGRA+å¾®è½¯é�»,Bold"/>
                <a:cs typeface="WNAGRA+å¾®è½¯é�»,Bold"/>
                <a:sym typeface="Wingdings"/>
              </a:rPr>
              <a:t>未来与展望</a:t>
            </a:r>
          </a:p>
        </p:txBody>
      </p:sp>
    </p:spTree>
    <p:extLst>
      <p:ext uri="{BB962C8B-B14F-4D97-AF65-F5344CB8AC3E}">
        <p14:creationId xmlns:p14="http://schemas.microsoft.com/office/powerpoint/2010/main" val="351820267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object 3"/>
          <p:cNvSpPr>
            <a:spLocks noChangeArrowheads="1"/>
          </p:cNvSpPr>
          <p:nvPr>
            <p:custDataLst>
              <p:tags r:id="rId1"/>
            </p:custDataLst>
          </p:nvPr>
        </p:nvSpPr>
        <p:spPr bwMode="auto">
          <a:xfrm>
            <a:off x="2835710" y="273964"/>
            <a:ext cx="385318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888"/>
              </a:lnSpc>
            </a:pPr>
            <a:r>
              <a:rPr lang="zh-CN" altLang="en-US" sz="2200" b="1" dirty="0">
                <a:solidFill>
                  <a:srgbClr val="006DCD"/>
                </a:solidFill>
                <a:latin typeface="WNAGRA+å¾®è½¯é�»,Bold" charset="-122"/>
                <a:ea typeface="WNAGRA+å¾®è½¯é�»,Bold" charset="-122"/>
              </a:rPr>
              <a:t>施工企业数字化发展阶段</a:t>
            </a:r>
            <a:endParaRPr lang="zh-CN" altLang="ru-RU" sz="2200" b="1" dirty="0">
              <a:solidFill>
                <a:srgbClr val="006DCD"/>
              </a:solidFill>
              <a:latin typeface="WNAGRA+å¾®è½¯é�»,Bold" charset="-122"/>
              <a:ea typeface="WNAGRA+å¾®è½¯é�»,Bold" charset="-122"/>
            </a:endParaRPr>
          </a:p>
        </p:txBody>
      </p:sp>
      <p:grpSp>
        <p:nvGrpSpPr>
          <p:cNvPr id="2" name="组合 1"/>
          <p:cNvGrpSpPr/>
          <p:nvPr/>
        </p:nvGrpSpPr>
        <p:grpSpPr>
          <a:xfrm>
            <a:off x="534009" y="863285"/>
            <a:ext cx="11240457" cy="5286995"/>
            <a:chOff x="308540" y="474978"/>
            <a:chExt cx="8762631" cy="4383755"/>
          </a:xfrm>
        </p:grpSpPr>
        <p:cxnSp>
          <p:nvCxnSpPr>
            <p:cNvPr id="4" name="直接连接符 3">
              <a:extLst>
                <a:ext uri="{FF2B5EF4-FFF2-40B4-BE49-F238E27FC236}">
                  <a16:creationId xmlns:a16="http://schemas.microsoft.com/office/drawing/2014/main" id="{EC683D83-D3B5-436F-A526-6C40160023B4}"/>
                </a:ext>
              </a:extLst>
            </p:cNvPr>
            <p:cNvCxnSpPr/>
            <p:nvPr/>
          </p:nvCxnSpPr>
          <p:spPr>
            <a:xfrm>
              <a:off x="6607375" y="474978"/>
              <a:ext cx="7073" cy="4111421"/>
            </a:xfrm>
            <a:prstGeom prst="line">
              <a:avLst/>
            </a:prstGeom>
            <a:ln w="254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EC683D83-D3B5-436F-A526-6C40160023B4}"/>
                </a:ext>
              </a:extLst>
            </p:cNvPr>
            <p:cNvCxnSpPr/>
            <p:nvPr/>
          </p:nvCxnSpPr>
          <p:spPr>
            <a:xfrm flipH="1">
              <a:off x="547581" y="474978"/>
              <a:ext cx="17465" cy="4383755"/>
            </a:xfrm>
            <a:prstGeom prst="line">
              <a:avLst/>
            </a:prstGeom>
            <a:ln w="254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C683D83-D3B5-436F-A526-6C40160023B4}"/>
                </a:ext>
              </a:extLst>
            </p:cNvPr>
            <p:cNvCxnSpPr/>
            <p:nvPr/>
          </p:nvCxnSpPr>
          <p:spPr>
            <a:xfrm flipH="1">
              <a:off x="4902494" y="474978"/>
              <a:ext cx="16381" cy="4111421"/>
            </a:xfrm>
            <a:prstGeom prst="line">
              <a:avLst/>
            </a:prstGeom>
            <a:ln w="254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C683D83-D3B5-436F-A526-6C40160023B4}"/>
                </a:ext>
              </a:extLst>
            </p:cNvPr>
            <p:cNvCxnSpPr/>
            <p:nvPr/>
          </p:nvCxnSpPr>
          <p:spPr>
            <a:xfrm flipH="1">
              <a:off x="2689077" y="474978"/>
              <a:ext cx="17384" cy="4363709"/>
            </a:xfrm>
            <a:prstGeom prst="line">
              <a:avLst/>
            </a:prstGeom>
            <a:ln w="254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420525" y="1330756"/>
              <a:ext cx="8425525" cy="26675"/>
            </a:xfrm>
            <a:prstGeom prst="line">
              <a:avLst/>
            </a:prstGeom>
            <a:ln>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2427147" y="1080073"/>
              <a:ext cx="519921" cy="519921"/>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endParaRPr>
            </a:p>
          </p:txBody>
        </p:sp>
        <p:sp>
          <p:nvSpPr>
            <p:cNvPr id="10" name="椭圆 9"/>
            <p:cNvSpPr/>
            <p:nvPr/>
          </p:nvSpPr>
          <p:spPr>
            <a:xfrm>
              <a:off x="4653587" y="1096994"/>
              <a:ext cx="519921" cy="519921"/>
            </a:xfrm>
            <a:prstGeom prst="ellipse">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endParaRPr>
            </a:p>
          </p:txBody>
        </p:sp>
        <p:sp>
          <p:nvSpPr>
            <p:cNvPr id="11" name="椭圆 10"/>
            <p:cNvSpPr/>
            <p:nvPr/>
          </p:nvSpPr>
          <p:spPr>
            <a:xfrm>
              <a:off x="6389291" y="1079921"/>
              <a:ext cx="519921" cy="519921"/>
            </a:xfrm>
            <a:prstGeom prst="ellipse">
              <a:avLst/>
            </a:prstGeom>
            <a:solidFill>
              <a:srgbClr val="21C5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endParaRPr>
            </a:p>
          </p:txBody>
        </p:sp>
        <p:sp>
          <p:nvSpPr>
            <p:cNvPr id="12" name="椭圆 11"/>
            <p:cNvSpPr/>
            <p:nvPr/>
          </p:nvSpPr>
          <p:spPr>
            <a:xfrm>
              <a:off x="7911421" y="1037383"/>
              <a:ext cx="519921" cy="519921"/>
            </a:xfrm>
            <a:prstGeom prst="ellipse">
              <a:avLst/>
            </a:prstGeom>
            <a:solidFill>
              <a:srgbClr val="3FCD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endParaRPr>
            </a:p>
          </p:txBody>
        </p:sp>
        <p:sp>
          <p:nvSpPr>
            <p:cNvPr id="13" name="文本框 1"/>
            <p:cNvSpPr txBox="1"/>
            <p:nvPr/>
          </p:nvSpPr>
          <p:spPr>
            <a:xfrm>
              <a:off x="2479319" y="1209425"/>
              <a:ext cx="371776" cy="219170"/>
            </a:xfrm>
            <a:prstGeom prst="rect">
              <a:avLst/>
            </a:prstGeom>
            <a:ln w="3175">
              <a:miter lim="400000"/>
            </a:ln>
            <a:extLst>
              <a:ext uri="{C572A759-6A51-4108-AA02-DFA0A04FC94B}">
                <ma14:wrappingTextBoxFlag xmlns:ma14="http://schemas.microsoft.com/office/mac/drawingml/2011/main" xmlns="" val="1"/>
              </a:ext>
            </a:extLst>
          </p:spPr>
          <p:txBody>
            <a:bodyPr wrap="none" lIns="28515" tIns="28515" rIns="28515" bIns="28515">
              <a:spAutoFit/>
            </a:bodyPr>
            <a:lstStyle>
              <a:lvl1pPr>
                <a:defRPr sz="2200">
                  <a:solidFill>
                    <a:srgbClr val="FFFFFF"/>
                  </a:solidFill>
                  <a:latin typeface="Microsoft YaHei"/>
                  <a:ea typeface="Microsoft YaHei"/>
                  <a:cs typeface="Microsoft YaHei"/>
                  <a:sym typeface="Microsoft YaHei"/>
                </a:defRPr>
              </a:lvl1pPr>
            </a:lstStyle>
            <a:p>
              <a:pPr defTabSz="685800">
                <a:defRPr/>
              </a:pPr>
              <a:r>
                <a:rPr lang="en-US" altLang="zh-CN" sz="1050" dirty="0">
                  <a:latin typeface="微软雅黑" panose="020B0503020204020204" pitchFamily="34" charset="-122"/>
                  <a:ea typeface="微软雅黑" panose="020B0503020204020204" pitchFamily="34" charset="-122"/>
                </a:rPr>
                <a:t>2012</a:t>
              </a:r>
              <a:endParaRPr sz="1050" dirty="0">
                <a:latin typeface="微软雅黑" panose="020B0503020204020204" pitchFamily="34" charset="-122"/>
                <a:ea typeface="微软雅黑" panose="020B0503020204020204" pitchFamily="34" charset="-122"/>
              </a:endParaRPr>
            </a:p>
          </p:txBody>
        </p:sp>
        <p:sp>
          <p:nvSpPr>
            <p:cNvPr id="14" name="文本框 1"/>
            <p:cNvSpPr txBox="1"/>
            <p:nvPr/>
          </p:nvSpPr>
          <p:spPr>
            <a:xfrm>
              <a:off x="4714073" y="1247847"/>
              <a:ext cx="371776" cy="219170"/>
            </a:xfrm>
            <a:prstGeom prst="rect">
              <a:avLst/>
            </a:prstGeom>
            <a:ln w="3175">
              <a:miter lim="400000"/>
            </a:ln>
            <a:extLst>
              <a:ext uri="{C572A759-6A51-4108-AA02-DFA0A04FC94B}">
                <ma14:wrappingTextBoxFlag xmlns:ma14="http://schemas.microsoft.com/office/mac/drawingml/2011/main" xmlns="" val="1"/>
              </a:ext>
            </a:extLst>
          </p:spPr>
          <p:txBody>
            <a:bodyPr wrap="none" lIns="28515" tIns="28515" rIns="28515" bIns="28515">
              <a:spAutoFit/>
            </a:bodyPr>
            <a:lstStyle>
              <a:lvl1pPr>
                <a:defRPr sz="2200">
                  <a:solidFill>
                    <a:srgbClr val="FFFFFF"/>
                  </a:solidFill>
                  <a:latin typeface="Microsoft YaHei"/>
                  <a:ea typeface="Microsoft YaHei"/>
                  <a:cs typeface="Microsoft YaHei"/>
                  <a:sym typeface="Microsoft YaHei"/>
                </a:defRPr>
              </a:lvl1pPr>
            </a:lstStyle>
            <a:p>
              <a:pPr defTabSz="685800">
                <a:defRPr/>
              </a:pPr>
              <a:r>
                <a:rPr lang="en-US" altLang="zh-CN" sz="1050" dirty="0">
                  <a:latin typeface="微软雅黑" panose="020B0503020204020204" pitchFamily="34" charset="-122"/>
                  <a:ea typeface="微软雅黑" panose="020B0503020204020204" pitchFamily="34" charset="-122"/>
                </a:rPr>
                <a:t>2019</a:t>
              </a:r>
              <a:endParaRPr sz="1050" dirty="0">
                <a:latin typeface="微软雅黑" panose="020B0503020204020204" pitchFamily="34" charset="-122"/>
                <a:ea typeface="微软雅黑" panose="020B0503020204020204" pitchFamily="34" charset="-122"/>
              </a:endParaRPr>
            </a:p>
          </p:txBody>
        </p:sp>
        <p:sp>
          <p:nvSpPr>
            <p:cNvPr id="15" name="文本框 1"/>
            <p:cNvSpPr txBox="1"/>
            <p:nvPr/>
          </p:nvSpPr>
          <p:spPr>
            <a:xfrm>
              <a:off x="6461761" y="1209425"/>
              <a:ext cx="371776" cy="219170"/>
            </a:xfrm>
            <a:prstGeom prst="rect">
              <a:avLst/>
            </a:prstGeom>
            <a:ln w="3175">
              <a:miter lim="400000"/>
            </a:ln>
            <a:extLst>
              <a:ext uri="{C572A759-6A51-4108-AA02-DFA0A04FC94B}">
                <ma14:wrappingTextBoxFlag xmlns:ma14="http://schemas.microsoft.com/office/mac/drawingml/2011/main" xmlns="" val="1"/>
              </a:ext>
            </a:extLst>
          </p:spPr>
          <p:txBody>
            <a:bodyPr wrap="none" lIns="28515" tIns="28515" rIns="28515" bIns="28515">
              <a:spAutoFit/>
            </a:bodyPr>
            <a:lstStyle>
              <a:lvl1pPr>
                <a:defRPr sz="2200">
                  <a:solidFill>
                    <a:srgbClr val="FFFFFF"/>
                  </a:solidFill>
                  <a:latin typeface="Microsoft YaHei"/>
                  <a:ea typeface="Microsoft YaHei"/>
                  <a:cs typeface="Microsoft YaHei"/>
                  <a:sym typeface="Microsoft YaHei"/>
                </a:defRPr>
              </a:lvl1pPr>
            </a:lstStyle>
            <a:p>
              <a:pPr defTabSz="685800">
                <a:defRPr/>
              </a:pPr>
              <a:r>
                <a:rPr lang="en-US" sz="1050" dirty="0">
                  <a:latin typeface="微软雅黑" panose="020B0503020204020204" pitchFamily="34" charset="-122"/>
                  <a:ea typeface="微软雅黑" panose="020B0503020204020204" pitchFamily="34" charset="-122"/>
                </a:rPr>
                <a:t>2023</a:t>
              </a:r>
              <a:endParaRPr sz="1050" dirty="0">
                <a:latin typeface="微软雅黑" panose="020B0503020204020204" pitchFamily="34" charset="-122"/>
                <a:ea typeface="微软雅黑" panose="020B0503020204020204" pitchFamily="34" charset="-122"/>
              </a:endParaRPr>
            </a:p>
          </p:txBody>
        </p:sp>
        <p:sp>
          <p:nvSpPr>
            <p:cNvPr id="16" name="圆角矩形 15"/>
            <p:cNvSpPr/>
            <p:nvPr/>
          </p:nvSpPr>
          <p:spPr>
            <a:xfrm>
              <a:off x="420525" y="3903157"/>
              <a:ext cx="2342929" cy="27735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050" b="1" dirty="0">
                  <a:solidFill>
                    <a:srgbClr val="1E1E23"/>
                  </a:solidFill>
                  <a:latin typeface="微软雅黑" panose="020B0503020204020204" pitchFamily="34" charset="-122"/>
                  <a:ea typeface="微软雅黑" panose="020B0503020204020204" pitchFamily="34" charset="-122"/>
                </a:rPr>
                <a:t>企业管理流程化和信息化</a:t>
              </a:r>
            </a:p>
          </p:txBody>
        </p:sp>
        <p:sp>
          <p:nvSpPr>
            <p:cNvPr id="17" name="圆角矩形 16"/>
            <p:cNvSpPr/>
            <p:nvPr/>
          </p:nvSpPr>
          <p:spPr>
            <a:xfrm>
              <a:off x="2763455" y="3202475"/>
              <a:ext cx="2654790" cy="30387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1050" b="1" dirty="0">
                  <a:solidFill>
                    <a:srgbClr val="1E1E23"/>
                  </a:solidFill>
                  <a:latin typeface="微软雅黑" panose="020B0503020204020204" pitchFamily="34" charset="-122"/>
                  <a:ea typeface="微软雅黑" panose="020B0503020204020204" pitchFamily="34" charset="-122"/>
                </a:rPr>
                <a:t>BIM</a:t>
              </a:r>
              <a:r>
                <a:rPr lang="zh-CN" altLang="en-US" sz="1050" b="1" dirty="0">
                  <a:solidFill>
                    <a:srgbClr val="1E1E23"/>
                  </a:solidFill>
                  <a:latin typeface="微软雅黑" panose="020B0503020204020204" pitchFamily="34" charset="-122"/>
                  <a:ea typeface="微软雅黑" panose="020B0503020204020204" pitchFamily="34" charset="-122"/>
                </a:rPr>
                <a:t>技术</a:t>
              </a:r>
            </a:p>
          </p:txBody>
        </p:sp>
        <p:sp>
          <p:nvSpPr>
            <p:cNvPr id="18" name="圆角矩形 17"/>
            <p:cNvSpPr/>
            <p:nvPr/>
          </p:nvSpPr>
          <p:spPr>
            <a:xfrm>
              <a:off x="3689131" y="2821405"/>
              <a:ext cx="2330164" cy="30387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1050" b="1" dirty="0">
                  <a:solidFill>
                    <a:srgbClr val="1E1E23"/>
                  </a:solidFill>
                  <a:latin typeface="微软雅黑" panose="020B0503020204020204" pitchFamily="34" charset="-122"/>
                  <a:ea typeface="微软雅黑" panose="020B0503020204020204" pitchFamily="34" charset="-122"/>
                </a:rPr>
                <a:t>IOT</a:t>
              </a:r>
              <a:r>
                <a:rPr lang="zh-CN" altLang="en-US" sz="1050" b="1" dirty="0">
                  <a:solidFill>
                    <a:srgbClr val="1E1E23"/>
                  </a:solidFill>
                  <a:latin typeface="微软雅黑" panose="020B0503020204020204" pitchFamily="34" charset="-122"/>
                  <a:ea typeface="微软雅黑" panose="020B0503020204020204" pitchFamily="34" charset="-122"/>
                </a:rPr>
                <a:t>技术（智慧工地）</a:t>
              </a:r>
            </a:p>
          </p:txBody>
        </p:sp>
        <p:sp>
          <p:nvSpPr>
            <p:cNvPr id="19" name="圆角矩形 18"/>
            <p:cNvSpPr/>
            <p:nvPr/>
          </p:nvSpPr>
          <p:spPr>
            <a:xfrm>
              <a:off x="2763456" y="3586793"/>
              <a:ext cx="2654790" cy="30387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050" b="1" dirty="0">
                  <a:solidFill>
                    <a:srgbClr val="1E1E23"/>
                  </a:solidFill>
                  <a:latin typeface="微软雅黑" panose="020B0503020204020204" pitchFamily="34" charset="-122"/>
                  <a:ea typeface="微软雅黑" panose="020B0503020204020204" pitchFamily="34" charset="-122"/>
                </a:rPr>
                <a:t>云</a:t>
              </a:r>
              <a:r>
                <a:rPr lang="en-US" altLang="zh-CN" sz="1050" b="1" dirty="0">
                  <a:solidFill>
                    <a:srgbClr val="1E1E23"/>
                  </a:solidFill>
                  <a:latin typeface="微软雅黑" panose="020B0503020204020204" pitchFamily="34" charset="-122"/>
                  <a:ea typeface="微软雅黑" panose="020B0503020204020204" pitchFamily="34" charset="-122"/>
                </a:rPr>
                <a:t>+</a:t>
              </a:r>
              <a:r>
                <a:rPr lang="zh-CN" altLang="en-US" sz="1050" b="1" dirty="0">
                  <a:solidFill>
                    <a:srgbClr val="1E1E23"/>
                  </a:solidFill>
                  <a:latin typeface="微软雅黑" panose="020B0503020204020204" pitchFamily="34" charset="-122"/>
                  <a:ea typeface="微软雅黑" panose="020B0503020204020204" pitchFamily="34" charset="-122"/>
                </a:rPr>
                <a:t>移动</a:t>
              </a:r>
            </a:p>
          </p:txBody>
        </p:sp>
        <p:sp>
          <p:nvSpPr>
            <p:cNvPr id="20" name="圆角矩形 19"/>
            <p:cNvSpPr/>
            <p:nvPr/>
          </p:nvSpPr>
          <p:spPr>
            <a:xfrm>
              <a:off x="4485388" y="2392430"/>
              <a:ext cx="2068316" cy="295644"/>
            </a:xfrm>
            <a:prstGeom prst="roundRect">
              <a:avLst/>
            </a:prstGeom>
            <a:solidFill>
              <a:schemeClr val="accent4">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zh-CN" altLang="en-US" sz="1050" b="1" dirty="0">
                  <a:solidFill>
                    <a:srgbClr val="FFFFFF"/>
                  </a:solidFill>
                  <a:latin typeface="微软雅黑" panose="020B0503020204020204" pitchFamily="34" charset="-122"/>
                  <a:ea typeface="微软雅黑" panose="020B0503020204020204" pitchFamily="34" charset="-122"/>
                </a:rPr>
                <a:t>单业务数字化</a:t>
              </a:r>
            </a:p>
          </p:txBody>
        </p:sp>
        <p:sp>
          <p:nvSpPr>
            <p:cNvPr id="21" name="圆角矩形 20"/>
            <p:cNvSpPr/>
            <p:nvPr/>
          </p:nvSpPr>
          <p:spPr>
            <a:xfrm>
              <a:off x="5519546" y="2023834"/>
              <a:ext cx="2927993" cy="280226"/>
            </a:xfrm>
            <a:prstGeom prst="roundRect">
              <a:avLst/>
            </a:prstGeom>
            <a:solidFill>
              <a:schemeClr val="accent4">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zh-CN" altLang="en-US" sz="1050" b="1" dirty="0">
                  <a:solidFill>
                    <a:srgbClr val="FFFFFF"/>
                  </a:solidFill>
                  <a:latin typeface="微软雅黑" panose="020B0503020204020204" pitchFamily="34" charset="-122"/>
                  <a:ea typeface="微软雅黑" panose="020B0503020204020204" pitchFamily="34" charset="-122"/>
                </a:rPr>
                <a:t>全面业务数字化</a:t>
              </a:r>
            </a:p>
          </p:txBody>
        </p:sp>
        <p:sp>
          <p:nvSpPr>
            <p:cNvPr id="22" name="圆角矩形 21"/>
            <p:cNvSpPr/>
            <p:nvPr/>
          </p:nvSpPr>
          <p:spPr>
            <a:xfrm>
              <a:off x="5817476" y="1661909"/>
              <a:ext cx="3253695" cy="31377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050" b="1" dirty="0">
                  <a:solidFill>
                    <a:srgbClr val="FFFFFF"/>
                  </a:solidFill>
                  <a:latin typeface="微软雅黑" panose="020B0503020204020204" pitchFamily="34" charset="-122"/>
                  <a:ea typeface="微软雅黑" panose="020B0503020204020204" pitchFamily="34" charset="-122"/>
                </a:rPr>
                <a:t>大数据及人工智能、数字业务化</a:t>
              </a:r>
            </a:p>
          </p:txBody>
        </p:sp>
        <p:sp>
          <p:nvSpPr>
            <p:cNvPr id="23" name="圆角矩形 22"/>
            <p:cNvSpPr/>
            <p:nvPr/>
          </p:nvSpPr>
          <p:spPr>
            <a:xfrm>
              <a:off x="420525" y="4309903"/>
              <a:ext cx="2181106" cy="419441"/>
            </a:xfrm>
            <a:prstGeom prst="round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defRPr/>
              </a:pPr>
              <a:r>
                <a:rPr lang="en-US" altLang="zh-CN" sz="1050" b="1" dirty="0">
                  <a:solidFill>
                    <a:srgbClr val="FFFFFF"/>
                  </a:solidFill>
                  <a:latin typeface="微软雅黑" panose="020B0503020204020204" pitchFamily="34" charset="-122"/>
                  <a:ea typeface="微软雅黑" panose="020B0503020204020204" pitchFamily="34" charset="-122"/>
                </a:rPr>
                <a:t>3G </a:t>
              </a:r>
            </a:p>
            <a:p>
              <a:pPr algn="ctr" defTabSz="685800">
                <a:defRPr/>
              </a:pPr>
              <a:r>
                <a:rPr lang="zh-CN" altLang="en-US" sz="1050" b="1" dirty="0">
                  <a:solidFill>
                    <a:srgbClr val="FFFFFF"/>
                  </a:solidFill>
                  <a:latin typeface="微软雅黑" panose="020B0503020204020204" pitchFamily="34" charset="-122"/>
                  <a:ea typeface="微软雅黑" panose="020B0503020204020204" pitchFamily="34" charset="-122"/>
                </a:rPr>
                <a:t>桌面互联网</a:t>
              </a:r>
            </a:p>
          </p:txBody>
        </p:sp>
        <p:sp>
          <p:nvSpPr>
            <p:cNvPr id="24" name="圆角矩形 23"/>
            <p:cNvSpPr/>
            <p:nvPr/>
          </p:nvSpPr>
          <p:spPr>
            <a:xfrm>
              <a:off x="2737132" y="4309903"/>
              <a:ext cx="2181742" cy="419441"/>
            </a:xfrm>
            <a:prstGeom prst="round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defRPr/>
              </a:pPr>
              <a:r>
                <a:rPr lang="en-US" altLang="zh-CN" sz="1050" b="1" dirty="0">
                  <a:solidFill>
                    <a:srgbClr val="FFFFFF"/>
                  </a:solidFill>
                  <a:latin typeface="微软雅黑" panose="020B0503020204020204" pitchFamily="34" charset="-122"/>
                  <a:ea typeface="微软雅黑" panose="020B0503020204020204" pitchFamily="34" charset="-122"/>
                </a:rPr>
                <a:t>4G </a:t>
              </a:r>
            </a:p>
            <a:p>
              <a:pPr algn="ctr" defTabSz="685800">
                <a:defRPr/>
              </a:pPr>
              <a:r>
                <a:rPr lang="zh-CN" altLang="en-US" sz="1050" b="1" dirty="0">
                  <a:solidFill>
                    <a:srgbClr val="FFFFFF"/>
                  </a:solidFill>
                  <a:latin typeface="微软雅黑" panose="020B0503020204020204" pitchFamily="34" charset="-122"/>
                  <a:ea typeface="微软雅黑" panose="020B0503020204020204" pitchFamily="34" charset="-122"/>
                </a:rPr>
                <a:t>移动互联网</a:t>
              </a:r>
            </a:p>
          </p:txBody>
        </p:sp>
        <p:sp>
          <p:nvSpPr>
            <p:cNvPr id="25" name="圆角矩形 24"/>
            <p:cNvSpPr/>
            <p:nvPr/>
          </p:nvSpPr>
          <p:spPr>
            <a:xfrm>
              <a:off x="5005552" y="4309903"/>
              <a:ext cx="3287795" cy="419441"/>
            </a:xfrm>
            <a:prstGeom prst="round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defRPr/>
              </a:pPr>
              <a:r>
                <a:rPr lang="en-US" altLang="zh-CN" sz="1050" b="1" dirty="0">
                  <a:solidFill>
                    <a:srgbClr val="FFFFFF"/>
                  </a:solidFill>
                  <a:latin typeface="微软雅黑" panose="020B0503020204020204" pitchFamily="34" charset="-122"/>
                  <a:ea typeface="微软雅黑" panose="020B0503020204020204" pitchFamily="34" charset="-122"/>
                </a:rPr>
                <a:t>5G </a:t>
              </a:r>
            </a:p>
            <a:p>
              <a:pPr algn="ctr" defTabSz="685800">
                <a:defRPr/>
              </a:pPr>
              <a:r>
                <a:rPr lang="zh-CN" altLang="en-US" sz="1050" b="1" dirty="0">
                  <a:solidFill>
                    <a:srgbClr val="FFFFFF"/>
                  </a:solidFill>
                  <a:latin typeface="微软雅黑" panose="020B0503020204020204" pitchFamily="34" charset="-122"/>
                  <a:ea typeface="微软雅黑" panose="020B0503020204020204" pitchFamily="34" charset="-122"/>
                </a:rPr>
                <a:t>物联网、大数据、</a:t>
              </a:r>
              <a:r>
                <a:rPr lang="en-US" altLang="zh-CN" sz="1050" b="1" dirty="0">
                  <a:solidFill>
                    <a:srgbClr val="FFFFFF"/>
                  </a:solidFill>
                  <a:latin typeface="微软雅黑" panose="020B0503020204020204" pitchFamily="34" charset="-122"/>
                  <a:ea typeface="微软雅黑" panose="020B0503020204020204" pitchFamily="34" charset="-122"/>
                </a:rPr>
                <a:t>AI</a:t>
              </a:r>
              <a:endParaRPr lang="zh-CN" altLang="en-US" sz="1050" b="1" dirty="0">
                <a:solidFill>
                  <a:srgbClr val="FFFFFF"/>
                </a:solidFill>
                <a:latin typeface="微软雅黑" panose="020B0503020204020204" pitchFamily="34" charset="-122"/>
                <a:ea typeface="微软雅黑" panose="020B0503020204020204" pitchFamily="34" charset="-122"/>
              </a:endParaRPr>
            </a:p>
          </p:txBody>
        </p:sp>
        <p:sp>
          <p:nvSpPr>
            <p:cNvPr id="26" name="文本框 1"/>
            <p:cNvSpPr txBox="1"/>
            <p:nvPr/>
          </p:nvSpPr>
          <p:spPr>
            <a:xfrm>
              <a:off x="7983892" y="1159416"/>
              <a:ext cx="371776" cy="219170"/>
            </a:xfrm>
            <a:prstGeom prst="rect">
              <a:avLst/>
            </a:prstGeom>
            <a:ln w="3175">
              <a:miter lim="400000"/>
            </a:ln>
            <a:extLst>
              <a:ext uri="{C572A759-6A51-4108-AA02-DFA0A04FC94B}">
                <ma14:wrappingTextBoxFlag xmlns:ma14="http://schemas.microsoft.com/office/mac/drawingml/2011/main" xmlns="" val="1"/>
              </a:ext>
            </a:extLst>
          </p:spPr>
          <p:txBody>
            <a:bodyPr wrap="none" lIns="28515" tIns="28515" rIns="28515" bIns="28515">
              <a:spAutoFit/>
            </a:bodyPr>
            <a:lstStyle>
              <a:lvl1pPr>
                <a:defRPr sz="2200">
                  <a:solidFill>
                    <a:srgbClr val="FFFFFF"/>
                  </a:solidFill>
                  <a:latin typeface="Microsoft YaHei"/>
                  <a:ea typeface="Microsoft YaHei"/>
                  <a:cs typeface="Microsoft YaHei"/>
                  <a:sym typeface="Microsoft YaHei"/>
                </a:defRPr>
              </a:lvl1pPr>
            </a:lstStyle>
            <a:p>
              <a:pPr defTabSz="685800">
                <a:defRPr/>
              </a:pPr>
              <a:r>
                <a:rPr lang="en-US" sz="1050" dirty="0"/>
                <a:t>2026</a:t>
              </a:r>
              <a:endParaRPr sz="1050" dirty="0"/>
            </a:p>
          </p:txBody>
        </p:sp>
        <p:sp>
          <p:nvSpPr>
            <p:cNvPr id="27" name="箭头: 五边形 11">
              <a:extLst>
                <a:ext uri="{FF2B5EF4-FFF2-40B4-BE49-F238E27FC236}">
                  <a16:creationId xmlns:a16="http://schemas.microsoft.com/office/drawing/2014/main" id="{88C52170-3D68-46E2-B03C-6202FCA642E4}"/>
                </a:ext>
              </a:extLst>
            </p:cNvPr>
            <p:cNvSpPr/>
            <p:nvPr/>
          </p:nvSpPr>
          <p:spPr>
            <a:xfrm>
              <a:off x="899190" y="664891"/>
              <a:ext cx="1757827" cy="385934"/>
            </a:xfrm>
            <a:prstGeom prst="homePlate">
              <a:avLst/>
            </a:prstGeom>
            <a:no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rPr>
                <a:t>信息化</a:t>
              </a:r>
              <a:endParaRPr lang="en-US" altLang="zh-CN" sz="1400" b="1" dirty="0">
                <a:solidFill>
                  <a:srgbClr val="0070C0"/>
                </a:solidFill>
                <a:latin typeface="微软雅黑" panose="020B0503020204020204" pitchFamily="34" charset="-122"/>
                <a:ea typeface="微软雅黑" panose="020B0503020204020204" pitchFamily="34" charset="-122"/>
              </a:endParaRPr>
            </a:p>
            <a:p>
              <a:pPr algn="ctr" defTabSz="685800">
                <a:lnSpc>
                  <a:spcPct val="150000"/>
                </a:lnSpc>
              </a:pPr>
              <a:r>
                <a:rPr lang="zh-CN" altLang="en-US" sz="1400" dirty="0">
                  <a:solidFill>
                    <a:srgbClr val="0070C0"/>
                  </a:solidFill>
                  <a:latin typeface="微软雅黑" panose="020B0503020204020204" pitchFamily="34" charset="-122"/>
                  <a:ea typeface="微软雅黑" panose="020B0503020204020204" pitchFamily="34" charset="-122"/>
                </a:rPr>
                <a:t>行管驱动导入期</a:t>
              </a:r>
            </a:p>
          </p:txBody>
        </p:sp>
        <p:sp>
          <p:nvSpPr>
            <p:cNvPr id="28" name="箭头: V 形 18">
              <a:extLst>
                <a:ext uri="{FF2B5EF4-FFF2-40B4-BE49-F238E27FC236}">
                  <a16:creationId xmlns:a16="http://schemas.microsoft.com/office/drawing/2014/main" id="{8D1A7839-0398-4060-8E9F-5E380D7BE0A0}"/>
                </a:ext>
              </a:extLst>
            </p:cNvPr>
            <p:cNvSpPr/>
            <p:nvPr/>
          </p:nvSpPr>
          <p:spPr>
            <a:xfrm>
              <a:off x="3020015" y="656340"/>
              <a:ext cx="1586210" cy="385934"/>
            </a:xfrm>
            <a:prstGeom prst="chevron">
              <a:avLst/>
            </a:prstGeom>
            <a:noFill/>
            <a:ln>
              <a:no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rPr>
                <a:t>技术化</a:t>
              </a:r>
              <a:endParaRPr lang="en-US" altLang="zh-CN" sz="1400" b="1" dirty="0">
                <a:solidFill>
                  <a:srgbClr val="0070C0"/>
                </a:solidFill>
                <a:latin typeface="微软雅黑" panose="020B0503020204020204" pitchFamily="34" charset="-122"/>
                <a:ea typeface="微软雅黑" panose="020B0503020204020204" pitchFamily="34" charset="-122"/>
              </a:endParaRPr>
            </a:p>
            <a:p>
              <a:pPr algn="ctr" defTabSz="685800">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rPr>
                <a:t>数字技术创新期</a:t>
              </a:r>
            </a:p>
          </p:txBody>
        </p:sp>
        <p:sp>
          <p:nvSpPr>
            <p:cNvPr id="29" name="箭头: V 形 30">
              <a:extLst>
                <a:ext uri="{FF2B5EF4-FFF2-40B4-BE49-F238E27FC236}">
                  <a16:creationId xmlns:a16="http://schemas.microsoft.com/office/drawing/2014/main" id="{7B093E49-03A2-4660-9AB6-2524DBF2C2E1}"/>
                </a:ext>
              </a:extLst>
            </p:cNvPr>
            <p:cNvSpPr/>
            <p:nvPr/>
          </p:nvSpPr>
          <p:spPr>
            <a:xfrm>
              <a:off x="4901563" y="649116"/>
              <a:ext cx="1614125" cy="385934"/>
            </a:xfrm>
            <a:prstGeom prst="chevron">
              <a:avLst/>
            </a:prstGeom>
            <a:noFill/>
            <a:ln>
              <a:no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rPr>
                <a:t>数字化</a:t>
              </a:r>
              <a:endParaRPr lang="en-US" altLang="zh-CN" sz="1400" b="1" dirty="0">
                <a:solidFill>
                  <a:srgbClr val="0070C0"/>
                </a:solidFill>
                <a:latin typeface="微软雅黑" panose="020B0503020204020204" pitchFamily="34" charset="-122"/>
                <a:ea typeface="微软雅黑" panose="020B0503020204020204" pitchFamily="34" charset="-122"/>
              </a:endParaRPr>
            </a:p>
            <a:p>
              <a:pPr algn="ctr" defTabSz="685800">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rPr>
                <a:t>技术融入业务期</a:t>
              </a:r>
            </a:p>
          </p:txBody>
        </p:sp>
        <p:sp>
          <p:nvSpPr>
            <p:cNvPr id="30" name="箭头: V 形 31">
              <a:extLst>
                <a:ext uri="{FF2B5EF4-FFF2-40B4-BE49-F238E27FC236}">
                  <a16:creationId xmlns:a16="http://schemas.microsoft.com/office/drawing/2014/main" id="{CB6CFCF8-E18A-44D3-BF03-46FBDDAE6CED}"/>
                </a:ext>
              </a:extLst>
            </p:cNvPr>
            <p:cNvSpPr/>
            <p:nvPr/>
          </p:nvSpPr>
          <p:spPr>
            <a:xfrm>
              <a:off x="6608154" y="649116"/>
              <a:ext cx="1750719" cy="385934"/>
            </a:xfrm>
            <a:prstGeom prst="chevron">
              <a:avLst/>
            </a:prstGeom>
            <a:noFill/>
            <a:ln>
              <a:no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rPr>
                <a:t>智能化</a:t>
              </a:r>
              <a:endParaRPr lang="en-US" altLang="zh-CN" sz="1400" b="1" dirty="0">
                <a:solidFill>
                  <a:srgbClr val="0070C0"/>
                </a:solidFill>
                <a:latin typeface="微软雅黑" panose="020B0503020204020204" pitchFamily="34" charset="-122"/>
                <a:ea typeface="微软雅黑" panose="020B0503020204020204" pitchFamily="34" charset="-122"/>
              </a:endParaRPr>
            </a:p>
            <a:p>
              <a:pPr algn="ctr" defTabSz="685800">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rPr>
                <a:t>技术驱动变革期</a:t>
              </a:r>
            </a:p>
          </p:txBody>
        </p:sp>
        <p:sp>
          <p:nvSpPr>
            <p:cNvPr id="31" name="椭圆 30"/>
            <p:cNvSpPr/>
            <p:nvPr/>
          </p:nvSpPr>
          <p:spPr>
            <a:xfrm>
              <a:off x="308540" y="1080073"/>
              <a:ext cx="519921" cy="519921"/>
            </a:xfrm>
            <a:prstGeom prst="ellipse">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endParaRPr>
            </a:p>
          </p:txBody>
        </p:sp>
        <p:sp>
          <p:nvSpPr>
            <p:cNvPr id="32" name="文本框 1"/>
            <p:cNvSpPr txBox="1"/>
            <p:nvPr/>
          </p:nvSpPr>
          <p:spPr>
            <a:xfrm>
              <a:off x="369860" y="1216280"/>
              <a:ext cx="371776" cy="219170"/>
            </a:xfrm>
            <a:prstGeom prst="rect">
              <a:avLst/>
            </a:prstGeom>
            <a:ln w="3175">
              <a:miter lim="400000"/>
            </a:ln>
            <a:extLst>
              <a:ext uri="{C572A759-6A51-4108-AA02-DFA0A04FC94B}">
                <ma14:wrappingTextBoxFlag xmlns:ma14="http://schemas.microsoft.com/office/mac/drawingml/2011/main" xmlns="" val="1"/>
              </a:ext>
            </a:extLst>
          </p:spPr>
          <p:txBody>
            <a:bodyPr wrap="none" lIns="28515" tIns="28515" rIns="28515" bIns="28515">
              <a:spAutoFit/>
            </a:bodyPr>
            <a:lstStyle>
              <a:lvl1pPr>
                <a:defRPr sz="2200">
                  <a:solidFill>
                    <a:srgbClr val="FFFFFF"/>
                  </a:solidFill>
                  <a:latin typeface="Microsoft YaHei"/>
                  <a:ea typeface="Microsoft YaHei"/>
                  <a:cs typeface="Microsoft YaHei"/>
                  <a:sym typeface="Microsoft YaHei"/>
                </a:defRPr>
              </a:lvl1pPr>
            </a:lstStyle>
            <a:p>
              <a:pPr defTabSz="685800">
                <a:defRPr/>
              </a:pPr>
              <a:r>
                <a:rPr lang="en-US" altLang="zh-CN" sz="1050" dirty="0">
                  <a:latin typeface="微软雅黑" panose="020B0503020204020204" pitchFamily="34" charset="-122"/>
                  <a:ea typeface="微软雅黑" panose="020B0503020204020204" pitchFamily="34" charset="-122"/>
                </a:rPr>
                <a:t>2003</a:t>
              </a:r>
              <a:endParaRPr sz="1050" dirty="0">
                <a:latin typeface="微软雅黑" panose="020B0503020204020204" pitchFamily="34" charset="-122"/>
                <a:ea typeface="微软雅黑" panose="020B0503020204020204" pitchFamily="34" charset="-122"/>
              </a:endParaRPr>
            </a:p>
          </p:txBody>
        </p:sp>
        <p:cxnSp>
          <p:nvCxnSpPr>
            <p:cNvPr id="33" name="直接箭头连接符 32"/>
            <p:cNvCxnSpPr/>
            <p:nvPr/>
          </p:nvCxnSpPr>
          <p:spPr>
            <a:xfrm>
              <a:off x="572438" y="880129"/>
              <a:ext cx="2046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2747209" y="874961"/>
              <a:ext cx="2046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4901563" y="874961"/>
              <a:ext cx="16521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6649252" y="880129"/>
              <a:ext cx="1634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637606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object 3"/>
          <p:cNvSpPr>
            <a:spLocks noChangeArrowheads="1"/>
          </p:cNvSpPr>
          <p:nvPr>
            <p:custDataLst>
              <p:tags r:id="rId1"/>
            </p:custDataLst>
          </p:nvPr>
        </p:nvSpPr>
        <p:spPr bwMode="auto">
          <a:xfrm>
            <a:off x="2835710" y="273964"/>
            <a:ext cx="385318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888"/>
              </a:lnSpc>
            </a:pPr>
            <a:r>
              <a:rPr lang="zh-CN" altLang="en-US" sz="2200" b="1" dirty="0">
                <a:solidFill>
                  <a:srgbClr val="006DCD"/>
                </a:solidFill>
                <a:latin typeface="WNAGRA+å¾®è½¯é�»,Bold" charset="-122"/>
                <a:ea typeface="WNAGRA+å¾®è½¯é�»,Bold" charset="-122"/>
              </a:rPr>
              <a:t>施工企业数字化发展阶段</a:t>
            </a:r>
            <a:endParaRPr lang="zh-CN" altLang="ru-RU" sz="2200" b="1" dirty="0">
              <a:solidFill>
                <a:srgbClr val="006DCD"/>
              </a:solidFill>
              <a:latin typeface="WNAGRA+å¾®è½¯é�»,Bold" charset="-122"/>
              <a:ea typeface="WNAGRA+å¾®è½¯é�»,Bold" charset="-122"/>
            </a:endParaRPr>
          </a:p>
        </p:txBody>
      </p:sp>
      <p:grpSp>
        <p:nvGrpSpPr>
          <p:cNvPr id="3" name="组合 2"/>
          <p:cNvGrpSpPr/>
          <p:nvPr/>
        </p:nvGrpSpPr>
        <p:grpSpPr>
          <a:xfrm>
            <a:off x="235303" y="981707"/>
            <a:ext cx="11100752" cy="5043312"/>
            <a:chOff x="221000" y="992471"/>
            <a:chExt cx="8482468" cy="3460291"/>
          </a:xfrm>
        </p:grpSpPr>
        <p:graphicFrame>
          <p:nvGraphicFramePr>
            <p:cNvPr id="37" name="图表 36">
              <a:extLst>
                <a:ext uri="{FF2B5EF4-FFF2-40B4-BE49-F238E27FC236}">
                  <a16:creationId xmlns:a16="http://schemas.microsoft.com/office/drawing/2014/main" id="{58BBBC76-C21F-47A2-8839-E31F4A5663DD}"/>
                </a:ext>
              </a:extLst>
            </p:cNvPr>
            <p:cNvGraphicFramePr/>
            <p:nvPr>
              <p:extLst>
                <p:ext uri="{D42A27DB-BD31-4B8C-83A1-F6EECF244321}">
                  <p14:modId xmlns:p14="http://schemas.microsoft.com/office/powerpoint/2010/main" val="2044306840"/>
                </p:ext>
              </p:extLst>
            </p:nvPr>
          </p:nvGraphicFramePr>
          <p:xfrm>
            <a:off x="221000" y="992471"/>
            <a:ext cx="4366516" cy="2898454"/>
          </p:xfrm>
          <a:graphic>
            <a:graphicData uri="http://schemas.openxmlformats.org/drawingml/2006/chart">
              <c:chart xmlns:c="http://schemas.openxmlformats.org/drawingml/2006/chart" xmlns:r="http://schemas.openxmlformats.org/officeDocument/2006/relationships" r:id="rId4"/>
            </a:graphicData>
          </a:graphic>
        </p:graphicFrame>
        <p:sp>
          <p:nvSpPr>
            <p:cNvPr id="38" name="文本框 37"/>
            <p:cNvSpPr txBox="1"/>
            <p:nvPr/>
          </p:nvSpPr>
          <p:spPr>
            <a:xfrm>
              <a:off x="2263231" y="4081918"/>
              <a:ext cx="5403405" cy="253404"/>
            </a:xfrm>
            <a:prstGeom prst="rect">
              <a:avLst/>
            </a:prstGeom>
            <a:noFill/>
          </p:spPr>
          <p:txBody>
            <a:bodyPr wrap="square" rtlCol="0">
              <a:spAutoFit/>
            </a:bodyPr>
            <a:lstStyle/>
            <a:p>
              <a:pPr defTabSz="685800"/>
              <a:r>
                <a:rPr lang="en-US" altLang="zh-CN" sz="1800" b="1" dirty="0">
                  <a:solidFill>
                    <a:srgbClr val="0070C0"/>
                  </a:solidFill>
                  <a:latin typeface="微软雅黑" panose="020B0503020204020204" pitchFamily="34" charset="-122"/>
                  <a:ea typeface="微软雅黑" panose="020B0503020204020204" pitchFamily="34" charset="-122"/>
                </a:rPr>
                <a:t>BIM</a:t>
              </a:r>
              <a:r>
                <a:rPr lang="zh-CN" altLang="en-US" sz="1800" b="1" dirty="0">
                  <a:solidFill>
                    <a:srgbClr val="0070C0"/>
                  </a:solidFill>
                  <a:latin typeface="微软雅黑" panose="020B0503020204020204" pitchFamily="34" charset="-122"/>
                  <a:ea typeface="微软雅黑" panose="020B0503020204020204" pitchFamily="34" charset="-122"/>
                </a:rPr>
                <a:t>应用在持续稳定增长，积极推进</a:t>
              </a:r>
              <a:r>
                <a:rPr lang="en-US" altLang="zh-CN" sz="1800" b="1" dirty="0">
                  <a:solidFill>
                    <a:srgbClr val="0070C0"/>
                  </a:solidFill>
                  <a:latin typeface="微软雅黑" panose="020B0503020204020204" pitchFamily="34" charset="-122"/>
                  <a:ea typeface="微软雅黑" panose="020B0503020204020204" pitchFamily="34" charset="-122"/>
                </a:rPr>
                <a:t>BIM</a:t>
              </a:r>
              <a:r>
                <a:rPr lang="zh-CN" altLang="en-US" sz="1800" b="1" dirty="0">
                  <a:solidFill>
                    <a:srgbClr val="0070C0"/>
                  </a:solidFill>
                  <a:latin typeface="微软雅黑" panose="020B0503020204020204" pitchFamily="34" charset="-122"/>
                  <a:ea typeface="微软雅黑" panose="020B0503020204020204" pitchFamily="34" charset="-122"/>
                </a:rPr>
                <a:t>已成共识</a:t>
              </a:r>
            </a:p>
          </p:txBody>
        </p:sp>
        <p:sp>
          <p:nvSpPr>
            <p:cNvPr id="39" name="圆角矩形 38"/>
            <p:cNvSpPr/>
            <p:nvPr/>
          </p:nvSpPr>
          <p:spPr>
            <a:xfrm>
              <a:off x="1673777" y="4024683"/>
              <a:ext cx="5639285" cy="428079"/>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0070C0"/>
                </a:solidFill>
              </a:endParaRPr>
            </a:p>
          </p:txBody>
        </p:sp>
        <p:graphicFrame>
          <p:nvGraphicFramePr>
            <p:cNvPr id="40" name="图表 39">
              <a:extLst>
                <a:ext uri="{FF2B5EF4-FFF2-40B4-BE49-F238E27FC236}">
                  <a16:creationId xmlns:a16="http://schemas.microsoft.com/office/drawing/2014/main" id="{68597525-AEF1-4939-B5D8-3F1FD407DBD3}"/>
                </a:ext>
              </a:extLst>
            </p:cNvPr>
            <p:cNvGraphicFramePr/>
            <p:nvPr>
              <p:extLst>
                <p:ext uri="{D42A27DB-BD31-4B8C-83A1-F6EECF244321}">
                  <p14:modId xmlns:p14="http://schemas.microsoft.com/office/powerpoint/2010/main" val="2618245950"/>
                </p:ext>
              </p:extLst>
            </p:nvPr>
          </p:nvGraphicFramePr>
          <p:xfrm>
            <a:off x="4729162" y="1015999"/>
            <a:ext cx="3974306" cy="2805907"/>
          </p:xfrm>
          <a:graphic>
            <a:graphicData uri="http://schemas.openxmlformats.org/drawingml/2006/chart">
              <c:chart xmlns:c="http://schemas.openxmlformats.org/drawingml/2006/chart" xmlns:r="http://schemas.openxmlformats.org/officeDocument/2006/relationships" r:id="rId5"/>
            </a:graphicData>
          </a:graphic>
        </p:graphicFrame>
        <p:sp>
          <p:nvSpPr>
            <p:cNvPr id="41" name="文本框 40">
              <a:extLst>
                <a:ext uri="{FF2B5EF4-FFF2-40B4-BE49-F238E27FC236}">
                  <a16:creationId xmlns:a16="http://schemas.microsoft.com/office/drawing/2014/main" id="{91131970-4773-448B-81F1-91B44D886D63}"/>
                </a:ext>
              </a:extLst>
            </p:cNvPr>
            <p:cNvSpPr txBox="1"/>
            <p:nvPr/>
          </p:nvSpPr>
          <p:spPr>
            <a:xfrm>
              <a:off x="5691123" y="2854530"/>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32.30%</a:t>
              </a:r>
            </a:p>
          </p:txBody>
        </p:sp>
        <p:sp>
          <p:nvSpPr>
            <p:cNvPr id="42" name="文本框 41">
              <a:extLst>
                <a:ext uri="{FF2B5EF4-FFF2-40B4-BE49-F238E27FC236}">
                  <a16:creationId xmlns:a16="http://schemas.microsoft.com/office/drawing/2014/main" id="{925EA39C-8039-4C52-B91F-1FDAF882A537}"/>
                </a:ext>
              </a:extLst>
            </p:cNvPr>
            <p:cNvSpPr txBox="1"/>
            <p:nvPr/>
          </p:nvSpPr>
          <p:spPr>
            <a:xfrm>
              <a:off x="5658904" y="2256671"/>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40.30%</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1741FAA6-2096-4C16-B601-F5136F82A192}"/>
                </a:ext>
              </a:extLst>
            </p:cNvPr>
            <p:cNvSpPr txBox="1"/>
            <p:nvPr/>
          </p:nvSpPr>
          <p:spPr>
            <a:xfrm>
              <a:off x="5658904" y="1665592"/>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27.40%</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1AB854F9-54E5-44DD-B8D7-6F19660FC7DB}"/>
                </a:ext>
              </a:extLst>
            </p:cNvPr>
            <p:cNvSpPr txBox="1"/>
            <p:nvPr/>
          </p:nvSpPr>
          <p:spPr>
            <a:xfrm>
              <a:off x="6794471" y="2729610"/>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47.44%</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50DE28ED-2EE2-4446-A2A3-84DF3A7B89C0}"/>
                </a:ext>
              </a:extLst>
            </p:cNvPr>
            <p:cNvSpPr txBox="1"/>
            <p:nvPr/>
          </p:nvSpPr>
          <p:spPr>
            <a:xfrm>
              <a:off x="6794471" y="2050631"/>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31.78%</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6E9F0711-410F-4CFA-9E26-2D0595E8FDA7}"/>
                </a:ext>
              </a:extLst>
            </p:cNvPr>
            <p:cNvSpPr txBox="1"/>
            <p:nvPr/>
          </p:nvSpPr>
          <p:spPr>
            <a:xfrm>
              <a:off x="6794471" y="1608358"/>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20.78%</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AB700BCA-CB6C-4D53-AA65-07DD1C7FA6E1}"/>
                </a:ext>
              </a:extLst>
            </p:cNvPr>
            <p:cNvSpPr txBox="1"/>
            <p:nvPr/>
          </p:nvSpPr>
          <p:spPr>
            <a:xfrm>
              <a:off x="7930039" y="2571751"/>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60.19%</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F543E500-EDD7-4825-941B-B721184B8BDA}"/>
                </a:ext>
              </a:extLst>
            </p:cNvPr>
            <p:cNvSpPr txBox="1"/>
            <p:nvPr/>
          </p:nvSpPr>
          <p:spPr>
            <a:xfrm>
              <a:off x="7930039" y="1880380"/>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24.78%</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a16="http://schemas.microsoft.com/office/drawing/2014/main" id="{8B28D960-D3A0-410A-916B-58E45F3F8102}"/>
                </a:ext>
              </a:extLst>
            </p:cNvPr>
            <p:cNvSpPr txBox="1"/>
            <p:nvPr/>
          </p:nvSpPr>
          <p:spPr>
            <a:xfrm>
              <a:off x="7930039" y="1556557"/>
              <a:ext cx="205826" cy="207749"/>
            </a:xfrm>
            <a:prstGeom prst="rect">
              <a:avLst/>
            </a:prstGeom>
          </p:spPr>
          <p:txBody>
            <a:bodyPr vertOverflow="clip" wrap="none" rtlCol="0"/>
            <a:lstStyle/>
            <a:p>
              <a:pPr algn="ctr" defTabSz="685800"/>
              <a:r>
                <a:rPr lang="en-US" altLang="zh-CN" sz="900" b="1" dirty="0">
                  <a:solidFill>
                    <a:srgbClr val="0070C0"/>
                  </a:solidFill>
                  <a:latin typeface="微软雅黑" panose="020B0503020204020204" pitchFamily="34" charset="-122"/>
                  <a:ea typeface="微软雅黑" panose="020B0503020204020204" pitchFamily="34" charset="-122"/>
                </a:rPr>
                <a:t>15.02%</a:t>
              </a:r>
              <a:endParaRPr lang="zh-CN" altLang="en-US" sz="900" b="1" dirty="0">
                <a:solidFill>
                  <a:srgbClr val="0070C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3927225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object 3"/>
          <p:cNvSpPr>
            <a:spLocks noChangeArrowheads="1"/>
          </p:cNvSpPr>
          <p:nvPr>
            <p:custDataLst>
              <p:tags r:id="rId1"/>
            </p:custDataLst>
          </p:nvPr>
        </p:nvSpPr>
        <p:spPr bwMode="auto">
          <a:xfrm>
            <a:off x="2981196" y="225425"/>
            <a:ext cx="6364594"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en-US" sz="2800" b="1" dirty="0">
                <a:solidFill>
                  <a:srgbClr val="00B0F0"/>
                </a:solidFill>
                <a:latin typeface="WNAGRA+å¾®è½¯é�»,Bold" charset="-122"/>
                <a:ea typeface="WNAGRA+å¾®è½¯é�»,Bold" charset="-122"/>
              </a:rPr>
              <a:t>提高行业利润水平是转型升级的动力</a:t>
            </a:r>
            <a:endParaRPr lang="zh-CN" altLang="ru-RU" sz="2800" b="1" dirty="0">
              <a:solidFill>
                <a:srgbClr val="00B0F0"/>
              </a:solidFill>
              <a:latin typeface="WNAGRA+å¾®è½¯é�»,Bold" charset="-122"/>
              <a:ea typeface="WNAGRA+å¾®è½¯é�»,Bold" charset="-122"/>
            </a:endParaRPr>
          </a:p>
        </p:txBody>
      </p:sp>
      <p:sp>
        <p:nvSpPr>
          <p:cNvPr id="16" name="矩形 15"/>
          <p:cNvSpPr/>
          <p:nvPr/>
        </p:nvSpPr>
        <p:spPr>
          <a:xfrm>
            <a:off x="361507" y="1099264"/>
            <a:ext cx="4847095" cy="2015168"/>
          </a:xfrm>
          <a:prstGeom prst="rect">
            <a:avLst/>
          </a:prstGeom>
          <a:solidFill>
            <a:srgbClr val="FFFFFF">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7" name="矩形 16"/>
          <p:cNvSpPr/>
          <p:nvPr/>
        </p:nvSpPr>
        <p:spPr>
          <a:xfrm>
            <a:off x="1607805" y="2248284"/>
            <a:ext cx="3362176" cy="233917"/>
          </a:xfrm>
          <a:prstGeom prst="rect">
            <a:avLst/>
          </a:prstGeom>
          <a:noFill/>
          <a:ln>
            <a:prstDash val="lgDash"/>
          </a:ln>
        </p:spPr>
        <p:style>
          <a:lnRef idx="1">
            <a:schemeClr val="accent3"/>
          </a:lnRef>
          <a:fillRef idx="2">
            <a:schemeClr val="accent3"/>
          </a:fillRef>
          <a:effectRef idx="1">
            <a:schemeClr val="accent3"/>
          </a:effectRef>
          <a:fontRef idx="minor">
            <a:schemeClr val="dk1"/>
          </a:fontRef>
        </p:style>
        <p:txBody>
          <a:bodyPr rtlCol="0" anchor="ctr"/>
          <a:lstStyle/>
          <a:p>
            <a:pPr algn="ctr" defTabSz="914377"/>
            <a:r>
              <a:rPr lang="en-US" altLang="zh-CN" sz="1600" dirty="0">
                <a:solidFill>
                  <a:srgbClr val="FFFFFF">
                    <a:lumMod val="65000"/>
                  </a:srgbClr>
                </a:solidFill>
                <a:latin typeface="微软雅黑" panose="020B0503020204020204" pitchFamily="34" charset="-122"/>
                <a:ea typeface="微软雅黑" panose="020B0503020204020204" pitchFamily="34" charset="-122"/>
              </a:rPr>
              <a:t>EPC,…</a:t>
            </a:r>
            <a:endParaRPr lang="zh-CN" altLang="en-US" sz="1600" dirty="0">
              <a:solidFill>
                <a:srgbClr val="FFFFFF">
                  <a:lumMod val="65000"/>
                </a:srgbClr>
              </a:solidFill>
              <a:latin typeface="微软雅黑" panose="020B0503020204020204" pitchFamily="34" charset="-122"/>
              <a:ea typeface="微软雅黑" panose="020B0503020204020204" pitchFamily="34" charset="-122"/>
            </a:endParaRPr>
          </a:p>
        </p:txBody>
      </p:sp>
      <p:graphicFrame>
        <p:nvGraphicFramePr>
          <p:cNvPr id="18" name="图示 17"/>
          <p:cNvGraphicFramePr/>
          <p:nvPr>
            <p:extLst/>
          </p:nvPr>
        </p:nvGraphicFramePr>
        <p:xfrm>
          <a:off x="629872" y="2802101"/>
          <a:ext cx="4491443" cy="254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任意多边形 18"/>
          <p:cNvSpPr/>
          <p:nvPr/>
        </p:nvSpPr>
        <p:spPr>
          <a:xfrm>
            <a:off x="706189" y="1647616"/>
            <a:ext cx="4449472" cy="1003357"/>
          </a:xfrm>
          <a:custGeom>
            <a:avLst/>
            <a:gdLst>
              <a:gd name="connsiteX0" fmla="*/ 0 w 5955527"/>
              <a:gd name="connsiteY0" fmla="*/ 7951 h 946207"/>
              <a:gd name="connsiteX1" fmla="*/ 2981739 w 5955527"/>
              <a:gd name="connsiteY1" fmla="*/ 946205 h 946207"/>
              <a:gd name="connsiteX2" fmla="*/ 5955527 w 5955527"/>
              <a:gd name="connsiteY2" fmla="*/ 0 h 946207"/>
              <a:gd name="connsiteX0" fmla="*/ 0 w 5955527"/>
              <a:gd name="connsiteY0" fmla="*/ 7951 h 965257"/>
              <a:gd name="connsiteX1" fmla="*/ 3435442 w 5955527"/>
              <a:gd name="connsiteY1" fmla="*/ 965255 h 965257"/>
              <a:gd name="connsiteX2" fmla="*/ 5955527 w 5955527"/>
              <a:gd name="connsiteY2" fmla="*/ 0 h 965257"/>
              <a:gd name="connsiteX0" fmla="*/ 0 w 5955527"/>
              <a:gd name="connsiteY0" fmla="*/ 7951 h 971607"/>
              <a:gd name="connsiteX1" fmla="*/ 3658013 w 5955527"/>
              <a:gd name="connsiteY1" fmla="*/ 971605 h 971607"/>
              <a:gd name="connsiteX2" fmla="*/ 5955527 w 5955527"/>
              <a:gd name="connsiteY2" fmla="*/ 0 h 971607"/>
              <a:gd name="connsiteX0" fmla="*/ 0 w 5955527"/>
              <a:gd name="connsiteY0" fmla="*/ 7951 h 997007"/>
              <a:gd name="connsiteX1" fmla="*/ 3812101 w 5955527"/>
              <a:gd name="connsiteY1" fmla="*/ 997005 h 997007"/>
              <a:gd name="connsiteX2" fmla="*/ 5955527 w 5955527"/>
              <a:gd name="connsiteY2" fmla="*/ 0 h 997007"/>
              <a:gd name="connsiteX0" fmla="*/ 0 w 5998329"/>
              <a:gd name="connsiteY0" fmla="*/ 33351 h 1022407"/>
              <a:gd name="connsiteX1" fmla="*/ 3812101 w 5998329"/>
              <a:gd name="connsiteY1" fmla="*/ 1022405 h 1022407"/>
              <a:gd name="connsiteX2" fmla="*/ 5998329 w 5998329"/>
              <a:gd name="connsiteY2" fmla="*/ 0 h 1022407"/>
              <a:gd name="connsiteX0" fmla="*/ 0 w 5998329"/>
              <a:gd name="connsiteY0" fmla="*/ 33351 h 990657"/>
              <a:gd name="connsiteX1" fmla="*/ 4231562 w 5998329"/>
              <a:gd name="connsiteY1" fmla="*/ 990655 h 990657"/>
              <a:gd name="connsiteX2" fmla="*/ 5998329 w 5998329"/>
              <a:gd name="connsiteY2" fmla="*/ 0 h 990657"/>
              <a:gd name="connsiteX0" fmla="*/ 0 w 5998329"/>
              <a:gd name="connsiteY0" fmla="*/ 33351 h 1003357"/>
              <a:gd name="connsiteX1" fmla="*/ 4094595 w 5998329"/>
              <a:gd name="connsiteY1" fmla="*/ 1003355 h 1003357"/>
              <a:gd name="connsiteX2" fmla="*/ 5998329 w 5998329"/>
              <a:gd name="connsiteY2" fmla="*/ 0 h 1003357"/>
            </a:gdLst>
            <a:ahLst/>
            <a:cxnLst>
              <a:cxn ang="0">
                <a:pos x="connsiteX0" y="connsiteY0"/>
              </a:cxn>
              <a:cxn ang="0">
                <a:pos x="connsiteX1" y="connsiteY1"/>
              </a:cxn>
              <a:cxn ang="0">
                <a:pos x="connsiteX2" y="connsiteY2"/>
              </a:cxn>
            </a:cxnLst>
            <a:rect l="l" t="t" r="r" b="b"/>
            <a:pathLst>
              <a:path w="5998329" h="1003357">
                <a:moveTo>
                  <a:pt x="0" y="33351"/>
                </a:moveTo>
                <a:cubicBezTo>
                  <a:pt x="994575" y="503140"/>
                  <a:pt x="3102007" y="1004680"/>
                  <a:pt x="4094595" y="1003355"/>
                </a:cubicBezTo>
                <a:cubicBezTo>
                  <a:pt x="5087183" y="1002030"/>
                  <a:pt x="5496072" y="121920"/>
                  <a:pt x="5998329" y="0"/>
                </a:cubicBezTo>
              </a:path>
            </a:pathLst>
          </a:custGeom>
          <a:ln w="19050">
            <a:solidFill>
              <a:schemeClr val="bg1">
                <a:lumMod val="8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defTabSz="914377"/>
            <a:endParaRPr lang="zh-CN" altLang="en-US">
              <a:solidFill>
                <a:srgbClr val="1E1E23"/>
              </a:solidFill>
              <a:latin typeface="微软雅黑" panose="020B0503020204020204" pitchFamily="34" charset="-122"/>
              <a:ea typeface="微软雅黑" panose="020B0503020204020204" pitchFamily="34" charset="-122"/>
            </a:endParaRPr>
          </a:p>
        </p:txBody>
      </p:sp>
      <p:cxnSp>
        <p:nvCxnSpPr>
          <p:cNvPr id="20" name="直接箭头连接符 19"/>
          <p:cNvCxnSpPr/>
          <p:nvPr/>
        </p:nvCxnSpPr>
        <p:spPr>
          <a:xfrm flipV="1">
            <a:off x="630183" y="1466284"/>
            <a:ext cx="0" cy="15902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332034" y="1466283"/>
            <a:ext cx="863796" cy="1653871"/>
          </a:xfrm>
          <a:prstGeom prst="rect">
            <a:avLst/>
          </a:prstGeom>
          <a:solidFill>
            <a:srgbClr val="FF0000">
              <a:alpha val="36000"/>
            </a:srgbClr>
          </a:solidFill>
          <a:ln>
            <a:solidFill>
              <a:srgbClr val="FF0000"/>
            </a:solidFill>
          </a:ln>
        </p:spPr>
        <p:style>
          <a:lnRef idx="1">
            <a:schemeClr val="accent3"/>
          </a:lnRef>
          <a:fillRef idx="2">
            <a:schemeClr val="accent3"/>
          </a:fillRef>
          <a:effectRef idx="1">
            <a:schemeClr val="accent3"/>
          </a:effectRef>
          <a:fontRef idx="minor">
            <a:schemeClr val="dk1"/>
          </a:fontRef>
        </p:style>
        <p:txBody>
          <a:bodyPr lIns="36000" rIns="36000" rtlCol="0" anchor="t"/>
          <a:lstStyle/>
          <a:p>
            <a:pPr algn="ctr" defTabSz="914377"/>
            <a:r>
              <a:rPr lang="zh-CN" altLang="en-US" sz="1200" dirty="0">
                <a:solidFill>
                  <a:srgbClr val="FFFFFF"/>
                </a:solidFill>
                <a:latin typeface="微软雅黑" panose="020B0503020204020204" pitchFamily="34" charset="-122"/>
                <a:ea typeface="微软雅黑" panose="020B0503020204020204" pitchFamily="34" charset="-122"/>
              </a:rPr>
              <a:t>主营业务区</a:t>
            </a:r>
          </a:p>
        </p:txBody>
      </p:sp>
      <p:sp>
        <p:nvSpPr>
          <p:cNvPr id="22" name="文本框 21">
            <a:extLst>
              <a:ext uri="{FF2B5EF4-FFF2-40B4-BE49-F238E27FC236}">
                <a16:creationId xmlns:a16="http://schemas.microsoft.com/office/drawing/2014/main" id="{868FCA2E-CB3D-4A38-B092-07C441766A92}"/>
              </a:ext>
            </a:extLst>
          </p:cNvPr>
          <p:cNvSpPr txBox="1"/>
          <p:nvPr/>
        </p:nvSpPr>
        <p:spPr>
          <a:xfrm>
            <a:off x="932054" y="3211712"/>
            <a:ext cx="4040653" cy="369332"/>
          </a:xfrm>
          <a:prstGeom prst="rect">
            <a:avLst/>
          </a:prstGeom>
          <a:noFill/>
        </p:spPr>
        <p:txBody>
          <a:bodyPr wrap="square" rtlCol="0">
            <a:spAutoFit/>
          </a:bodyPr>
          <a:lstStyle>
            <a:defPPr>
              <a:defRPr lang="zh-CN"/>
            </a:defPPr>
            <a:lvl1pPr>
              <a:defRPr sz="4000">
                <a:solidFill>
                  <a:srgbClr val="0F96F0"/>
                </a:solidFill>
                <a:latin typeface="方正悠黑简体 508R" panose="02000000000000000000" pitchFamily="2" charset="-122"/>
                <a:ea typeface="方正悠黑简体 508R" panose="02000000000000000000" pitchFamily="2" charset="-122"/>
              </a:defRPr>
            </a:lvl1pPr>
          </a:lstStyle>
          <a:p>
            <a:pPr algn="ctr" defTabSz="914377"/>
            <a:r>
              <a:rPr lang="zh-CN" altLang="en-US" sz="1800" dirty="0">
                <a:solidFill>
                  <a:srgbClr val="FFFFFF"/>
                </a:solidFill>
                <a:latin typeface="微软雅黑" panose="020B0503020204020204" pitchFamily="34" charset="-122"/>
                <a:ea typeface="微软雅黑" panose="020B0503020204020204" pitchFamily="34" charset="-122"/>
              </a:rPr>
              <a:t>低价值区业务集中度高</a:t>
            </a:r>
          </a:p>
        </p:txBody>
      </p:sp>
      <p:sp>
        <p:nvSpPr>
          <p:cNvPr id="23" name="文本框 22">
            <a:extLst>
              <a:ext uri="{FF2B5EF4-FFF2-40B4-BE49-F238E27FC236}">
                <a16:creationId xmlns:a16="http://schemas.microsoft.com/office/drawing/2014/main" id="{868FCA2E-CB3D-4A38-B092-07C441766A92}"/>
              </a:ext>
            </a:extLst>
          </p:cNvPr>
          <p:cNvSpPr txBox="1"/>
          <p:nvPr/>
        </p:nvSpPr>
        <p:spPr>
          <a:xfrm>
            <a:off x="310500" y="1208173"/>
            <a:ext cx="353943" cy="614167"/>
          </a:xfrm>
          <a:prstGeom prst="rect">
            <a:avLst/>
          </a:prstGeom>
          <a:noFill/>
        </p:spPr>
        <p:txBody>
          <a:bodyPr vert="eaVert" wrap="square" rtlCol="0">
            <a:spAutoFit/>
          </a:bodyPr>
          <a:lstStyle>
            <a:defPPr>
              <a:defRPr lang="zh-CN"/>
            </a:defPPr>
            <a:lvl1pPr>
              <a:defRPr sz="4000">
                <a:solidFill>
                  <a:srgbClr val="0F96F0"/>
                </a:solidFill>
                <a:latin typeface="方正悠黑简体 508R" panose="02000000000000000000" pitchFamily="2" charset="-122"/>
                <a:ea typeface="方正悠黑简体 508R" panose="02000000000000000000" pitchFamily="2" charset="-122"/>
              </a:defRPr>
            </a:lvl1pPr>
          </a:lstStyle>
          <a:p>
            <a:pPr algn="ctr" defTabSz="914377"/>
            <a:r>
              <a:rPr lang="zh-CN" altLang="en-US" sz="1100" dirty="0">
                <a:solidFill>
                  <a:srgbClr val="FFFFFF"/>
                </a:solidFill>
                <a:latin typeface="微软雅黑" panose="020B0503020204020204" pitchFamily="34" charset="-122"/>
                <a:ea typeface="微软雅黑" panose="020B0503020204020204" pitchFamily="34" charset="-122"/>
              </a:rPr>
              <a:t>高价值</a:t>
            </a:r>
          </a:p>
        </p:txBody>
      </p:sp>
      <p:pic>
        <p:nvPicPr>
          <p:cNvPr id="24" name="图片 23"/>
          <p:cNvPicPr>
            <a:picLocks noChangeAspect="1"/>
          </p:cNvPicPr>
          <p:nvPr/>
        </p:nvPicPr>
        <p:blipFill>
          <a:blip r:embed="rId9"/>
          <a:stretch>
            <a:fillRect/>
          </a:stretch>
        </p:blipFill>
        <p:spPr>
          <a:xfrm>
            <a:off x="8810363" y="1104985"/>
            <a:ext cx="3102341" cy="2015168"/>
          </a:xfrm>
          <a:prstGeom prst="rect">
            <a:avLst/>
          </a:prstGeom>
        </p:spPr>
      </p:pic>
      <p:pic>
        <p:nvPicPr>
          <p:cNvPr id="25" name="图片 24"/>
          <p:cNvPicPr>
            <a:picLocks noChangeAspect="1"/>
          </p:cNvPicPr>
          <p:nvPr/>
        </p:nvPicPr>
        <p:blipFill>
          <a:blip r:embed="rId10"/>
          <a:stretch>
            <a:fillRect/>
          </a:stretch>
        </p:blipFill>
        <p:spPr>
          <a:xfrm>
            <a:off x="5426219" y="1096320"/>
            <a:ext cx="3142512" cy="2015171"/>
          </a:xfrm>
          <a:prstGeom prst="rect">
            <a:avLst/>
          </a:prstGeom>
        </p:spPr>
      </p:pic>
      <p:sp>
        <p:nvSpPr>
          <p:cNvPr id="26" name="矩形 25"/>
          <p:cNvSpPr/>
          <p:nvPr/>
        </p:nvSpPr>
        <p:spPr>
          <a:xfrm>
            <a:off x="6302693" y="6072794"/>
            <a:ext cx="4857791" cy="338554"/>
          </a:xfrm>
          <a:prstGeom prst="rect">
            <a:avLst/>
          </a:prstGeom>
          <a:noFill/>
        </p:spPr>
        <p:txBody>
          <a:bodyPr wrap="square" rtlCol="0">
            <a:spAutoFit/>
          </a:bodyPr>
          <a:lstStyle/>
          <a:p>
            <a:pPr algn="ctr" defTabSz="914377"/>
            <a:r>
              <a:rPr lang="zh-CN" altLang="en-US" sz="1600" dirty="0">
                <a:solidFill>
                  <a:srgbClr val="FFFFFF">
                    <a:lumMod val="75000"/>
                  </a:srgbClr>
                </a:solidFill>
                <a:latin typeface="微软雅黑" panose="020B0503020204020204" pitchFamily="34" charset="-122"/>
                <a:ea typeface="微软雅黑" panose="020B0503020204020204" pitchFamily="34" charset="-122"/>
              </a:rPr>
              <a:t>（建筑业发展统计分析</a:t>
            </a:r>
            <a:r>
              <a:rPr lang="en-US" altLang="zh-CN" sz="1600" dirty="0">
                <a:solidFill>
                  <a:srgbClr val="FFFFFF">
                    <a:lumMod val="75000"/>
                  </a:srgbClr>
                </a:solidFill>
                <a:latin typeface="微软雅黑" panose="020B0503020204020204" pitchFamily="34" charset="-122"/>
                <a:ea typeface="微软雅黑" panose="020B0503020204020204" pitchFamily="34" charset="-122"/>
              </a:rPr>
              <a:t>-</a:t>
            </a:r>
            <a:r>
              <a:rPr lang="zh-CN" altLang="en-US" sz="1600" dirty="0">
                <a:solidFill>
                  <a:srgbClr val="FFFFFF">
                    <a:lumMod val="75000"/>
                  </a:srgbClr>
                </a:solidFill>
                <a:latin typeface="微软雅黑" panose="020B0503020204020204" pitchFamily="34" charset="-122"/>
                <a:ea typeface="微软雅黑" panose="020B0503020204020204" pitchFamily="34" charset="-122"/>
              </a:rPr>
              <a:t>建筑业协会）</a:t>
            </a:r>
          </a:p>
        </p:txBody>
      </p:sp>
      <p:sp>
        <p:nvSpPr>
          <p:cNvPr id="27" name="文本框 26"/>
          <p:cNvSpPr txBox="1"/>
          <p:nvPr/>
        </p:nvSpPr>
        <p:spPr>
          <a:xfrm>
            <a:off x="8814419" y="5676105"/>
            <a:ext cx="3106399" cy="348813"/>
          </a:xfrm>
          <a:prstGeom prst="rect">
            <a:avLst/>
          </a:prstGeom>
          <a:solidFill>
            <a:srgbClr val="0070C0"/>
          </a:solidFill>
          <a:ln>
            <a:noFill/>
          </a:ln>
        </p:spPr>
        <p:style>
          <a:lnRef idx="1">
            <a:schemeClr val="accent2"/>
          </a:lnRef>
          <a:fillRef idx="2">
            <a:schemeClr val="accent2"/>
          </a:fillRef>
          <a:effectRef idx="1">
            <a:schemeClr val="accent2"/>
          </a:effectRef>
          <a:fontRef idx="minor">
            <a:schemeClr val="dk1"/>
          </a:fontRef>
        </p:style>
        <p:txBody>
          <a:bodyPr wrap="square" lIns="0" rIns="0" rtlCol="0" anchor="ctr">
            <a:spAutoFit/>
          </a:bodyPr>
          <a:lstStyle>
            <a:defPPr>
              <a:defRPr lang="zh-CN"/>
            </a:defPPr>
            <a:lvl1pPr algn="ctr">
              <a:lnSpc>
                <a:spcPts val="2000"/>
              </a:lnSpc>
              <a:defRPr b="1">
                <a:solidFill>
                  <a:schemeClr val="tx1"/>
                </a:solidFill>
                <a:latin typeface="楷体" panose="02010609060101010101" pitchFamily="49" charset="-122"/>
                <a:ea typeface="楷体" panose="02010609060101010101" pitchFamily="49" charset="-122"/>
              </a:defRPr>
            </a:lvl1pPr>
          </a:lstStyle>
          <a:p>
            <a:pPr defTabSz="914377"/>
            <a:r>
              <a:rPr lang="zh-CN" altLang="en-US" sz="1600" dirty="0">
                <a:solidFill>
                  <a:schemeClr val="bg1"/>
                </a:solidFill>
                <a:latin typeface="微软雅黑" panose="020B0503020204020204" pitchFamily="34" charset="-122"/>
                <a:ea typeface="微软雅黑" panose="020B0503020204020204" pitchFamily="34" charset="-122"/>
              </a:rPr>
              <a:t>客户关系紧张</a:t>
            </a:r>
          </a:p>
        </p:txBody>
      </p:sp>
      <p:sp>
        <p:nvSpPr>
          <p:cNvPr id="28" name="文本框 27"/>
          <p:cNvSpPr txBox="1"/>
          <p:nvPr/>
        </p:nvSpPr>
        <p:spPr>
          <a:xfrm>
            <a:off x="5416369" y="5676106"/>
            <a:ext cx="3165740" cy="348813"/>
          </a:xfrm>
          <a:prstGeom prst="rect">
            <a:avLst/>
          </a:prstGeom>
          <a:solidFill>
            <a:srgbClr val="0070C0"/>
          </a:solidFill>
          <a:ln>
            <a:noFill/>
          </a:ln>
        </p:spPr>
        <p:style>
          <a:lnRef idx="1">
            <a:schemeClr val="accent2"/>
          </a:lnRef>
          <a:fillRef idx="2">
            <a:schemeClr val="accent2"/>
          </a:fillRef>
          <a:effectRef idx="1">
            <a:schemeClr val="accent2"/>
          </a:effectRef>
          <a:fontRef idx="minor">
            <a:schemeClr val="dk1"/>
          </a:fontRef>
        </p:style>
        <p:txBody>
          <a:bodyPr wrap="square" lIns="0" rIns="0" rtlCol="0" anchor="ctr">
            <a:spAutoFit/>
          </a:bodyPr>
          <a:lstStyle>
            <a:defPPr>
              <a:defRPr lang="zh-CN"/>
            </a:defPPr>
            <a:lvl1pPr algn="ctr">
              <a:lnSpc>
                <a:spcPts val="2000"/>
              </a:lnSpc>
              <a:defRPr b="1">
                <a:solidFill>
                  <a:schemeClr val="tx1"/>
                </a:solidFill>
                <a:latin typeface="楷体" panose="02010609060101010101" pitchFamily="49" charset="-122"/>
                <a:ea typeface="楷体" panose="02010609060101010101" pitchFamily="49" charset="-122"/>
              </a:defRPr>
            </a:lvl1pPr>
          </a:lstStyle>
          <a:p>
            <a:pPr defTabSz="914377"/>
            <a:r>
              <a:rPr lang="zh-CN" altLang="en-US" sz="1600" dirty="0">
                <a:solidFill>
                  <a:schemeClr val="bg1"/>
                </a:solidFill>
                <a:latin typeface="微软雅黑" panose="020B0503020204020204" pitchFamily="34" charset="-122"/>
                <a:ea typeface="微软雅黑" panose="020B0503020204020204" pitchFamily="34" charset="-122"/>
              </a:rPr>
              <a:t>行业吸引力低</a:t>
            </a:r>
          </a:p>
        </p:txBody>
      </p:sp>
      <p:sp>
        <p:nvSpPr>
          <p:cNvPr id="29" name="文本框 28"/>
          <p:cNvSpPr txBox="1"/>
          <p:nvPr/>
        </p:nvSpPr>
        <p:spPr>
          <a:xfrm>
            <a:off x="5412312" y="3115362"/>
            <a:ext cx="3152363" cy="348813"/>
          </a:xfrm>
          <a:prstGeom prst="rect">
            <a:avLst/>
          </a:prstGeom>
          <a:solidFill>
            <a:srgbClr val="0070C0"/>
          </a:solidFill>
          <a:ln>
            <a:noFill/>
          </a:ln>
        </p:spPr>
        <p:style>
          <a:lnRef idx="1">
            <a:schemeClr val="accent2"/>
          </a:lnRef>
          <a:fillRef idx="2">
            <a:schemeClr val="accent2"/>
          </a:fillRef>
          <a:effectRef idx="1">
            <a:schemeClr val="accent2"/>
          </a:effectRef>
          <a:fontRef idx="minor">
            <a:schemeClr val="dk1"/>
          </a:fontRef>
        </p:style>
        <p:txBody>
          <a:bodyPr wrap="square" lIns="0" rIns="0" rtlCol="0" anchor="ctr">
            <a:spAutoFit/>
          </a:bodyPr>
          <a:lstStyle/>
          <a:p>
            <a:pPr algn="ctr" defTabSz="914377">
              <a:lnSpc>
                <a:spcPts val="2000"/>
              </a:lnSpc>
            </a:pPr>
            <a:r>
              <a:rPr lang="zh-CN" altLang="en-US" sz="1600" b="1" dirty="0">
                <a:solidFill>
                  <a:schemeClr val="bg1"/>
                </a:solidFill>
                <a:latin typeface="微软雅黑" panose="020B0503020204020204" pitchFamily="34" charset="-122"/>
                <a:ea typeface="微软雅黑" panose="020B0503020204020204" pitchFamily="34" charset="-122"/>
              </a:rPr>
              <a:t>利润水平低</a:t>
            </a:r>
          </a:p>
        </p:txBody>
      </p:sp>
      <p:sp>
        <p:nvSpPr>
          <p:cNvPr id="30" name="文本框 29"/>
          <p:cNvSpPr txBox="1"/>
          <p:nvPr/>
        </p:nvSpPr>
        <p:spPr>
          <a:xfrm>
            <a:off x="8807469" y="3123742"/>
            <a:ext cx="3105193" cy="348813"/>
          </a:xfrm>
          <a:prstGeom prst="rect">
            <a:avLst/>
          </a:prstGeom>
          <a:solidFill>
            <a:srgbClr val="0070C0"/>
          </a:solidFill>
          <a:ln>
            <a:noFill/>
          </a:ln>
        </p:spPr>
        <p:style>
          <a:lnRef idx="1">
            <a:schemeClr val="accent2"/>
          </a:lnRef>
          <a:fillRef idx="2">
            <a:schemeClr val="accent2"/>
          </a:fillRef>
          <a:effectRef idx="1">
            <a:schemeClr val="accent2"/>
          </a:effectRef>
          <a:fontRef idx="minor">
            <a:schemeClr val="dk1"/>
          </a:fontRef>
        </p:style>
        <p:txBody>
          <a:bodyPr wrap="square" lIns="0" rIns="0" rtlCol="0" anchor="ctr">
            <a:spAutoFit/>
          </a:bodyPr>
          <a:lstStyle>
            <a:defPPr>
              <a:defRPr lang="zh-CN"/>
            </a:defPPr>
            <a:lvl1pPr algn="ctr">
              <a:lnSpc>
                <a:spcPts val="2000"/>
              </a:lnSpc>
              <a:defRPr b="1">
                <a:solidFill>
                  <a:schemeClr val="tx1"/>
                </a:solidFill>
                <a:latin typeface="楷体" panose="02010609060101010101" pitchFamily="49" charset="-122"/>
                <a:ea typeface="楷体" panose="02010609060101010101" pitchFamily="49" charset="-122"/>
              </a:defRPr>
            </a:lvl1pPr>
          </a:lstStyle>
          <a:p>
            <a:pPr defTabSz="914377"/>
            <a:r>
              <a:rPr lang="zh-CN" altLang="en-US" sz="1600" dirty="0">
                <a:solidFill>
                  <a:schemeClr val="bg1"/>
                </a:solidFill>
                <a:latin typeface="微软雅黑" panose="020B0503020204020204" pitchFamily="34" charset="-122"/>
                <a:ea typeface="微软雅黑" panose="020B0503020204020204" pitchFamily="34" charset="-122"/>
              </a:rPr>
              <a:t>劳动生产效率低</a:t>
            </a:r>
          </a:p>
        </p:txBody>
      </p:sp>
      <p:pic>
        <p:nvPicPr>
          <p:cNvPr id="31" name="图片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14420" y="3627711"/>
            <a:ext cx="3102341" cy="2038136"/>
          </a:xfrm>
          <a:prstGeom prst="rect">
            <a:avLst/>
          </a:prstGeom>
        </p:spPr>
      </p:pic>
      <p:sp>
        <p:nvSpPr>
          <p:cNvPr id="32" name="矩形 31"/>
          <p:cNvSpPr/>
          <p:nvPr/>
        </p:nvSpPr>
        <p:spPr>
          <a:xfrm>
            <a:off x="8959761" y="5445273"/>
            <a:ext cx="2957001" cy="230832"/>
          </a:xfrm>
          <a:prstGeom prst="rect">
            <a:avLst/>
          </a:prstGeom>
          <a:noFill/>
        </p:spPr>
        <p:txBody>
          <a:bodyPr wrap="square" rtlCol="0">
            <a:spAutoFit/>
          </a:bodyPr>
          <a:lstStyle/>
          <a:p>
            <a:pPr algn="ctr" defTabSz="914377"/>
            <a:r>
              <a:rPr lang="en-US" altLang="zh-CN" sz="700" b="1" dirty="0">
                <a:solidFill>
                  <a:srgbClr val="1E1E23"/>
                </a:solidFill>
                <a:latin typeface="微软雅黑" panose="020B0503020204020204" pitchFamily="34" charset="-122"/>
                <a:ea typeface="微软雅黑" panose="020B0503020204020204" pitchFamily="34" charset="-122"/>
              </a:rPr>
              <a:t>2013-2018</a:t>
            </a:r>
            <a:r>
              <a:rPr lang="zh-CN" altLang="en-US" sz="900" b="1" dirty="0">
                <a:solidFill>
                  <a:srgbClr val="1E1E23"/>
                </a:solidFill>
                <a:latin typeface="微软雅黑" panose="020B0503020204020204" pitchFamily="34" charset="-122"/>
                <a:ea typeface="微软雅黑" panose="020B0503020204020204" pitchFamily="34" charset="-122"/>
              </a:rPr>
              <a:t>年最高人民法院建设工程诉讼</a:t>
            </a:r>
          </a:p>
        </p:txBody>
      </p:sp>
      <p:pic>
        <p:nvPicPr>
          <p:cNvPr id="33" name="图片 32"/>
          <p:cNvPicPr>
            <a:picLocks noChangeAspect="1"/>
          </p:cNvPicPr>
          <p:nvPr/>
        </p:nvPicPr>
        <p:blipFill>
          <a:blip r:embed="rId12"/>
          <a:stretch>
            <a:fillRect/>
          </a:stretch>
        </p:blipFill>
        <p:spPr>
          <a:xfrm>
            <a:off x="5416369" y="3627711"/>
            <a:ext cx="3165740" cy="2038136"/>
          </a:xfrm>
          <a:prstGeom prst="rect">
            <a:avLst/>
          </a:prstGeom>
        </p:spPr>
      </p:pic>
      <p:sp>
        <p:nvSpPr>
          <p:cNvPr id="34" name="矩形 33"/>
          <p:cNvSpPr/>
          <p:nvPr/>
        </p:nvSpPr>
        <p:spPr>
          <a:xfrm>
            <a:off x="6237642" y="4966126"/>
            <a:ext cx="1691255" cy="598325"/>
          </a:xfrm>
          <a:prstGeom prst="rect">
            <a:avLst/>
          </a:prstGeom>
          <a:solidFill>
            <a:srgbClr val="C0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600" dirty="0">
                <a:solidFill>
                  <a:srgbClr val="FFFFFF"/>
                </a:solidFill>
                <a:latin typeface="微软雅黑" panose="020B0503020204020204" pitchFamily="34" charset="-122"/>
                <a:ea typeface="微软雅黑" panose="020B0503020204020204" pitchFamily="34" charset="-122"/>
              </a:rPr>
              <a:t>产业工人缺失</a:t>
            </a:r>
            <a:endParaRPr lang="en-US" altLang="zh-CN" sz="1600" dirty="0">
              <a:solidFill>
                <a:srgbClr val="FFFFFF"/>
              </a:solidFill>
              <a:latin typeface="微软雅黑" panose="020B0503020204020204" pitchFamily="34" charset="-122"/>
              <a:ea typeface="微软雅黑" panose="020B0503020204020204" pitchFamily="34" charset="-122"/>
            </a:endParaRPr>
          </a:p>
          <a:p>
            <a:pPr algn="ctr" defTabSz="914377"/>
            <a:r>
              <a:rPr lang="zh-CN" altLang="en-US" sz="1600" dirty="0">
                <a:solidFill>
                  <a:srgbClr val="FFFFFF"/>
                </a:solidFill>
                <a:latin typeface="微软雅黑" panose="020B0503020204020204" pitchFamily="34" charset="-122"/>
                <a:ea typeface="微软雅黑" panose="020B0503020204020204" pitchFamily="34" charset="-122"/>
              </a:rPr>
              <a:t>管理人员缺失</a:t>
            </a:r>
          </a:p>
        </p:txBody>
      </p:sp>
      <p:sp>
        <p:nvSpPr>
          <p:cNvPr id="35" name="矩形 34"/>
          <p:cNvSpPr/>
          <p:nvPr/>
        </p:nvSpPr>
        <p:spPr>
          <a:xfrm>
            <a:off x="9345790" y="4525482"/>
            <a:ext cx="2190749" cy="598325"/>
          </a:xfrm>
          <a:prstGeom prst="rect">
            <a:avLst/>
          </a:prstGeom>
          <a:solidFill>
            <a:srgbClr val="C0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600" dirty="0">
                <a:solidFill>
                  <a:srgbClr val="FFFFFF"/>
                </a:solidFill>
                <a:latin typeface="微软雅黑" panose="020B0503020204020204" pitchFamily="34" charset="-122"/>
                <a:ea typeface="微软雅黑" panose="020B0503020204020204" pitchFamily="34" charset="-122"/>
              </a:rPr>
              <a:t>工期、成本、质量</a:t>
            </a:r>
            <a:endParaRPr lang="en-US" altLang="zh-CN" sz="1600" dirty="0">
              <a:solidFill>
                <a:srgbClr val="FFFFFF"/>
              </a:solidFill>
              <a:latin typeface="微软雅黑" panose="020B0503020204020204" pitchFamily="34" charset="-122"/>
              <a:ea typeface="微软雅黑" panose="020B0503020204020204" pitchFamily="34" charset="-122"/>
            </a:endParaRPr>
          </a:p>
          <a:p>
            <a:pPr algn="ctr" defTabSz="914377"/>
            <a:r>
              <a:rPr lang="zh-CN" altLang="en-US" sz="1600" dirty="0">
                <a:solidFill>
                  <a:srgbClr val="FFFFFF"/>
                </a:solidFill>
                <a:latin typeface="微软雅黑" panose="020B0503020204020204" pitchFamily="34" charset="-122"/>
                <a:ea typeface="微软雅黑" panose="020B0503020204020204" pitchFamily="34" charset="-122"/>
              </a:rPr>
              <a:t>矛盾突出</a:t>
            </a:r>
          </a:p>
        </p:txBody>
      </p:sp>
      <p:graphicFrame>
        <p:nvGraphicFramePr>
          <p:cNvPr id="36" name="图表 35"/>
          <p:cNvGraphicFramePr>
            <a:graphicFrameLocks/>
          </p:cNvGraphicFramePr>
          <p:nvPr>
            <p:extLst/>
          </p:nvPr>
        </p:nvGraphicFramePr>
        <p:xfrm>
          <a:off x="365563" y="3627711"/>
          <a:ext cx="4815599" cy="2402700"/>
        </p:xfrm>
        <a:graphic>
          <a:graphicData uri="http://schemas.openxmlformats.org/drawingml/2006/chart">
            <c:chart xmlns:c="http://schemas.openxmlformats.org/drawingml/2006/chart" xmlns:r="http://schemas.openxmlformats.org/officeDocument/2006/relationships" r:id="rId13"/>
          </a:graphicData>
        </a:graphic>
      </p:graphicFrame>
      <p:sp>
        <p:nvSpPr>
          <p:cNvPr id="37" name="矩形 36"/>
          <p:cNvSpPr/>
          <p:nvPr/>
        </p:nvSpPr>
        <p:spPr>
          <a:xfrm>
            <a:off x="2678966" y="4102403"/>
            <a:ext cx="1765004" cy="1863836"/>
          </a:xfrm>
          <a:prstGeom prst="rect">
            <a:avLst/>
          </a:prstGeom>
          <a:solidFill>
            <a:srgbClr val="FF0000">
              <a:alpha val="36000"/>
            </a:srgbClr>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t"/>
          <a:lstStyle/>
          <a:p>
            <a:pPr algn="ctr" defTabSz="914377"/>
            <a:r>
              <a:rPr lang="zh-CN" altLang="en-US" sz="1400" dirty="0">
                <a:solidFill>
                  <a:srgbClr val="FFFFFF"/>
                </a:solidFill>
                <a:latin typeface="微软雅黑" panose="020B0503020204020204" pitchFamily="34" charset="-122"/>
                <a:ea typeface="微软雅黑" panose="020B0503020204020204" pitchFamily="34" charset="-122"/>
              </a:rPr>
              <a:t>国内企业利润</a:t>
            </a:r>
          </a:p>
        </p:txBody>
      </p:sp>
      <p:sp>
        <p:nvSpPr>
          <p:cNvPr id="38" name="文本框 37">
            <a:extLst>
              <a:ext uri="{FF2B5EF4-FFF2-40B4-BE49-F238E27FC236}">
                <a16:creationId xmlns:a16="http://schemas.microsoft.com/office/drawing/2014/main" id="{868FCA2E-CB3D-4A38-B092-07C441766A92}"/>
              </a:ext>
            </a:extLst>
          </p:cNvPr>
          <p:cNvSpPr txBox="1"/>
          <p:nvPr/>
        </p:nvSpPr>
        <p:spPr>
          <a:xfrm>
            <a:off x="845997" y="5997828"/>
            <a:ext cx="3878113" cy="369332"/>
          </a:xfrm>
          <a:prstGeom prst="rect">
            <a:avLst/>
          </a:prstGeom>
          <a:noFill/>
        </p:spPr>
        <p:txBody>
          <a:bodyPr wrap="square" rtlCol="0">
            <a:spAutoFit/>
          </a:bodyPr>
          <a:lstStyle>
            <a:defPPr>
              <a:defRPr lang="zh-CN"/>
            </a:defPPr>
            <a:lvl1pPr algn="ctr">
              <a:defRPr>
                <a:solidFill>
                  <a:schemeClr val="bg1"/>
                </a:solidFill>
                <a:latin typeface="微软雅黑" panose="020B0503020204020204" pitchFamily="34" charset="-122"/>
                <a:ea typeface="微软雅黑" panose="020B0503020204020204" pitchFamily="34" charset="-122"/>
              </a:defRPr>
            </a:lvl1pPr>
          </a:lstStyle>
          <a:p>
            <a:pPr defTabSz="914377"/>
            <a:r>
              <a:rPr lang="zh-CN" altLang="en-US" dirty="0">
                <a:solidFill>
                  <a:srgbClr val="FFFFFF"/>
                </a:solidFill>
              </a:rPr>
              <a:t>收入增长乏力</a:t>
            </a:r>
          </a:p>
        </p:txBody>
      </p:sp>
    </p:spTree>
    <p:extLst>
      <p:ext uri="{BB962C8B-B14F-4D97-AF65-F5344CB8AC3E}">
        <p14:creationId xmlns:p14="http://schemas.microsoft.com/office/powerpoint/2010/main" val="117575612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object 1"/>
          <p:cNvSpPr>
            <a:spLocks noChangeArrowheads="1"/>
          </p:cNvSpPr>
          <p:nvPr>
            <p:custDataLst>
              <p:tags r:id="rId1"/>
            </p:custDataLst>
          </p:nvPr>
        </p:nvSpPr>
        <p:spPr bwMode="auto">
          <a:xfrm>
            <a:off x="0" y="0"/>
            <a:ext cx="12192000" cy="6858000"/>
          </a:xfrm>
          <a:prstGeom prst="rect">
            <a:avLst/>
          </a:prstGeom>
          <a:blipFill dpi="0" rotWithShape="0">
            <a:blip r:embed="rId45"/>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42339" name="object 3"/>
          <p:cNvSpPr>
            <a:spLocks noChangeArrowheads="1"/>
          </p:cNvSpPr>
          <p:nvPr>
            <p:custDataLst>
              <p:tags r:id="rId2"/>
            </p:custDataLst>
          </p:nvPr>
        </p:nvSpPr>
        <p:spPr bwMode="auto">
          <a:xfrm>
            <a:off x="581025" y="106363"/>
            <a:ext cx="15351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888"/>
              </a:lnSpc>
            </a:pPr>
            <a:r>
              <a:rPr lang="zh-CN" altLang="ru-RU" sz="2200" b="1">
                <a:solidFill>
                  <a:srgbClr val="006DCD"/>
                </a:solidFill>
                <a:latin typeface="WNAGRA+å¾®è½¯é�»,Bold" charset="-122"/>
                <a:ea typeface="WNAGRA+å¾®è½¯é�»,Bold" charset="-122"/>
              </a:rPr>
              <a:t>行业发展</a:t>
            </a:r>
          </a:p>
        </p:txBody>
      </p:sp>
      <p:sp>
        <p:nvSpPr>
          <p:cNvPr id="4" name="object 4"/>
          <p:cNvSpPr txBox="1"/>
          <p:nvPr>
            <p:custDataLst>
              <p:tags r:id="rId3"/>
            </p:custDataLst>
          </p:nvPr>
        </p:nvSpPr>
        <p:spPr>
          <a:xfrm>
            <a:off x="588963" y="996950"/>
            <a:ext cx="6022975" cy="865188"/>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400">
                <a:solidFill>
                  <a:srgbClr val="000000"/>
                </a:solidFill>
                <a:latin typeface="Wingdings" panose="05000000000000000000" pitchFamily="2" charset="2"/>
                <a:ea typeface="Wingdings" panose="05000000000000000000" pitchFamily="2" charset="2"/>
                <a:cs typeface="Wingdings" panose="05000000000000000000" pitchFamily="2" charset="2"/>
              </a:rPr>
              <a:t></a:t>
            </a:r>
            <a:r>
              <a:rPr lang="ru-RU" altLang="zh-CN" sz="1400">
                <a:solidFill>
                  <a:srgbClr val="000000"/>
                </a:solidFill>
                <a:latin typeface="Times New Roman" panose="02020603050405020304" pitchFamily="18" charset="0"/>
                <a:cs typeface="Times New Roman" panose="02020603050405020304" pitchFamily="18" charset="0"/>
              </a:rPr>
              <a:t> </a:t>
            </a:r>
            <a:r>
              <a:rPr lang="ru-RU" altLang="zh-CN" sz="1400">
                <a:solidFill>
                  <a:srgbClr val="000000"/>
                </a:solidFill>
                <a:latin typeface="PMPMIL+å¾®è½¯é�»" charset="-122"/>
                <a:ea typeface="PMPMIL+å¾®è½¯é�»" charset="-122"/>
              </a:rPr>
              <a:t>2019</a:t>
            </a:r>
            <a:r>
              <a:rPr lang="zh-CN" altLang="ru-RU" sz="1400">
                <a:solidFill>
                  <a:srgbClr val="000000"/>
                </a:solidFill>
                <a:latin typeface="SWEWCI+å¾®è½¯é�»" charset="-122"/>
                <a:ea typeface="SWEWCI+å¾®è½¯é�»" charset="-122"/>
              </a:rPr>
              <a:t>全年，</a:t>
            </a:r>
            <a:r>
              <a:rPr lang="zh-CN" altLang="ru-RU" sz="1400">
                <a:solidFill>
                  <a:srgbClr val="000000"/>
                </a:solidFill>
                <a:latin typeface="Times New Roman" panose="02020603050405020304" pitchFamily="18" charset="0"/>
                <a:cs typeface="Times New Roman" panose="02020603050405020304" pitchFamily="18" charset="0"/>
              </a:rPr>
              <a:t> </a:t>
            </a:r>
            <a:r>
              <a:rPr lang="zh-CN" altLang="ru-RU" sz="1400">
                <a:solidFill>
                  <a:srgbClr val="000000"/>
                </a:solidFill>
                <a:latin typeface="SWEWCI+å¾®è½¯é�»" charset="-122"/>
                <a:ea typeface="SWEWCI+å¾®è½¯é�»" charset="-122"/>
              </a:rPr>
              <a:t>我国建筑业总产值</a:t>
            </a:r>
            <a:r>
              <a:rPr lang="ru-RU" altLang="zh-CN" sz="1400">
                <a:solidFill>
                  <a:srgbClr val="000000"/>
                </a:solidFill>
                <a:latin typeface="PMPMIL+å¾®è½¯é�»" charset="-122"/>
                <a:ea typeface="PMPMIL+å¾®è½¯é�»" charset="-122"/>
              </a:rPr>
              <a:t>248446</a:t>
            </a:r>
            <a:r>
              <a:rPr lang="zh-CN" altLang="ru-RU" sz="1400">
                <a:solidFill>
                  <a:srgbClr val="000000"/>
                </a:solidFill>
                <a:latin typeface="SWEWCI+å¾®è½¯é�»" charset="-122"/>
                <a:ea typeface="SWEWCI+å¾®è½¯é�»" charset="-122"/>
              </a:rPr>
              <a:t>亿元，</a:t>
            </a:r>
            <a:r>
              <a:rPr lang="zh-CN" altLang="ru-RU" sz="1400">
                <a:solidFill>
                  <a:srgbClr val="000000"/>
                </a:solidFill>
                <a:latin typeface="Times New Roman" panose="02020603050405020304" pitchFamily="18" charset="0"/>
                <a:cs typeface="Times New Roman" panose="02020603050405020304" pitchFamily="18" charset="0"/>
              </a:rPr>
              <a:t> </a:t>
            </a:r>
            <a:r>
              <a:rPr lang="zh-CN" altLang="ru-RU" sz="1600" b="1">
                <a:solidFill>
                  <a:srgbClr val="C00000"/>
                </a:solidFill>
                <a:latin typeface="WNAGRA+å¾®è½¯é�»,Bold" charset="-122"/>
                <a:ea typeface="WNAGRA+å¾®è½¯é�»,Bold" charset="-122"/>
              </a:rPr>
              <a:t>同比增长</a:t>
            </a:r>
            <a:r>
              <a:rPr lang="ru-RU" altLang="zh-CN" sz="1600" b="1">
                <a:solidFill>
                  <a:srgbClr val="C00000"/>
                </a:solidFill>
                <a:latin typeface="KSFWEW+å¾®è½¯é�»,Bold" charset="-122"/>
                <a:ea typeface="KSFWEW+å¾®è½¯é�»,Bold" charset="-122"/>
              </a:rPr>
              <a:t>5.7%</a:t>
            </a:r>
          </a:p>
          <a:p>
            <a:pPr>
              <a:lnSpc>
                <a:spcPts val="1850"/>
              </a:lnSpc>
              <a:spcBef>
                <a:spcPts val="713"/>
              </a:spcBef>
            </a:pPr>
            <a:r>
              <a:rPr lang="ru-RU" altLang="zh-CN" sz="1400">
                <a:solidFill>
                  <a:srgbClr val="000000"/>
                </a:solidFill>
                <a:latin typeface="Wingdings" panose="05000000000000000000" pitchFamily="2" charset="2"/>
                <a:ea typeface="Wingdings" panose="05000000000000000000" pitchFamily="2" charset="2"/>
                <a:cs typeface="Wingdings" panose="05000000000000000000" pitchFamily="2" charset="2"/>
              </a:rPr>
              <a:t></a:t>
            </a:r>
            <a:r>
              <a:rPr lang="ru-RU" altLang="zh-CN" sz="1400">
                <a:solidFill>
                  <a:srgbClr val="000000"/>
                </a:solidFill>
                <a:latin typeface="Times New Roman" panose="02020603050405020304" pitchFamily="18" charset="0"/>
                <a:cs typeface="Times New Roman" panose="02020603050405020304" pitchFamily="18" charset="0"/>
              </a:rPr>
              <a:t> </a:t>
            </a:r>
            <a:r>
              <a:rPr lang="zh-CN" altLang="ru-RU" sz="1400" b="1">
                <a:solidFill>
                  <a:srgbClr val="000000"/>
                </a:solidFill>
                <a:latin typeface="WNAGRA+å¾®è½¯é�»,Bold" charset="-122"/>
                <a:ea typeface="WNAGRA+å¾®è½¯é�»,Bold" charset="-122"/>
              </a:rPr>
              <a:t>建筑业总产值增速放缓、仍然是国民支柱产业，体量巨大</a:t>
            </a:r>
          </a:p>
        </p:txBody>
      </p:sp>
      <p:sp>
        <p:nvSpPr>
          <p:cNvPr id="5" name="object 5"/>
          <p:cNvSpPr txBox="1"/>
          <p:nvPr>
            <p:custDataLst>
              <p:tags r:id="rId4"/>
            </p:custDataLst>
          </p:nvPr>
        </p:nvSpPr>
        <p:spPr>
          <a:xfrm>
            <a:off x="588963" y="1684338"/>
            <a:ext cx="3332162" cy="569912"/>
          </a:xfrm>
          <a:prstGeom prst="rect">
            <a:avLst/>
          </a:prstGeom>
          <a:noFill/>
          <a:ln w="9525" cap="flat" cmpd="sng" algn="ctr">
            <a:noFill/>
            <a:prstDash val="solid"/>
            <a:round/>
            <a:headEnd type="none" w="med" len="med"/>
            <a:tailEnd type="none" w="med" len="med"/>
          </a:ln>
        </p:spPr>
        <p:txBody>
          <a:bodyPr lIns="0" tIns="0" rIns="0" bIns="0">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ru-RU" altLang="zh-CN" sz="1600">
                <a:solidFill>
                  <a:srgbClr val="C00000"/>
                </a:solidFill>
                <a:latin typeface="Wingdings" panose="05000000000000000000" pitchFamily="2" charset="2"/>
                <a:ea typeface="Wingdings" panose="05000000000000000000" pitchFamily="2" charset="2"/>
                <a:cs typeface="Wingdings" panose="05000000000000000000" pitchFamily="2" charset="2"/>
              </a:rPr>
              <a:t></a:t>
            </a:r>
            <a:r>
              <a:rPr lang="ru-RU" altLang="zh-CN" sz="1600">
                <a:solidFill>
                  <a:srgbClr val="C00000"/>
                </a:solidFill>
                <a:latin typeface="Times New Roman" panose="02020603050405020304" pitchFamily="18" charset="0"/>
                <a:cs typeface="Times New Roman" panose="02020603050405020304" pitchFamily="18" charset="0"/>
              </a:rPr>
              <a:t> </a:t>
            </a:r>
            <a:r>
              <a:rPr lang="zh-CN" altLang="ru-RU" sz="1600" b="1">
                <a:solidFill>
                  <a:srgbClr val="C00000"/>
                </a:solidFill>
                <a:latin typeface="WNAGRA+å¾®è½¯é�»,Bold" charset="-122"/>
                <a:ea typeface="WNAGRA+å¾®è½¯é�»,Bold" charset="-122"/>
              </a:rPr>
              <a:t>预计建筑业将保持稳定发展</a:t>
            </a:r>
            <a:r>
              <a:rPr lang="zh-CN" altLang="ru-RU" sz="1400">
                <a:solidFill>
                  <a:srgbClr val="000000"/>
                </a:solidFill>
                <a:latin typeface="SWEWCI+å¾®è½¯é�»" charset="-122"/>
                <a:ea typeface="SWEWCI+å¾®è½¯é�»" charset="-122"/>
              </a:rPr>
              <a:t>：</a:t>
            </a:r>
          </a:p>
        </p:txBody>
      </p:sp>
      <p:sp>
        <p:nvSpPr>
          <p:cNvPr id="142342" name="object 6"/>
          <p:cNvSpPr>
            <a:spLocks noChangeArrowheads="1"/>
          </p:cNvSpPr>
          <p:nvPr>
            <p:custDataLst>
              <p:tags r:id="rId5"/>
            </p:custDataLst>
          </p:nvPr>
        </p:nvSpPr>
        <p:spPr bwMode="auto">
          <a:xfrm>
            <a:off x="588963" y="2041525"/>
            <a:ext cx="99615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850"/>
              </a:lnSpc>
            </a:pPr>
            <a:r>
              <a:rPr lang="zh-CN" altLang="ru-RU" sz="1400">
                <a:solidFill>
                  <a:srgbClr val="000000"/>
                </a:solidFill>
                <a:latin typeface="SWEWCI+å¾®è½¯é�»" charset="-122"/>
                <a:ea typeface="SWEWCI+å¾®è½¯é�»" charset="-122"/>
              </a:rPr>
              <a:t>一是基建投资温和回暖；二是城市群</a:t>
            </a:r>
            <a:r>
              <a:rPr lang="ru-RU" altLang="zh-CN" sz="1400">
                <a:solidFill>
                  <a:srgbClr val="000000"/>
                </a:solidFill>
                <a:latin typeface="PMPMIL+å¾®è½¯é�»" charset="-122"/>
                <a:ea typeface="PMPMIL+å¾®è½¯é�»" charset="-122"/>
              </a:rPr>
              <a:t>+</a:t>
            </a:r>
            <a:r>
              <a:rPr lang="zh-CN" altLang="ru-RU" sz="1400">
                <a:solidFill>
                  <a:srgbClr val="000000"/>
                </a:solidFill>
                <a:latin typeface="SWEWCI+å¾®è½¯é�»" charset="-122"/>
                <a:ea typeface="SWEWCI+å¾®è½¯é�»" charset="-122"/>
              </a:rPr>
              <a:t>新基建为建筑业发展带来新机遇；三是</a:t>
            </a:r>
            <a:r>
              <a:rPr lang="ru-RU" altLang="zh-CN" sz="1400">
                <a:solidFill>
                  <a:srgbClr val="000000"/>
                </a:solidFill>
                <a:latin typeface="PMPMIL+å¾®è½¯é�»" charset="-122"/>
                <a:ea typeface="PMPMIL+å¾®è½¯é�»" charset="-122"/>
              </a:rPr>
              <a:t>PPP</a:t>
            </a:r>
            <a:r>
              <a:rPr lang="zh-CN" altLang="ru-RU" sz="1400">
                <a:solidFill>
                  <a:srgbClr val="000000"/>
                </a:solidFill>
                <a:latin typeface="SWEWCI+å¾®è½¯é�»" charset="-122"/>
                <a:ea typeface="SWEWCI+å¾®è½¯é�»" charset="-122"/>
              </a:rPr>
              <a:t>进入规范化、高质量发展阶段</a:t>
            </a:r>
          </a:p>
        </p:txBody>
      </p:sp>
      <p:sp>
        <p:nvSpPr>
          <p:cNvPr id="142343" name="object 7"/>
          <p:cNvSpPr>
            <a:spLocks noChangeArrowheads="1"/>
          </p:cNvSpPr>
          <p:nvPr>
            <p:custDataLst>
              <p:tags r:id="rId6"/>
            </p:custDataLst>
          </p:nvPr>
        </p:nvSpPr>
        <p:spPr bwMode="auto">
          <a:xfrm>
            <a:off x="2185988" y="3019425"/>
            <a:ext cx="27971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595959"/>
                </a:solidFill>
                <a:latin typeface="WNAGRA+å¾®è½¯é�»,Bold" charset="-122"/>
                <a:ea typeface="WNAGRA+å¾®è½¯é�»,Bold" charset="-122"/>
              </a:rPr>
              <a:t>近年来建筑业整体运行情况</a:t>
            </a:r>
          </a:p>
        </p:txBody>
      </p:sp>
      <p:sp>
        <p:nvSpPr>
          <p:cNvPr id="142344" name="object 8"/>
          <p:cNvSpPr>
            <a:spLocks noChangeArrowheads="1"/>
          </p:cNvSpPr>
          <p:nvPr>
            <p:custDataLst>
              <p:tags r:id="rId7"/>
            </p:custDataLst>
          </p:nvPr>
        </p:nvSpPr>
        <p:spPr bwMode="auto">
          <a:xfrm>
            <a:off x="7975600" y="3019425"/>
            <a:ext cx="233203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b="1">
                <a:solidFill>
                  <a:srgbClr val="595959"/>
                </a:solidFill>
                <a:latin typeface="WNAGRA+å¾®è½¯é�»,Bold" charset="-122"/>
                <a:ea typeface="WNAGRA+å¾®è½¯é�»,Bold" charset="-122"/>
              </a:rPr>
              <a:t>建筑业新签合同额情况</a:t>
            </a:r>
          </a:p>
        </p:txBody>
      </p:sp>
      <p:sp>
        <p:nvSpPr>
          <p:cNvPr id="142345" name="object 9"/>
          <p:cNvSpPr>
            <a:spLocks noChangeArrowheads="1"/>
          </p:cNvSpPr>
          <p:nvPr>
            <p:custDataLst>
              <p:tags r:id="rId8"/>
            </p:custDataLst>
          </p:nvPr>
        </p:nvSpPr>
        <p:spPr bwMode="auto">
          <a:xfrm>
            <a:off x="692150" y="3411538"/>
            <a:ext cx="35718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58738">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595959"/>
                </a:solidFill>
                <a:latin typeface="PMPMIL+å¾®è½¯é�»" charset="-122"/>
                <a:ea typeface="PMPMIL+å¾®è½¯é�»" charset="-122"/>
              </a:rPr>
              <a:t>30.0</a:t>
            </a:r>
          </a:p>
          <a:p>
            <a:pPr>
              <a:lnSpc>
                <a:spcPts val="1050"/>
              </a:lnSpc>
              <a:spcBef>
                <a:spcPts val="1425"/>
              </a:spcBef>
            </a:pPr>
            <a:r>
              <a:rPr lang="ru-RU" altLang="zh-CN" sz="800">
                <a:solidFill>
                  <a:srgbClr val="595959"/>
                </a:solidFill>
                <a:latin typeface="PMPMIL+å¾®è½¯é�»" charset="-122"/>
                <a:ea typeface="PMPMIL+å¾®è½¯é�»" charset="-122"/>
              </a:rPr>
              <a:t>25.0</a:t>
            </a:r>
          </a:p>
          <a:p>
            <a:pPr>
              <a:lnSpc>
                <a:spcPts val="1050"/>
              </a:lnSpc>
              <a:spcBef>
                <a:spcPts val="1425"/>
              </a:spcBef>
            </a:pPr>
            <a:r>
              <a:rPr lang="ru-RU" altLang="zh-CN" sz="800">
                <a:solidFill>
                  <a:srgbClr val="595959"/>
                </a:solidFill>
                <a:latin typeface="PMPMIL+å¾®è½¯é�»" charset="-122"/>
                <a:ea typeface="PMPMIL+å¾®è½¯é�»" charset="-122"/>
              </a:rPr>
              <a:t>20.0</a:t>
            </a:r>
          </a:p>
          <a:p>
            <a:pPr>
              <a:lnSpc>
                <a:spcPts val="1050"/>
              </a:lnSpc>
              <a:spcBef>
                <a:spcPts val="1475"/>
              </a:spcBef>
            </a:pPr>
            <a:r>
              <a:rPr lang="ru-RU" altLang="zh-CN" sz="800">
                <a:solidFill>
                  <a:srgbClr val="595959"/>
                </a:solidFill>
                <a:latin typeface="PMPMIL+å¾®è½¯é�»" charset="-122"/>
                <a:ea typeface="PMPMIL+å¾®è½¯é�»" charset="-122"/>
              </a:rPr>
              <a:t>15.0</a:t>
            </a:r>
          </a:p>
          <a:p>
            <a:pPr>
              <a:lnSpc>
                <a:spcPts val="1050"/>
              </a:lnSpc>
              <a:spcBef>
                <a:spcPts val="1425"/>
              </a:spcBef>
            </a:pPr>
            <a:r>
              <a:rPr lang="ru-RU" altLang="zh-CN" sz="800">
                <a:solidFill>
                  <a:srgbClr val="595959"/>
                </a:solidFill>
                <a:latin typeface="PMPMIL+å¾®è½¯é�»" charset="-122"/>
                <a:ea typeface="PMPMIL+å¾®è½¯é�»" charset="-122"/>
              </a:rPr>
              <a:t>10.0</a:t>
            </a:r>
          </a:p>
          <a:p>
            <a:pPr>
              <a:lnSpc>
                <a:spcPts val="1050"/>
              </a:lnSpc>
              <a:spcBef>
                <a:spcPts val="1475"/>
              </a:spcBef>
            </a:pPr>
            <a:r>
              <a:rPr lang="ru-RU" altLang="zh-CN" sz="800">
                <a:solidFill>
                  <a:srgbClr val="595959"/>
                </a:solidFill>
                <a:latin typeface="PMPMIL+å¾®è½¯é�»" charset="-122"/>
                <a:ea typeface="PMPMIL+å¾®è½¯é�»" charset="-122"/>
              </a:rPr>
              <a:t>5.0</a:t>
            </a:r>
          </a:p>
        </p:txBody>
      </p:sp>
      <p:sp>
        <p:nvSpPr>
          <p:cNvPr id="142346" name="object 10"/>
          <p:cNvSpPr>
            <a:spLocks noChangeArrowheads="1"/>
          </p:cNvSpPr>
          <p:nvPr>
            <p:custDataLst>
              <p:tags r:id="rId9"/>
            </p:custDataLst>
          </p:nvPr>
        </p:nvSpPr>
        <p:spPr bwMode="auto">
          <a:xfrm>
            <a:off x="5821363" y="3411538"/>
            <a:ext cx="4476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595959"/>
                </a:solidFill>
                <a:latin typeface="PMPMIL+å¾®è½¯é�»" charset="-122"/>
                <a:ea typeface="PMPMIL+å¾®è½¯é�»" charset="-122"/>
              </a:rPr>
              <a:t>30.0%</a:t>
            </a:r>
          </a:p>
          <a:p>
            <a:pPr>
              <a:lnSpc>
                <a:spcPts val="1050"/>
              </a:lnSpc>
              <a:spcBef>
                <a:spcPts val="1425"/>
              </a:spcBef>
            </a:pPr>
            <a:r>
              <a:rPr lang="ru-RU" altLang="zh-CN" sz="800">
                <a:solidFill>
                  <a:srgbClr val="595959"/>
                </a:solidFill>
                <a:latin typeface="PMPMIL+å¾®è½¯é�»" charset="-122"/>
                <a:ea typeface="PMPMIL+å¾®è½¯é�»" charset="-122"/>
              </a:rPr>
              <a:t>25.0%</a:t>
            </a:r>
          </a:p>
          <a:p>
            <a:pPr>
              <a:lnSpc>
                <a:spcPts val="1050"/>
              </a:lnSpc>
              <a:spcBef>
                <a:spcPts val="1425"/>
              </a:spcBef>
            </a:pPr>
            <a:r>
              <a:rPr lang="ru-RU" altLang="zh-CN" sz="800">
                <a:solidFill>
                  <a:srgbClr val="595959"/>
                </a:solidFill>
                <a:latin typeface="PMPMIL+å¾®è½¯é�»" charset="-122"/>
                <a:ea typeface="PMPMIL+å¾®è½¯é�»" charset="-122"/>
              </a:rPr>
              <a:t>20.0%</a:t>
            </a:r>
          </a:p>
          <a:p>
            <a:pPr>
              <a:lnSpc>
                <a:spcPts val="1050"/>
              </a:lnSpc>
              <a:spcBef>
                <a:spcPts val="1475"/>
              </a:spcBef>
            </a:pPr>
            <a:r>
              <a:rPr lang="ru-RU" altLang="zh-CN" sz="800">
                <a:solidFill>
                  <a:srgbClr val="595959"/>
                </a:solidFill>
                <a:latin typeface="PMPMIL+å¾®è½¯é�»" charset="-122"/>
                <a:ea typeface="PMPMIL+å¾®è½¯é�»" charset="-122"/>
              </a:rPr>
              <a:t>15.0%</a:t>
            </a:r>
          </a:p>
          <a:p>
            <a:pPr>
              <a:lnSpc>
                <a:spcPts val="1050"/>
              </a:lnSpc>
              <a:spcBef>
                <a:spcPts val="1425"/>
              </a:spcBef>
            </a:pPr>
            <a:r>
              <a:rPr lang="ru-RU" altLang="zh-CN" sz="800">
                <a:solidFill>
                  <a:srgbClr val="595959"/>
                </a:solidFill>
                <a:latin typeface="PMPMIL+å¾®è½¯é�»" charset="-122"/>
                <a:ea typeface="PMPMIL+å¾®è½¯é�»" charset="-122"/>
              </a:rPr>
              <a:t>10.0%</a:t>
            </a:r>
          </a:p>
          <a:p>
            <a:pPr>
              <a:lnSpc>
                <a:spcPts val="1050"/>
              </a:lnSpc>
              <a:spcBef>
                <a:spcPts val="1475"/>
              </a:spcBef>
            </a:pPr>
            <a:r>
              <a:rPr lang="ru-RU" altLang="zh-CN" sz="800">
                <a:solidFill>
                  <a:srgbClr val="595959"/>
                </a:solidFill>
                <a:latin typeface="PMPMIL+å¾®è½¯é�»" charset="-122"/>
                <a:ea typeface="PMPMIL+å¾®è½¯é�»" charset="-122"/>
              </a:rPr>
              <a:t>5.0%</a:t>
            </a:r>
          </a:p>
        </p:txBody>
      </p:sp>
      <p:sp>
        <p:nvSpPr>
          <p:cNvPr id="142347" name="object 11"/>
          <p:cNvSpPr>
            <a:spLocks noChangeArrowheads="1"/>
          </p:cNvSpPr>
          <p:nvPr>
            <p:custDataLst>
              <p:tags r:id="rId10"/>
            </p:custDataLst>
          </p:nvPr>
        </p:nvSpPr>
        <p:spPr bwMode="auto">
          <a:xfrm>
            <a:off x="6554788" y="3402013"/>
            <a:ext cx="6921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762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595959"/>
                </a:solidFill>
                <a:cs typeface="Calibri" panose="020F0502020204030204" pitchFamily="34" charset="0"/>
              </a:rPr>
              <a:t>350000</a:t>
            </a:r>
          </a:p>
          <a:p>
            <a:pPr>
              <a:lnSpc>
                <a:spcPts val="1463"/>
              </a:lnSpc>
              <a:spcBef>
                <a:spcPts val="225"/>
              </a:spcBef>
            </a:pPr>
            <a:r>
              <a:rPr lang="ru-RU" altLang="zh-CN" sz="1200">
                <a:solidFill>
                  <a:srgbClr val="595959"/>
                </a:solidFill>
                <a:cs typeface="Calibri" panose="020F0502020204030204" pitchFamily="34" charset="0"/>
              </a:rPr>
              <a:t>300000</a:t>
            </a:r>
          </a:p>
          <a:p>
            <a:pPr>
              <a:lnSpc>
                <a:spcPts val="1463"/>
              </a:lnSpc>
              <a:spcBef>
                <a:spcPts val="275"/>
              </a:spcBef>
            </a:pPr>
            <a:r>
              <a:rPr lang="ru-RU" altLang="zh-CN" sz="1200">
                <a:solidFill>
                  <a:srgbClr val="595959"/>
                </a:solidFill>
                <a:cs typeface="Calibri" panose="020F0502020204030204" pitchFamily="34" charset="0"/>
              </a:rPr>
              <a:t>250000</a:t>
            </a:r>
          </a:p>
          <a:p>
            <a:pPr>
              <a:lnSpc>
                <a:spcPts val="1463"/>
              </a:lnSpc>
              <a:spcBef>
                <a:spcPts val="225"/>
              </a:spcBef>
            </a:pPr>
            <a:r>
              <a:rPr lang="ru-RU" altLang="zh-CN" sz="1200">
                <a:solidFill>
                  <a:srgbClr val="595959"/>
                </a:solidFill>
                <a:cs typeface="Calibri" panose="020F0502020204030204" pitchFamily="34" charset="0"/>
              </a:rPr>
              <a:t>200000</a:t>
            </a:r>
          </a:p>
          <a:p>
            <a:pPr>
              <a:lnSpc>
                <a:spcPts val="1463"/>
              </a:lnSpc>
              <a:spcBef>
                <a:spcPts val="225"/>
              </a:spcBef>
            </a:pPr>
            <a:r>
              <a:rPr lang="ru-RU" altLang="zh-CN" sz="1200">
                <a:solidFill>
                  <a:srgbClr val="595959"/>
                </a:solidFill>
                <a:cs typeface="Calibri" panose="020F0502020204030204" pitchFamily="34" charset="0"/>
              </a:rPr>
              <a:t>150000</a:t>
            </a:r>
          </a:p>
          <a:p>
            <a:pPr>
              <a:lnSpc>
                <a:spcPts val="1463"/>
              </a:lnSpc>
              <a:spcBef>
                <a:spcPts val="275"/>
              </a:spcBef>
            </a:pPr>
            <a:r>
              <a:rPr lang="ru-RU" altLang="zh-CN" sz="1200">
                <a:solidFill>
                  <a:srgbClr val="595959"/>
                </a:solidFill>
                <a:cs typeface="Calibri" panose="020F0502020204030204" pitchFamily="34" charset="0"/>
              </a:rPr>
              <a:t>100000</a:t>
            </a:r>
          </a:p>
          <a:p>
            <a:pPr>
              <a:lnSpc>
                <a:spcPts val="1463"/>
              </a:lnSpc>
              <a:spcBef>
                <a:spcPts val="225"/>
              </a:spcBef>
            </a:pPr>
            <a:r>
              <a:rPr lang="ru-RU" altLang="zh-CN" sz="1200">
                <a:solidFill>
                  <a:srgbClr val="595959"/>
                </a:solidFill>
                <a:cs typeface="Calibri" panose="020F0502020204030204" pitchFamily="34" charset="0"/>
              </a:rPr>
              <a:t>50000</a:t>
            </a:r>
          </a:p>
          <a:p>
            <a:pPr>
              <a:lnSpc>
                <a:spcPts val="1463"/>
              </a:lnSpc>
              <a:spcBef>
                <a:spcPts val="275"/>
              </a:spcBef>
            </a:pPr>
            <a:r>
              <a:rPr lang="ru-RU" altLang="zh-CN" sz="1200">
                <a:solidFill>
                  <a:srgbClr val="595959"/>
                </a:solidFill>
                <a:cs typeface="Calibri" panose="020F0502020204030204" pitchFamily="34" charset="0"/>
              </a:rPr>
              <a:t>0</a:t>
            </a:r>
          </a:p>
        </p:txBody>
      </p:sp>
      <p:sp>
        <p:nvSpPr>
          <p:cNvPr id="142348" name="object 12"/>
          <p:cNvSpPr>
            <a:spLocks noChangeArrowheads="1"/>
          </p:cNvSpPr>
          <p:nvPr>
            <p:custDataLst>
              <p:tags r:id="rId11"/>
            </p:custDataLst>
          </p:nvPr>
        </p:nvSpPr>
        <p:spPr bwMode="auto">
          <a:xfrm>
            <a:off x="11045825" y="3402013"/>
            <a:ext cx="608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595959"/>
                </a:solidFill>
                <a:cs typeface="Calibri" panose="020F0502020204030204" pitchFamily="34" charset="0"/>
              </a:rPr>
              <a:t>35.0%</a:t>
            </a:r>
          </a:p>
          <a:p>
            <a:pPr>
              <a:lnSpc>
                <a:spcPts val="1463"/>
              </a:lnSpc>
            </a:pPr>
            <a:r>
              <a:rPr lang="ru-RU" altLang="zh-CN" sz="1200">
                <a:solidFill>
                  <a:srgbClr val="595959"/>
                </a:solidFill>
                <a:cs typeface="Calibri" panose="020F0502020204030204" pitchFamily="34" charset="0"/>
              </a:rPr>
              <a:t>30.0%</a:t>
            </a:r>
          </a:p>
        </p:txBody>
      </p:sp>
      <p:sp>
        <p:nvSpPr>
          <p:cNvPr id="142349" name="object 13"/>
          <p:cNvSpPr>
            <a:spLocks noChangeArrowheads="1"/>
          </p:cNvSpPr>
          <p:nvPr>
            <p:custDataLst>
              <p:tags r:id="rId12"/>
            </p:custDataLst>
          </p:nvPr>
        </p:nvSpPr>
        <p:spPr bwMode="auto">
          <a:xfrm>
            <a:off x="1527175" y="3622675"/>
            <a:ext cx="4476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25.0%</a:t>
            </a:r>
          </a:p>
        </p:txBody>
      </p:sp>
      <p:sp>
        <p:nvSpPr>
          <p:cNvPr id="142350" name="object 14"/>
          <p:cNvSpPr>
            <a:spLocks noChangeArrowheads="1"/>
          </p:cNvSpPr>
          <p:nvPr>
            <p:custDataLst>
              <p:tags r:id="rId13"/>
            </p:custDataLst>
          </p:nvPr>
        </p:nvSpPr>
        <p:spPr bwMode="auto">
          <a:xfrm>
            <a:off x="5403850" y="3606800"/>
            <a:ext cx="3571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24.8</a:t>
            </a:r>
          </a:p>
        </p:txBody>
      </p:sp>
      <p:sp>
        <p:nvSpPr>
          <p:cNvPr id="142351" name="object 15"/>
          <p:cNvSpPr>
            <a:spLocks noChangeArrowheads="1"/>
          </p:cNvSpPr>
          <p:nvPr>
            <p:custDataLst>
              <p:tags r:id="rId14"/>
            </p:custDataLst>
          </p:nvPr>
        </p:nvSpPr>
        <p:spPr bwMode="auto">
          <a:xfrm>
            <a:off x="10506075" y="3624263"/>
            <a:ext cx="60801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29.5%</a:t>
            </a:r>
          </a:p>
        </p:txBody>
      </p:sp>
      <p:sp>
        <p:nvSpPr>
          <p:cNvPr id="142352" name="object 16"/>
          <p:cNvSpPr>
            <a:spLocks noChangeArrowheads="1"/>
          </p:cNvSpPr>
          <p:nvPr>
            <p:custDataLst>
              <p:tags r:id="rId15"/>
            </p:custDataLst>
          </p:nvPr>
        </p:nvSpPr>
        <p:spPr bwMode="auto">
          <a:xfrm>
            <a:off x="10844213" y="3663950"/>
            <a:ext cx="608012"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28.4%</a:t>
            </a:r>
          </a:p>
        </p:txBody>
      </p:sp>
      <p:sp>
        <p:nvSpPr>
          <p:cNvPr id="142353" name="object 17"/>
          <p:cNvSpPr>
            <a:spLocks noChangeArrowheads="1"/>
          </p:cNvSpPr>
          <p:nvPr>
            <p:custDataLst>
              <p:tags r:id="rId16"/>
            </p:custDataLst>
          </p:nvPr>
        </p:nvSpPr>
        <p:spPr bwMode="auto">
          <a:xfrm>
            <a:off x="4976813" y="3694113"/>
            <a:ext cx="357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23.5</a:t>
            </a:r>
          </a:p>
        </p:txBody>
      </p:sp>
      <p:sp>
        <p:nvSpPr>
          <p:cNvPr id="142354" name="object 18"/>
          <p:cNvSpPr>
            <a:spLocks noChangeArrowheads="1"/>
          </p:cNvSpPr>
          <p:nvPr>
            <p:custDataLst>
              <p:tags r:id="rId17"/>
            </p:custDataLst>
          </p:nvPr>
        </p:nvSpPr>
        <p:spPr bwMode="auto">
          <a:xfrm>
            <a:off x="11045825" y="3789363"/>
            <a:ext cx="608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595959"/>
                </a:solidFill>
                <a:cs typeface="Calibri" panose="020F0502020204030204" pitchFamily="34" charset="0"/>
              </a:rPr>
              <a:t>25.0%</a:t>
            </a:r>
          </a:p>
          <a:p>
            <a:pPr>
              <a:lnSpc>
                <a:spcPts val="1463"/>
              </a:lnSpc>
            </a:pPr>
            <a:r>
              <a:rPr lang="ru-RU" altLang="zh-CN" sz="1200">
                <a:solidFill>
                  <a:srgbClr val="595959"/>
                </a:solidFill>
                <a:cs typeface="Calibri" panose="020F0502020204030204" pitchFamily="34" charset="0"/>
              </a:rPr>
              <a:t>20.0%</a:t>
            </a:r>
          </a:p>
          <a:p>
            <a:pPr>
              <a:lnSpc>
                <a:spcPts val="1463"/>
              </a:lnSpc>
              <a:spcBef>
                <a:spcPts val="13"/>
              </a:spcBef>
            </a:pPr>
            <a:r>
              <a:rPr lang="ru-RU" altLang="zh-CN" sz="1200">
                <a:solidFill>
                  <a:srgbClr val="595959"/>
                </a:solidFill>
                <a:cs typeface="Calibri" panose="020F0502020204030204" pitchFamily="34" charset="0"/>
              </a:rPr>
              <a:t>15.0%</a:t>
            </a:r>
          </a:p>
          <a:p>
            <a:pPr>
              <a:lnSpc>
                <a:spcPts val="1463"/>
              </a:lnSpc>
            </a:pPr>
            <a:r>
              <a:rPr lang="ru-RU" altLang="zh-CN" sz="1200">
                <a:solidFill>
                  <a:srgbClr val="595959"/>
                </a:solidFill>
                <a:cs typeface="Calibri" panose="020F0502020204030204" pitchFamily="34" charset="0"/>
              </a:rPr>
              <a:t>10.0%</a:t>
            </a:r>
          </a:p>
          <a:p>
            <a:pPr>
              <a:lnSpc>
                <a:spcPts val="1463"/>
              </a:lnSpc>
              <a:spcBef>
                <a:spcPts val="50"/>
              </a:spcBef>
            </a:pPr>
            <a:r>
              <a:rPr lang="ru-RU" altLang="zh-CN" sz="1200">
                <a:solidFill>
                  <a:srgbClr val="595959"/>
                </a:solidFill>
                <a:cs typeface="Calibri" panose="020F0502020204030204" pitchFamily="34" charset="0"/>
              </a:rPr>
              <a:t>5.0%</a:t>
            </a:r>
          </a:p>
        </p:txBody>
      </p:sp>
      <p:sp>
        <p:nvSpPr>
          <p:cNvPr id="142355" name="object 19"/>
          <p:cNvSpPr>
            <a:spLocks noChangeArrowheads="1"/>
          </p:cNvSpPr>
          <p:nvPr>
            <p:custDataLst>
              <p:tags r:id="rId18"/>
            </p:custDataLst>
          </p:nvPr>
        </p:nvSpPr>
        <p:spPr bwMode="auto">
          <a:xfrm>
            <a:off x="4551363" y="3830638"/>
            <a:ext cx="357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21.4</a:t>
            </a:r>
          </a:p>
        </p:txBody>
      </p:sp>
      <p:sp>
        <p:nvSpPr>
          <p:cNvPr id="142356" name="object 20"/>
          <p:cNvSpPr>
            <a:spLocks noChangeArrowheads="1"/>
          </p:cNvSpPr>
          <p:nvPr>
            <p:custDataLst>
              <p:tags r:id="rId19"/>
            </p:custDataLst>
          </p:nvPr>
        </p:nvSpPr>
        <p:spPr bwMode="auto">
          <a:xfrm>
            <a:off x="1008063" y="3906838"/>
            <a:ext cx="4572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60338">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23.8%</a:t>
            </a:r>
          </a:p>
          <a:p>
            <a:pPr>
              <a:lnSpc>
                <a:spcPts val="1050"/>
              </a:lnSpc>
              <a:spcBef>
                <a:spcPts val="5250"/>
              </a:spcBef>
            </a:pPr>
            <a:r>
              <a:rPr lang="ru-RU" altLang="zh-CN" sz="800">
                <a:solidFill>
                  <a:srgbClr val="404040"/>
                </a:solidFill>
                <a:latin typeface="PMPMIL+å¾®è½¯é�»" charset="-122"/>
                <a:ea typeface="PMPMIL+å¾®è½¯é�»" charset="-122"/>
              </a:rPr>
              <a:t>7.7</a:t>
            </a:r>
          </a:p>
        </p:txBody>
      </p:sp>
      <p:sp>
        <p:nvSpPr>
          <p:cNvPr id="142357" name="object 21"/>
          <p:cNvSpPr>
            <a:spLocks noChangeArrowheads="1"/>
          </p:cNvSpPr>
          <p:nvPr>
            <p:custDataLst>
              <p:tags r:id="rId20"/>
            </p:custDataLst>
          </p:nvPr>
        </p:nvSpPr>
        <p:spPr bwMode="auto">
          <a:xfrm>
            <a:off x="4124325" y="3962400"/>
            <a:ext cx="3571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19.4</a:t>
            </a:r>
          </a:p>
        </p:txBody>
      </p:sp>
      <p:sp>
        <p:nvSpPr>
          <p:cNvPr id="142358" name="object 22"/>
          <p:cNvSpPr>
            <a:spLocks noChangeArrowheads="1"/>
          </p:cNvSpPr>
          <p:nvPr>
            <p:custDataLst>
              <p:tags r:id="rId21"/>
            </p:custDataLst>
          </p:nvPr>
        </p:nvSpPr>
        <p:spPr bwMode="auto">
          <a:xfrm>
            <a:off x="8143875" y="3975100"/>
            <a:ext cx="9461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33655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20.4%</a:t>
            </a:r>
          </a:p>
          <a:p>
            <a:pPr>
              <a:lnSpc>
                <a:spcPts val="1463"/>
              </a:lnSpc>
              <a:spcBef>
                <a:spcPts val="200"/>
              </a:spcBef>
            </a:pPr>
            <a:r>
              <a:rPr lang="ru-RU" altLang="zh-CN" sz="1200">
                <a:solidFill>
                  <a:srgbClr val="404040"/>
                </a:solidFill>
                <a:cs typeface="Calibri" panose="020F0502020204030204" pitchFamily="34" charset="0"/>
              </a:rPr>
              <a:t>14.7%</a:t>
            </a:r>
          </a:p>
        </p:txBody>
      </p:sp>
      <p:sp>
        <p:nvSpPr>
          <p:cNvPr id="142359" name="object 23"/>
          <p:cNvSpPr>
            <a:spLocks noChangeArrowheads="1"/>
          </p:cNvSpPr>
          <p:nvPr>
            <p:custDataLst>
              <p:tags r:id="rId22"/>
            </p:custDataLst>
          </p:nvPr>
        </p:nvSpPr>
        <p:spPr bwMode="auto">
          <a:xfrm>
            <a:off x="9494838" y="4022725"/>
            <a:ext cx="9461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33655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19.2%</a:t>
            </a:r>
          </a:p>
          <a:p>
            <a:pPr>
              <a:lnSpc>
                <a:spcPts val="1463"/>
              </a:lnSpc>
              <a:spcBef>
                <a:spcPts val="125"/>
              </a:spcBef>
            </a:pPr>
            <a:r>
              <a:rPr lang="ru-RU" altLang="zh-CN" sz="1200">
                <a:solidFill>
                  <a:srgbClr val="404040"/>
                </a:solidFill>
                <a:cs typeface="Calibri" panose="020F0502020204030204" pitchFamily="34" charset="0"/>
              </a:rPr>
              <a:t>14.0%</a:t>
            </a:r>
          </a:p>
        </p:txBody>
      </p:sp>
      <p:sp>
        <p:nvSpPr>
          <p:cNvPr id="142360" name="object 24"/>
          <p:cNvSpPr>
            <a:spLocks noChangeArrowheads="1"/>
          </p:cNvSpPr>
          <p:nvPr>
            <p:custDataLst>
              <p:tags r:id="rId23"/>
            </p:custDataLst>
          </p:nvPr>
        </p:nvSpPr>
        <p:spPr bwMode="auto">
          <a:xfrm>
            <a:off x="3698875" y="4044950"/>
            <a:ext cx="3571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18.1</a:t>
            </a:r>
          </a:p>
        </p:txBody>
      </p:sp>
      <p:sp>
        <p:nvSpPr>
          <p:cNvPr id="142361" name="object 25"/>
          <p:cNvSpPr>
            <a:spLocks noChangeArrowheads="1"/>
          </p:cNvSpPr>
          <p:nvPr>
            <p:custDataLst>
              <p:tags r:id="rId24"/>
            </p:custDataLst>
          </p:nvPr>
        </p:nvSpPr>
        <p:spPr bwMode="auto">
          <a:xfrm>
            <a:off x="2349500" y="4087813"/>
            <a:ext cx="44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985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17.8%</a:t>
            </a:r>
          </a:p>
          <a:p>
            <a:pPr>
              <a:lnSpc>
                <a:spcPts val="1050"/>
              </a:lnSpc>
              <a:spcBef>
                <a:spcPts val="750"/>
              </a:spcBef>
            </a:pPr>
            <a:r>
              <a:rPr lang="ru-RU" altLang="zh-CN" sz="800">
                <a:solidFill>
                  <a:srgbClr val="404040"/>
                </a:solidFill>
                <a:latin typeface="PMPMIL+å¾®è½¯é�»" charset="-122"/>
                <a:ea typeface="PMPMIL+å¾®è½¯é�»" charset="-122"/>
              </a:rPr>
              <a:t>13.7</a:t>
            </a:r>
          </a:p>
        </p:txBody>
      </p:sp>
      <p:sp>
        <p:nvSpPr>
          <p:cNvPr id="142362" name="object 26"/>
          <p:cNvSpPr>
            <a:spLocks noChangeArrowheads="1"/>
          </p:cNvSpPr>
          <p:nvPr>
            <p:custDataLst>
              <p:tags r:id="rId25"/>
            </p:custDataLst>
          </p:nvPr>
        </p:nvSpPr>
        <p:spPr bwMode="auto">
          <a:xfrm>
            <a:off x="3271838" y="4070350"/>
            <a:ext cx="3571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17.7</a:t>
            </a:r>
          </a:p>
        </p:txBody>
      </p:sp>
      <p:sp>
        <p:nvSpPr>
          <p:cNvPr id="142363" name="object 27"/>
          <p:cNvSpPr>
            <a:spLocks noChangeArrowheads="1"/>
          </p:cNvSpPr>
          <p:nvPr>
            <p:custDataLst>
              <p:tags r:id="rId26"/>
            </p:custDataLst>
          </p:nvPr>
        </p:nvSpPr>
        <p:spPr bwMode="auto">
          <a:xfrm>
            <a:off x="1798638" y="4127500"/>
            <a:ext cx="5508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93675">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21.3%</a:t>
            </a:r>
          </a:p>
          <a:p>
            <a:pPr>
              <a:lnSpc>
                <a:spcPts val="1050"/>
              </a:lnSpc>
              <a:spcBef>
                <a:spcPts val="1538"/>
              </a:spcBef>
            </a:pPr>
            <a:r>
              <a:rPr lang="ru-RU" altLang="zh-CN" sz="800">
                <a:solidFill>
                  <a:srgbClr val="404040"/>
                </a:solidFill>
                <a:latin typeface="PMPMIL+å¾®è½¯é�»" charset="-122"/>
                <a:ea typeface="PMPMIL+å¾®è½¯é�»" charset="-122"/>
              </a:rPr>
              <a:t>11.6</a:t>
            </a:r>
          </a:p>
        </p:txBody>
      </p:sp>
      <p:sp>
        <p:nvSpPr>
          <p:cNvPr id="142364" name="object 28"/>
          <p:cNvSpPr>
            <a:spLocks noChangeArrowheads="1"/>
          </p:cNvSpPr>
          <p:nvPr>
            <p:custDataLst>
              <p:tags r:id="rId27"/>
            </p:custDataLst>
          </p:nvPr>
        </p:nvSpPr>
        <p:spPr bwMode="auto">
          <a:xfrm>
            <a:off x="10169525" y="4119563"/>
            <a:ext cx="60801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16.7%</a:t>
            </a:r>
          </a:p>
        </p:txBody>
      </p:sp>
      <p:sp>
        <p:nvSpPr>
          <p:cNvPr id="142365" name="object 29"/>
          <p:cNvSpPr>
            <a:spLocks noChangeArrowheads="1"/>
          </p:cNvSpPr>
          <p:nvPr>
            <p:custDataLst>
              <p:tags r:id="rId28"/>
            </p:custDataLst>
          </p:nvPr>
        </p:nvSpPr>
        <p:spPr bwMode="auto">
          <a:xfrm>
            <a:off x="2844800" y="4176713"/>
            <a:ext cx="3571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16.0</a:t>
            </a:r>
          </a:p>
        </p:txBody>
      </p:sp>
      <p:sp>
        <p:nvSpPr>
          <p:cNvPr id="142366" name="object 30"/>
          <p:cNvSpPr>
            <a:spLocks noChangeArrowheads="1"/>
          </p:cNvSpPr>
          <p:nvPr>
            <p:custDataLst>
              <p:tags r:id="rId29"/>
            </p:custDataLst>
          </p:nvPr>
        </p:nvSpPr>
        <p:spPr bwMode="auto">
          <a:xfrm>
            <a:off x="7427913" y="4429125"/>
            <a:ext cx="5302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8.0%</a:t>
            </a:r>
          </a:p>
        </p:txBody>
      </p:sp>
      <p:sp>
        <p:nvSpPr>
          <p:cNvPr id="142367" name="object 31"/>
          <p:cNvSpPr>
            <a:spLocks noChangeArrowheads="1"/>
          </p:cNvSpPr>
          <p:nvPr>
            <p:custDataLst>
              <p:tags r:id="rId30"/>
            </p:custDataLst>
          </p:nvPr>
        </p:nvSpPr>
        <p:spPr bwMode="auto">
          <a:xfrm>
            <a:off x="2744788" y="4456113"/>
            <a:ext cx="4476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16.9%</a:t>
            </a:r>
          </a:p>
        </p:txBody>
      </p:sp>
      <p:sp>
        <p:nvSpPr>
          <p:cNvPr id="142368" name="object 32"/>
          <p:cNvSpPr>
            <a:spLocks noChangeArrowheads="1"/>
          </p:cNvSpPr>
          <p:nvPr>
            <p:custDataLst>
              <p:tags r:id="rId31"/>
            </p:custDataLst>
          </p:nvPr>
        </p:nvSpPr>
        <p:spPr bwMode="auto">
          <a:xfrm>
            <a:off x="8820150" y="4552950"/>
            <a:ext cx="8683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33655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5.5%</a:t>
            </a:r>
          </a:p>
          <a:p>
            <a:pPr>
              <a:lnSpc>
                <a:spcPts val="1463"/>
              </a:lnSpc>
              <a:spcBef>
                <a:spcPts val="213"/>
              </a:spcBef>
            </a:pPr>
            <a:r>
              <a:rPr lang="ru-RU" altLang="zh-CN" sz="1200">
                <a:solidFill>
                  <a:srgbClr val="404040"/>
                </a:solidFill>
                <a:cs typeface="Calibri" panose="020F0502020204030204" pitchFamily="34" charset="0"/>
              </a:rPr>
              <a:t>-0.2%</a:t>
            </a:r>
          </a:p>
        </p:txBody>
      </p:sp>
      <p:sp>
        <p:nvSpPr>
          <p:cNvPr id="142369" name="object 33"/>
          <p:cNvSpPr>
            <a:spLocks noChangeArrowheads="1"/>
          </p:cNvSpPr>
          <p:nvPr>
            <p:custDataLst>
              <p:tags r:id="rId32"/>
            </p:custDataLst>
          </p:nvPr>
        </p:nvSpPr>
        <p:spPr bwMode="auto">
          <a:xfrm>
            <a:off x="4332288" y="4573588"/>
            <a:ext cx="5937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47638">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10.5%</a:t>
            </a:r>
          </a:p>
          <a:p>
            <a:pPr>
              <a:lnSpc>
                <a:spcPts val="1050"/>
              </a:lnSpc>
              <a:spcBef>
                <a:spcPts val="1438"/>
              </a:spcBef>
            </a:pPr>
            <a:r>
              <a:rPr lang="ru-RU" altLang="zh-CN" sz="800">
                <a:solidFill>
                  <a:srgbClr val="404040"/>
                </a:solidFill>
                <a:latin typeface="PMPMIL+å¾®è½¯é�»" charset="-122"/>
                <a:ea typeface="PMPMIL+å¾®è½¯é�»" charset="-122"/>
              </a:rPr>
              <a:t>7.1%</a:t>
            </a:r>
          </a:p>
        </p:txBody>
      </p:sp>
      <p:sp>
        <p:nvSpPr>
          <p:cNvPr id="142370" name="object 34"/>
          <p:cNvSpPr>
            <a:spLocks noChangeArrowheads="1"/>
          </p:cNvSpPr>
          <p:nvPr>
            <p:custDataLst>
              <p:tags r:id="rId33"/>
            </p:custDataLst>
          </p:nvPr>
        </p:nvSpPr>
        <p:spPr bwMode="auto">
          <a:xfrm>
            <a:off x="7807325" y="4564063"/>
            <a:ext cx="5302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404040"/>
                </a:solidFill>
                <a:cs typeface="Calibri" panose="020F0502020204030204" pitchFamily="34" charset="0"/>
              </a:rPr>
              <a:t>5.2%</a:t>
            </a:r>
          </a:p>
        </p:txBody>
      </p:sp>
      <p:sp>
        <p:nvSpPr>
          <p:cNvPr id="142371" name="object 35"/>
          <p:cNvSpPr>
            <a:spLocks noChangeArrowheads="1"/>
          </p:cNvSpPr>
          <p:nvPr>
            <p:custDataLst>
              <p:tags r:id="rId34"/>
            </p:custDataLst>
          </p:nvPr>
        </p:nvSpPr>
        <p:spPr bwMode="auto">
          <a:xfrm>
            <a:off x="1595438" y="4591050"/>
            <a:ext cx="2968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9.6</a:t>
            </a:r>
          </a:p>
        </p:txBody>
      </p:sp>
      <p:sp>
        <p:nvSpPr>
          <p:cNvPr id="142372" name="object 36"/>
          <p:cNvSpPr>
            <a:spLocks noChangeArrowheads="1"/>
          </p:cNvSpPr>
          <p:nvPr>
            <p:custDataLst>
              <p:tags r:id="rId35"/>
            </p:custDataLst>
          </p:nvPr>
        </p:nvSpPr>
        <p:spPr bwMode="auto">
          <a:xfrm>
            <a:off x="5184775" y="4719638"/>
            <a:ext cx="3873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9.8%</a:t>
            </a:r>
          </a:p>
        </p:txBody>
      </p:sp>
      <p:sp>
        <p:nvSpPr>
          <p:cNvPr id="142373" name="object 37"/>
          <p:cNvSpPr>
            <a:spLocks noChangeArrowheads="1"/>
          </p:cNvSpPr>
          <p:nvPr>
            <p:custDataLst>
              <p:tags r:id="rId36"/>
            </p:custDataLst>
          </p:nvPr>
        </p:nvSpPr>
        <p:spPr bwMode="auto">
          <a:xfrm>
            <a:off x="11045825" y="4757738"/>
            <a:ext cx="5778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ru-RU" altLang="zh-CN" sz="1200">
                <a:solidFill>
                  <a:srgbClr val="595959"/>
                </a:solidFill>
                <a:cs typeface="Calibri" panose="020F0502020204030204" pitchFamily="34" charset="0"/>
              </a:rPr>
              <a:t>0.0%</a:t>
            </a:r>
          </a:p>
          <a:p>
            <a:pPr>
              <a:lnSpc>
                <a:spcPts val="1463"/>
              </a:lnSpc>
              <a:spcBef>
                <a:spcPts val="13"/>
              </a:spcBef>
            </a:pPr>
            <a:r>
              <a:rPr lang="ru-RU" altLang="zh-CN" sz="1200">
                <a:solidFill>
                  <a:srgbClr val="595959"/>
                </a:solidFill>
                <a:cs typeface="Calibri" panose="020F0502020204030204" pitchFamily="34" charset="0"/>
              </a:rPr>
              <a:t>-5.0%</a:t>
            </a:r>
          </a:p>
        </p:txBody>
      </p:sp>
      <p:sp>
        <p:nvSpPr>
          <p:cNvPr id="142374" name="object 38"/>
          <p:cNvSpPr>
            <a:spLocks noChangeArrowheads="1"/>
          </p:cNvSpPr>
          <p:nvPr>
            <p:custDataLst>
              <p:tags r:id="rId37"/>
            </p:custDataLst>
          </p:nvPr>
        </p:nvSpPr>
        <p:spPr bwMode="auto">
          <a:xfrm>
            <a:off x="3186113" y="4784725"/>
            <a:ext cx="4476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10.2%</a:t>
            </a:r>
          </a:p>
        </p:txBody>
      </p:sp>
      <p:sp>
        <p:nvSpPr>
          <p:cNvPr id="142375" name="object 39"/>
          <p:cNvSpPr>
            <a:spLocks noChangeArrowheads="1"/>
          </p:cNvSpPr>
          <p:nvPr>
            <p:custDataLst>
              <p:tags r:id="rId38"/>
            </p:custDataLst>
          </p:nvPr>
        </p:nvSpPr>
        <p:spPr bwMode="auto">
          <a:xfrm>
            <a:off x="5502275" y="5059363"/>
            <a:ext cx="3873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404040"/>
                </a:solidFill>
                <a:latin typeface="PMPMIL+å¾®è½¯é�»" charset="-122"/>
                <a:ea typeface="PMPMIL+å¾®è½¯é�»" charset="-122"/>
              </a:rPr>
              <a:t>5.7%</a:t>
            </a:r>
          </a:p>
        </p:txBody>
      </p:sp>
      <p:sp>
        <p:nvSpPr>
          <p:cNvPr id="40" name="object 40"/>
          <p:cNvSpPr txBox="1"/>
          <p:nvPr>
            <p:custDataLst>
              <p:tags r:id="rId39"/>
            </p:custDataLst>
          </p:nvPr>
        </p:nvSpPr>
        <p:spPr>
          <a:xfrm>
            <a:off x="1071563" y="5208588"/>
            <a:ext cx="5294312" cy="860425"/>
          </a:xfrm>
          <a:prstGeom prst="rect">
            <a:avLst/>
          </a:prstGeom>
          <a:noFill/>
          <a:ln w="9525" cap="flat" cmpd="sng" algn="ctr">
            <a:noFill/>
            <a:prstDash val="solid"/>
            <a:round/>
            <a:headEnd type="none" w="med" len="med"/>
            <a:tailEnd type="none" w="med" len="med"/>
          </a:ln>
        </p:spPr>
        <p:txBody>
          <a:bodyPr lIns="0" tIns="0" rIns="0" bIns="0">
            <a:spAutoFit/>
          </a:bodyPr>
          <a:lstStyle/>
          <a:p>
            <a:pPr marL="2835198" eaLnBrk="0" fontAlgn="auto" hangingPunct="0">
              <a:lnSpc>
                <a:spcPts val="1061"/>
              </a:lnSpc>
              <a:buSzTx/>
              <a:buFontTx/>
              <a:buNone/>
            </a:pPr>
            <a:r>
              <a:rPr sz="800">
                <a:ln w="9525" cap="flat" cmpd="sng" algn="ctr">
                  <a:noFill/>
                  <a:prstDash val="solid"/>
                  <a:round/>
                  <a:headEnd type="none" w="med" len="med"/>
                  <a:tailEnd type="none" w="med" len="med"/>
                </a:ln>
                <a:solidFill>
                  <a:srgbClr val="404040"/>
                </a:solidFill>
                <a:latin typeface="PMPMIL+å¾®è½¯é�»"/>
                <a:cs typeface="PMPMIL+å¾®è½¯é�»"/>
                <a:sym typeface="Wingdings"/>
              </a:rPr>
              <a:t>2.3%</a:t>
            </a:r>
          </a:p>
          <a:p>
            <a:pPr eaLnBrk="0" fontAlgn="auto" hangingPunct="0">
              <a:lnSpc>
                <a:spcPts val="1061"/>
              </a:lnSpc>
              <a:spcBef>
                <a:spcPts val="1303"/>
              </a:spcBef>
              <a:buSzTx/>
              <a:buFontTx/>
              <a:buNone/>
            </a:pP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2009</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5">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2010</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6">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2011</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3">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2012</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6">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2013</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5">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2014</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6">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2015</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3">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2016</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6">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2017</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5">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2018</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r>
              <a:rPr sz="800" spc="486">
                <a:ln w="9525" cap="flat" cmpd="sng" algn="ctr">
                  <a:noFill/>
                  <a:prstDash val="solid"/>
                  <a:round/>
                  <a:headEnd type="none" w="med" len="med"/>
                  <a:tailEnd type="none" w="med" len="med"/>
                </a:ln>
                <a:solidFill>
                  <a:srgbClr val="595959"/>
                </a:solidFill>
                <a:latin typeface="Times New Roman"/>
                <a:cs typeface="Times New Roman"/>
                <a:sym typeface="Wingdings"/>
              </a:rPr>
              <a:t> </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2019</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年</a:t>
            </a:r>
          </a:p>
          <a:p>
            <a:pPr marL="1684324" eaLnBrk="0" fontAlgn="auto" hangingPunct="0">
              <a:lnSpc>
                <a:spcPts val="1061"/>
              </a:lnSpc>
              <a:spcBef>
                <a:spcPts val="1034"/>
              </a:spcBef>
              <a:buSzTx/>
              <a:buFontTx/>
              <a:buNone/>
            </a:pP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建筑业总产值</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万亿</a:t>
            </a:r>
            <a:r>
              <a:rPr sz="800">
                <a:ln w="9525" cap="flat" cmpd="sng" algn="ctr">
                  <a:noFill/>
                  <a:prstDash val="solid"/>
                  <a:round/>
                  <a:headEnd type="none" w="med" len="med"/>
                  <a:tailEnd type="none" w="med" len="med"/>
                </a:ln>
                <a:solidFill>
                  <a:srgbClr val="595959"/>
                </a:solidFill>
                <a:latin typeface="PMPMIL+å¾®è½¯é�»"/>
                <a:cs typeface="PMPMIL+å¾®è½¯é�»"/>
                <a:sym typeface="Wingdings"/>
              </a:rPr>
              <a:t>)</a:t>
            </a:r>
            <a:r>
              <a:rPr sz="800" spc="3077">
                <a:ln w="9525" cap="flat" cmpd="sng" algn="ctr">
                  <a:noFill/>
                  <a:prstDash val="solid"/>
                  <a:round/>
                  <a:headEnd type="none" w="med" len="med"/>
                  <a:tailEnd type="none" w="med" len="med"/>
                </a:ln>
                <a:solidFill>
                  <a:srgbClr val="595959"/>
                </a:solidFill>
                <a:latin typeface="PMPMIL+å¾®è½¯é�»"/>
                <a:cs typeface="PMPMIL+å¾®è½¯é�»"/>
                <a:sym typeface="Wingdings"/>
              </a:rPr>
              <a:t> </a:t>
            </a:r>
            <a:r>
              <a:rPr sz="800">
                <a:ln w="9525" cap="flat" cmpd="sng" algn="ctr">
                  <a:noFill/>
                  <a:prstDash val="solid"/>
                  <a:round/>
                  <a:headEnd type="none" w="med" len="med"/>
                  <a:tailEnd type="none" w="med" len="med"/>
                </a:ln>
                <a:solidFill>
                  <a:srgbClr val="595959"/>
                </a:solidFill>
                <a:latin typeface="SWEWCI+å¾®è½¯é�»"/>
                <a:cs typeface="SWEWCI+å¾®è½¯é�»"/>
                <a:sym typeface="Wingdings"/>
              </a:rPr>
              <a:t>增长率</a:t>
            </a:r>
          </a:p>
        </p:txBody>
      </p:sp>
      <p:sp>
        <p:nvSpPr>
          <p:cNvPr id="142377" name="object 41"/>
          <p:cNvSpPr>
            <a:spLocks noChangeArrowheads="1"/>
          </p:cNvSpPr>
          <p:nvPr>
            <p:custDataLst>
              <p:tags r:id="rId40"/>
            </p:custDataLst>
          </p:nvPr>
        </p:nvSpPr>
        <p:spPr bwMode="auto">
          <a:xfrm>
            <a:off x="752475" y="5348288"/>
            <a:ext cx="296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595959"/>
                </a:solidFill>
                <a:latin typeface="PMPMIL+å¾®è½¯é�»" charset="-122"/>
                <a:ea typeface="PMPMIL+å¾®è½¯é�»" charset="-122"/>
              </a:rPr>
              <a:t>0.0</a:t>
            </a:r>
          </a:p>
        </p:txBody>
      </p:sp>
      <p:sp>
        <p:nvSpPr>
          <p:cNvPr id="142378" name="object 42"/>
          <p:cNvSpPr>
            <a:spLocks noChangeArrowheads="1"/>
          </p:cNvSpPr>
          <p:nvPr>
            <p:custDataLst>
              <p:tags r:id="rId41"/>
            </p:custDataLst>
          </p:nvPr>
        </p:nvSpPr>
        <p:spPr bwMode="auto">
          <a:xfrm>
            <a:off x="5821363" y="5348288"/>
            <a:ext cx="3873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050"/>
              </a:lnSpc>
            </a:pPr>
            <a:r>
              <a:rPr lang="ru-RU" altLang="zh-CN" sz="800">
                <a:solidFill>
                  <a:srgbClr val="595959"/>
                </a:solidFill>
                <a:latin typeface="PMPMIL+å¾®è½¯é�»" charset="-122"/>
                <a:ea typeface="PMPMIL+å¾®è½¯é�»" charset="-122"/>
              </a:rPr>
              <a:t>0.0%</a:t>
            </a:r>
          </a:p>
        </p:txBody>
      </p:sp>
      <p:sp>
        <p:nvSpPr>
          <p:cNvPr id="142379" name="object 43"/>
          <p:cNvSpPr>
            <a:spLocks noChangeArrowheads="1"/>
          </p:cNvSpPr>
          <p:nvPr>
            <p:custDataLst>
              <p:tags r:id="rId42"/>
            </p:custDataLst>
          </p:nvPr>
        </p:nvSpPr>
        <p:spPr bwMode="auto">
          <a:xfrm>
            <a:off x="7542213" y="5730875"/>
            <a:ext cx="25654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63"/>
              </a:lnSpc>
            </a:pPr>
            <a:r>
              <a:rPr lang="zh-CN" altLang="ru-RU" sz="1200">
                <a:solidFill>
                  <a:srgbClr val="595959"/>
                </a:solidFill>
                <a:latin typeface="VBTDDL+å®ä½" charset="-122"/>
                <a:ea typeface="VBTDDL+å®ä½" charset="-122"/>
              </a:rPr>
              <a:t>建筑业企业本年新签合同额</a:t>
            </a:r>
            <a:r>
              <a:rPr lang="ru-RU" altLang="zh-CN" sz="1200">
                <a:solidFill>
                  <a:srgbClr val="595959"/>
                </a:solidFill>
                <a:cs typeface="Calibri" panose="020F0502020204030204" pitchFamily="34" charset="0"/>
              </a:rPr>
              <a:t>(</a:t>
            </a:r>
            <a:r>
              <a:rPr lang="zh-CN" altLang="ru-RU" sz="1200">
                <a:solidFill>
                  <a:srgbClr val="595959"/>
                </a:solidFill>
                <a:latin typeface="VBTDDL+å®ä½" charset="-122"/>
                <a:ea typeface="VBTDDL+å®ä½" charset="-122"/>
              </a:rPr>
              <a:t>亿元</a:t>
            </a:r>
            <a:r>
              <a:rPr lang="ru-RU" altLang="zh-CN" sz="1200">
                <a:solidFill>
                  <a:srgbClr val="595959"/>
                </a:solidFill>
                <a:cs typeface="Calibri" panose="020F0502020204030204" pitchFamily="34" charset="0"/>
              </a:rPr>
              <a:t>)</a:t>
            </a:r>
          </a:p>
        </p:txBody>
      </p:sp>
      <p:sp>
        <p:nvSpPr>
          <p:cNvPr id="142380" name="object 44"/>
          <p:cNvSpPr>
            <a:spLocks noChangeArrowheads="1"/>
          </p:cNvSpPr>
          <p:nvPr>
            <p:custDataLst>
              <p:tags r:id="rId43"/>
            </p:custDataLst>
          </p:nvPr>
        </p:nvSpPr>
        <p:spPr bwMode="auto">
          <a:xfrm>
            <a:off x="10293350" y="5745163"/>
            <a:ext cx="6873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00"/>
              </a:lnSpc>
            </a:pPr>
            <a:r>
              <a:rPr lang="zh-CN" altLang="ru-RU" sz="1200">
                <a:solidFill>
                  <a:srgbClr val="595959"/>
                </a:solidFill>
                <a:latin typeface="VBTDDL+å®ä½" charset="-122"/>
                <a:ea typeface="VBTDDL+å®ä½" charset="-122"/>
              </a:rPr>
              <a:t>增长率</a:t>
            </a:r>
          </a:p>
        </p:txBody>
      </p:sp>
    </p:spTree>
    <p:extLst>
      <p:ext uri="{BB962C8B-B14F-4D97-AF65-F5344CB8AC3E}">
        <p14:creationId xmlns:p14="http://schemas.microsoft.com/office/powerpoint/2010/main" val="36829335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object 1"/>
          <p:cNvSpPr>
            <a:spLocks noChangeArrowheads="1"/>
          </p:cNvSpPr>
          <p:nvPr>
            <p:custDataLst>
              <p:tags r:id="rId1"/>
            </p:custDataLst>
          </p:nvPr>
        </p:nvSpPr>
        <p:spPr bwMode="auto">
          <a:xfrm>
            <a:off x="0" y="0"/>
            <a:ext cx="12192000" cy="6858000"/>
          </a:xfrm>
          <a:prstGeom prst="rect">
            <a:avLst/>
          </a:prstGeom>
          <a:blipFill dpi="0" rotWithShape="0">
            <a:blip r:embed="rId4"/>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43363" name="object 3"/>
          <p:cNvSpPr>
            <a:spLocks noChangeArrowheads="1"/>
          </p:cNvSpPr>
          <p:nvPr>
            <p:custDataLst>
              <p:tags r:id="rId2"/>
            </p:custDataLst>
          </p:nvPr>
        </p:nvSpPr>
        <p:spPr bwMode="auto">
          <a:xfrm>
            <a:off x="581025" y="111125"/>
            <a:ext cx="15351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888"/>
              </a:lnSpc>
            </a:pPr>
            <a:r>
              <a:rPr lang="zh-CN" altLang="ru-RU" sz="2200" b="1">
                <a:solidFill>
                  <a:srgbClr val="006DCD"/>
                </a:solidFill>
                <a:latin typeface="WNAGRA+å¾®è½¯é�»,Bold" charset="-122"/>
                <a:ea typeface="WNAGRA+å¾®è½¯é�»,Bold" charset="-122"/>
              </a:rPr>
              <a:t>技术发展</a:t>
            </a:r>
          </a:p>
        </p:txBody>
      </p:sp>
    </p:spTree>
    <p:extLst>
      <p:ext uri="{BB962C8B-B14F-4D97-AF65-F5344CB8AC3E}">
        <p14:creationId xmlns:p14="http://schemas.microsoft.com/office/powerpoint/2010/main" val="32025407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object 3"/>
          <p:cNvSpPr>
            <a:spLocks noChangeArrowheads="1"/>
          </p:cNvSpPr>
          <p:nvPr>
            <p:custDataLst>
              <p:tags r:id="rId1"/>
            </p:custDataLst>
          </p:nvPr>
        </p:nvSpPr>
        <p:spPr bwMode="auto">
          <a:xfrm>
            <a:off x="581025" y="111125"/>
            <a:ext cx="15351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888"/>
              </a:lnSpc>
            </a:pPr>
            <a:r>
              <a:rPr lang="zh-CN" altLang="ru-RU" sz="2200" b="1">
                <a:solidFill>
                  <a:srgbClr val="006DCD"/>
                </a:solidFill>
                <a:latin typeface="WNAGRA+å¾®è½¯é�»,Bold" charset="-122"/>
                <a:ea typeface="WNAGRA+å¾®è½¯é�»,Bold" charset="-122"/>
              </a:rPr>
              <a:t>技术发展</a:t>
            </a:r>
          </a:p>
        </p:txBody>
      </p:sp>
      <p:grpSp>
        <p:nvGrpSpPr>
          <p:cNvPr id="2" name="组合 1"/>
          <p:cNvGrpSpPr/>
          <p:nvPr/>
        </p:nvGrpSpPr>
        <p:grpSpPr>
          <a:xfrm>
            <a:off x="420413" y="1415767"/>
            <a:ext cx="11604573" cy="3870216"/>
            <a:chOff x="307679" y="2718474"/>
            <a:chExt cx="8642091" cy="2199910"/>
          </a:xfrm>
        </p:grpSpPr>
        <p:sp>
          <p:nvSpPr>
            <p:cNvPr id="4" name="TextBox 63"/>
            <p:cNvSpPr txBox="1"/>
            <p:nvPr/>
          </p:nvSpPr>
          <p:spPr bwMode="auto">
            <a:xfrm>
              <a:off x="7289048" y="3181079"/>
              <a:ext cx="1660722" cy="1737305"/>
            </a:xfrm>
            <a:prstGeom prst="roundRect">
              <a:avLst>
                <a:gd name="adj" fmla="val 625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defPPr>
                <a:defRPr lang="zh-CN"/>
              </a:defPPr>
              <a:lvl1pPr algn="ctr">
                <a:defRPr sz="1400">
                  <a:solidFill>
                    <a:schemeClr val="bg1"/>
                  </a:solidFill>
                  <a:latin typeface="Arial" panose="020B0604020202020204" pitchFamily="34" charset="0"/>
                  <a:cs typeface="Arial" panose="020B0604020202020204" pitchFamily="34" charset="0"/>
                </a:defRPr>
              </a:lvl1pPr>
            </a:lstStyle>
            <a:p>
              <a:pPr defTabSz="685800"/>
              <a:endParaRPr lang="zh-CN" altLang="en-US" sz="2000" kern="0" dirty="0">
                <a:solidFill>
                  <a:schemeClr val="accent1">
                    <a:lumMod val="75000"/>
                  </a:schemeClr>
                </a:solidFill>
                <a:latin typeface="微软雅黑" panose="020B0503020204020204" charset="-122"/>
                <a:ea typeface="微软雅黑" panose="020B0503020204020204" charset="-122"/>
              </a:endParaRPr>
            </a:p>
          </p:txBody>
        </p:sp>
        <p:sp>
          <p:nvSpPr>
            <p:cNvPr id="5" name="TextBox 63"/>
            <p:cNvSpPr txBox="1"/>
            <p:nvPr/>
          </p:nvSpPr>
          <p:spPr bwMode="auto">
            <a:xfrm>
              <a:off x="307679" y="3181080"/>
              <a:ext cx="2001209" cy="1737304"/>
            </a:xfrm>
            <a:prstGeom prst="roundRect">
              <a:avLst>
                <a:gd name="adj" fmla="val 5354"/>
              </a:avLst>
            </a:prstGeom>
            <a:noFill/>
            <a:ln w="9525">
              <a:solidFill>
                <a:srgbClr val="7F7F7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prstClr val="white"/>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endParaRPr lang="zh-CN" altLang="en-US" sz="2000" dirty="0">
                <a:solidFill>
                  <a:schemeClr val="accent1">
                    <a:lumMod val="75000"/>
                  </a:schemeClr>
                </a:solidFill>
              </a:endParaRPr>
            </a:p>
          </p:txBody>
        </p:sp>
        <p:sp>
          <p:nvSpPr>
            <p:cNvPr id="6" name="TextBox 63"/>
            <p:cNvSpPr txBox="1"/>
            <p:nvPr/>
          </p:nvSpPr>
          <p:spPr bwMode="auto">
            <a:xfrm>
              <a:off x="2747357" y="3181079"/>
              <a:ext cx="3666751" cy="1737305"/>
            </a:xfrm>
            <a:prstGeom prst="roundRect">
              <a:avLst>
                <a:gd name="adj" fmla="val 5354"/>
              </a:avLst>
            </a:prstGeom>
            <a:noFill/>
            <a:ln w="9525" cap="flat" cmpd="sng" algn="ctr">
              <a:solidFill>
                <a:schemeClr val="accent5"/>
              </a:solidFill>
              <a:prstDash val="lgDash"/>
              <a:round/>
              <a:headEnd type="none" w="med" len="med"/>
              <a:tailEnd type="none" w="med" len="med"/>
            </a:ln>
            <a:effectLst>
              <a:outerShdw blurRad="76200" dist="63500" dir="8100000" algn="tr" rotWithShape="0">
                <a:prstClr val="black">
                  <a:alpha val="40000"/>
                </a:prstClr>
              </a:outerShdw>
            </a:effectLst>
            <a:scene3d>
              <a:camera prst="orthographicFront"/>
              <a:lightRig rig="flat" dir="t"/>
            </a:scene3d>
          </p:spPr>
          <p:txBody>
            <a:bodyPr anchor="ctr"/>
            <a:lstStyle>
              <a:defPPr>
                <a:defRPr lang="zh-CN"/>
              </a:defPPr>
              <a:lvl1pPr algn="ctr">
                <a:defRPr sz="1400">
                  <a:solidFill>
                    <a:schemeClr val="bg1"/>
                  </a:solidFill>
                  <a:latin typeface="Arial" panose="020B0604020202020204" pitchFamily="34" charset="0"/>
                  <a:cs typeface="Arial" panose="020B0604020202020204" pitchFamily="34" charset="0"/>
                </a:defRPr>
              </a:lvl1pPr>
            </a:lstStyle>
            <a:p>
              <a:pPr defTabSz="685595">
                <a:defRPr/>
              </a:pPr>
              <a:endParaRPr lang="zh-CN" altLang="en-US" sz="2000" kern="0" dirty="0">
                <a:solidFill>
                  <a:schemeClr val="accent1">
                    <a:lumMod val="75000"/>
                  </a:schemeClr>
                </a:solidFill>
                <a:latin typeface="微软雅黑" panose="020B0503020204020204" charset="-122"/>
                <a:ea typeface="微软雅黑" panose="020B0503020204020204" charset="-122"/>
              </a:endParaRPr>
            </a:p>
          </p:txBody>
        </p:sp>
        <p:sp>
          <p:nvSpPr>
            <p:cNvPr id="7" name="TextBox 38"/>
            <p:cNvSpPr txBox="1"/>
            <p:nvPr/>
          </p:nvSpPr>
          <p:spPr>
            <a:xfrm>
              <a:off x="2814418" y="3555311"/>
              <a:ext cx="1520875" cy="219240"/>
            </a:xfrm>
            <a:prstGeom prst="round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prstClr val="white"/>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r>
                <a:rPr lang="zh-CN" altLang="en-US" sz="1200" dirty="0">
                  <a:solidFill>
                    <a:schemeClr val="accent1">
                      <a:lumMod val="75000"/>
                    </a:schemeClr>
                  </a:solidFill>
                </a:rPr>
                <a:t>人工智能视频分析</a:t>
              </a:r>
            </a:p>
          </p:txBody>
        </p:sp>
        <p:sp>
          <p:nvSpPr>
            <p:cNvPr id="8" name="TextBox 40"/>
            <p:cNvSpPr txBox="1"/>
            <p:nvPr/>
          </p:nvSpPr>
          <p:spPr>
            <a:xfrm>
              <a:off x="2814419" y="4168774"/>
              <a:ext cx="1520117" cy="174202"/>
            </a:xfrm>
            <a:prstGeom prst="roundRect">
              <a:avLst/>
            </a:prstGeom>
            <a:noFill/>
            <a:ln w="9525">
              <a:solidFill>
                <a:srgbClr val="7F7F7F"/>
              </a:solidFill>
            </a:ln>
          </p:spPr>
          <p:txBody>
            <a:bodyPr wrap="square" rtlCol="0">
              <a:spAutoFit/>
            </a:bodyPr>
            <a:lstStyle/>
            <a:p>
              <a:pPr algn="ctr" defTabSz="914126"/>
              <a:r>
                <a:rPr lang="zh-CN" altLang="en-US" sz="1200" dirty="0">
                  <a:solidFill>
                    <a:schemeClr val="accent1">
                      <a:lumMod val="75000"/>
                    </a:schemeClr>
                  </a:solidFill>
                  <a:latin typeface="微软雅黑" panose="020B0503020204020204" charset="-122"/>
                  <a:ea typeface="微软雅黑" panose="020B0503020204020204" charset="-122"/>
                </a:rPr>
                <a:t>移动实时巡检</a:t>
              </a:r>
            </a:p>
          </p:txBody>
        </p:sp>
        <p:sp>
          <p:nvSpPr>
            <p:cNvPr id="9" name="TextBox 39"/>
            <p:cNvSpPr txBox="1"/>
            <p:nvPr/>
          </p:nvSpPr>
          <p:spPr>
            <a:xfrm>
              <a:off x="2814418" y="3867417"/>
              <a:ext cx="1520593" cy="174202"/>
            </a:xfrm>
            <a:prstGeom prst="roundRect">
              <a:avLst/>
            </a:prstGeom>
            <a:noFill/>
            <a:ln w="9525">
              <a:solidFill>
                <a:srgbClr val="7F7F7F"/>
              </a:solidFill>
            </a:ln>
          </p:spPr>
          <p:txBody>
            <a:bodyPr wrap="square" rtlCol="0">
              <a:spAutoFit/>
            </a:bodyPr>
            <a:lstStyle/>
            <a:p>
              <a:pPr algn="ctr" defTabSz="914126"/>
              <a:r>
                <a:rPr lang="zh-CN" altLang="en-US" sz="1200" dirty="0">
                  <a:solidFill>
                    <a:schemeClr val="accent1">
                      <a:lumMod val="75000"/>
                    </a:schemeClr>
                  </a:solidFill>
                  <a:latin typeface="微软雅黑" panose="020B0503020204020204" charset="-122"/>
                  <a:ea typeface="微软雅黑" panose="020B0503020204020204" charset="-122"/>
                </a:rPr>
                <a:t>大型设备远程操控</a:t>
              </a:r>
            </a:p>
          </p:txBody>
        </p:sp>
        <p:sp>
          <p:nvSpPr>
            <p:cNvPr id="10" name="TextBox 36"/>
            <p:cNvSpPr txBox="1"/>
            <p:nvPr/>
          </p:nvSpPr>
          <p:spPr>
            <a:xfrm>
              <a:off x="2814419" y="4471083"/>
              <a:ext cx="1520117" cy="174202"/>
            </a:xfrm>
            <a:prstGeom prst="roundRect">
              <a:avLst/>
            </a:prstGeom>
            <a:noFill/>
            <a:ln w="9525">
              <a:solidFill>
                <a:srgbClr val="7F7F7F"/>
              </a:solidFill>
            </a:ln>
          </p:spPr>
          <p:txBody>
            <a:bodyPr wrap="square" rtlCol="0">
              <a:spAutoFit/>
            </a:bodyPr>
            <a:lstStyle/>
            <a:p>
              <a:pPr algn="ctr" defTabSz="914126"/>
              <a:r>
                <a:rPr lang="zh-CN" altLang="en-US" sz="1200" dirty="0">
                  <a:solidFill>
                    <a:schemeClr val="accent1">
                      <a:lumMod val="75000"/>
                    </a:schemeClr>
                  </a:solidFill>
                  <a:latin typeface="微软雅黑" panose="020B0503020204020204" charset="-122"/>
                  <a:ea typeface="微软雅黑" panose="020B0503020204020204" charset="-122"/>
                </a:rPr>
                <a:t>实时全方位视频监控</a:t>
              </a:r>
            </a:p>
          </p:txBody>
        </p:sp>
        <p:sp>
          <p:nvSpPr>
            <p:cNvPr id="11" name="TextBox 27"/>
            <p:cNvSpPr txBox="1"/>
            <p:nvPr/>
          </p:nvSpPr>
          <p:spPr>
            <a:xfrm>
              <a:off x="2738722" y="3256132"/>
              <a:ext cx="1620569" cy="192441"/>
            </a:xfrm>
            <a:prstGeom prst="rect">
              <a:avLst/>
            </a:prstGeom>
            <a:noFill/>
          </p:spPr>
          <p:txBody>
            <a:bodyPr wrap="square" rtlCol="0">
              <a:spAutoFit/>
            </a:bodyPr>
            <a:lstStyle/>
            <a:p>
              <a:pPr algn="ctr" defTabSz="914126"/>
              <a:r>
                <a:rPr lang="zh-CN" altLang="en-US" sz="1600" b="1" dirty="0">
                  <a:solidFill>
                    <a:schemeClr val="accent1">
                      <a:lumMod val="75000"/>
                    </a:schemeClr>
                  </a:solidFill>
                  <a:latin typeface="微软雅黑" panose="020B0503020204020204" charset="-122"/>
                  <a:ea typeface="微软雅黑" panose="020B0503020204020204" charset="-122"/>
                </a:rPr>
                <a:t>全时段安全监管</a:t>
              </a:r>
            </a:p>
          </p:txBody>
        </p:sp>
        <p:sp>
          <p:nvSpPr>
            <p:cNvPr id="12" name="圆角矩形 11"/>
            <p:cNvSpPr/>
            <p:nvPr/>
          </p:nvSpPr>
          <p:spPr>
            <a:xfrm>
              <a:off x="612264" y="2722662"/>
              <a:ext cx="1696624" cy="365669"/>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b="1" dirty="0">
                  <a:solidFill>
                    <a:schemeClr val="accent1">
                      <a:lumMod val="75000"/>
                    </a:schemeClr>
                  </a:solidFill>
                  <a:latin typeface="微软雅黑" panose="020B0503020204020204" charset="-122"/>
                  <a:ea typeface="微软雅黑" panose="020B0503020204020204" charset="-122"/>
                </a:rPr>
                <a:t>目前智慧建造产品</a:t>
              </a:r>
            </a:p>
          </p:txBody>
        </p:sp>
        <p:sp>
          <p:nvSpPr>
            <p:cNvPr id="13" name="圆角矩形 12"/>
            <p:cNvSpPr/>
            <p:nvPr/>
          </p:nvSpPr>
          <p:spPr>
            <a:xfrm>
              <a:off x="459441" y="3407289"/>
              <a:ext cx="1683853" cy="515283"/>
            </a:xfrm>
            <a:prstGeom prst="round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dirty="0">
                  <a:solidFill>
                    <a:schemeClr val="accent1">
                      <a:lumMod val="75000"/>
                    </a:schemeClr>
                  </a:solidFill>
                  <a:latin typeface="微软雅黑" panose="020B0503020204020204" charset="-122"/>
                  <a:ea typeface="微软雅黑" panose="020B0503020204020204" charset="-122"/>
                </a:rPr>
                <a:t>以</a:t>
              </a:r>
              <a:r>
                <a:rPr lang="en-US" altLang="zh-CN" sz="2000" dirty="0">
                  <a:solidFill>
                    <a:schemeClr val="accent1">
                      <a:lumMod val="75000"/>
                    </a:schemeClr>
                  </a:solidFill>
                  <a:latin typeface="微软雅黑" panose="020B0503020204020204" charset="-122"/>
                  <a:ea typeface="微软雅黑" panose="020B0503020204020204" charset="-122"/>
                </a:rPr>
                <a:t>IOT</a:t>
              </a:r>
              <a:r>
                <a:rPr lang="zh-CN" altLang="en-US" sz="2000" dirty="0">
                  <a:solidFill>
                    <a:schemeClr val="accent1">
                      <a:lumMod val="75000"/>
                    </a:schemeClr>
                  </a:solidFill>
                  <a:latin typeface="微软雅黑" panose="020B0503020204020204" charset="-122"/>
                  <a:ea typeface="微软雅黑" panose="020B0503020204020204" charset="-122"/>
                </a:rPr>
                <a:t>为核心打造感知系统</a:t>
              </a:r>
            </a:p>
          </p:txBody>
        </p:sp>
        <p:sp>
          <p:nvSpPr>
            <p:cNvPr id="14" name="圆角矩形 13"/>
            <p:cNvSpPr/>
            <p:nvPr/>
          </p:nvSpPr>
          <p:spPr>
            <a:xfrm>
              <a:off x="432772" y="4238750"/>
              <a:ext cx="1710521" cy="505309"/>
            </a:xfrm>
            <a:prstGeom prst="round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dirty="0">
                  <a:solidFill>
                    <a:schemeClr val="accent1">
                      <a:lumMod val="75000"/>
                    </a:schemeClr>
                  </a:solidFill>
                  <a:latin typeface="微软雅黑" panose="020B0503020204020204" charset="-122"/>
                  <a:ea typeface="微软雅黑" panose="020B0503020204020204" charset="-122"/>
                </a:rPr>
                <a:t>以</a:t>
              </a:r>
              <a:r>
                <a:rPr lang="en-US" altLang="zh-CN" sz="2000" dirty="0">
                  <a:solidFill>
                    <a:schemeClr val="accent1">
                      <a:lumMod val="75000"/>
                    </a:schemeClr>
                  </a:solidFill>
                  <a:latin typeface="微软雅黑" panose="020B0503020204020204" charset="-122"/>
                  <a:ea typeface="微软雅黑" panose="020B0503020204020204" charset="-122"/>
                </a:rPr>
                <a:t>BIM</a:t>
              </a:r>
              <a:r>
                <a:rPr lang="zh-CN" altLang="en-US" sz="2000" dirty="0">
                  <a:solidFill>
                    <a:schemeClr val="accent1">
                      <a:lumMod val="75000"/>
                    </a:schemeClr>
                  </a:solidFill>
                  <a:latin typeface="微软雅黑" panose="020B0503020204020204" charset="-122"/>
                  <a:ea typeface="微软雅黑" panose="020B0503020204020204" charset="-122"/>
                </a:rPr>
                <a:t>为核心树立建筑管理</a:t>
              </a:r>
            </a:p>
          </p:txBody>
        </p:sp>
        <p:sp>
          <p:nvSpPr>
            <p:cNvPr id="15" name="TextBox 28"/>
            <p:cNvSpPr txBox="1"/>
            <p:nvPr/>
          </p:nvSpPr>
          <p:spPr>
            <a:xfrm>
              <a:off x="4620833" y="3256200"/>
              <a:ext cx="1656834" cy="192441"/>
            </a:xfrm>
            <a:prstGeom prst="rect">
              <a:avLst/>
            </a:prstGeom>
            <a:noFill/>
            <a:ln cmpd="dbl">
              <a:noFill/>
            </a:ln>
          </p:spPr>
          <p:txBody>
            <a:bodyPr wrap="square" rtlCol="0">
              <a:spAutoFit/>
            </a:bodyPr>
            <a:lstStyle/>
            <a:p>
              <a:pPr algn="ctr" defTabSz="914126"/>
              <a:r>
                <a:rPr lang="zh-CN" altLang="en-US" sz="1600" b="1" dirty="0">
                  <a:solidFill>
                    <a:schemeClr val="accent1">
                      <a:lumMod val="75000"/>
                    </a:schemeClr>
                  </a:solidFill>
                  <a:latin typeface="微软雅黑" panose="020B0503020204020204" charset="-122"/>
                  <a:ea typeface="微软雅黑" panose="020B0503020204020204" charset="-122"/>
                </a:rPr>
                <a:t>全周期质量检测</a:t>
              </a:r>
            </a:p>
          </p:txBody>
        </p:sp>
        <p:sp>
          <p:nvSpPr>
            <p:cNvPr id="16" name="TextBox 41"/>
            <p:cNvSpPr txBox="1"/>
            <p:nvPr/>
          </p:nvSpPr>
          <p:spPr>
            <a:xfrm>
              <a:off x="4734917" y="3555109"/>
              <a:ext cx="1590576" cy="174202"/>
            </a:xfrm>
            <a:prstGeom prst="roundRect">
              <a:avLst/>
            </a:prstGeom>
            <a:noFill/>
            <a:ln w="9525">
              <a:solidFill>
                <a:srgbClr val="7F7F7F"/>
              </a:solidFill>
            </a:ln>
          </p:spPr>
          <p:txBody>
            <a:bodyPr wrap="square" rtlCol="0">
              <a:spAutoFit/>
            </a:bodyPr>
            <a:lstStyle/>
            <a:p>
              <a:pPr algn="ctr" defTabSz="914126"/>
              <a:r>
                <a:rPr lang="zh-CN" altLang="en-US" sz="1200" dirty="0">
                  <a:solidFill>
                    <a:schemeClr val="accent1">
                      <a:lumMod val="75000"/>
                    </a:schemeClr>
                  </a:solidFill>
                  <a:latin typeface="微软雅黑" panose="020B0503020204020204" charset="-122"/>
                  <a:ea typeface="微软雅黑" panose="020B0503020204020204" charset="-122"/>
                </a:rPr>
                <a:t>质量问题移动识别</a:t>
              </a:r>
            </a:p>
          </p:txBody>
        </p:sp>
        <p:sp>
          <p:nvSpPr>
            <p:cNvPr id="17" name="TextBox 44"/>
            <p:cNvSpPr txBox="1"/>
            <p:nvPr/>
          </p:nvSpPr>
          <p:spPr>
            <a:xfrm>
              <a:off x="4730156" y="4144017"/>
              <a:ext cx="1595337" cy="174202"/>
            </a:xfrm>
            <a:prstGeom prst="roundRect">
              <a:avLst/>
            </a:prstGeom>
            <a:noFill/>
            <a:ln w="9525">
              <a:solidFill>
                <a:srgbClr val="7F7F7F"/>
              </a:solidFill>
            </a:ln>
          </p:spPr>
          <p:txBody>
            <a:bodyPr wrap="square" rtlCol="0">
              <a:spAutoFit/>
            </a:bodyPr>
            <a:lstStyle/>
            <a:p>
              <a:pPr algn="ctr" defTabSz="914126"/>
              <a:r>
                <a:rPr lang="zh-CN" altLang="en-US" sz="1200" dirty="0">
                  <a:solidFill>
                    <a:schemeClr val="accent1">
                      <a:lumMod val="75000"/>
                    </a:schemeClr>
                  </a:solidFill>
                  <a:latin typeface="微软雅黑" panose="020B0503020204020204" charset="-122"/>
                  <a:ea typeface="微软雅黑" panose="020B0503020204020204" charset="-122"/>
                </a:rPr>
                <a:t>智慧图纸在线质检</a:t>
              </a:r>
            </a:p>
          </p:txBody>
        </p:sp>
        <p:sp>
          <p:nvSpPr>
            <p:cNvPr id="18" name="TextBox 42"/>
            <p:cNvSpPr txBox="1"/>
            <p:nvPr/>
          </p:nvSpPr>
          <p:spPr>
            <a:xfrm>
              <a:off x="4737773" y="3840756"/>
              <a:ext cx="1587243" cy="174202"/>
            </a:xfrm>
            <a:prstGeom prst="roundRect">
              <a:avLst/>
            </a:prstGeom>
            <a:noFill/>
            <a:ln w="9525">
              <a:solidFill>
                <a:srgbClr val="7F7F7F"/>
              </a:solidFill>
            </a:ln>
          </p:spPr>
          <p:txBody>
            <a:bodyPr wrap="square" rtlCol="0">
              <a:spAutoFit/>
            </a:bodyPr>
            <a:lstStyle/>
            <a:p>
              <a:pPr algn="ctr" defTabSz="914126"/>
              <a:r>
                <a:rPr lang="zh-CN" altLang="en-US" sz="1200" dirty="0">
                  <a:solidFill>
                    <a:schemeClr val="accent1">
                      <a:lumMod val="75000"/>
                    </a:schemeClr>
                  </a:solidFill>
                  <a:latin typeface="微软雅黑" panose="020B0503020204020204" charset="-122"/>
                  <a:ea typeface="微软雅黑" panose="020B0503020204020204" charset="-122"/>
                </a:rPr>
                <a:t>质量结果可追溯</a:t>
              </a:r>
            </a:p>
          </p:txBody>
        </p:sp>
        <p:sp>
          <p:nvSpPr>
            <p:cNvPr id="19" name="TextBox 43"/>
            <p:cNvSpPr txBox="1"/>
            <p:nvPr/>
          </p:nvSpPr>
          <p:spPr>
            <a:xfrm>
              <a:off x="4730156" y="4430140"/>
              <a:ext cx="1595337" cy="174202"/>
            </a:xfrm>
            <a:prstGeom prst="roundRect">
              <a:avLst/>
            </a:prstGeom>
            <a:noFill/>
            <a:ln w="9525">
              <a:solidFill>
                <a:srgbClr val="7F7F7F"/>
              </a:solidFill>
            </a:ln>
          </p:spPr>
          <p:txBody>
            <a:bodyPr wrap="square" rtlCol="0">
              <a:spAutoFit/>
            </a:bodyPr>
            <a:lstStyle/>
            <a:p>
              <a:pPr algn="ctr" defTabSz="914126"/>
              <a:r>
                <a:rPr lang="en-US" altLang="zh-CN" sz="1200" dirty="0">
                  <a:solidFill>
                    <a:schemeClr val="accent1">
                      <a:lumMod val="75000"/>
                    </a:schemeClr>
                  </a:solidFill>
                  <a:latin typeface="微软雅黑" panose="020B0503020204020204" charset="-122"/>
                  <a:ea typeface="微软雅黑" panose="020B0503020204020204" charset="-122"/>
                </a:rPr>
                <a:t>BIMAR</a:t>
              </a:r>
              <a:r>
                <a:rPr lang="zh-CN" altLang="en-US" sz="1200" dirty="0">
                  <a:solidFill>
                    <a:schemeClr val="accent1">
                      <a:lumMod val="75000"/>
                    </a:schemeClr>
                  </a:solidFill>
                  <a:latin typeface="微软雅黑" panose="020B0503020204020204" charset="-122"/>
                  <a:ea typeface="微软雅黑" panose="020B0503020204020204" charset="-122"/>
                </a:rPr>
                <a:t>实时质量分析</a:t>
              </a:r>
            </a:p>
          </p:txBody>
        </p:sp>
        <p:sp>
          <p:nvSpPr>
            <p:cNvPr id="20" name="圆角矩形 19"/>
            <p:cNvSpPr/>
            <p:nvPr/>
          </p:nvSpPr>
          <p:spPr>
            <a:xfrm>
              <a:off x="7527015" y="2744769"/>
              <a:ext cx="1130209" cy="35563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600" b="1" dirty="0">
                  <a:solidFill>
                    <a:schemeClr val="accent1">
                      <a:lumMod val="75000"/>
                    </a:schemeClr>
                  </a:solidFill>
                  <a:latin typeface="微软雅黑" panose="020B0503020204020204" charset="-122"/>
                  <a:ea typeface="微软雅黑" panose="020B0503020204020204" charset="-122"/>
                </a:rPr>
                <a:t>发展趋势</a:t>
              </a:r>
            </a:p>
          </p:txBody>
        </p:sp>
        <p:sp>
          <p:nvSpPr>
            <p:cNvPr id="21" name="圆角矩形 20"/>
            <p:cNvSpPr/>
            <p:nvPr/>
          </p:nvSpPr>
          <p:spPr>
            <a:xfrm>
              <a:off x="3662431" y="2718474"/>
              <a:ext cx="1594967" cy="36086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b="1" dirty="0">
                  <a:solidFill>
                    <a:schemeClr val="accent1">
                      <a:lumMod val="75000"/>
                    </a:schemeClr>
                  </a:solidFill>
                  <a:latin typeface="微软雅黑" panose="020B0503020204020204" charset="-122"/>
                  <a:ea typeface="微软雅黑" panose="020B0503020204020204" charset="-122"/>
                </a:rPr>
                <a:t>建造企业新需求</a:t>
              </a:r>
            </a:p>
          </p:txBody>
        </p:sp>
        <p:sp>
          <p:nvSpPr>
            <p:cNvPr id="22" name="左箭头 21"/>
            <p:cNvSpPr/>
            <p:nvPr/>
          </p:nvSpPr>
          <p:spPr>
            <a:xfrm rot="10800000">
              <a:off x="6641927" y="3870812"/>
              <a:ext cx="439420" cy="31849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000">
                <a:solidFill>
                  <a:schemeClr val="accent1">
                    <a:lumMod val="75000"/>
                  </a:schemeClr>
                </a:solidFill>
              </a:endParaRPr>
            </a:p>
          </p:txBody>
        </p:sp>
        <p:sp>
          <p:nvSpPr>
            <p:cNvPr id="23" name="文本框 13"/>
            <p:cNvSpPr txBox="1"/>
            <p:nvPr/>
          </p:nvSpPr>
          <p:spPr>
            <a:xfrm>
              <a:off x="6425670" y="4214405"/>
              <a:ext cx="907936" cy="227431"/>
            </a:xfrm>
            <a:prstGeom prst="rect">
              <a:avLst/>
            </a:prstGeom>
            <a:noFill/>
          </p:spPr>
          <p:txBody>
            <a:bodyPr wrap="square" rtlCol="0">
              <a:spAutoFit/>
            </a:bodyPr>
            <a:lstStyle/>
            <a:p>
              <a:pPr defTabSz="685800"/>
              <a:r>
                <a:rPr lang="zh-CN" altLang="en-US" sz="2000" b="1" dirty="0">
                  <a:solidFill>
                    <a:schemeClr val="accent1">
                      <a:lumMod val="75000"/>
                    </a:schemeClr>
                  </a:solidFill>
                </a:rPr>
                <a:t>需求细化</a:t>
              </a:r>
            </a:p>
          </p:txBody>
        </p:sp>
        <p:sp>
          <p:nvSpPr>
            <p:cNvPr id="24" name="加号 23"/>
            <p:cNvSpPr/>
            <p:nvPr/>
          </p:nvSpPr>
          <p:spPr>
            <a:xfrm>
              <a:off x="2308889" y="3749611"/>
              <a:ext cx="407046" cy="367532"/>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000">
                <a:solidFill>
                  <a:schemeClr val="accent1">
                    <a:lumMod val="75000"/>
                  </a:schemeClr>
                </a:solidFill>
              </a:endParaRPr>
            </a:p>
          </p:txBody>
        </p:sp>
        <p:sp>
          <p:nvSpPr>
            <p:cNvPr id="25" name="圆角矩形 24"/>
            <p:cNvSpPr/>
            <p:nvPr/>
          </p:nvSpPr>
          <p:spPr>
            <a:xfrm>
              <a:off x="7444355" y="3342441"/>
              <a:ext cx="1371104" cy="270268"/>
            </a:xfrm>
            <a:prstGeom prst="round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b="1" dirty="0">
                  <a:solidFill>
                    <a:srgbClr val="FF0000"/>
                  </a:solidFill>
                  <a:latin typeface="微软雅黑" panose="020B0503020204020204" charset="-122"/>
                  <a:ea typeface="微软雅黑" panose="020B0503020204020204" charset="-122"/>
                </a:rPr>
                <a:t>过程数字化</a:t>
              </a:r>
            </a:p>
          </p:txBody>
        </p:sp>
        <p:sp>
          <p:nvSpPr>
            <p:cNvPr id="26" name="圆角矩形 25"/>
            <p:cNvSpPr/>
            <p:nvPr/>
          </p:nvSpPr>
          <p:spPr>
            <a:xfrm>
              <a:off x="7444355" y="3732282"/>
              <a:ext cx="1371104" cy="270268"/>
            </a:xfrm>
            <a:prstGeom prst="round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b="1" dirty="0">
                  <a:solidFill>
                    <a:srgbClr val="FF0000"/>
                  </a:solidFill>
                  <a:latin typeface="微软雅黑" panose="020B0503020204020204" charset="-122"/>
                  <a:ea typeface="微软雅黑" panose="020B0503020204020204" charset="-122"/>
                </a:rPr>
                <a:t>施工自动化</a:t>
              </a:r>
            </a:p>
          </p:txBody>
        </p:sp>
        <p:sp>
          <p:nvSpPr>
            <p:cNvPr id="27" name="圆角矩形 26"/>
            <p:cNvSpPr/>
            <p:nvPr/>
          </p:nvSpPr>
          <p:spPr>
            <a:xfrm>
              <a:off x="7444355" y="4122123"/>
              <a:ext cx="1371104" cy="270268"/>
            </a:xfrm>
            <a:prstGeom prst="round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b="1" dirty="0">
                  <a:solidFill>
                    <a:srgbClr val="FF0000"/>
                  </a:solidFill>
                  <a:latin typeface="微软雅黑" panose="020B0503020204020204" charset="-122"/>
                  <a:ea typeface="微软雅黑" panose="020B0503020204020204" charset="-122"/>
                </a:rPr>
                <a:t>管理系统化</a:t>
              </a:r>
            </a:p>
          </p:txBody>
        </p:sp>
        <p:sp>
          <p:nvSpPr>
            <p:cNvPr id="28" name="圆角矩形 27"/>
            <p:cNvSpPr/>
            <p:nvPr/>
          </p:nvSpPr>
          <p:spPr>
            <a:xfrm>
              <a:off x="7444355" y="4511964"/>
              <a:ext cx="1371104" cy="270268"/>
            </a:xfrm>
            <a:prstGeom prst="roundRect">
              <a:avLst/>
            </a:prstGeom>
            <a:noFill/>
            <a:ln w="952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2000" b="1" dirty="0">
                  <a:solidFill>
                    <a:srgbClr val="FF0000"/>
                  </a:solidFill>
                  <a:latin typeface="微软雅黑" panose="020B0503020204020204" charset="-122"/>
                  <a:ea typeface="微软雅黑" panose="020B0503020204020204" charset="-122"/>
                </a:rPr>
                <a:t>控制网络化</a:t>
              </a:r>
            </a:p>
          </p:txBody>
        </p:sp>
      </p:grpSp>
    </p:spTree>
    <p:extLst>
      <p:ext uri="{BB962C8B-B14F-4D97-AF65-F5344CB8AC3E}">
        <p14:creationId xmlns:p14="http://schemas.microsoft.com/office/powerpoint/2010/main" val="218727534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object 1"/>
          <p:cNvSpPr>
            <a:spLocks noChangeArrowheads="1"/>
          </p:cNvSpPr>
          <p:nvPr>
            <p:custDataLst>
              <p:tags r:id="rId1"/>
            </p:custDataLst>
          </p:nvPr>
        </p:nvSpPr>
        <p:spPr bwMode="auto">
          <a:xfrm>
            <a:off x="935230" y="1662842"/>
            <a:ext cx="9965652" cy="4678611"/>
          </a:xfrm>
          <a:prstGeom prst="rect">
            <a:avLst/>
          </a:prstGeom>
          <a:blipFill dpi="0" rotWithShape="0">
            <a:blip r:embed="rId4"/>
            <a:srcRect/>
            <a:stretch>
              <a:fillRect l="-1237" t="-8798" r="-448" b="-9004"/>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144387" name="object 3"/>
          <p:cNvSpPr>
            <a:spLocks noChangeArrowheads="1"/>
          </p:cNvSpPr>
          <p:nvPr>
            <p:custDataLst>
              <p:tags r:id="rId2"/>
            </p:custDataLst>
          </p:nvPr>
        </p:nvSpPr>
        <p:spPr bwMode="auto">
          <a:xfrm>
            <a:off x="581025" y="111125"/>
            <a:ext cx="15351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888"/>
              </a:lnSpc>
            </a:pPr>
            <a:r>
              <a:rPr lang="zh-CN" altLang="ru-RU" sz="2200" b="1">
                <a:solidFill>
                  <a:srgbClr val="006DCD"/>
                </a:solidFill>
                <a:latin typeface="WNAGRA+å¾®è½¯é�»,Bold" charset="-122"/>
                <a:ea typeface="WNAGRA+å¾®è½¯é�»,Bold" charset="-122"/>
              </a:rPr>
              <a:t>数字建造</a:t>
            </a:r>
          </a:p>
        </p:txBody>
      </p:sp>
      <p:sp>
        <p:nvSpPr>
          <p:cNvPr id="10" name="矩形 3"/>
          <p:cNvSpPr/>
          <p:nvPr/>
        </p:nvSpPr>
        <p:spPr>
          <a:xfrm>
            <a:off x="1917126" y="621526"/>
            <a:ext cx="1992853" cy="507831"/>
          </a:xfrm>
          <a:prstGeom prst="rect">
            <a:avLst/>
          </a:prstGeom>
        </p:spPr>
        <p:txBody>
          <a:bodyPr wrap="none">
            <a:spAutoFit/>
          </a:bodyPr>
          <a:lstStyle/>
          <a:p>
            <a:pPr algn="ctr" defTabSz="171450"/>
            <a:r>
              <a:rPr lang="zh-CN" altLang="en-US" sz="2700" b="1" i="1" dirty="0">
                <a:solidFill>
                  <a:srgbClr val="44546A"/>
                </a:solidFill>
                <a:latin typeface="微软雅黑" panose="020B0503020204020204" pitchFamily="34" charset="-122"/>
                <a:ea typeface="微软雅黑" panose="020B0503020204020204" pitchFamily="34" charset="-122"/>
              </a:rPr>
              <a:t>数字化</a:t>
            </a:r>
            <a:r>
              <a:rPr lang="zh-CN" altLang="en-US" sz="1500" b="1" i="1" dirty="0">
                <a:solidFill>
                  <a:srgbClr val="44546A"/>
                </a:solidFill>
                <a:latin typeface="微软雅黑" panose="020B0503020204020204" pitchFamily="34" charset="-122"/>
                <a:ea typeface="微软雅黑" panose="020B0503020204020204" pitchFamily="34" charset="-122"/>
              </a:rPr>
              <a:t>业务在线</a:t>
            </a:r>
          </a:p>
        </p:txBody>
      </p:sp>
      <p:sp>
        <p:nvSpPr>
          <p:cNvPr id="11" name="矩形 5"/>
          <p:cNvSpPr/>
          <p:nvPr/>
        </p:nvSpPr>
        <p:spPr>
          <a:xfrm>
            <a:off x="2067021" y="1215025"/>
            <a:ext cx="1374094" cy="346249"/>
          </a:xfrm>
          <a:prstGeom prst="rect">
            <a:avLst/>
          </a:prstGeom>
        </p:spPr>
        <p:txBody>
          <a:bodyPr wrap="none">
            <a:spAutoFit/>
          </a:bodyPr>
          <a:lstStyle/>
          <a:p>
            <a:pPr algn="ctr" defTabSz="171450"/>
            <a:r>
              <a:rPr lang="en-US" altLang="zh-CN" sz="1650" b="1" dirty="0">
                <a:solidFill>
                  <a:prstClr val="black"/>
                </a:solidFill>
                <a:latin typeface="微软雅黑" panose="020B0503020204020204" pitchFamily="34" charset="-122"/>
                <a:ea typeface="微软雅黑" panose="020B0503020204020204" pitchFamily="34" charset="-122"/>
              </a:rPr>
              <a:t>IoT</a:t>
            </a:r>
            <a:r>
              <a:rPr lang="zh-CN" altLang="en-US" sz="1650" b="1" dirty="0">
                <a:solidFill>
                  <a:prstClr val="black"/>
                </a:solidFill>
                <a:latin typeface="微软雅黑" panose="020B0503020204020204" pitchFamily="34" charset="-122"/>
                <a:ea typeface="微软雅黑" panose="020B0503020204020204" pitchFamily="34" charset="-122"/>
              </a:rPr>
              <a:t>设备覆盖</a:t>
            </a:r>
          </a:p>
        </p:txBody>
      </p:sp>
      <p:sp>
        <p:nvSpPr>
          <p:cNvPr id="12" name="矩形 6"/>
          <p:cNvSpPr/>
          <p:nvPr/>
        </p:nvSpPr>
        <p:spPr>
          <a:xfrm>
            <a:off x="4765250" y="621526"/>
            <a:ext cx="2108270" cy="553998"/>
          </a:xfrm>
          <a:prstGeom prst="rect">
            <a:avLst/>
          </a:prstGeom>
        </p:spPr>
        <p:txBody>
          <a:bodyPr wrap="none">
            <a:spAutoFit/>
          </a:bodyPr>
          <a:lstStyle/>
          <a:p>
            <a:pPr algn="ctr" defTabSz="171450"/>
            <a:r>
              <a:rPr lang="zh-CN" altLang="en-US" sz="3000" b="1" i="1" dirty="0">
                <a:solidFill>
                  <a:srgbClr val="44546A"/>
                </a:solidFill>
                <a:latin typeface="微软雅黑" panose="020B0503020204020204" pitchFamily="34" charset="-122"/>
                <a:ea typeface="微软雅黑" panose="020B0503020204020204" pitchFamily="34" charset="-122"/>
              </a:rPr>
              <a:t>智能化</a:t>
            </a:r>
            <a:r>
              <a:rPr lang="zh-CN" altLang="en-US" sz="1500" b="1" i="1" dirty="0">
                <a:solidFill>
                  <a:srgbClr val="44546A"/>
                </a:solidFill>
                <a:latin typeface="微软雅黑" panose="020B0503020204020204" pitchFamily="34" charset="-122"/>
                <a:ea typeface="微软雅黑" panose="020B0503020204020204" pitchFamily="34" charset="-122"/>
              </a:rPr>
              <a:t>场景建设</a:t>
            </a:r>
          </a:p>
        </p:txBody>
      </p:sp>
      <p:sp>
        <p:nvSpPr>
          <p:cNvPr id="13" name="矩形 8"/>
          <p:cNvSpPr/>
          <p:nvPr/>
        </p:nvSpPr>
        <p:spPr>
          <a:xfrm>
            <a:off x="4855265" y="1221772"/>
            <a:ext cx="1877437" cy="346249"/>
          </a:xfrm>
          <a:prstGeom prst="rect">
            <a:avLst/>
          </a:prstGeom>
        </p:spPr>
        <p:txBody>
          <a:bodyPr wrap="none">
            <a:spAutoFit/>
          </a:bodyPr>
          <a:lstStyle/>
          <a:p>
            <a:pPr algn="ctr" defTabSz="171450"/>
            <a:r>
              <a:rPr lang="zh-CN" altLang="en-US" sz="1650" b="1" dirty="0">
                <a:solidFill>
                  <a:prstClr val="black"/>
                </a:solidFill>
                <a:latin typeface="微软雅黑" panose="020B0503020204020204" pitchFamily="34" charset="-122"/>
                <a:ea typeface="微软雅黑" panose="020B0503020204020204" pitchFamily="34" charset="-122"/>
              </a:rPr>
              <a:t>智慧业务场景建设</a:t>
            </a:r>
          </a:p>
        </p:txBody>
      </p:sp>
      <p:sp>
        <p:nvSpPr>
          <p:cNvPr id="14" name="矩形 9"/>
          <p:cNvSpPr/>
          <p:nvPr/>
        </p:nvSpPr>
        <p:spPr>
          <a:xfrm>
            <a:off x="8089644" y="598443"/>
            <a:ext cx="1723549" cy="553998"/>
          </a:xfrm>
          <a:prstGeom prst="rect">
            <a:avLst/>
          </a:prstGeom>
        </p:spPr>
        <p:txBody>
          <a:bodyPr wrap="none">
            <a:spAutoFit/>
          </a:bodyPr>
          <a:lstStyle/>
          <a:p>
            <a:pPr algn="ctr" defTabSz="171450"/>
            <a:r>
              <a:rPr lang="zh-CN" altLang="en-US" sz="3000" b="1" i="1" dirty="0">
                <a:solidFill>
                  <a:srgbClr val="44546A"/>
                </a:solidFill>
                <a:latin typeface="微软雅黑" panose="020B0503020204020204" pitchFamily="34" charset="-122"/>
                <a:ea typeface="微软雅黑" panose="020B0503020204020204" pitchFamily="34" charset="-122"/>
              </a:rPr>
              <a:t>创新</a:t>
            </a:r>
            <a:r>
              <a:rPr lang="zh-CN" altLang="en-US" sz="1500" b="1" i="1" dirty="0">
                <a:solidFill>
                  <a:srgbClr val="44546A"/>
                </a:solidFill>
                <a:latin typeface="微软雅黑" panose="020B0503020204020204" pitchFamily="34" charset="-122"/>
                <a:ea typeface="微软雅黑" panose="020B0503020204020204" pitchFamily="34" charset="-122"/>
              </a:rPr>
              <a:t>业务优化</a:t>
            </a:r>
          </a:p>
        </p:txBody>
      </p:sp>
      <p:sp>
        <p:nvSpPr>
          <p:cNvPr id="15" name="矩形 11"/>
          <p:cNvSpPr/>
          <p:nvPr/>
        </p:nvSpPr>
        <p:spPr>
          <a:xfrm>
            <a:off x="8147352" y="1224781"/>
            <a:ext cx="1665842" cy="346249"/>
          </a:xfrm>
          <a:prstGeom prst="rect">
            <a:avLst/>
          </a:prstGeom>
        </p:spPr>
        <p:txBody>
          <a:bodyPr wrap="none">
            <a:spAutoFit/>
          </a:bodyPr>
          <a:lstStyle/>
          <a:p>
            <a:pPr algn="ctr" defTabSz="171450"/>
            <a:r>
              <a:rPr lang="zh-CN" altLang="en-US" sz="1650" b="1" dirty="0">
                <a:solidFill>
                  <a:prstClr val="black"/>
                </a:solidFill>
                <a:latin typeface="微软雅黑" panose="020B0503020204020204" pitchFamily="34" charset="-122"/>
                <a:ea typeface="微软雅黑" panose="020B0503020204020204" pitchFamily="34" charset="-122"/>
              </a:rPr>
              <a:t>数智化转型迭代</a:t>
            </a:r>
          </a:p>
        </p:txBody>
      </p:sp>
    </p:spTree>
    <p:extLst>
      <p:ext uri="{BB962C8B-B14F-4D97-AF65-F5344CB8AC3E}">
        <p14:creationId xmlns:p14="http://schemas.microsoft.com/office/powerpoint/2010/main" val="65588366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object 1"/>
          <p:cNvSpPr>
            <a:spLocks noChangeArrowheads="1"/>
          </p:cNvSpPr>
          <p:nvPr>
            <p:custDataLst>
              <p:tags r:id="rId1"/>
            </p:custDataLst>
          </p:nvPr>
        </p:nvSpPr>
        <p:spPr bwMode="auto">
          <a:xfrm>
            <a:off x="0" y="0"/>
            <a:ext cx="12192000" cy="6858000"/>
          </a:xfrm>
          <a:prstGeom prst="rect">
            <a:avLst/>
          </a:prstGeom>
          <a:blipFill dpi="0" rotWithShape="0">
            <a:blip r:embed="rId4"/>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3" name="object 3"/>
          <p:cNvSpPr txBox="1"/>
          <p:nvPr>
            <p:custDataLst>
              <p:tags r:id="rId2"/>
            </p:custDataLst>
          </p:nvPr>
        </p:nvSpPr>
        <p:spPr>
          <a:xfrm>
            <a:off x="3625850" y="1592263"/>
            <a:ext cx="5681663" cy="2516187"/>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7918"/>
              </a:lnSpc>
              <a:buSzTx/>
              <a:buFontTx/>
              <a:buNone/>
            </a:pPr>
            <a:r>
              <a:rPr sz="6000" b="1">
                <a:ln w="9525" cap="flat" cmpd="sng" algn="ctr">
                  <a:noFill/>
                  <a:prstDash val="solid"/>
                  <a:round/>
                  <a:headEnd type="none" w="med" len="med"/>
                  <a:tailEnd type="none" w="med" len="med"/>
                </a:ln>
                <a:solidFill>
                  <a:srgbClr val="FFFFFF"/>
                </a:solidFill>
                <a:latin typeface="KSFWEW+å¾®è½¯é�»,Bold"/>
                <a:cs typeface="KSFWEW+å¾®è½¯é�»,Bold"/>
                <a:sym typeface="Wingdings"/>
              </a:rPr>
              <a:t>THANK </a:t>
            </a:r>
            <a:r>
              <a:rPr sz="6000" b="1" spc="-52">
                <a:ln w="9525" cap="flat" cmpd="sng" algn="ctr">
                  <a:noFill/>
                  <a:prstDash val="solid"/>
                  <a:round/>
                  <a:headEnd type="none" w="med" len="med"/>
                  <a:tailEnd type="none" w="med" len="med"/>
                </a:ln>
                <a:solidFill>
                  <a:srgbClr val="FFFFFF"/>
                </a:solidFill>
                <a:latin typeface="KSFWEW+å¾®è½¯é�»,Bold"/>
                <a:cs typeface="KSFWEW+å¾®è½¯é�»,Bold"/>
                <a:sym typeface="Wingdings"/>
              </a:rPr>
              <a:t>YOU</a:t>
            </a:r>
          </a:p>
          <a:p>
            <a:pPr marL="98425" eaLnBrk="0" fontAlgn="auto" hangingPunct="0">
              <a:lnSpc>
                <a:spcPts val="4754"/>
              </a:lnSpc>
              <a:buSzTx/>
              <a:buFontTx/>
              <a:buNone/>
            </a:pPr>
            <a:r>
              <a:rPr sz="3600" spc="482">
                <a:ln w="9525" cap="flat" cmpd="sng" algn="ctr">
                  <a:noFill/>
                  <a:prstDash val="solid"/>
                  <a:round/>
                  <a:headEnd type="none" w="med" len="med"/>
                  <a:tailEnd type="none" w="med" len="med"/>
                </a:ln>
                <a:solidFill>
                  <a:srgbClr val="FFFFFF"/>
                </a:solidFill>
                <a:latin typeface="SWEWCI+å¾®è½¯é�»"/>
                <a:cs typeface="SWEWCI+å¾®è½¯é�»"/>
                <a:sym typeface="Wingdings"/>
              </a:rPr>
              <a:t>数字施工</a:t>
            </a:r>
            <a:r>
              <a:rPr sz="3600" spc="3655">
                <a:ln w="9525" cap="flat" cmpd="sng" algn="ctr">
                  <a:noFill/>
                  <a:prstDash val="solid"/>
                  <a:round/>
                  <a:headEnd type="none" w="med" len="med"/>
                  <a:tailEnd type="none" w="med" len="med"/>
                </a:ln>
                <a:solidFill>
                  <a:srgbClr val="FFFFFF"/>
                </a:solidFill>
                <a:latin typeface="Times New Roman"/>
                <a:cs typeface="Times New Roman"/>
                <a:sym typeface="Wingdings"/>
              </a:rPr>
              <a:t> </a:t>
            </a:r>
            <a:r>
              <a:rPr sz="3600" spc="480">
                <a:ln w="9525" cap="flat" cmpd="sng" algn="ctr">
                  <a:noFill/>
                  <a:prstDash val="solid"/>
                  <a:round/>
                  <a:headEnd type="none" w="med" len="med"/>
                  <a:tailEnd type="none" w="med" len="med"/>
                </a:ln>
                <a:solidFill>
                  <a:srgbClr val="FFFFFF"/>
                </a:solidFill>
                <a:latin typeface="SWEWCI+å¾®è½¯é�»"/>
                <a:cs typeface="SWEWCI+å¾®è½¯é�»"/>
                <a:sym typeface="Wingdings"/>
              </a:rPr>
              <a:t>建筑未来</a:t>
            </a:r>
          </a:p>
        </p:txBody>
      </p:sp>
    </p:spTree>
    <p:extLst>
      <p:ext uri="{BB962C8B-B14F-4D97-AF65-F5344CB8AC3E}">
        <p14:creationId xmlns:p14="http://schemas.microsoft.com/office/powerpoint/2010/main" val="23829028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1"/>
          <p:cNvSpPr>
            <a:spLocks noChangeArrowheads="1"/>
          </p:cNvSpPr>
          <p:nvPr>
            <p:custDataLst>
              <p:tags r:id="rId1"/>
            </p:custDataLst>
          </p:nvPr>
        </p:nvSpPr>
        <p:spPr bwMode="auto">
          <a:xfrm>
            <a:off x="0" y="0"/>
            <a:ext cx="12192000" cy="6858000"/>
          </a:xfrm>
          <a:prstGeom prst="rect">
            <a:avLst/>
          </a:prstGeom>
          <a:blipFill dpi="0" rotWithShape="0">
            <a:blip r:embed="rId14"/>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8195" name="object 3"/>
          <p:cNvSpPr>
            <a:spLocks noChangeArrowheads="1"/>
          </p:cNvSpPr>
          <p:nvPr>
            <p:custDataLst>
              <p:tags r:id="rId2"/>
            </p:custDataLst>
          </p:nvPr>
        </p:nvSpPr>
        <p:spPr bwMode="auto">
          <a:xfrm>
            <a:off x="3838575" y="214313"/>
            <a:ext cx="531336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688"/>
              </a:lnSpc>
            </a:pPr>
            <a:r>
              <a:rPr lang="zh-CN" altLang="ru-RU" sz="2800" b="1">
                <a:solidFill>
                  <a:srgbClr val="00B0F0"/>
                </a:solidFill>
                <a:latin typeface="WNAGRA+å¾®è½¯é�»,Bold" charset="-122"/>
                <a:ea typeface="WNAGRA+å¾®è½¯é�»,Bold" charset="-122"/>
              </a:rPr>
              <a:t>建筑行业数字化转型势在必行</a:t>
            </a:r>
          </a:p>
        </p:txBody>
      </p:sp>
      <p:sp>
        <p:nvSpPr>
          <p:cNvPr id="8196" name="object 4"/>
          <p:cNvSpPr>
            <a:spLocks noChangeArrowheads="1"/>
          </p:cNvSpPr>
          <p:nvPr>
            <p:custDataLst>
              <p:tags r:id="rId3"/>
            </p:custDataLst>
          </p:nvPr>
        </p:nvSpPr>
        <p:spPr bwMode="auto">
          <a:xfrm>
            <a:off x="1025525" y="1209675"/>
            <a:ext cx="212883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建筑业规模增速放缓</a:t>
            </a:r>
          </a:p>
        </p:txBody>
      </p:sp>
      <p:sp>
        <p:nvSpPr>
          <p:cNvPr id="8197" name="object 5"/>
          <p:cNvSpPr>
            <a:spLocks noChangeArrowheads="1"/>
          </p:cNvSpPr>
          <p:nvPr>
            <p:custDataLst>
              <p:tags r:id="rId4"/>
            </p:custDataLst>
          </p:nvPr>
        </p:nvSpPr>
        <p:spPr bwMode="auto">
          <a:xfrm>
            <a:off x="4008438" y="1223963"/>
            <a:ext cx="17256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建筑施工用工难</a:t>
            </a:r>
          </a:p>
        </p:txBody>
      </p:sp>
      <p:sp>
        <p:nvSpPr>
          <p:cNvPr id="8198" name="object 6"/>
          <p:cNvSpPr>
            <a:spLocks noChangeArrowheads="1"/>
          </p:cNvSpPr>
          <p:nvPr>
            <p:custDataLst>
              <p:tags r:id="rId5"/>
            </p:custDataLst>
          </p:nvPr>
        </p:nvSpPr>
        <p:spPr bwMode="auto">
          <a:xfrm>
            <a:off x="6483350" y="1223963"/>
            <a:ext cx="23352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工程质量要求逐渐增高</a:t>
            </a:r>
          </a:p>
        </p:txBody>
      </p:sp>
      <p:sp>
        <p:nvSpPr>
          <p:cNvPr id="8199" name="object 7"/>
          <p:cNvSpPr>
            <a:spLocks noChangeArrowheads="1"/>
          </p:cNvSpPr>
          <p:nvPr>
            <p:custDataLst>
              <p:tags r:id="rId6"/>
            </p:custDataLst>
          </p:nvPr>
        </p:nvSpPr>
        <p:spPr bwMode="auto">
          <a:xfrm>
            <a:off x="9263063" y="1223963"/>
            <a:ext cx="23352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100"/>
              </a:lnSpc>
            </a:pPr>
            <a:r>
              <a:rPr lang="zh-CN" altLang="ru-RU" sz="1600">
                <a:solidFill>
                  <a:srgbClr val="FFFFFF"/>
                </a:solidFill>
                <a:latin typeface="SWEWCI+å¾®è½¯é�»" charset="-122"/>
                <a:ea typeface="SWEWCI+å¾®è½¯é�»" charset="-122"/>
              </a:rPr>
              <a:t>建筑企业生存难度加大</a:t>
            </a:r>
          </a:p>
        </p:txBody>
      </p:sp>
      <p:sp>
        <p:nvSpPr>
          <p:cNvPr id="8200" name="object 8"/>
          <p:cNvSpPr>
            <a:spLocks noChangeArrowheads="1"/>
          </p:cNvSpPr>
          <p:nvPr>
            <p:custDataLst>
              <p:tags r:id="rId7"/>
            </p:custDataLst>
          </p:nvPr>
        </p:nvSpPr>
        <p:spPr bwMode="auto">
          <a:xfrm>
            <a:off x="958850" y="4821238"/>
            <a:ext cx="24606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3048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0070C0"/>
                </a:solidFill>
                <a:latin typeface="QDFDDK+å¾®è½¯é�» Light" charset="-122"/>
                <a:ea typeface="QDFDDK+å¾®è½¯é�» Light" charset="-122"/>
              </a:rPr>
              <a:t>总产值持续增长的情况下，</a:t>
            </a:r>
          </a:p>
          <a:p>
            <a:pPr>
              <a:lnSpc>
                <a:spcPts val="1788"/>
              </a:lnSpc>
              <a:spcBef>
                <a:spcPts val="725"/>
              </a:spcBef>
            </a:pPr>
            <a:r>
              <a:rPr lang="zh-CN" altLang="ru-RU" sz="1400">
                <a:solidFill>
                  <a:srgbClr val="0070C0"/>
                </a:solidFill>
                <a:latin typeface="QDFDDK+å¾®è½¯é�» Light" charset="-122"/>
                <a:ea typeface="QDFDDK+å¾®è½¯é�» Light" charset="-122"/>
              </a:rPr>
              <a:t>增速连续</a:t>
            </a:r>
            <a:r>
              <a:rPr lang="ru-RU" altLang="zh-CN" sz="1400">
                <a:solidFill>
                  <a:srgbClr val="0070C0"/>
                </a:solidFill>
                <a:latin typeface="SAAHDI+å¾®è½¯é�» Light" charset="-122"/>
                <a:ea typeface="SAAHDI+å¾®è½¯é�» Light" charset="-122"/>
              </a:rPr>
              <a:t>9</a:t>
            </a:r>
            <a:r>
              <a:rPr lang="zh-CN" altLang="ru-RU" sz="1400">
                <a:solidFill>
                  <a:srgbClr val="0070C0"/>
                </a:solidFill>
                <a:latin typeface="QDFDDK+å¾®è½¯é�» Light" charset="-122"/>
                <a:ea typeface="QDFDDK+å¾®è½¯é�» Light" charset="-122"/>
              </a:rPr>
              <a:t>年下滑；</a:t>
            </a:r>
          </a:p>
          <a:p>
            <a:pPr>
              <a:lnSpc>
                <a:spcPts val="1788"/>
              </a:lnSpc>
              <a:spcBef>
                <a:spcPts val="725"/>
              </a:spcBef>
            </a:pPr>
            <a:r>
              <a:rPr lang="ru-RU" altLang="zh-CN" sz="1400">
                <a:solidFill>
                  <a:srgbClr val="0070C0"/>
                </a:solidFill>
                <a:latin typeface="SAAHDI+å¾®è½¯é�» Light" charset="-122"/>
                <a:ea typeface="SAAHDI+å¾®è½¯é�» Light" charset="-122"/>
              </a:rPr>
              <a:t>2015~2019</a:t>
            </a:r>
            <a:r>
              <a:rPr lang="zh-CN" altLang="ru-RU" sz="1400">
                <a:solidFill>
                  <a:srgbClr val="0070C0"/>
                </a:solidFill>
                <a:latin typeface="QDFDDK+å¾®è½¯é�» Light" charset="-122"/>
                <a:ea typeface="QDFDDK+å¾®è½¯é�» Light" charset="-122"/>
              </a:rPr>
              <a:t>年，</a:t>
            </a:r>
          </a:p>
        </p:txBody>
      </p:sp>
      <p:sp>
        <p:nvSpPr>
          <p:cNvPr id="8201" name="object 9"/>
          <p:cNvSpPr>
            <a:spLocks noChangeArrowheads="1"/>
          </p:cNvSpPr>
          <p:nvPr>
            <p:custDataLst>
              <p:tags r:id="rId8"/>
            </p:custDataLst>
          </p:nvPr>
        </p:nvSpPr>
        <p:spPr bwMode="auto">
          <a:xfrm>
            <a:off x="3713163" y="4821238"/>
            <a:ext cx="22590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762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0070C0"/>
                </a:solidFill>
                <a:latin typeface="QDFDDK+å¾®è½¯é�» Light" charset="-122"/>
                <a:ea typeface="QDFDDK+å¾®è½¯é�» Light" charset="-122"/>
              </a:rPr>
              <a:t>劳动力老龄化现象严重；</a:t>
            </a:r>
          </a:p>
          <a:p>
            <a:pPr>
              <a:lnSpc>
                <a:spcPts val="1788"/>
              </a:lnSpc>
              <a:spcBef>
                <a:spcPts val="725"/>
              </a:spcBef>
            </a:pPr>
            <a:r>
              <a:rPr lang="zh-CN" altLang="ru-RU" sz="1400">
                <a:solidFill>
                  <a:srgbClr val="0070C0"/>
                </a:solidFill>
                <a:latin typeface="QDFDDK+å¾®è½¯é�» Light" charset="-122"/>
                <a:ea typeface="QDFDDK+å¾®è½¯é�» Light" charset="-122"/>
              </a:rPr>
              <a:t>壮年群体数量逐步减少；</a:t>
            </a:r>
          </a:p>
          <a:p>
            <a:pPr>
              <a:lnSpc>
                <a:spcPts val="1788"/>
              </a:lnSpc>
              <a:spcBef>
                <a:spcPts val="725"/>
              </a:spcBef>
            </a:pPr>
            <a:r>
              <a:rPr lang="zh-CN" altLang="ru-RU" sz="1400">
                <a:solidFill>
                  <a:srgbClr val="0070C0"/>
                </a:solidFill>
                <a:latin typeface="QDFDDK+å¾®è½¯é�» Light" charset="-122"/>
                <a:ea typeface="QDFDDK+å¾®è½¯é�» Light" charset="-122"/>
              </a:rPr>
              <a:t>高技术工一人难求。</a:t>
            </a:r>
          </a:p>
        </p:txBody>
      </p:sp>
      <p:sp>
        <p:nvSpPr>
          <p:cNvPr id="8202" name="object 10"/>
          <p:cNvSpPr>
            <a:spLocks noChangeArrowheads="1"/>
          </p:cNvSpPr>
          <p:nvPr>
            <p:custDataLst>
              <p:tags r:id="rId9"/>
            </p:custDataLst>
          </p:nvPr>
        </p:nvSpPr>
        <p:spPr bwMode="auto">
          <a:xfrm>
            <a:off x="6316663" y="4821238"/>
            <a:ext cx="26654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1762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0070C0"/>
                </a:solidFill>
                <a:latin typeface="QDFDDK+å¾®è½¯é�» Light" charset="-122"/>
                <a:ea typeface="QDFDDK+å¾®è½¯é�» Light" charset="-122"/>
              </a:rPr>
              <a:t>政策督导要求提质节能；</a:t>
            </a:r>
          </a:p>
          <a:p>
            <a:pPr>
              <a:lnSpc>
                <a:spcPts val="1788"/>
              </a:lnSpc>
              <a:spcBef>
                <a:spcPts val="725"/>
              </a:spcBef>
            </a:pPr>
            <a:r>
              <a:rPr lang="zh-CN" altLang="ru-RU" sz="1400">
                <a:solidFill>
                  <a:srgbClr val="0070C0"/>
                </a:solidFill>
                <a:latin typeface="QDFDDK+å¾®è½¯é�» Light" charset="-122"/>
                <a:ea typeface="QDFDDK+å¾®è½¯é�» Light" charset="-122"/>
              </a:rPr>
              <a:t>生活质量提升导致需求提升；</a:t>
            </a:r>
          </a:p>
          <a:p>
            <a:pPr>
              <a:lnSpc>
                <a:spcPts val="1788"/>
              </a:lnSpc>
              <a:spcBef>
                <a:spcPts val="725"/>
              </a:spcBef>
            </a:pPr>
            <a:r>
              <a:rPr lang="zh-CN" altLang="ru-RU" sz="1400">
                <a:solidFill>
                  <a:srgbClr val="0070C0"/>
                </a:solidFill>
                <a:latin typeface="QDFDDK+å¾®è½¯é�» Light" charset="-122"/>
                <a:ea typeface="QDFDDK+å¾®è½¯é�» Light" charset="-122"/>
              </a:rPr>
              <a:t>房地产企业要求提升。</a:t>
            </a:r>
          </a:p>
        </p:txBody>
      </p:sp>
      <p:sp>
        <p:nvSpPr>
          <p:cNvPr id="8203" name="object 11"/>
          <p:cNvSpPr>
            <a:spLocks noChangeArrowheads="1"/>
          </p:cNvSpPr>
          <p:nvPr>
            <p:custDataLst>
              <p:tags r:id="rId10"/>
            </p:custDataLst>
          </p:nvPr>
        </p:nvSpPr>
        <p:spPr bwMode="auto">
          <a:xfrm>
            <a:off x="9269413" y="4821238"/>
            <a:ext cx="25273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671513">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0070C0"/>
                </a:solidFill>
                <a:latin typeface="QDFDDK+å¾®è½¯é�» Light" charset="-122"/>
                <a:ea typeface="QDFDDK+å¾®è½¯é�» Light" charset="-122"/>
              </a:rPr>
              <a:t>经济下行，</a:t>
            </a:r>
          </a:p>
          <a:p>
            <a:pPr>
              <a:lnSpc>
                <a:spcPts val="1788"/>
              </a:lnSpc>
              <a:spcBef>
                <a:spcPts val="725"/>
              </a:spcBef>
            </a:pPr>
            <a:r>
              <a:rPr lang="zh-CN" altLang="ru-RU" sz="1400">
                <a:solidFill>
                  <a:srgbClr val="0070C0"/>
                </a:solidFill>
                <a:latin typeface="QDFDDK+å¾®è½¯é�» Light" charset="-122"/>
                <a:ea typeface="QDFDDK+å¾®è½¯é�» Light" charset="-122"/>
              </a:rPr>
              <a:t>建企转型、生存压力大；</a:t>
            </a:r>
          </a:p>
          <a:p>
            <a:pPr>
              <a:lnSpc>
                <a:spcPts val="1788"/>
              </a:lnSpc>
              <a:spcBef>
                <a:spcPts val="725"/>
              </a:spcBef>
            </a:pPr>
            <a:r>
              <a:rPr lang="zh-CN" altLang="ru-RU" sz="1400">
                <a:solidFill>
                  <a:srgbClr val="0070C0"/>
                </a:solidFill>
                <a:latin typeface="QDFDDK+å¾®è½¯é�» Light" charset="-122"/>
                <a:ea typeface="QDFDDK+å¾®è½¯é�» Light" charset="-122"/>
              </a:rPr>
              <a:t>市场分配不均衡，</a:t>
            </a:r>
          </a:p>
          <a:p>
            <a:pPr>
              <a:lnSpc>
                <a:spcPts val="1788"/>
              </a:lnSpc>
              <a:spcBef>
                <a:spcPts val="775"/>
              </a:spcBef>
            </a:pPr>
            <a:r>
              <a:rPr lang="ru-RU" altLang="zh-CN" sz="1400">
                <a:solidFill>
                  <a:srgbClr val="0070C0"/>
                </a:solidFill>
                <a:latin typeface="SAAHDI+å¾®è½¯é�» Light" charset="-122"/>
                <a:ea typeface="SAAHDI+å¾®è½¯é�» Light" charset="-122"/>
              </a:rPr>
              <a:t>7%</a:t>
            </a:r>
            <a:r>
              <a:rPr lang="zh-CN" altLang="ru-RU" sz="1400">
                <a:solidFill>
                  <a:srgbClr val="0070C0"/>
                </a:solidFill>
                <a:latin typeface="QDFDDK+å¾®è½¯é�» Light" charset="-122"/>
                <a:ea typeface="QDFDDK+å¾®è½¯é�» Light" charset="-122"/>
              </a:rPr>
              <a:t>龙头企业占据</a:t>
            </a:r>
            <a:r>
              <a:rPr lang="ru-RU" altLang="zh-CN" sz="1400">
                <a:solidFill>
                  <a:srgbClr val="0070C0"/>
                </a:solidFill>
                <a:latin typeface="SAAHDI+å¾®è½¯é�» Light" charset="-122"/>
                <a:ea typeface="SAAHDI+å¾®è½¯é�» Light" charset="-122"/>
              </a:rPr>
              <a:t>70%</a:t>
            </a:r>
            <a:r>
              <a:rPr lang="zh-CN" altLang="ru-RU" sz="1400">
                <a:solidFill>
                  <a:srgbClr val="0070C0"/>
                </a:solidFill>
                <a:latin typeface="QDFDDK+å¾®è½¯é�» Light" charset="-122"/>
                <a:ea typeface="QDFDDK+å¾®è½¯é�» Light" charset="-122"/>
              </a:rPr>
              <a:t>市场份</a:t>
            </a:r>
          </a:p>
          <a:p>
            <a:pPr>
              <a:lnSpc>
                <a:spcPts val="1788"/>
              </a:lnSpc>
              <a:spcBef>
                <a:spcPts val="725"/>
              </a:spcBef>
            </a:pPr>
            <a:r>
              <a:rPr lang="zh-CN" altLang="ru-RU" sz="1400">
                <a:solidFill>
                  <a:srgbClr val="0070C0"/>
                </a:solidFill>
                <a:latin typeface="QDFDDK+å¾®è½¯é�» Light" charset="-122"/>
                <a:ea typeface="QDFDDK+å¾®è½¯é�» Light" charset="-122"/>
              </a:rPr>
              <a:t>额。</a:t>
            </a:r>
          </a:p>
        </p:txBody>
      </p:sp>
      <p:sp>
        <p:nvSpPr>
          <p:cNvPr id="8204" name="object 12"/>
          <p:cNvSpPr>
            <a:spLocks noChangeArrowheads="1"/>
          </p:cNvSpPr>
          <p:nvPr>
            <p:custDataLst>
              <p:tags r:id="rId11"/>
            </p:custDataLst>
          </p:nvPr>
        </p:nvSpPr>
        <p:spPr bwMode="auto">
          <a:xfrm>
            <a:off x="1277938" y="5781675"/>
            <a:ext cx="17653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788"/>
              </a:lnSpc>
            </a:pPr>
            <a:r>
              <a:rPr lang="zh-CN" altLang="ru-RU" sz="1400">
                <a:solidFill>
                  <a:srgbClr val="0070C0"/>
                </a:solidFill>
                <a:latin typeface="QDFDDK+å¾®è½¯é�» Light" charset="-122"/>
                <a:ea typeface="QDFDDK+å¾®è½¯é�» Light" charset="-122"/>
              </a:rPr>
              <a:t>年平均增长率</a:t>
            </a:r>
            <a:r>
              <a:rPr lang="ru-RU" altLang="zh-CN" sz="1400">
                <a:solidFill>
                  <a:srgbClr val="0070C0"/>
                </a:solidFill>
                <a:latin typeface="SAAHDI+å¾®è½¯é�» Light" charset="-122"/>
                <a:ea typeface="SAAHDI+å¾®è½¯é�» Light" charset="-122"/>
              </a:rPr>
              <a:t>5%</a:t>
            </a:r>
            <a:r>
              <a:rPr lang="zh-CN" altLang="ru-RU" sz="1400">
                <a:solidFill>
                  <a:srgbClr val="0070C0"/>
                </a:solidFill>
                <a:latin typeface="QDFDDK+å¾®è½¯é�» Light" charset="-122"/>
                <a:ea typeface="QDFDDK+å¾®è½¯é�» Light" charset="-122"/>
              </a:rPr>
              <a:t>。</a:t>
            </a:r>
          </a:p>
        </p:txBody>
      </p:sp>
    </p:spTree>
    <p:extLst>
      <p:ext uri="{BB962C8B-B14F-4D97-AF65-F5344CB8AC3E}">
        <p14:creationId xmlns:p14="http://schemas.microsoft.com/office/powerpoint/2010/main" val="268037215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ject 1"/>
          <p:cNvSpPr>
            <a:spLocks noChangeArrowheads="1"/>
          </p:cNvSpPr>
          <p:nvPr>
            <p:custDataLst>
              <p:tags r:id="rId1"/>
            </p:custDataLst>
          </p:nvPr>
        </p:nvSpPr>
        <p:spPr bwMode="auto">
          <a:xfrm>
            <a:off x="0" y="0"/>
            <a:ext cx="12192000" cy="6858000"/>
          </a:xfrm>
          <a:prstGeom prst="rect">
            <a:avLst/>
          </a:prstGeom>
          <a:blipFill dpi="0" rotWithShape="0">
            <a:blip r:embed="rId9"/>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6147" name="object 3"/>
          <p:cNvSpPr>
            <a:spLocks noChangeArrowheads="1"/>
          </p:cNvSpPr>
          <p:nvPr>
            <p:custDataLst>
              <p:tags r:id="rId2"/>
            </p:custDataLst>
          </p:nvPr>
        </p:nvSpPr>
        <p:spPr bwMode="auto">
          <a:xfrm>
            <a:off x="581025" y="106363"/>
            <a:ext cx="29321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2888"/>
              </a:lnSpc>
            </a:pPr>
            <a:r>
              <a:rPr lang="zh-CN" altLang="ru-RU" sz="2200" b="1">
                <a:solidFill>
                  <a:srgbClr val="C55A11"/>
                </a:solidFill>
                <a:latin typeface="WNAGRA+å¾®è½¯é�»,Bold" charset="-122"/>
                <a:ea typeface="WNAGRA+å¾®è½¯é�»,Bold" charset="-122"/>
              </a:rPr>
              <a:t>用数据满足多方需求</a:t>
            </a:r>
          </a:p>
        </p:txBody>
      </p:sp>
      <p:sp>
        <p:nvSpPr>
          <p:cNvPr id="6148" name="object 4"/>
          <p:cNvSpPr>
            <a:spLocks noChangeArrowheads="1"/>
          </p:cNvSpPr>
          <p:nvPr>
            <p:custDataLst>
              <p:tags r:id="rId3"/>
            </p:custDataLst>
          </p:nvPr>
        </p:nvSpPr>
        <p:spPr bwMode="auto">
          <a:xfrm>
            <a:off x="755650" y="2813050"/>
            <a:ext cx="266541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00"/>
              </a:lnSpc>
            </a:pPr>
            <a:r>
              <a:rPr lang="zh-CN" altLang="ru-RU" sz="1400">
                <a:solidFill>
                  <a:srgbClr val="000000"/>
                </a:solidFill>
                <a:latin typeface="VBTDDL+å®ä½" charset="-122"/>
                <a:ea typeface="VBTDDL+å®ä½" charset="-122"/>
              </a:rPr>
              <a:t>人类持续追求美好生活的需求</a:t>
            </a:r>
          </a:p>
        </p:txBody>
      </p:sp>
      <p:sp>
        <p:nvSpPr>
          <p:cNvPr id="6149" name="object 5"/>
          <p:cNvSpPr>
            <a:spLocks noChangeArrowheads="1"/>
          </p:cNvSpPr>
          <p:nvPr>
            <p:custDataLst>
              <p:tags r:id="rId4"/>
            </p:custDataLst>
          </p:nvPr>
        </p:nvSpPr>
        <p:spPr bwMode="auto">
          <a:xfrm>
            <a:off x="5208588" y="2813050"/>
            <a:ext cx="22558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00"/>
              </a:lnSpc>
            </a:pPr>
            <a:r>
              <a:rPr lang="zh-CN" altLang="ru-RU" sz="1400">
                <a:solidFill>
                  <a:srgbClr val="000000"/>
                </a:solidFill>
                <a:latin typeface="VBTDDL+å®ä½" charset="-122"/>
                <a:ea typeface="VBTDDL+å®ä½" charset="-122"/>
              </a:rPr>
              <a:t>科学技术的持续快速进步</a:t>
            </a:r>
          </a:p>
        </p:txBody>
      </p:sp>
      <p:sp>
        <p:nvSpPr>
          <p:cNvPr id="6150" name="object 6"/>
          <p:cNvSpPr>
            <a:spLocks noChangeArrowheads="1"/>
          </p:cNvSpPr>
          <p:nvPr>
            <p:custDataLst>
              <p:tags r:id="rId5"/>
            </p:custDataLst>
          </p:nvPr>
        </p:nvSpPr>
        <p:spPr bwMode="auto">
          <a:xfrm>
            <a:off x="9377363" y="2813050"/>
            <a:ext cx="22558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00"/>
              </a:lnSpc>
            </a:pPr>
            <a:r>
              <a:rPr lang="zh-CN" altLang="ru-RU" sz="1400">
                <a:solidFill>
                  <a:srgbClr val="000000"/>
                </a:solidFill>
                <a:latin typeface="VBTDDL+å®ä½" charset="-122"/>
                <a:ea typeface="VBTDDL+å®ä½" charset="-122"/>
              </a:rPr>
              <a:t>社会治理模式的持续进步</a:t>
            </a:r>
          </a:p>
        </p:txBody>
      </p:sp>
      <p:sp>
        <p:nvSpPr>
          <p:cNvPr id="7" name="object 7"/>
          <p:cNvSpPr txBox="1"/>
          <p:nvPr>
            <p:custDataLst>
              <p:tags r:id="rId6"/>
            </p:custDataLst>
          </p:nvPr>
        </p:nvSpPr>
        <p:spPr>
          <a:xfrm>
            <a:off x="4865688" y="6472238"/>
            <a:ext cx="3173412" cy="571500"/>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800"/>
              </a:lnSpc>
              <a:buSzTx/>
              <a:buFontTx/>
              <a:buNone/>
            </a:pPr>
            <a:r>
              <a:rPr spc="12">
                <a:ln w="9525" cap="flat" cmpd="sng" algn="ctr">
                  <a:noFill/>
                  <a:prstDash val="solid"/>
                  <a:round/>
                  <a:headEnd type="none" w="med" len="med"/>
                  <a:tailEnd type="none" w="med" len="med"/>
                </a:ln>
                <a:solidFill>
                  <a:srgbClr val="000000"/>
                </a:solidFill>
                <a:latin typeface="VBTDDL+å®ä½"/>
                <a:cs typeface="VBTDDL+å®ä½"/>
                <a:sym typeface="Wingdings"/>
              </a:rPr>
              <a:t>基于业务特性的行业新模式</a:t>
            </a:r>
          </a:p>
        </p:txBody>
      </p:sp>
    </p:spTree>
    <p:extLst>
      <p:ext uri="{BB962C8B-B14F-4D97-AF65-F5344CB8AC3E}">
        <p14:creationId xmlns:p14="http://schemas.microsoft.com/office/powerpoint/2010/main" val="327896831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bject 1"/>
          <p:cNvSpPr>
            <a:spLocks noChangeArrowheads="1"/>
          </p:cNvSpPr>
          <p:nvPr>
            <p:custDataLst>
              <p:tags r:id="rId1"/>
            </p:custDataLst>
          </p:nvPr>
        </p:nvSpPr>
        <p:spPr bwMode="auto">
          <a:xfrm>
            <a:off x="0" y="0"/>
            <a:ext cx="12192000" cy="6858000"/>
          </a:xfrm>
          <a:prstGeom prst="rect">
            <a:avLst/>
          </a:prstGeom>
          <a:blipFill dpi="0" rotWithShape="0">
            <a:blip r:embed="rId41"/>
            <a:srcRect/>
            <a:stretch>
              <a:fillRect/>
            </a:stretch>
          </a:blipFill>
          <a:ln>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p>
            <a:endParaRPr lang="zh-CN" altLang="zh-CN"/>
          </a:p>
        </p:txBody>
      </p:sp>
      <p:sp>
        <p:nvSpPr>
          <p:cNvPr id="9219" name="object 3"/>
          <p:cNvSpPr>
            <a:spLocks noChangeArrowheads="1"/>
          </p:cNvSpPr>
          <p:nvPr>
            <p:custDataLst>
              <p:tags r:id="rId2"/>
            </p:custDataLst>
          </p:nvPr>
        </p:nvSpPr>
        <p:spPr bwMode="auto">
          <a:xfrm>
            <a:off x="676275" y="117475"/>
            <a:ext cx="7361238"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3163"/>
              </a:lnSpc>
            </a:pPr>
            <a:r>
              <a:rPr lang="zh-CN" altLang="ru-RU" sz="2400" b="1">
                <a:solidFill>
                  <a:srgbClr val="C55A11"/>
                </a:solidFill>
                <a:latin typeface="WNAGRA+å¾®è½¯é�»,Bold" charset="-122"/>
                <a:ea typeface="WNAGRA+å¾®è½¯é�»,Bold" charset="-122"/>
              </a:rPr>
              <a:t>房屋建筑与市政工程领域历年安全事故统计数据</a:t>
            </a:r>
          </a:p>
        </p:txBody>
      </p:sp>
      <p:sp>
        <p:nvSpPr>
          <p:cNvPr id="4" name="object 4"/>
          <p:cNvSpPr txBox="1"/>
          <p:nvPr>
            <p:custDataLst>
              <p:tags r:id="rId3"/>
            </p:custDataLst>
          </p:nvPr>
        </p:nvSpPr>
        <p:spPr>
          <a:xfrm>
            <a:off x="4922838" y="842963"/>
            <a:ext cx="2949575" cy="466725"/>
          </a:xfrm>
          <a:prstGeom prst="rect">
            <a:avLst/>
          </a:prstGeom>
          <a:noFill/>
          <a:ln w="9525" cap="flat" cmpd="sng" algn="ctr">
            <a:noFill/>
            <a:prstDash val="solid"/>
            <a:round/>
            <a:headEnd type="none" w="med" len="med"/>
            <a:tailEnd type="none" w="med" len="med"/>
          </a:ln>
        </p:spPr>
        <p:txBody>
          <a:bodyPr lIns="0" tIns="0" rIns="0" bIns="0">
            <a:spAutoFit/>
          </a:bodyPr>
          <a:lstStyle/>
          <a:p>
            <a:pPr eaLnBrk="0" fontAlgn="auto" hangingPunct="0">
              <a:lnSpc>
                <a:spcPts val="1502"/>
              </a:lnSpc>
              <a:buSzTx/>
              <a:buFontTx/>
              <a:buNone/>
            </a:pPr>
            <a:r>
              <a:rPr sz="1450" b="1" spc="-10">
                <a:ln w="9525" cap="flat" cmpd="sng" algn="ctr">
                  <a:noFill/>
                  <a:prstDash val="solid"/>
                  <a:round/>
                  <a:headEnd type="none" w="med" len="med"/>
                  <a:tailEnd type="none" w="med" len="med"/>
                </a:ln>
                <a:solidFill>
                  <a:srgbClr val="595959"/>
                </a:solidFill>
                <a:latin typeface="HRWLBE+ç­çº¿,Bold"/>
                <a:cs typeface="HRWLBE+ç­çº¿,Bold"/>
                <a:sym typeface="Wingdings"/>
              </a:rPr>
              <a:t>房屋市政工程生产安全事故统计</a:t>
            </a:r>
          </a:p>
        </p:txBody>
      </p:sp>
      <p:sp>
        <p:nvSpPr>
          <p:cNvPr id="9221" name="object 5"/>
          <p:cNvSpPr>
            <a:spLocks noChangeArrowheads="1"/>
          </p:cNvSpPr>
          <p:nvPr>
            <p:custDataLst>
              <p:tags r:id="rId4"/>
            </p:custDataLst>
          </p:nvPr>
        </p:nvSpPr>
        <p:spPr bwMode="auto">
          <a:xfrm>
            <a:off x="730250" y="1143000"/>
            <a:ext cx="5667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1400</a:t>
            </a:r>
          </a:p>
        </p:txBody>
      </p:sp>
      <p:sp>
        <p:nvSpPr>
          <p:cNvPr id="9222" name="object 6"/>
          <p:cNvSpPr>
            <a:spLocks noChangeArrowheads="1"/>
          </p:cNvSpPr>
          <p:nvPr>
            <p:custDataLst>
              <p:tags r:id="rId5"/>
            </p:custDataLst>
          </p:nvPr>
        </p:nvSpPr>
        <p:spPr bwMode="auto">
          <a:xfrm>
            <a:off x="1365250" y="1195388"/>
            <a:ext cx="569913"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1324</a:t>
            </a:r>
          </a:p>
          <a:p>
            <a:pPr>
              <a:lnSpc>
                <a:spcPts val="1250"/>
              </a:lnSpc>
              <a:spcBef>
                <a:spcPts val="3225"/>
              </a:spcBef>
            </a:pPr>
            <a:r>
              <a:rPr lang="ru-RU" altLang="zh-CN" sz="1200" b="1">
                <a:solidFill>
                  <a:srgbClr val="404040"/>
                </a:solidFill>
                <a:latin typeface="GGBCIK+ç­çº¿,Bold" charset="-122"/>
                <a:ea typeface="GGBCIK+ç­çº¿,Bold" charset="-122"/>
              </a:rPr>
              <a:t>1144</a:t>
            </a:r>
          </a:p>
        </p:txBody>
      </p:sp>
      <p:sp>
        <p:nvSpPr>
          <p:cNvPr id="9223" name="object 7"/>
          <p:cNvSpPr>
            <a:spLocks noChangeArrowheads="1"/>
          </p:cNvSpPr>
          <p:nvPr>
            <p:custDataLst>
              <p:tags r:id="rId6"/>
            </p:custDataLst>
          </p:nvPr>
        </p:nvSpPr>
        <p:spPr bwMode="auto">
          <a:xfrm>
            <a:off x="2060575" y="1614488"/>
            <a:ext cx="569913"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1193</a:t>
            </a:r>
          </a:p>
          <a:p>
            <a:pPr>
              <a:lnSpc>
                <a:spcPts val="1250"/>
              </a:lnSpc>
              <a:spcBef>
                <a:spcPts val="3175"/>
              </a:spcBef>
            </a:pPr>
            <a:r>
              <a:rPr lang="ru-RU" altLang="zh-CN" sz="1200" b="1">
                <a:solidFill>
                  <a:srgbClr val="404040"/>
                </a:solidFill>
                <a:latin typeface="GGBCIK+ç­çº¿,Bold" charset="-122"/>
                <a:ea typeface="GGBCIK+ç­çº¿,Bold" charset="-122"/>
              </a:rPr>
              <a:t>1015</a:t>
            </a:r>
          </a:p>
        </p:txBody>
      </p:sp>
      <p:sp>
        <p:nvSpPr>
          <p:cNvPr id="9224" name="object 8"/>
          <p:cNvSpPr>
            <a:spLocks noChangeArrowheads="1"/>
          </p:cNvSpPr>
          <p:nvPr>
            <p:custDataLst>
              <p:tags r:id="rId7"/>
            </p:custDataLst>
          </p:nvPr>
        </p:nvSpPr>
        <p:spPr bwMode="auto">
          <a:xfrm>
            <a:off x="730250" y="1782763"/>
            <a:ext cx="566738"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84138">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1200</a:t>
            </a:r>
          </a:p>
          <a:p>
            <a:pPr>
              <a:lnSpc>
                <a:spcPts val="1250"/>
              </a:lnSpc>
              <a:spcBef>
                <a:spcPts val="3725"/>
              </a:spcBef>
            </a:pPr>
            <a:r>
              <a:rPr lang="ru-RU" altLang="zh-CN" sz="1200" b="1">
                <a:solidFill>
                  <a:srgbClr val="595959"/>
                </a:solidFill>
                <a:latin typeface="GGBCIK+ç­çº¿,Bold" charset="-122"/>
                <a:ea typeface="GGBCIK+ç­çº¿,Bold" charset="-122"/>
              </a:rPr>
              <a:t>1000</a:t>
            </a:r>
          </a:p>
          <a:p>
            <a:pPr>
              <a:lnSpc>
                <a:spcPts val="1250"/>
              </a:lnSpc>
              <a:spcBef>
                <a:spcPts val="3738"/>
              </a:spcBef>
            </a:pPr>
            <a:r>
              <a:rPr lang="ru-RU" altLang="zh-CN" sz="1200" b="1">
                <a:solidFill>
                  <a:srgbClr val="595959"/>
                </a:solidFill>
                <a:latin typeface="GGBCIK+ç­çº¿,Bold" charset="-122"/>
                <a:ea typeface="GGBCIK+ç­çº¿,Bold" charset="-122"/>
              </a:rPr>
              <a:t>800</a:t>
            </a:r>
          </a:p>
          <a:p>
            <a:pPr>
              <a:lnSpc>
                <a:spcPts val="1250"/>
              </a:lnSpc>
              <a:spcBef>
                <a:spcPts val="3788"/>
              </a:spcBef>
            </a:pPr>
            <a:r>
              <a:rPr lang="ru-RU" altLang="zh-CN" sz="1200" b="1">
                <a:solidFill>
                  <a:srgbClr val="595959"/>
                </a:solidFill>
                <a:latin typeface="GGBCIK+ç­çº¿,Bold" charset="-122"/>
                <a:ea typeface="GGBCIK+ç­çº¿,Bold" charset="-122"/>
              </a:rPr>
              <a:t>600</a:t>
            </a:r>
          </a:p>
          <a:p>
            <a:pPr>
              <a:lnSpc>
                <a:spcPts val="1250"/>
              </a:lnSpc>
              <a:spcBef>
                <a:spcPts val="3725"/>
              </a:spcBef>
            </a:pPr>
            <a:r>
              <a:rPr lang="ru-RU" altLang="zh-CN" sz="1200" b="1">
                <a:solidFill>
                  <a:srgbClr val="595959"/>
                </a:solidFill>
                <a:latin typeface="GGBCIK+ç­çº¿,Bold" charset="-122"/>
                <a:ea typeface="GGBCIK+ç­çº¿,Bold" charset="-122"/>
              </a:rPr>
              <a:t>400</a:t>
            </a:r>
          </a:p>
          <a:p>
            <a:pPr>
              <a:lnSpc>
                <a:spcPts val="1250"/>
              </a:lnSpc>
              <a:spcBef>
                <a:spcPts val="3738"/>
              </a:spcBef>
            </a:pPr>
            <a:r>
              <a:rPr lang="ru-RU" altLang="zh-CN" sz="1200" b="1">
                <a:solidFill>
                  <a:srgbClr val="595959"/>
                </a:solidFill>
                <a:latin typeface="GGBCIK+ç­çº¿,Bold" charset="-122"/>
                <a:ea typeface="GGBCIK+ç­çº¿,Bold" charset="-122"/>
              </a:rPr>
              <a:t>200</a:t>
            </a:r>
          </a:p>
          <a:p>
            <a:pPr>
              <a:lnSpc>
                <a:spcPts val="1250"/>
              </a:lnSpc>
              <a:spcBef>
                <a:spcPts val="3788"/>
              </a:spcBef>
            </a:pPr>
            <a:r>
              <a:rPr lang="ru-RU" altLang="zh-CN" sz="1200" b="1">
                <a:solidFill>
                  <a:srgbClr val="595959"/>
                </a:solidFill>
                <a:latin typeface="GGBCIK+ç­çº¿,Bold" charset="-122"/>
                <a:ea typeface="GGBCIK+ç­çº¿,Bold" charset="-122"/>
              </a:rPr>
              <a:t>0</a:t>
            </a:r>
          </a:p>
        </p:txBody>
      </p:sp>
      <p:sp>
        <p:nvSpPr>
          <p:cNvPr id="9225" name="object 9"/>
          <p:cNvSpPr>
            <a:spLocks noChangeArrowheads="1"/>
          </p:cNvSpPr>
          <p:nvPr>
            <p:custDataLst>
              <p:tags r:id="rId8"/>
            </p:custDataLst>
          </p:nvPr>
        </p:nvSpPr>
        <p:spPr bwMode="auto">
          <a:xfrm>
            <a:off x="2755900" y="2079625"/>
            <a:ext cx="5699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41275">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1048</a:t>
            </a:r>
          </a:p>
          <a:p>
            <a:pPr>
              <a:lnSpc>
                <a:spcPts val="1250"/>
              </a:lnSpc>
              <a:spcBef>
                <a:spcPts val="2725"/>
              </a:spcBef>
            </a:pPr>
            <a:r>
              <a:rPr lang="ru-RU" altLang="zh-CN" sz="1200" b="1">
                <a:solidFill>
                  <a:srgbClr val="404040"/>
                </a:solidFill>
                <a:latin typeface="GGBCIK+ç­çº¿,Bold" charset="-122"/>
                <a:ea typeface="GGBCIK+ç­çº¿,Bold" charset="-122"/>
              </a:rPr>
              <a:t>888</a:t>
            </a:r>
          </a:p>
        </p:txBody>
      </p:sp>
      <p:sp>
        <p:nvSpPr>
          <p:cNvPr id="9226" name="object 10"/>
          <p:cNvSpPr>
            <a:spLocks noChangeArrowheads="1"/>
          </p:cNvSpPr>
          <p:nvPr>
            <p:custDataLst>
              <p:tags r:id="rId9"/>
            </p:custDataLst>
          </p:nvPr>
        </p:nvSpPr>
        <p:spPr bwMode="auto">
          <a:xfrm>
            <a:off x="3451225" y="2193925"/>
            <a:ext cx="5699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marL="41275">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1012</a:t>
            </a:r>
          </a:p>
          <a:p>
            <a:pPr>
              <a:lnSpc>
                <a:spcPts val="1250"/>
              </a:lnSpc>
              <a:spcBef>
                <a:spcPts val="2550"/>
              </a:spcBef>
            </a:pPr>
            <a:r>
              <a:rPr lang="ru-RU" altLang="zh-CN" sz="1200" b="1">
                <a:solidFill>
                  <a:srgbClr val="404040"/>
                </a:solidFill>
                <a:latin typeface="GGBCIK+ç­çº¿,Bold" charset="-122"/>
                <a:ea typeface="GGBCIK+ç­çº¿,Bold" charset="-122"/>
              </a:rPr>
              <a:t>859</a:t>
            </a:r>
          </a:p>
        </p:txBody>
      </p:sp>
      <p:sp>
        <p:nvSpPr>
          <p:cNvPr id="9227" name="object 11"/>
          <p:cNvSpPr>
            <a:spLocks noChangeArrowheads="1"/>
          </p:cNvSpPr>
          <p:nvPr>
            <p:custDataLst>
              <p:tags r:id="rId10"/>
            </p:custDataLst>
          </p:nvPr>
        </p:nvSpPr>
        <p:spPr bwMode="auto">
          <a:xfrm>
            <a:off x="4189413" y="2347913"/>
            <a:ext cx="48418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964</a:t>
            </a:r>
          </a:p>
          <a:p>
            <a:pPr>
              <a:lnSpc>
                <a:spcPts val="1250"/>
              </a:lnSpc>
              <a:spcBef>
                <a:spcPts val="3375"/>
              </a:spcBef>
            </a:pPr>
            <a:r>
              <a:rPr lang="ru-RU" altLang="zh-CN" sz="1200" b="1">
                <a:solidFill>
                  <a:srgbClr val="404040"/>
                </a:solidFill>
                <a:latin typeface="GGBCIK+ç­çº¿,Bold" charset="-122"/>
                <a:ea typeface="GGBCIK+ç­çº¿,Bold" charset="-122"/>
              </a:rPr>
              <a:t>778</a:t>
            </a:r>
          </a:p>
        </p:txBody>
      </p:sp>
      <p:sp>
        <p:nvSpPr>
          <p:cNvPr id="9228" name="object 12"/>
          <p:cNvSpPr>
            <a:spLocks noChangeArrowheads="1"/>
          </p:cNvSpPr>
          <p:nvPr>
            <p:custDataLst>
              <p:tags r:id="rId11"/>
            </p:custDataLst>
          </p:nvPr>
        </p:nvSpPr>
        <p:spPr bwMode="auto">
          <a:xfrm>
            <a:off x="11142663" y="2744788"/>
            <a:ext cx="4841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840</a:t>
            </a:r>
          </a:p>
          <a:p>
            <a:pPr>
              <a:lnSpc>
                <a:spcPts val="1250"/>
              </a:lnSpc>
              <a:spcBef>
                <a:spcPts val="1363"/>
              </a:spcBef>
            </a:pPr>
            <a:r>
              <a:rPr lang="ru-RU" altLang="zh-CN" sz="1200" b="1">
                <a:solidFill>
                  <a:srgbClr val="404040"/>
                </a:solidFill>
                <a:latin typeface="GGBCIK+ç­çº¿,Bold" charset="-122"/>
                <a:ea typeface="GGBCIK+ç­çº¿,Bold" charset="-122"/>
              </a:rPr>
              <a:t>734</a:t>
            </a:r>
          </a:p>
        </p:txBody>
      </p:sp>
      <p:sp>
        <p:nvSpPr>
          <p:cNvPr id="9229" name="object 13"/>
          <p:cNvSpPr>
            <a:spLocks noChangeArrowheads="1"/>
          </p:cNvSpPr>
          <p:nvPr>
            <p:custDataLst>
              <p:tags r:id="rId12"/>
            </p:custDataLst>
          </p:nvPr>
        </p:nvSpPr>
        <p:spPr bwMode="auto">
          <a:xfrm>
            <a:off x="4884738" y="2867025"/>
            <a:ext cx="4841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802</a:t>
            </a:r>
          </a:p>
          <a:p>
            <a:pPr>
              <a:lnSpc>
                <a:spcPts val="1250"/>
              </a:lnSpc>
              <a:spcBef>
                <a:spcPts val="1663"/>
              </a:spcBef>
            </a:pPr>
            <a:r>
              <a:rPr lang="ru-RU" altLang="zh-CN" sz="1200" b="1">
                <a:solidFill>
                  <a:srgbClr val="404040"/>
                </a:solidFill>
                <a:latin typeface="GGBCIK+ç­çº¿,Bold" charset="-122"/>
                <a:ea typeface="GGBCIK+ç­çº¿,Bold" charset="-122"/>
              </a:rPr>
              <a:t>684</a:t>
            </a:r>
          </a:p>
        </p:txBody>
      </p:sp>
      <p:sp>
        <p:nvSpPr>
          <p:cNvPr id="9230" name="object 14"/>
          <p:cNvSpPr>
            <a:spLocks noChangeArrowheads="1"/>
          </p:cNvSpPr>
          <p:nvPr>
            <p:custDataLst>
              <p:tags r:id="rId13"/>
            </p:custDataLst>
          </p:nvPr>
        </p:nvSpPr>
        <p:spPr bwMode="auto">
          <a:xfrm>
            <a:off x="10447338" y="2849563"/>
            <a:ext cx="4841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807</a:t>
            </a:r>
          </a:p>
          <a:p>
            <a:pPr>
              <a:lnSpc>
                <a:spcPts val="1250"/>
              </a:lnSpc>
              <a:spcBef>
                <a:spcPts val="1588"/>
              </a:spcBef>
            </a:pPr>
            <a:r>
              <a:rPr lang="ru-RU" altLang="zh-CN" sz="1200" b="1">
                <a:solidFill>
                  <a:srgbClr val="404040"/>
                </a:solidFill>
                <a:latin typeface="GGBCIK+ç­çº¿,Bold" charset="-122"/>
                <a:ea typeface="GGBCIK+ç­çº¿,Bold" charset="-122"/>
              </a:rPr>
              <a:t>692</a:t>
            </a:r>
          </a:p>
        </p:txBody>
      </p:sp>
      <p:sp>
        <p:nvSpPr>
          <p:cNvPr id="9231" name="object 15"/>
          <p:cNvSpPr>
            <a:spLocks noChangeArrowheads="1"/>
          </p:cNvSpPr>
          <p:nvPr>
            <p:custDataLst>
              <p:tags r:id="rId14"/>
            </p:custDataLst>
          </p:nvPr>
        </p:nvSpPr>
        <p:spPr bwMode="auto">
          <a:xfrm>
            <a:off x="5580063" y="2962275"/>
            <a:ext cx="4841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772</a:t>
            </a:r>
          </a:p>
          <a:p>
            <a:pPr>
              <a:lnSpc>
                <a:spcPts val="1250"/>
              </a:lnSpc>
              <a:spcBef>
                <a:spcPts val="2350"/>
              </a:spcBef>
            </a:pPr>
            <a:r>
              <a:rPr lang="ru-RU" altLang="zh-CN" sz="1200" b="1">
                <a:solidFill>
                  <a:srgbClr val="404040"/>
                </a:solidFill>
                <a:latin typeface="GGBCIK+ç­çº¿,Bold" charset="-122"/>
                <a:ea typeface="GGBCIK+ç­çº¿,Bold" charset="-122"/>
              </a:rPr>
              <a:t>627</a:t>
            </a:r>
          </a:p>
        </p:txBody>
      </p:sp>
      <p:sp>
        <p:nvSpPr>
          <p:cNvPr id="9232" name="object 16"/>
          <p:cNvSpPr>
            <a:spLocks noChangeArrowheads="1"/>
          </p:cNvSpPr>
          <p:nvPr>
            <p:custDataLst>
              <p:tags r:id="rId15"/>
            </p:custDataLst>
          </p:nvPr>
        </p:nvSpPr>
        <p:spPr bwMode="auto">
          <a:xfrm>
            <a:off x="6275388" y="3070225"/>
            <a:ext cx="484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738</a:t>
            </a:r>
          </a:p>
          <a:p>
            <a:pPr>
              <a:lnSpc>
                <a:spcPts val="1250"/>
              </a:lnSpc>
              <a:spcBef>
                <a:spcPts val="2450"/>
              </a:spcBef>
            </a:pPr>
            <a:r>
              <a:rPr lang="ru-RU" altLang="zh-CN" sz="1200" b="1">
                <a:solidFill>
                  <a:srgbClr val="404040"/>
                </a:solidFill>
                <a:latin typeface="GGBCIK+ç­çº¿,Bold" charset="-122"/>
                <a:ea typeface="GGBCIK+ç­çº¿,Bold" charset="-122"/>
              </a:rPr>
              <a:t>589</a:t>
            </a:r>
          </a:p>
        </p:txBody>
      </p:sp>
      <p:sp>
        <p:nvSpPr>
          <p:cNvPr id="9233" name="object 17"/>
          <p:cNvSpPr>
            <a:spLocks noChangeArrowheads="1"/>
          </p:cNvSpPr>
          <p:nvPr>
            <p:custDataLst>
              <p:tags r:id="rId16"/>
            </p:custDataLst>
          </p:nvPr>
        </p:nvSpPr>
        <p:spPr bwMode="auto">
          <a:xfrm>
            <a:off x="9752013" y="3081338"/>
            <a:ext cx="4841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735</a:t>
            </a:r>
          </a:p>
          <a:p>
            <a:pPr>
              <a:lnSpc>
                <a:spcPts val="1250"/>
              </a:lnSpc>
              <a:spcBef>
                <a:spcPts val="1238"/>
              </a:spcBef>
            </a:pPr>
            <a:r>
              <a:rPr lang="ru-RU" altLang="zh-CN" sz="1200" b="1">
                <a:solidFill>
                  <a:srgbClr val="404040"/>
                </a:solidFill>
                <a:latin typeface="GGBCIK+ç­çº¿,Bold" charset="-122"/>
                <a:ea typeface="GGBCIK+ç­çº¿,Bold" charset="-122"/>
              </a:rPr>
              <a:t>634</a:t>
            </a:r>
          </a:p>
        </p:txBody>
      </p:sp>
      <p:sp>
        <p:nvSpPr>
          <p:cNvPr id="9234" name="object 18"/>
          <p:cNvSpPr>
            <a:spLocks noChangeArrowheads="1"/>
          </p:cNvSpPr>
          <p:nvPr>
            <p:custDataLst>
              <p:tags r:id="rId17"/>
            </p:custDataLst>
          </p:nvPr>
        </p:nvSpPr>
        <p:spPr bwMode="auto">
          <a:xfrm>
            <a:off x="7666038" y="3275013"/>
            <a:ext cx="4841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674</a:t>
            </a:r>
          </a:p>
          <a:p>
            <a:pPr>
              <a:lnSpc>
                <a:spcPts val="1250"/>
              </a:lnSpc>
              <a:spcBef>
                <a:spcPts val="2375"/>
              </a:spcBef>
            </a:pPr>
            <a:r>
              <a:rPr lang="ru-RU" altLang="zh-CN" sz="1200" b="1">
                <a:solidFill>
                  <a:srgbClr val="404040"/>
                </a:solidFill>
                <a:latin typeface="GGBCIK+ç­çº¿,Bold" charset="-122"/>
                <a:ea typeface="GGBCIK+ç­çº¿,Bold" charset="-122"/>
              </a:rPr>
              <a:t>528</a:t>
            </a:r>
          </a:p>
        </p:txBody>
      </p:sp>
      <p:sp>
        <p:nvSpPr>
          <p:cNvPr id="9235" name="object 19"/>
          <p:cNvSpPr>
            <a:spLocks noChangeArrowheads="1"/>
          </p:cNvSpPr>
          <p:nvPr>
            <p:custDataLst>
              <p:tags r:id="rId18"/>
            </p:custDataLst>
          </p:nvPr>
        </p:nvSpPr>
        <p:spPr bwMode="auto">
          <a:xfrm>
            <a:off x="8361363" y="3359150"/>
            <a:ext cx="4841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648</a:t>
            </a:r>
          </a:p>
          <a:p>
            <a:pPr>
              <a:lnSpc>
                <a:spcPts val="1250"/>
              </a:lnSpc>
              <a:spcBef>
                <a:spcPts val="1863"/>
              </a:spcBef>
            </a:pPr>
            <a:r>
              <a:rPr lang="ru-RU" altLang="zh-CN" sz="1200" b="1">
                <a:solidFill>
                  <a:srgbClr val="404040"/>
                </a:solidFill>
                <a:latin typeface="GGBCIK+ç­çº¿,Bold" charset="-122"/>
                <a:ea typeface="GGBCIK+ç­çº¿,Bold" charset="-122"/>
              </a:rPr>
              <a:t>522</a:t>
            </a:r>
          </a:p>
        </p:txBody>
      </p:sp>
      <p:sp>
        <p:nvSpPr>
          <p:cNvPr id="9236" name="object 20"/>
          <p:cNvSpPr>
            <a:spLocks noChangeArrowheads="1"/>
          </p:cNvSpPr>
          <p:nvPr>
            <p:custDataLst>
              <p:tags r:id="rId19"/>
            </p:custDataLst>
          </p:nvPr>
        </p:nvSpPr>
        <p:spPr bwMode="auto">
          <a:xfrm>
            <a:off x="6970713" y="3435350"/>
            <a:ext cx="4841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624</a:t>
            </a:r>
          </a:p>
          <a:p>
            <a:pPr>
              <a:lnSpc>
                <a:spcPts val="1250"/>
              </a:lnSpc>
              <a:spcBef>
                <a:spcPts val="2150"/>
              </a:spcBef>
            </a:pPr>
            <a:r>
              <a:rPr lang="ru-RU" altLang="zh-CN" sz="1200" b="1">
                <a:solidFill>
                  <a:srgbClr val="404040"/>
                </a:solidFill>
                <a:latin typeface="GGBCIK+ç­çº¿,Bold" charset="-122"/>
                <a:ea typeface="GGBCIK+ç­çº¿,Bold" charset="-122"/>
              </a:rPr>
              <a:t>487</a:t>
            </a:r>
          </a:p>
        </p:txBody>
      </p:sp>
      <p:sp>
        <p:nvSpPr>
          <p:cNvPr id="9237" name="object 21"/>
          <p:cNvSpPr>
            <a:spLocks noChangeArrowheads="1"/>
          </p:cNvSpPr>
          <p:nvPr>
            <p:custDataLst>
              <p:tags r:id="rId20"/>
            </p:custDataLst>
          </p:nvPr>
        </p:nvSpPr>
        <p:spPr bwMode="auto">
          <a:xfrm>
            <a:off x="9056688" y="3659188"/>
            <a:ext cx="4841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404040"/>
                </a:solidFill>
                <a:latin typeface="GGBCIK+ç­çº¿,Bold" charset="-122"/>
                <a:ea typeface="GGBCIK+ç­çº¿,Bold" charset="-122"/>
              </a:rPr>
              <a:t>554</a:t>
            </a:r>
          </a:p>
          <a:p>
            <a:pPr>
              <a:lnSpc>
                <a:spcPts val="1250"/>
              </a:lnSpc>
              <a:spcBef>
                <a:spcPts val="1513"/>
              </a:spcBef>
            </a:pPr>
            <a:r>
              <a:rPr lang="ru-RU" altLang="zh-CN" sz="1200" b="1">
                <a:solidFill>
                  <a:srgbClr val="404040"/>
                </a:solidFill>
                <a:latin typeface="GGBCIK+ç­çº¿,Bold" charset="-122"/>
                <a:ea typeface="GGBCIK+ç­çº¿,Bold" charset="-122"/>
              </a:rPr>
              <a:t>442</a:t>
            </a:r>
          </a:p>
        </p:txBody>
      </p:sp>
      <p:sp>
        <p:nvSpPr>
          <p:cNvPr id="9238" name="object 22"/>
          <p:cNvSpPr>
            <a:spLocks noChangeArrowheads="1"/>
          </p:cNvSpPr>
          <p:nvPr>
            <p:custDataLst>
              <p:tags r:id="rId21"/>
            </p:custDataLst>
          </p:nvPr>
        </p:nvSpPr>
        <p:spPr bwMode="auto">
          <a:xfrm>
            <a:off x="136683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2004</a:t>
            </a:r>
          </a:p>
        </p:txBody>
      </p:sp>
      <p:sp>
        <p:nvSpPr>
          <p:cNvPr id="9239" name="object 23"/>
          <p:cNvSpPr>
            <a:spLocks noChangeArrowheads="1"/>
          </p:cNvSpPr>
          <p:nvPr>
            <p:custDataLst>
              <p:tags r:id="rId22"/>
            </p:custDataLst>
          </p:nvPr>
        </p:nvSpPr>
        <p:spPr bwMode="auto">
          <a:xfrm>
            <a:off x="2062163"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2005</a:t>
            </a:r>
          </a:p>
        </p:txBody>
      </p:sp>
      <p:sp>
        <p:nvSpPr>
          <p:cNvPr id="9240" name="object 24"/>
          <p:cNvSpPr>
            <a:spLocks noChangeArrowheads="1"/>
          </p:cNvSpPr>
          <p:nvPr>
            <p:custDataLst>
              <p:tags r:id="rId23"/>
            </p:custDataLst>
          </p:nvPr>
        </p:nvSpPr>
        <p:spPr bwMode="auto">
          <a:xfrm>
            <a:off x="275748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2006</a:t>
            </a:r>
          </a:p>
        </p:txBody>
      </p:sp>
      <p:sp>
        <p:nvSpPr>
          <p:cNvPr id="9241" name="object 25"/>
          <p:cNvSpPr>
            <a:spLocks noChangeArrowheads="1"/>
          </p:cNvSpPr>
          <p:nvPr>
            <p:custDataLst>
              <p:tags r:id="rId24"/>
            </p:custDataLst>
          </p:nvPr>
        </p:nvSpPr>
        <p:spPr bwMode="auto">
          <a:xfrm>
            <a:off x="3452813"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2007</a:t>
            </a:r>
          </a:p>
        </p:txBody>
      </p:sp>
      <p:sp>
        <p:nvSpPr>
          <p:cNvPr id="9242" name="object 26"/>
          <p:cNvSpPr>
            <a:spLocks noChangeArrowheads="1"/>
          </p:cNvSpPr>
          <p:nvPr>
            <p:custDataLst>
              <p:tags r:id="rId25"/>
            </p:custDataLst>
          </p:nvPr>
        </p:nvSpPr>
        <p:spPr bwMode="auto">
          <a:xfrm>
            <a:off x="414813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2008</a:t>
            </a:r>
          </a:p>
        </p:txBody>
      </p:sp>
      <p:sp>
        <p:nvSpPr>
          <p:cNvPr id="9243" name="object 27"/>
          <p:cNvSpPr>
            <a:spLocks noChangeArrowheads="1"/>
          </p:cNvSpPr>
          <p:nvPr>
            <p:custDataLst>
              <p:tags r:id="rId26"/>
            </p:custDataLst>
          </p:nvPr>
        </p:nvSpPr>
        <p:spPr bwMode="auto">
          <a:xfrm>
            <a:off x="4843463"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2009</a:t>
            </a:r>
          </a:p>
        </p:txBody>
      </p:sp>
      <p:sp>
        <p:nvSpPr>
          <p:cNvPr id="9244" name="object 28"/>
          <p:cNvSpPr>
            <a:spLocks noChangeArrowheads="1"/>
          </p:cNvSpPr>
          <p:nvPr>
            <p:custDataLst>
              <p:tags r:id="rId27"/>
            </p:custDataLst>
          </p:nvPr>
        </p:nvSpPr>
        <p:spPr bwMode="auto">
          <a:xfrm>
            <a:off x="553878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2010</a:t>
            </a:r>
          </a:p>
        </p:txBody>
      </p:sp>
      <p:sp>
        <p:nvSpPr>
          <p:cNvPr id="9245" name="object 29"/>
          <p:cNvSpPr>
            <a:spLocks noChangeArrowheads="1"/>
          </p:cNvSpPr>
          <p:nvPr>
            <p:custDataLst>
              <p:tags r:id="rId28"/>
            </p:custDataLst>
          </p:nvPr>
        </p:nvSpPr>
        <p:spPr bwMode="auto">
          <a:xfrm>
            <a:off x="6234113"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2011</a:t>
            </a:r>
          </a:p>
        </p:txBody>
      </p:sp>
      <p:sp>
        <p:nvSpPr>
          <p:cNvPr id="9246" name="object 30"/>
          <p:cNvSpPr>
            <a:spLocks noChangeArrowheads="1"/>
          </p:cNvSpPr>
          <p:nvPr>
            <p:custDataLst>
              <p:tags r:id="rId29"/>
            </p:custDataLst>
          </p:nvPr>
        </p:nvSpPr>
        <p:spPr bwMode="auto">
          <a:xfrm>
            <a:off x="692943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2012</a:t>
            </a:r>
          </a:p>
        </p:txBody>
      </p:sp>
      <p:sp>
        <p:nvSpPr>
          <p:cNvPr id="9247" name="object 31"/>
          <p:cNvSpPr>
            <a:spLocks noChangeArrowheads="1"/>
          </p:cNvSpPr>
          <p:nvPr>
            <p:custDataLst>
              <p:tags r:id="rId30"/>
            </p:custDataLst>
          </p:nvPr>
        </p:nvSpPr>
        <p:spPr bwMode="auto">
          <a:xfrm>
            <a:off x="7624763"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2013</a:t>
            </a:r>
          </a:p>
        </p:txBody>
      </p:sp>
      <p:sp>
        <p:nvSpPr>
          <p:cNvPr id="9248" name="object 32"/>
          <p:cNvSpPr>
            <a:spLocks noChangeArrowheads="1"/>
          </p:cNvSpPr>
          <p:nvPr>
            <p:custDataLst>
              <p:tags r:id="rId31"/>
            </p:custDataLst>
          </p:nvPr>
        </p:nvSpPr>
        <p:spPr bwMode="auto">
          <a:xfrm>
            <a:off x="832008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2014</a:t>
            </a:r>
          </a:p>
        </p:txBody>
      </p:sp>
      <p:sp>
        <p:nvSpPr>
          <p:cNvPr id="9249" name="object 33"/>
          <p:cNvSpPr>
            <a:spLocks noChangeArrowheads="1"/>
          </p:cNvSpPr>
          <p:nvPr>
            <p:custDataLst>
              <p:tags r:id="rId32"/>
            </p:custDataLst>
          </p:nvPr>
        </p:nvSpPr>
        <p:spPr bwMode="auto">
          <a:xfrm>
            <a:off x="9015413"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2015</a:t>
            </a:r>
          </a:p>
        </p:txBody>
      </p:sp>
      <p:sp>
        <p:nvSpPr>
          <p:cNvPr id="9250" name="object 34"/>
          <p:cNvSpPr>
            <a:spLocks noChangeArrowheads="1"/>
          </p:cNvSpPr>
          <p:nvPr>
            <p:custDataLst>
              <p:tags r:id="rId33"/>
            </p:custDataLst>
          </p:nvPr>
        </p:nvSpPr>
        <p:spPr bwMode="auto">
          <a:xfrm>
            <a:off x="971073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2016</a:t>
            </a:r>
          </a:p>
        </p:txBody>
      </p:sp>
      <p:sp>
        <p:nvSpPr>
          <p:cNvPr id="9251" name="object 35"/>
          <p:cNvSpPr>
            <a:spLocks noChangeArrowheads="1"/>
          </p:cNvSpPr>
          <p:nvPr>
            <p:custDataLst>
              <p:tags r:id="rId34"/>
            </p:custDataLst>
          </p:nvPr>
        </p:nvSpPr>
        <p:spPr bwMode="auto">
          <a:xfrm>
            <a:off x="10406063"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2017</a:t>
            </a:r>
          </a:p>
        </p:txBody>
      </p:sp>
      <p:sp>
        <p:nvSpPr>
          <p:cNvPr id="9252" name="object 36"/>
          <p:cNvSpPr>
            <a:spLocks noChangeArrowheads="1"/>
          </p:cNvSpPr>
          <p:nvPr>
            <p:custDataLst>
              <p:tags r:id="rId35"/>
            </p:custDataLst>
          </p:nvPr>
        </p:nvSpPr>
        <p:spPr bwMode="auto">
          <a:xfrm>
            <a:off x="11101388" y="5784850"/>
            <a:ext cx="5683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ru-RU" altLang="zh-CN" sz="1200" b="1">
                <a:solidFill>
                  <a:srgbClr val="595959"/>
                </a:solidFill>
                <a:latin typeface="GGBCIK+ç­çº¿,Bold" charset="-122"/>
                <a:ea typeface="GGBCIK+ç­çº¿,Bold" charset="-122"/>
              </a:rPr>
              <a:t>2018</a:t>
            </a:r>
          </a:p>
        </p:txBody>
      </p:sp>
      <p:sp>
        <p:nvSpPr>
          <p:cNvPr id="9253" name="object 37"/>
          <p:cNvSpPr>
            <a:spLocks noChangeArrowheads="1"/>
          </p:cNvSpPr>
          <p:nvPr>
            <p:custDataLst>
              <p:tags r:id="rId36"/>
            </p:custDataLst>
          </p:nvPr>
        </p:nvSpPr>
        <p:spPr bwMode="auto">
          <a:xfrm>
            <a:off x="5537200" y="6064250"/>
            <a:ext cx="838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zh-CN" altLang="ru-RU" sz="1200" b="1">
                <a:solidFill>
                  <a:srgbClr val="595959"/>
                </a:solidFill>
                <a:latin typeface="HRWLBE+ç­çº¿,Bold" charset="-122"/>
                <a:ea typeface="HRWLBE+ç­çº¿,Bold" charset="-122"/>
              </a:rPr>
              <a:t>死亡人数</a:t>
            </a:r>
          </a:p>
        </p:txBody>
      </p:sp>
      <p:sp>
        <p:nvSpPr>
          <p:cNvPr id="9254" name="object 38"/>
          <p:cNvSpPr>
            <a:spLocks noChangeArrowheads="1"/>
          </p:cNvSpPr>
          <p:nvPr>
            <p:custDataLst>
              <p:tags r:id="rId37"/>
            </p:custDataLst>
          </p:nvPr>
        </p:nvSpPr>
        <p:spPr bwMode="auto">
          <a:xfrm>
            <a:off x="6573838" y="6064250"/>
            <a:ext cx="838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zh-CN" altLang="ru-RU" sz="1200" b="1">
                <a:solidFill>
                  <a:srgbClr val="595959"/>
                </a:solidFill>
                <a:latin typeface="HRWLBE+ç­çº¿,Bold" charset="-122"/>
                <a:ea typeface="HRWLBE+ç­çº¿,Bold" charset="-122"/>
              </a:rPr>
              <a:t>事故起数</a:t>
            </a:r>
          </a:p>
        </p:txBody>
      </p:sp>
      <p:sp>
        <p:nvSpPr>
          <p:cNvPr id="9255" name="object 39"/>
          <p:cNvSpPr>
            <a:spLocks noChangeArrowheads="1"/>
          </p:cNvSpPr>
          <p:nvPr>
            <p:custDataLst>
              <p:tags r:id="rId38"/>
            </p:custDataLst>
          </p:nvPr>
        </p:nvSpPr>
        <p:spPr bwMode="auto">
          <a:xfrm>
            <a:off x="9124950" y="6081713"/>
            <a:ext cx="29019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450"/>
              </a:lnSpc>
            </a:pPr>
            <a:r>
              <a:rPr lang="zh-CN" altLang="ru-RU" sz="1100" b="1">
                <a:solidFill>
                  <a:srgbClr val="000000"/>
                </a:solidFill>
                <a:latin typeface="WNAGRA+å¾®è½¯é�»,Bold" charset="-122"/>
                <a:ea typeface="WNAGRA+å¾®è½¯é�»,Bold" charset="-122"/>
              </a:rPr>
              <a:t>来源：住房城乡建设部信息公开数据整理</a:t>
            </a:r>
          </a:p>
        </p:txBody>
      </p:sp>
      <p:sp>
        <p:nvSpPr>
          <p:cNvPr id="9256" name="object 40"/>
          <p:cNvSpPr>
            <a:spLocks noChangeArrowheads="1"/>
          </p:cNvSpPr>
          <p:nvPr>
            <p:custDataLst>
              <p:tags r:id="rId39"/>
            </p:custDataLst>
          </p:nvPr>
        </p:nvSpPr>
        <p:spPr bwMode="auto">
          <a:xfrm>
            <a:off x="4972050" y="6465888"/>
            <a:ext cx="2016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6pPr>
            <a:lvl7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7pPr>
            <a:lvl8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8pPr>
            <a:lvl9pPr fontAlgn="base">
              <a:spcBef>
                <a:spcPct val="0"/>
              </a:spcBef>
              <a:spcAft>
                <a:spcPct val="0"/>
              </a:spcAft>
              <a:buSzPct val="100000"/>
              <a:buFont typeface="Calibri" panose="020F0502020204030204" pitchFamily="34" charset="0"/>
              <a:defRPr>
                <a:solidFill>
                  <a:schemeClr val="tx1"/>
                </a:solidFill>
                <a:latin typeface="Calibri" panose="020F0502020204030204" pitchFamily="34" charset="0"/>
              </a:defRPr>
            </a:lvl9pPr>
          </a:lstStyle>
          <a:p>
            <a:pPr>
              <a:lnSpc>
                <a:spcPts val="1250"/>
              </a:lnSpc>
            </a:pPr>
            <a:r>
              <a:rPr lang="zh-CN" altLang="ru-RU" sz="1200" b="1">
                <a:solidFill>
                  <a:srgbClr val="00B0F0"/>
                </a:solidFill>
                <a:latin typeface="HRWLBE+ç­çº¿,Bold" charset="-122"/>
                <a:ea typeface="HRWLBE+ç­çº¿,Bold" charset="-122"/>
              </a:rPr>
              <a:t>大数据</a:t>
            </a:r>
            <a:r>
              <a:rPr lang="ru-RU" altLang="zh-CN" sz="1200" b="1">
                <a:solidFill>
                  <a:srgbClr val="00B0F0"/>
                </a:solidFill>
                <a:latin typeface="GGBCIK+ç­çº¿,Bold" charset="-122"/>
                <a:ea typeface="GGBCIK+ç­çº¿,Bold" charset="-122"/>
              </a:rPr>
              <a:t>-</a:t>
            </a:r>
            <a:r>
              <a:rPr lang="zh-CN" altLang="ru-RU" sz="1200" b="1">
                <a:solidFill>
                  <a:srgbClr val="00B0F0"/>
                </a:solidFill>
                <a:latin typeface="HRWLBE+ç­çº¿,Bold" charset="-122"/>
                <a:ea typeface="HRWLBE+ç­çº¿,Bold" charset="-122"/>
              </a:rPr>
              <a:t>行业破局关键之一</a:t>
            </a:r>
          </a:p>
        </p:txBody>
      </p:sp>
    </p:spTree>
    <p:extLst>
      <p:ext uri="{BB962C8B-B14F-4D97-AF65-F5344CB8AC3E}">
        <p14:creationId xmlns:p14="http://schemas.microsoft.com/office/powerpoint/2010/main" val="122978235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无&quot;,&quot;HeaderHeight&quot;:0.10204081632652162,&quot;FooterHeight&quot;:0.0,&quot;SideMargin&quot;:0.0,&quot;TopMargin&quot;:0.0,&quot;BottomMargin&quot;:0.0,&quot;IntervalMargin&quot;:0.0,&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AS_UNIQUEID" val="17"/>
</p:tagLst>
</file>

<file path=ppt/tags/tag100.xml><?xml version="1.0" encoding="utf-8"?>
<p:tagLst xmlns:a="http://schemas.openxmlformats.org/drawingml/2006/main" xmlns:r="http://schemas.openxmlformats.org/officeDocument/2006/relationships" xmlns:p="http://schemas.openxmlformats.org/presentationml/2006/main">
  <p:tag name="AS_UNIQUEID" val="130"/>
</p:tagLst>
</file>

<file path=ppt/tags/tag101.xml><?xml version="1.0" encoding="utf-8"?>
<p:tagLst xmlns:a="http://schemas.openxmlformats.org/drawingml/2006/main" xmlns:r="http://schemas.openxmlformats.org/officeDocument/2006/relationships" xmlns:p="http://schemas.openxmlformats.org/presentationml/2006/main">
  <p:tag name="AS_UNIQUEID" val="131"/>
</p:tagLst>
</file>

<file path=ppt/tags/tag102.xml><?xml version="1.0" encoding="utf-8"?>
<p:tagLst xmlns:a="http://schemas.openxmlformats.org/drawingml/2006/main" xmlns:r="http://schemas.openxmlformats.org/officeDocument/2006/relationships" xmlns:p="http://schemas.openxmlformats.org/presentationml/2006/main">
  <p:tag name="AS_UNIQUEID" val="132"/>
</p:tagLst>
</file>

<file path=ppt/tags/tag103.xml><?xml version="1.0" encoding="utf-8"?>
<p:tagLst xmlns:a="http://schemas.openxmlformats.org/drawingml/2006/main" xmlns:r="http://schemas.openxmlformats.org/officeDocument/2006/relationships" xmlns:p="http://schemas.openxmlformats.org/presentationml/2006/main">
  <p:tag name="AS_UNIQUEID" val="133"/>
</p:tagLst>
</file>

<file path=ppt/tags/tag104.xml><?xml version="1.0" encoding="utf-8"?>
<p:tagLst xmlns:a="http://schemas.openxmlformats.org/drawingml/2006/main" xmlns:r="http://schemas.openxmlformats.org/officeDocument/2006/relationships" xmlns:p="http://schemas.openxmlformats.org/presentationml/2006/main">
  <p:tag name="AS_UNIQUEID" val="134"/>
</p:tagLst>
</file>

<file path=ppt/tags/tag105.xml><?xml version="1.0" encoding="utf-8"?>
<p:tagLst xmlns:a="http://schemas.openxmlformats.org/drawingml/2006/main" xmlns:r="http://schemas.openxmlformats.org/officeDocument/2006/relationships" xmlns:p="http://schemas.openxmlformats.org/presentationml/2006/main">
  <p:tag name="AS_UNIQUEID" val="135"/>
</p:tagLst>
</file>

<file path=ppt/tags/tag106.xml><?xml version="1.0" encoding="utf-8"?>
<p:tagLst xmlns:a="http://schemas.openxmlformats.org/drawingml/2006/main" xmlns:r="http://schemas.openxmlformats.org/officeDocument/2006/relationships" xmlns:p="http://schemas.openxmlformats.org/presentationml/2006/main">
  <p:tag name="AS_UNIQUEID" val="136"/>
</p:tagLst>
</file>

<file path=ppt/tags/tag107.xml><?xml version="1.0" encoding="utf-8"?>
<p:tagLst xmlns:a="http://schemas.openxmlformats.org/drawingml/2006/main" xmlns:r="http://schemas.openxmlformats.org/officeDocument/2006/relationships" xmlns:p="http://schemas.openxmlformats.org/presentationml/2006/main">
  <p:tag name="AS_UNIQUEID" val="137"/>
</p:tagLst>
</file>

<file path=ppt/tags/tag108.xml><?xml version="1.0" encoding="utf-8"?>
<p:tagLst xmlns:a="http://schemas.openxmlformats.org/drawingml/2006/main" xmlns:r="http://schemas.openxmlformats.org/officeDocument/2006/relationships" xmlns:p="http://schemas.openxmlformats.org/presentationml/2006/main">
  <p:tag name="AS_UNIQUEID" val="138"/>
</p:tagLst>
</file>

<file path=ppt/tags/tag109.xml><?xml version="1.0" encoding="utf-8"?>
<p:tagLst xmlns:a="http://schemas.openxmlformats.org/drawingml/2006/main" xmlns:r="http://schemas.openxmlformats.org/officeDocument/2006/relationships" xmlns:p="http://schemas.openxmlformats.org/presentationml/2006/main">
  <p:tag name="AS_UNIQUEID" val="139"/>
</p:tagLst>
</file>

<file path=ppt/tags/tag11.xml><?xml version="1.0" encoding="utf-8"?>
<p:tagLst xmlns:a="http://schemas.openxmlformats.org/drawingml/2006/main" xmlns:r="http://schemas.openxmlformats.org/officeDocument/2006/relationships" xmlns:p="http://schemas.openxmlformats.org/presentationml/2006/main">
  <p:tag name="AS_UNIQUEID" val="18"/>
</p:tagLst>
</file>

<file path=ppt/tags/tag110.xml><?xml version="1.0" encoding="utf-8"?>
<p:tagLst xmlns:a="http://schemas.openxmlformats.org/drawingml/2006/main" xmlns:r="http://schemas.openxmlformats.org/officeDocument/2006/relationships" xmlns:p="http://schemas.openxmlformats.org/presentationml/2006/main">
  <p:tag name="AS_UNIQUEID" val="140"/>
</p:tagLst>
</file>

<file path=ppt/tags/tag111.xml><?xml version="1.0" encoding="utf-8"?>
<p:tagLst xmlns:a="http://schemas.openxmlformats.org/drawingml/2006/main" xmlns:r="http://schemas.openxmlformats.org/officeDocument/2006/relationships" xmlns:p="http://schemas.openxmlformats.org/presentationml/2006/main">
  <p:tag name="AS_UNIQUEID" val="141"/>
</p:tagLst>
</file>

<file path=ppt/tags/tag112.xml><?xml version="1.0" encoding="utf-8"?>
<p:tagLst xmlns:a="http://schemas.openxmlformats.org/drawingml/2006/main" xmlns:r="http://schemas.openxmlformats.org/officeDocument/2006/relationships" xmlns:p="http://schemas.openxmlformats.org/presentationml/2006/main">
  <p:tag name="AS_UNIQUEID" val="142"/>
</p:tagLst>
</file>

<file path=ppt/tags/tag113.xml><?xml version="1.0" encoding="utf-8"?>
<p:tagLst xmlns:a="http://schemas.openxmlformats.org/drawingml/2006/main" xmlns:r="http://schemas.openxmlformats.org/officeDocument/2006/relationships" xmlns:p="http://schemas.openxmlformats.org/presentationml/2006/main">
  <p:tag name="AS_UNIQUEID" val="143"/>
</p:tagLst>
</file>

<file path=ppt/tags/tag114.xml><?xml version="1.0" encoding="utf-8"?>
<p:tagLst xmlns:a="http://schemas.openxmlformats.org/drawingml/2006/main" xmlns:r="http://schemas.openxmlformats.org/officeDocument/2006/relationships" xmlns:p="http://schemas.openxmlformats.org/presentationml/2006/main">
  <p:tag name="AS_UNIQUEID" val="144"/>
</p:tagLst>
</file>

<file path=ppt/tags/tag115.xml><?xml version="1.0" encoding="utf-8"?>
<p:tagLst xmlns:a="http://schemas.openxmlformats.org/drawingml/2006/main" xmlns:r="http://schemas.openxmlformats.org/officeDocument/2006/relationships" xmlns:p="http://schemas.openxmlformats.org/presentationml/2006/main">
  <p:tag name="AS_UNIQUEID" val="145"/>
</p:tagLst>
</file>

<file path=ppt/tags/tag116.xml><?xml version="1.0" encoding="utf-8"?>
<p:tagLst xmlns:a="http://schemas.openxmlformats.org/drawingml/2006/main" xmlns:r="http://schemas.openxmlformats.org/officeDocument/2006/relationships" xmlns:p="http://schemas.openxmlformats.org/presentationml/2006/main">
  <p:tag name="AS_UNIQUEID" val="146"/>
</p:tagLst>
</file>

<file path=ppt/tags/tag117.xml><?xml version="1.0" encoding="utf-8"?>
<p:tagLst xmlns:a="http://schemas.openxmlformats.org/drawingml/2006/main" xmlns:r="http://schemas.openxmlformats.org/officeDocument/2006/relationships" xmlns:p="http://schemas.openxmlformats.org/presentationml/2006/main">
  <p:tag name="AS_UNIQUEID" val="147"/>
</p:tagLst>
</file>

<file path=ppt/tags/tag118.xml><?xml version="1.0" encoding="utf-8"?>
<p:tagLst xmlns:a="http://schemas.openxmlformats.org/drawingml/2006/main" xmlns:r="http://schemas.openxmlformats.org/officeDocument/2006/relationships" xmlns:p="http://schemas.openxmlformats.org/presentationml/2006/main">
  <p:tag name="AS_UNIQUEID" val="12"/>
</p:tagLst>
</file>

<file path=ppt/tags/tag119.xml><?xml version="1.0" encoding="utf-8"?>
<p:tagLst xmlns:a="http://schemas.openxmlformats.org/drawingml/2006/main" xmlns:r="http://schemas.openxmlformats.org/officeDocument/2006/relationships" xmlns:p="http://schemas.openxmlformats.org/presentationml/2006/main">
  <p:tag name="AS_UNIQUEID" val="13"/>
</p:tagLst>
</file>

<file path=ppt/tags/tag12.xml><?xml version="1.0" encoding="utf-8"?>
<p:tagLst xmlns:a="http://schemas.openxmlformats.org/drawingml/2006/main" xmlns:r="http://schemas.openxmlformats.org/officeDocument/2006/relationships" xmlns:p="http://schemas.openxmlformats.org/presentationml/2006/main">
  <p:tag name="AS_UNIQUEID" val="19"/>
</p:tagLst>
</file>

<file path=ppt/tags/tag120.xml><?xml version="1.0" encoding="utf-8"?>
<p:tagLst xmlns:a="http://schemas.openxmlformats.org/drawingml/2006/main" xmlns:r="http://schemas.openxmlformats.org/officeDocument/2006/relationships" xmlns:p="http://schemas.openxmlformats.org/presentationml/2006/main">
  <p:tag name="AS_UNIQUEID" val="14"/>
</p:tagLst>
</file>

<file path=ppt/tags/tag121.xml><?xml version="1.0" encoding="utf-8"?>
<p:tagLst xmlns:a="http://schemas.openxmlformats.org/drawingml/2006/main" xmlns:r="http://schemas.openxmlformats.org/officeDocument/2006/relationships" xmlns:p="http://schemas.openxmlformats.org/presentationml/2006/main">
  <p:tag name="AS_UNIQUEID" val="15"/>
</p:tagLst>
</file>

<file path=ppt/tags/tag122.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
</p:tagLst>
</file>

<file path=ppt/tags/tag123.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3"/>
</p:tagLst>
</file>

<file path=ppt/tags/tag124.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4"/>
</p:tagLst>
</file>

<file path=ppt/tags/tag125.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5"/>
</p:tagLst>
</file>

<file path=ppt/tags/tag126.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6"/>
</p:tagLst>
</file>

<file path=ppt/tags/tag127.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7"/>
</p:tagLst>
</file>

<file path=ppt/tags/tag128.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8"/>
</p:tagLst>
</file>

<file path=ppt/tags/tag129.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9"/>
</p:tagLst>
</file>

<file path=ppt/tags/tag13.xml><?xml version="1.0" encoding="utf-8"?>
<p:tagLst xmlns:a="http://schemas.openxmlformats.org/drawingml/2006/main" xmlns:r="http://schemas.openxmlformats.org/officeDocument/2006/relationships" xmlns:p="http://schemas.openxmlformats.org/presentationml/2006/main">
  <p:tag name="AS_UNIQUEID" val="20"/>
</p:tagLst>
</file>

<file path=ppt/tags/tag130.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0"/>
</p:tagLst>
</file>

<file path=ppt/tags/tag131.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1"/>
</p:tagLst>
</file>

<file path=ppt/tags/tag132.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2"/>
</p:tagLst>
</file>

<file path=ppt/tags/tag133.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3"/>
</p:tagLst>
</file>

<file path=ppt/tags/tag134.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4"/>
</p:tagLst>
</file>

<file path=ppt/tags/tag135.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5"/>
</p:tagLst>
</file>

<file path=ppt/tags/tag136.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6"/>
</p:tagLst>
</file>

<file path=ppt/tags/tag137.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7"/>
</p:tagLst>
</file>

<file path=ppt/tags/tag138.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8"/>
</p:tagLst>
</file>

<file path=ppt/tags/tag139.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19"/>
</p:tagLst>
</file>

<file path=ppt/tags/tag14.xml><?xml version="1.0" encoding="utf-8"?>
<p:tagLst xmlns:a="http://schemas.openxmlformats.org/drawingml/2006/main" xmlns:r="http://schemas.openxmlformats.org/officeDocument/2006/relationships" xmlns:p="http://schemas.openxmlformats.org/presentationml/2006/main">
  <p:tag name="AS_UNIQUEID" val="21"/>
</p:tagLst>
</file>

<file path=ppt/tags/tag140.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0"/>
</p:tagLst>
</file>

<file path=ppt/tags/tag141.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1"/>
</p:tagLst>
</file>

<file path=ppt/tags/tag142.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2"/>
</p:tagLst>
</file>

<file path=ppt/tags/tag143.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3"/>
</p:tagLst>
</file>

<file path=ppt/tags/tag144.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4"/>
</p:tagLst>
</file>

<file path=ppt/tags/tag145.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5"/>
</p:tagLst>
</file>

<file path=ppt/tags/tag146.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6"/>
</p:tagLst>
</file>

<file path=ppt/tags/tag147.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7"/>
</p:tagLst>
</file>

<file path=ppt/tags/tag148.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8"/>
</p:tagLst>
</file>

<file path=ppt/tags/tag149.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29"/>
</p:tagLst>
</file>

<file path=ppt/tags/tag15.xml><?xml version="1.0" encoding="utf-8"?>
<p:tagLst xmlns:a="http://schemas.openxmlformats.org/drawingml/2006/main" xmlns:r="http://schemas.openxmlformats.org/officeDocument/2006/relationships" xmlns:p="http://schemas.openxmlformats.org/presentationml/2006/main">
  <p:tag name="AS_UNIQUEID" val="22"/>
</p:tagLst>
</file>

<file path=ppt/tags/tag150.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30"/>
</p:tagLst>
</file>

<file path=ppt/tags/tag151.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31"/>
</p:tagLst>
</file>

<file path=ppt/tags/tag152.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32"/>
</p:tagLst>
</file>

<file path=ppt/tags/tag153.xml><?xml version="1.0" encoding="utf-8"?>
<p:tagLst xmlns:a="http://schemas.openxmlformats.org/drawingml/2006/main" xmlns:r="http://schemas.openxmlformats.org/officeDocument/2006/relationships" xmlns:p="http://schemas.openxmlformats.org/presentationml/2006/main">
  <p:tag name="POCKET_APPLY_TIME" val="2020年2月8日"/>
  <p:tag name="POCKET_APPLY_TYPE" val="Slide"/>
  <p:tag name="APPLYTYPE" val="Other"/>
  <p:tag name="APPLYORDER" val="33"/>
</p:tagLst>
</file>

<file path=ppt/tags/tag154.xml><?xml version="1.0" encoding="utf-8"?>
<p:tagLst xmlns:a="http://schemas.openxmlformats.org/drawingml/2006/main" xmlns:r="http://schemas.openxmlformats.org/officeDocument/2006/relationships" xmlns:p="http://schemas.openxmlformats.org/presentationml/2006/main">
  <p:tag name="AS_UNIQUEID" val="12"/>
</p:tagLst>
</file>

<file path=ppt/tags/tag155.xml><?xml version="1.0" encoding="utf-8"?>
<p:tagLst xmlns:a="http://schemas.openxmlformats.org/drawingml/2006/main" xmlns:r="http://schemas.openxmlformats.org/officeDocument/2006/relationships" xmlns:p="http://schemas.openxmlformats.org/presentationml/2006/main">
  <p:tag name="AS_UNIQUEID" val="13"/>
</p:tagLst>
</file>

<file path=ppt/tags/tag156.xml><?xml version="1.0" encoding="utf-8"?>
<p:tagLst xmlns:a="http://schemas.openxmlformats.org/drawingml/2006/main" xmlns:r="http://schemas.openxmlformats.org/officeDocument/2006/relationships" xmlns:p="http://schemas.openxmlformats.org/presentationml/2006/main">
  <p:tag name="AS_UNIQUEID" val="14"/>
</p:tagLst>
</file>

<file path=ppt/tags/tag157.xml><?xml version="1.0" encoding="utf-8"?>
<p:tagLst xmlns:a="http://schemas.openxmlformats.org/drawingml/2006/main" xmlns:r="http://schemas.openxmlformats.org/officeDocument/2006/relationships" xmlns:p="http://schemas.openxmlformats.org/presentationml/2006/main">
  <p:tag name="AS_UNIQUEID" val="15"/>
</p:tagLst>
</file>

<file path=ppt/tags/tag158.xml><?xml version="1.0" encoding="utf-8"?>
<p:tagLst xmlns:a="http://schemas.openxmlformats.org/drawingml/2006/main" xmlns:r="http://schemas.openxmlformats.org/officeDocument/2006/relationships" xmlns:p="http://schemas.openxmlformats.org/presentationml/2006/main">
  <p:tag name="AS_UNIQUEID" val="1484"/>
</p:tagLst>
</file>

<file path=ppt/tags/tag159.xml><?xml version="1.0" encoding="utf-8"?>
<p:tagLst xmlns:a="http://schemas.openxmlformats.org/drawingml/2006/main" xmlns:r="http://schemas.openxmlformats.org/officeDocument/2006/relationships" xmlns:p="http://schemas.openxmlformats.org/presentationml/2006/main">
  <p:tag name="AS_UNIQUEID" val="1485"/>
</p:tagLst>
</file>

<file path=ppt/tags/tag16.xml><?xml version="1.0" encoding="utf-8"?>
<p:tagLst xmlns:a="http://schemas.openxmlformats.org/drawingml/2006/main" xmlns:r="http://schemas.openxmlformats.org/officeDocument/2006/relationships" xmlns:p="http://schemas.openxmlformats.org/presentationml/2006/main">
  <p:tag name="AS_UNIQUEID" val="23"/>
</p:tagLst>
</file>

<file path=ppt/tags/tag160.xml><?xml version="1.0" encoding="utf-8"?>
<p:tagLst xmlns:a="http://schemas.openxmlformats.org/drawingml/2006/main" xmlns:r="http://schemas.openxmlformats.org/officeDocument/2006/relationships" xmlns:p="http://schemas.openxmlformats.org/presentationml/2006/main">
  <p:tag name="AS_UNIQUEID" val="1486"/>
</p:tagLst>
</file>

<file path=ppt/tags/tag161.xml><?xml version="1.0" encoding="utf-8"?>
<p:tagLst xmlns:a="http://schemas.openxmlformats.org/drawingml/2006/main" xmlns:r="http://schemas.openxmlformats.org/officeDocument/2006/relationships" xmlns:p="http://schemas.openxmlformats.org/presentationml/2006/main">
  <p:tag name="AS_UNIQUEID" val="1487"/>
</p:tagLst>
</file>

<file path=ppt/tags/tag162.xml><?xml version="1.0" encoding="utf-8"?>
<p:tagLst xmlns:a="http://schemas.openxmlformats.org/drawingml/2006/main" xmlns:r="http://schemas.openxmlformats.org/officeDocument/2006/relationships" xmlns:p="http://schemas.openxmlformats.org/presentationml/2006/main">
  <p:tag name="AS_UNIQUEID" val="1488"/>
</p:tagLst>
</file>

<file path=ppt/tags/tag163.xml><?xml version="1.0" encoding="utf-8"?>
<p:tagLst xmlns:a="http://schemas.openxmlformats.org/drawingml/2006/main" xmlns:r="http://schemas.openxmlformats.org/officeDocument/2006/relationships" xmlns:p="http://schemas.openxmlformats.org/presentationml/2006/main">
  <p:tag name="AS_UNIQUEID" val="1489"/>
</p:tagLst>
</file>

<file path=ppt/tags/tag164.xml><?xml version="1.0" encoding="utf-8"?>
<p:tagLst xmlns:a="http://schemas.openxmlformats.org/drawingml/2006/main" xmlns:r="http://schemas.openxmlformats.org/officeDocument/2006/relationships" xmlns:p="http://schemas.openxmlformats.org/presentationml/2006/main">
  <p:tag name="AS_UNIQUEID" val="1490"/>
</p:tagLst>
</file>

<file path=ppt/tags/tag165.xml><?xml version="1.0" encoding="utf-8"?>
<p:tagLst xmlns:a="http://schemas.openxmlformats.org/drawingml/2006/main" xmlns:r="http://schemas.openxmlformats.org/officeDocument/2006/relationships" xmlns:p="http://schemas.openxmlformats.org/presentationml/2006/main">
  <p:tag name="AS_UNIQUEID" val="1491"/>
</p:tagLst>
</file>

<file path=ppt/tags/tag166.xml><?xml version="1.0" encoding="utf-8"?>
<p:tagLst xmlns:a="http://schemas.openxmlformats.org/drawingml/2006/main" xmlns:r="http://schemas.openxmlformats.org/officeDocument/2006/relationships" xmlns:p="http://schemas.openxmlformats.org/presentationml/2006/main">
  <p:tag name="AS_UNIQUEID" val="1492"/>
</p:tagLst>
</file>

<file path=ppt/tags/tag167.xml><?xml version="1.0" encoding="utf-8"?>
<p:tagLst xmlns:a="http://schemas.openxmlformats.org/drawingml/2006/main" xmlns:r="http://schemas.openxmlformats.org/officeDocument/2006/relationships" xmlns:p="http://schemas.openxmlformats.org/presentationml/2006/main">
  <p:tag name="AS_UNIQUEID" val="1493"/>
</p:tagLst>
</file>

<file path=ppt/tags/tag168.xml><?xml version="1.0" encoding="utf-8"?>
<p:tagLst xmlns:a="http://schemas.openxmlformats.org/drawingml/2006/main" xmlns:r="http://schemas.openxmlformats.org/officeDocument/2006/relationships" xmlns:p="http://schemas.openxmlformats.org/presentationml/2006/main">
  <p:tag name="AS_UNIQUEID" val="1494"/>
</p:tagLst>
</file>

<file path=ppt/tags/tag169.xml><?xml version="1.0" encoding="utf-8"?>
<p:tagLst xmlns:a="http://schemas.openxmlformats.org/drawingml/2006/main" xmlns:r="http://schemas.openxmlformats.org/officeDocument/2006/relationships" xmlns:p="http://schemas.openxmlformats.org/presentationml/2006/main">
  <p:tag name="AS_UNIQUEID" val="1495"/>
</p:tagLst>
</file>

<file path=ppt/tags/tag17.xml><?xml version="1.0" encoding="utf-8"?>
<p:tagLst xmlns:a="http://schemas.openxmlformats.org/drawingml/2006/main" xmlns:r="http://schemas.openxmlformats.org/officeDocument/2006/relationships" xmlns:p="http://schemas.openxmlformats.org/presentationml/2006/main">
  <p:tag name="AS_UNIQUEID" val="30"/>
</p:tagLst>
</file>

<file path=ppt/tags/tag170.xml><?xml version="1.0" encoding="utf-8"?>
<p:tagLst xmlns:a="http://schemas.openxmlformats.org/drawingml/2006/main" xmlns:r="http://schemas.openxmlformats.org/officeDocument/2006/relationships" xmlns:p="http://schemas.openxmlformats.org/presentationml/2006/main">
  <p:tag name="AS_UNIQUEID" val="1496"/>
</p:tagLst>
</file>

<file path=ppt/tags/tag171.xml><?xml version="1.0" encoding="utf-8"?>
<p:tagLst xmlns:a="http://schemas.openxmlformats.org/drawingml/2006/main" xmlns:r="http://schemas.openxmlformats.org/officeDocument/2006/relationships" xmlns:p="http://schemas.openxmlformats.org/presentationml/2006/main">
  <p:tag name="AS_UNIQUEID" val="1497"/>
</p:tagLst>
</file>

<file path=ppt/tags/tag172.xml><?xml version="1.0" encoding="utf-8"?>
<p:tagLst xmlns:a="http://schemas.openxmlformats.org/drawingml/2006/main" xmlns:r="http://schemas.openxmlformats.org/officeDocument/2006/relationships" xmlns:p="http://schemas.openxmlformats.org/presentationml/2006/main">
  <p:tag name="AS_UNIQUEID" val="1498"/>
</p:tagLst>
</file>

<file path=ppt/tags/tag173.xml><?xml version="1.0" encoding="utf-8"?>
<p:tagLst xmlns:a="http://schemas.openxmlformats.org/drawingml/2006/main" xmlns:r="http://schemas.openxmlformats.org/officeDocument/2006/relationships" xmlns:p="http://schemas.openxmlformats.org/presentationml/2006/main">
  <p:tag name="AS_UNIQUEID" val="1499"/>
</p:tagLst>
</file>

<file path=ppt/tags/tag174.xml><?xml version="1.0" encoding="utf-8"?>
<p:tagLst xmlns:a="http://schemas.openxmlformats.org/drawingml/2006/main" xmlns:r="http://schemas.openxmlformats.org/officeDocument/2006/relationships" xmlns:p="http://schemas.openxmlformats.org/presentationml/2006/main">
  <p:tag name="AS_UNIQUEID" val="1500"/>
</p:tagLst>
</file>

<file path=ppt/tags/tag175.xml><?xml version="1.0" encoding="utf-8"?>
<p:tagLst xmlns:a="http://schemas.openxmlformats.org/drawingml/2006/main" xmlns:r="http://schemas.openxmlformats.org/officeDocument/2006/relationships" xmlns:p="http://schemas.openxmlformats.org/presentationml/2006/main">
  <p:tag name="AS_UNIQUEID" val="1501"/>
</p:tagLst>
</file>

<file path=ppt/tags/tag176.xml><?xml version="1.0" encoding="utf-8"?>
<p:tagLst xmlns:a="http://schemas.openxmlformats.org/drawingml/2006/main" xmlns:r="http://schemas.openxmlformats.org/officeDocument/2006/relationships" xmlns:p="http://schemas.openxmlformats.org/presentationml/2006/main">
  <p:tag name="AS_UNIQUEID" val="1502"/>
</p:tagLst>
</file>

<file path=ppt/tags/tag177.xml><?xml version="1.0" encoding="utf-8"?>
<p:tagLst xmlns:a="http://schemas.openxmlformats.org/drawingml/2006/main" xmlns:r="http://schemas.openxmlformats.org/officeDocument/2006/relationships" xmlns:p="http://schemas.openxmlformats.org/presentationml/2006/main">
  <p:tag name="AS_UNIQUEID" val="1503"/>
</p:tagLst>
</file>

<file path=ppt/tags/tag178.xml><?xml version="1.0" encoding="utf-8"?>
<p:tagLst xmlns:a="http://schemas.openxmlformats.org/drawingml/2006/main" xmlns:r="http://schemas.openxmlformats.org/officeDocument/2006/relationships" xmlns:p="http://schemas.openxmlformats.org/presentationml/2006/main">
  <p:tag name="AS_UNIQUEID" val="1504"/>
</p:tagLst>
</file>

<file path=ppt/tags/tag179.xml><?xml version="1.0" encoding="utf-8"?>
<p:tagLst xmlns:a="http://schemas.openxmlformats.org/drawingml/2006/main" xmlns:r="http://schemas.openxmlformats.org/officeDocument/2006/relationships" xmlns:p="http://schemas.openxmlformats.org/presentationml/2006/main">
  <p:tag name="AS_UNIQUEID" val="1505"/>
</p:tagLst>
</file>

<file path=ppt/tags/tag18.xml><?xml version="1.0" encoding="utf-8"?>
<p:tagLst xmlns:a="http://schemas.openxmlformats.org/drawingml/2006/main" xmlns:r="http://schemas.openxmlformats.org/officeDocument/2006/relationships" xmlns:p="http://schemas.openxmlformats.org/presentationml/2006/main">
  <p:tag name="AS_UNIQUEID" val="31"/>
</p:tagLst>
</file>

<file path=ppt/tags/tag180.xml><?xml version="1.0" encoding="utf-8"?>
<p:tagLst xmlns:a="http://schemas.openxmlformats.org/drawingml/2006/main" xmlns:r="http://schemas.openxmlformats.org/officeDocument/2006/relationships" xmlns:p="http://schemas.openxmlformats.org/presentationml/2006/main">
  <p:tag name="AS_UNIQUEID" val="1506"/>
</p:tagLst>
</file>

<file path=ppt/tags/tag181.xml><?xml version="1.0" encoding="utf-8"?>
<p:tagLst xmlns:a="http://schemas.openxmlformats.org/drawingml/2006/main" xmlns:r="http://schemas.openxmlformats.org/officeDocument/2006/relationships" xmlns:p="http://schemas.openxmlformats.org/presentationml/2006/main">
  <p:tag name="AS_UNIQUEID" val="1507"/>
</p:tagLst>
</file>

<file path=ppt/tags/tag182.xml><?xml version="1.0" encoding="utf-8"?>
<p:tagLst xmlns:a="http://schemas.openxmlformats.org/drawingml/2006/main" xmlns:r="http://schemas.openxmlformats.org/officeDocument/2006/relationships" xmlns:p="http://schemas.openxmlformats.org/presentationml/2006/main">
  <p:tag name="AS_UNIQUEID" val="1508"/>
</p:tagLst>
</file>

<file path=ppt/tags/tag183.xml><?xml version="1.0" encoding="utf-8"?>
<p:tagLst xmlns:a="http://schemas.openxmlformats.org/drawingml/2006/main" xmlns:r="http://schemas.openxmlformats.org/officeDocument/2006/relationships" xmlns:p="http://schemas.openxmlformats.org/presentationml/2006/main">
  <p:tag name="AS_UNIQUEID" val="1509"/>
</p:tagLst>
</file>

<file path=ppt/tags/tag184.xml><?xml version="1.0" encoding="utf-8"?>
<p:tagLst xmlns:a="http://schemas.openxmlformats.org/drawingml/2006/main" xmlns:r="http://schemas.openxmlformats.org/officeDocument/2006/relationships" xmlns:p="http://schemas.openxmlformats.org/presentationml/2006/main">
  <p:tag name="AS_UNIQUEID" val="1510"/>
</p:tagLst>
</file>

<file path=ppt/tags/tag185.xml><?xml version="1.0" encoding="utf-8"?>
<p:tagLst xmlns:a="http://schemas.openxmlformats.org/drawingml/2006/main" xmlns:r="http://schemas.openxmlformats.org/officeDocument/2006/relationships" xmlns:p="http://schemas.openxmlformats.org/presentationml/2006/main">
  <p:tag name="AS_UNIQUEID" val="1511"/>
</p:tagLst>
</file>

<file path=ppt/tags/tag186.xml><?xml version="1.0" encoding="utf-8"?>
<p:tagLst xmlns:a="http://schemas.openxmlformats.org/drawingml/2006/main" xmlns:r="http://schemas.openxmlformats.org/officeDocument/2006/relationships" xmlns:p="http://schemas.openxmlformats.org/presentationml/2006/main">
  <p:tag name="AS_UNIQUEID" val="1512"/>
</p:tagLst>
</file>

<file path=ppt/tags/tag187.xml><?xml version="1.0" encoding="utf-8"?>
<p:tagLst xmlns:a="http://schemas.openxmlformats.org/drawingml/2006/main" xmlns:r="http://schemas.openxmlformats.org/officeDocument/2006/relationships" xmlns:p="http://schemas.openxmlformats.org/presentationml/2006/main">
  <p:tag name="AS_UNIQUEID" val="1513"/>
</p:tagLst>
</file>

<file path=ppt/tags/tag188.xml><?xml version="1.0" encoding="utf-8"?>
<p:tagLst xmlns:a="http://schemas.openxmlformats.org/drawingml/2006/main" xmlns:r="http://schemas.openxmlformats.org/officeDocument/2006/relationships" xmlns:p="http://schemas.openxmlformats.org/presentationml/2006/main">
  <p:tag name="AS_UNIQUEID" val="1514"/>
</p:tagLst>
</file>

<file path=ppt/tags/tag189.xml><?xml version="1.0" encoding="utf-8"?>
<p:tagLst xmlns:a="http://schemas.openxmlformats.org/drawingml/2006/main" xmlns:r="http://schemas.openxmlformats.org/officeDocument/2006/relationships" xmlns:p="http://schemas.openxmlformats.org/presentationml/2006/main">
  <p:tag name="AS_UNIQUEID" val="1515"/>
</p:tagLst>
</file>

<file path=ppt/tags/tag19.xml><?xml version="1.0" encoding="utf-8"?>
<p:tagLst xmlns:a="http://schemas.openxmlformats.org/drawingml/2006/main" xmlns:r="http://schemas.openxmlformats.org/officeDocument/2006/relationships" xmlns:p="http://schemas.openxmlformats.org/presentationml/2006/main">
  <p:tag name="AS_UNIQUEID" val="32"/>
</p:tagLst>
</file>

<file path=ppt/tags/tag190.xml><?xml version="1.0" encoding="utf-8"?>
<p:tagLst xmlns:a="http://schemas.openxmlformats.org/drawingml/2006/main" xmlns:r="http://schemas.openxmlformats.org/officeDocument/2006/relationships" xmlns:p="http://schemas.openxmlformats.org/presentationml/2006/main">
  <p:tag name="AS_UNIQUEID" val="1516"/>
</p:tagLst>
</file>

<file path=ppt/tags/tag191.xml><?xml version="1.0" encoding="utf-8"?>
<p:tagLst xmlns:a="http://schemas.openxmlformats.org/drawingml/2006/main" xmlns:r="http://schemas.openxmlformats.org/officeDocument/2006/relationships" xmlns:p="http://schemas.openxmlformats.org/presentationml/2006/main">
  <p:tag name="AS_UNIQUEID" val="1517"/>
</p:tagLst>
</file>

<file path=ppt/tags/tag192.xml><?xml version="1.0" encoding="utf-8"?>
<p:tagLst xmlns:a="http://schemas.openxmlformats.org/drawingml/2006/main" xmlns:r="http://schemas.openxmlformats.org/officeDocument/2006/relationships" xmlns:p="http://schemas.openxmlformats.org/presentationml/2006/main">
  <p:tag name="AS_UNIQUEID" val="1518"/>
</p:tagLst>
</file>

<file path=ppt/tags/tag193.xml><?xml version="1.0" encoding="utf-8"?>
<p:tagLst xmlns:a="http://schemas.openxmlformats.org/drawingml/2006/main" xmlns:r="http://schemas.openxmlformats.org/officeDocument/2006/relationships" xmlns:p="http://schemas.openxmlformats.org/presentationml/2006/main">
  <p:tag name="AS_UNIQUEID" val="1519"/>
</p:tagLst>
</file>

<file path=ppt/tags/tag194.xml><?xml version="1.0" encoding="utf-8"?>
<p:tagLst xmlns:a="http://schemas.openxmlformats.org/drawingml/2006/main" xmlns:r="http://schemas.openxmlformats.org/officeDocument/2006/relationships" xmlns:p="http://schemas.openxmlformats.org/presentationml/2006/main">
  <p:tag name="AS_UNIQUEID" val="1520"/>
</p:tagLst>
</file>

<file path=ppt/tags/tag195.xml><?xml version="1.0" encoding="utf-8"?>
<p:tagLst xmlns:a="http://schemas.openxmlformats.org/drawingml/2006/main" xmlns:r="http://schemas.openxmlformats.org/officeDocument/2006/relationships" xmlns:p="http://schemas.openxmlformats.org/presentationml/2006/main">
  <p:tag name="AS_UNIQUEID" val="1521"/>
</p:tagLst>
</file>

<file path=ppt/tags/tag196.xml><?xml version="1.0" encoding="utf-8"?>
<p:tagLst xmlns:a="http://schemas.openxmlformats.org/drawingml/2006/main" xmlns:r="http://schemas.openxmlformats.org/officeDocument/2006/relationships" xmlns:p="http://schemas.openxmlformats.org/presentationml/2006/main">
  <p:tag name="AS_UNIQUEID" val="1522"/>
</p:tagLst>
</file>

<file path=ppt/tags/tag197.xml><?xml version="1.0" encoding="utf-8"?>
<p:tagLst xmlns:a="http://schemas.openxmlformats.org/drawingml/2006/main" xmlns:r="http://schemas.openxmlformats.org/officeDocument/2006/relationships" xmlns:p="http://schemas.openxmlformats.org/presentationml/2006/main">
  <p:tag name="AS_UNIQUEID" val="1523"/>
</p:tagLst>
</file>

<file path=ppt/tags/tag198.xml><?xml version="1.0" encoding="utf-8"?>
<p:tagLst xmlns:a="http://schemas.openxmlformats.org/drawingml/2006/main" xmlns:r="http://schemas.openxmlformats.org/officeDocument/2006/relationships" xmlns:p="http://schemas.openxmlformats.org/presentationml/2006/main">
  <p:tag name="AS_UNIQUEID" val="1524"/>
</p:tagLst>
</file>

<file path=ppt/tags/tag199.xml><?xml version="1.0" encoding="utf-8"?>
<p:tagLst xmlns:a="http://schemas.openxmlformats.org/drawingml/2006/main" xmlns:r="http://schemas.openxmlformats.org/officeDocument/2006/relationships" xmlns:p="http://schemas.openxmlformats.org/presentationml/2006/main">
  <p:tag name="AS_UNIQUEID" val="1525"/>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AS_UNIQUEID" val="33"/>
</p:tagLst>
</file>

<file path=ppt/tags/tag200.xml><?xml version="1.0" encoding="utf-8"?>
<p:tagLst xmlns:a="http://schemas.openxmlformats.org/drawingml/2006/main" xmlns:r="http://schemas.openxmlformats.org/officeDocument/2006/relationships" xmlns:p="http://schemas.openxmlformats.org/presentationml/2006/main">
  <p:tag name="AS_UNIQUEID" val="1526"/>
</p:tagLst>
</file>

<file path=ppt/tags/tag201.xml><?xml version="1.0" encoding="utf-8"?>
<p:tagLst xmlns:a="http://schemas.openxmlformats.org/drawingml/2006/main" xmlns:r="http://schemas.openxmlformats.org/officeDocument/2006/relationships" xmlns:p="http://schemas.openxmlformats.org/presentationml/2006/main">
  <p:tag name="AS_UNIQUEID" val="1527"/>
</p:tagLst>
</file>

<file path=ppt/tags/tag202.xml><?xml version="1.0" encoding="utf-8"?>
<p:tagLst xmlns:a="http://schemas.openxmlformats.org/drawingml/2006/main" xmlns:r="http://schemas.openxmlformats.org/officeDocument/2006/relationships" xmlns:p="http://schemas.openxmlformats.org/presentationml/2006/main">
  <p:tag name="AS_UNIQUEID" val="1528"/>
</p:tagLst>
</file>

<file path=ppt/tags/tag203.xml><?xml version="1.0" encoding="utf-8"?>
<p:tagLst xmlns:a="http://schemas.openxmlformats.org/drawingml/2006/main" xmlns:r="http://schemas.openxmlformats.org/officeDocument/2006/relationships" xmlns:p="http://schemas.openxmlformats.org/presentationml/2006/main">
  <p:tag name="AS_UNIQUEID" val="1529"/>
</p:tagLst>
</file>

<file path=ppt/tags/tag204.xml><?xml version="1.0" encoding="utf-8"?>
<p:tagLst xmlns:a="http://schemas.openxmlformats.org/drawingml/2006/main" xmlns:r="http://schemas.openxmlformats.org/officeDocument/2006/relationships" xmlns:p="http://schemas.openxmlformats.org/presentationml/2006/main">
  <p:tag name="AS_UNIQUEID" val="1530"/>
</p:tagLst>
</file>

<file path=ppt/tags/tag205.xml><?xml version="1.0" encoding="utf-8"?>
<p:tagLst xmlns:a="http://schemas.openxmlformats.org/drawingml/2006/main" xmlns:r="http://schemas.openxmlformats.org/officeDocument/2006/relationships" xmlns:p="http://schemas.openxmlformats.org/presentationml/2006/main">
  <p:tag name="AS_UNIQUEID" val="1531"/>
</p:tagLst>
</file>

<file path=ppt/tags/tag206.xml><?xml version="1.0" encoding="utf-8"?>
<p:tagLst xmlns:a="http://schemas.openxmlformats.org/drawingml/2006/main" xmlns:r="http://schemas.openxmlformats.org/officeDocument/2006/relationships" xmlns:p="http://schemas.openxmlformats.org/presentationml/2006/main">
  <p:tag name="AS_UNIQUEID" val="1532"/>
</p:tagLst>
</file>

<file path=ppt/tags/tag207.xml><?xml version="1.0" encoding="utf-8"?>
<p:tagLst xmlns:a="http://schemas.openxmlformats.org/drawingml/2006/main" xmlns:r="http://schemas.openxmlformats.org/officeDocument/2006/relationships" xmlns:p="http://schemas.openxmlformats.org/presentationml/2006/main">
  <p:tag name="AS_UNIQUEID" val="1533"/>
</p:tagLst>
</file>

<file path=ppt/tags/tag208.xml><?xml version="1.0" encoding="utf-8"?>
<p:tagLst xmlns:a="http://schemas.openxmlformats.org/drawingml/2006/main" xmlns:r="http://schemas.openxmlformats.org/officeDocument/2006/relationships" xmlns:p="http://schemas.openxmlformats.org/presentationml/2006/main">
  <p:tag name="AS_UNIQUEID" val="1534"/>
</p:tagLst>
</file>

<file path=ppt/tags/tag209.xml><?xml version="1.0" encoding="utf-8"?>
<p:tagLst xmlns:a="http://schemas.openxmlformats.org/drawingml/2006/main" xmlns:r="http://schemas.openxmlformats.org/officeDocument/2006/relationships" xmlns:p="http://schemas.openxmlformats.org/presentationml/2006/main">
  <p:tag name="AS_UNIQUEID" val="1535"/>
</p:tagLst>
</file>

<file path=ppt/tags/tag21.xml><?xml version="1.0" encoding="utf-8"?>
<p:tagLst xmlns:a="http://schemas.openxmlformats.org/drawingml/2006/main" xmlns:r="http://schemas.openxmlformats.org/officeDocument/2006/relationships" xmlns:p="http://schemas.openxmlformats.org/presentationml/2006/main">
  <p:tag name="AS_UNIQUEID" val="34"/>
</p:tagLst>
</file>

<file path=ppt/tags/tag210.xml><?xml version="1.0" encoding="utf-8"?>
<p:tagLst xmlns:a="http://schemas.openxmlformats.org/drawingml/2006/main" xmlns:r="http://schemas.openxmlformats.org/officeDocument/2006/relationships" xmlns:p="http://schemas.openxmlformats.org/presentationml/2006/main">
  <p:tag name="AS_UNIQUEID" val="1536"/>
</p:tagLst>
</file>

<file path=ppt/tags/tag211.xml><?xml version="1.0" encoding="utf-8"?>
<p:tagLst xmlns:a="http://schemas.openxmlformats.org/drawingml/2006/main" xmlns:r="http://schemas.openxmlformats.org/officeDocument/2006/relationships" xmlns:p="http://schemas.openxmlformats.org/presentationml/2006/main">
  <p:tag name="AS_UNIQUEID" val="1537"/>
</p:tagLst>
</file>

<file path=ppt/tags/tag212.xml><?xml version="1.0" encoding="utf-8"?>
<p:tagLst xmlns:a="http://schemas.openxmlformats.org/drawingml/2006/main" xmlns:r="http://schemas.openxmlformats.org/officeDocument/2006/relationships" xmlns:p="http://schemas.openxmlformats.org/presentationml/2006/main">
  <p:tag name="AS_UNIQUEID" val="1538"/>
</p:tagLst>
</file>

<file path=ppt/tags/tag213.xml><?xml version="1.0" encoding="utf-8"?>
<p:tagLst xmlns:a="http://schemas.openxmlformats.org/drawingml/2006/main" xmlns:r="http://schemas.openxmlformats.org/officeDocument/2006/relationships" xmlns:p="http://schemas.openxmlformats.org/presentationml/2006/main">
  <p:tag name="AS_UNIQUEID" val="1539"/>
</p:tagLst>
</file>

<file path=ppt/tags/tag214.xml><?xml version="1.0" encoding="utf-8"?>
<p:tagLst xmlns:a="http://schemas.openxmlformats.org/drawingml/2006/main" xmlns:r="http://schemas.openxmlformats.org/officeDocument/2006/relationships" xmlns:p="http://schemas.openxmlformats.org/presentationml/2006/main">
  <p:tag name="AS_UNIQUEID" val="1540"/>
</p:tagLst>
</file>

<file path=ppt/tags/tag215.xml><?xml version="1.0" encoding="utf-8"?>
<p:tagLst xmlns:a="http://schemas.openxmlformats.org/drawingml/2006/main" xmlns:r="http://schemas.openxmlformats.org/officeDocument/2006/relationships" xmlns:p="http://schemas.openxmlformats.org/presentationml/2006/main">
  <p:tag name="AS_UNIQUEID" val="1541"/>
</p:tagLst>
</file>

<file path=ppt/tags/tag216.xml><?xml version="1.0" encoding="utf-8"?>
<p:tagLst xmlns:a="http://schemas.openxmlformats.org/drawingml/2006/main" xmlns:r="http://schemas.openxmlformats.org/officeDocument/2006/relationships" xmlns:p="http://schemas.openxmlformats.org/presentationml/2006/main">
  <p:tag name="AS_UNIQUEID" val="1542"/>
</p:tagLst>
</file>

<file path=ppt/tags/tag217.xml><?xml version="1.0" encoding="utf-8"?>
<p:tagLst xmlns:a="http://schemas.openxmlformats.org/drawingml/2006/main" xmlns:r="http://schemas.openxmlformats.org/officeDocument/2006/relationships" xmlns:p="http://schemas.openxmlformats.org/presentationml/2006/main">
  <p:tag name="AS_UNIQUEID" val="1543"/>
</p:tagLst>
</file>

<file path=ppt/tags/tag218.xml><?xml version="1.0" encoding="utf-8"?>
<p:tagLst xmlns:a="http://schemas.openxmlformats.org/drawingml/2006/main" xmlns:r="http://schemas.openxmlformats.org/officeDocument/2006/relationships" xmlns:p="http://schemas.openxmlformats.org/presentationml/2006/main">
  <p:tag name="AS_UNIQUEID" val="1544"/>
</p:tagLst>
</file>

<file path=ppt/tags/tag219.xml><?xml version="1.0" encoding="utf-8"?>
<p:tagLst xmlns:a="http://schemas.openxmlformats.org/drawingml/2006/main" xmlns:r="http://schemas.openxmlformats.org/officeDocument/2006/relationships" xmlns:p="http://schemas.openxmlformats.org/presentationml/2006/main">
  <p:tag name="AS_UNIQUEID" val="1545"/>
</p:tagLst>
</file>

<file path=ppt/tags/tag22.xml><?xml version="1.0" encoding="utf-8"?>
<p:tagLst xmlns:a="http://schemas.openxmlformats.org/drawingml/2006/main" xmlns:r="http://schemas.openxmlformats.org/officeDocument/2006/relationships" xmlns:p="http://schemas.openxmlformats.org/presentationml/2006/main">
  <p:tag name="AS_UNIQUEID" val="35"/>
</p:tagLst>
</file>

<file path=ppt/tags/tag220.xml><?xml version="1.0" encoding="utf-8"?>
<p:tagLst xmlns:a="http://schemas.openxmlformats.org/drawingml/2006/main" xmlns:r="http://schemas.openxmlformats.org/officeDocument/2006/relationships" xmlns:p="http://schemas.openxmlformats.org/presentationml/2006/main">
  <p:tag name="AS_UNIQUEID" val="1546"/>
</p:tagLst>
</file>

<file path=ppt/tags/tag221.xml><?xml version="1.0" encoding="utf-8"?>
<p:tagLst xmlns:a="http://schemas.openxmlformats.org/drawingml/2006/main" xmlns:r="http://schemas.openxmlformats.org/officeDocument/2006/relationships" xmlns:p="http://schemas.openxmlformats.org/presentationml/2006/main">
  <p:tag name="AS_UNIQUEID" val="1547"/>
</p:tagLst>
</file>

<file path=ppt/tags/tag222.xml><?xml version="1.0" encoding="utf-8"?>
<p:tagLst xmlns:a="http://schemas.openxmlformats.org/drawingml/2006/main" xmlns:r="http://schemas.openxmlformats.org/officeDocument/2006/relationships" xmlns:p="http://schemas.openxmlformats.org/presentationml/2006/main">
  <p:tag name="AS_UNIQUEID" val="1548"/>
</p:tagLst>
</file>

<file path=ppt/tags/tag223.xml><?xml version="1.0" encoding="utf-8"?>
<p:tagLst xmlns:a="http://schemas.openxmlformats.org/drawingml/2006/main" xmlns:r="http://schemas.openxmlformats.org/officeDocument/2006/relationships" xmlns:p="http://schemas.openxmlformats.org/presentationml/2006/main">
  <p:tag name="AS_UNIQUEID" val="1549"/>
</p:tagLst>
</file>

<file path=ppt/tags/tag224.xml><?xml version="1.0" encoding="utf-8"?>
<p:tagLst xmlns:a="http://schemas.openxmlformats.org/drawingml/2006/main" xmlns:r="http://schemas.openxmlformats.org/officeDocument/2006/relationships" xmlns:p="http://schemas.openxmlformats.org/presentationml/2006/main">
  <p:tag name="AS_UNIQUEID" val="1550"/>
</p:tagLst>
</file>

<file path=ppt/tags/tag225.xml><?xml version="1.0" encoding="utf-8"?>
<p:tagLst xmlns:a="http://schemas.openxmlformats.org/drawingml/2006/main" xmlns:r="http://schemas.openxmlformats.org/officeDocument/2006/relationships" xmlns:p="http://schemas.openxmlformats.org/presentationml/2006/main">
  <p:tag name="AS_UNIQUEID" val="1551"/>
</p:tagLst>
</file>

<file path=ppt/tags/tag226.xml><?xml version="1.0" encoding="utf-8"?>
<p:tagLst xmlns:a="http://schemas.openxmlformats.org/drawingml/2006/main" xmlns:r="http://schemas.openxmlformats.org/officeDocument/2006/relationships" xmlns:p="http://schemas.openxmlformats.org/presentationml/2006/main">
  <p:tag name="AS_UNIQUEID" val="1552"/>
</p:tagLst>
</file>

<file path=ppt/tags/tag227.xml><?xml version="1.0" encoding="utf-8"?>
<p:tagLst xmlns:a="http://schemas.openxmlformats.org/drawingml/2006/main" xmlns:r="http://schemas.openxmlformats.org/officeDocument/2006/relationships" xmlns:p="http://schemas.openxmlformats.org/presentationml/2006/main">
  <p:tag name="AS_UNIQUEID" val="1553"/>
</p:tagLst>
</file>

<file path=ppt/tags/tag228.xml><?xml version="1.0" encoding="utf-8"?>
<p:tagLst xmlns:a="http://schemas.openxmlformats.org/drawingml/2006/main" xmlns:r="http://schemas.openxmlformats.org/officeDocument/2006/relationships" xmlns:p="http://schemas.openxmlformats.org/presentationml/2006/main">
  <p:tag name="AS_UNIQUEID" val="1554"/>
</p:tagLst>
</file>

<file path=ppt/tags/tag229.xml><?xml version="1.0" encoding="utf-8"?>
<p:tagLst xmlns:a="http://schemas.openxmlformats.org/drawingml/2006/main" xmlns:r="http://schemas.openxmlformats.org/officeDocument/2006/relationships" xmlns:p="http://schemas.openxmlformats.org/presentationml/2006/main">
  <p:tag name="AS_UNIQUEID" val="1555"/>
</p:tagLst>
</file>

<file path=ppt/tags/tag23.xml><?xml version="1.0" encoding="utf-8"?>
<p:tagLst xmlns:a="http://schemas.openxmlformats.org/drawingml/2006/main" xmlns:r="http://schemas.openxmlformats.org/officeDocument/2006/relationships" xmlns:p="http://schemas.openxmlformats.org/presentationml/2006/main">
  <p:tag name="AS_UNIQUEID" val="36"/>
</p:tagLst>
</file>

<file path=ppt/tags/tag230.xml><?xml version="1.0" encoding="utf-8"?>
<p:tagLst xmlns:a="http://schemas.openxmlformats.org/drawingml/2006/main" xmlns:r="http://schemas.openxmlformats.org/officeDocument/2006/relationships" xmlns:p="http://schemas.openxmlformats.org/presentationml/2006/main">
  <p:tag name="AS_UNIQUEID" val="1556"/>
</p:tagLst>
</file>

<file path=ppt/tags/tag231.xml><?xml version="1.0" encoding="utf-8"?>
<p:tagLst xmlns:a="http://schemas.openxmlformats.org/drawingml/2006/main" xmlns:r="http://schemas.openxmlformats.org/officeDocument/2006/relationships" xmlns:p="http://schemas.openxmlformats.org/presentationml/2006/main">
  <p:tag name="AS_UNIQUEID" val="1557"/>
</p:tagLst>
</file>

<file path=ppt/tags/tag232.xml><?xml version="1.0" encoding="utf-8"?>
<p:tagLst xmlns:a="http://schemas.openxmlformats.org/drawingml/2006/main" xmlns:r="http://schemas.openxmlformats.org/officeDocument/2006/relationships" xmlns:p="http://schemas.openxmlformats.org/presentationml/2006/main">
  <p:tag name="AS_UNIQUEID" val="1558"/>
</p:tagLst>
</file>

<file path=ppt/tags/tag233.xml><?xml version="1.0" encoding="utf-8"?>
<p:tagLst xmlns:a="http://schemas.openxmlformats.org/drawingml/2006/main" xmlns:r="http://schemas.openxmlformats.org/officeDocument/2006/relationships" xmlns:p="http://schemas.openxmlformats.org/presentationml/2006/main">
  <p:tag name="AS_UNIQUEID" val="1559"/>
</p:tagLst>
</file>

<file path=ppt/tags/tag234.xml><?xml version="1.0" encoding="utf-8"?>
<p:tagLst xmlns:a="http://schemas.openxmlformats.org/drawingml/2006/main" xmlns:r="http://schemas.openxmlformats.org/officeDocument/2006/relationships" xmlns:p="http://schemas.openxmlformats.org/presentationml/2006/main">
  <p:tag name="AS_UNIQUEID" val="1560"/>
</p:tagLst>
</file>

<file path=ppt/tags/tag235.xml><?xml version="1.0" encoding="utf-8"?>
<p:tagLst xmlns:a="http://schemas.openxmlformats.org/drawingml/2006/main" xmlns:r="http://schemas.openxmlformats.org/officeDocument/2006/relationships" xmlns:p="http://schemas.openxmlformats.org/presentationml/2006/main">
  <p:tag name="AS_UNIQUEID" val="1561"/>
</p:tagLst>
</file>

<file path=ppt/tags/tag236.xml><?xml version="1.0" encoding="utf-8"?>
<p:tagLst xmlns:a="http://schemas.openxmlformats.org/drawingml/2006/main" xmlns:r="http://schemas.openxmlformats.org/officeDocument/2006/relationships" xmlns:p="http://schemas.openxmlformats.org/presentationml/2006/main">
  <p:tag name="AS_UNIQUEID" val="1562"/>
</p:tagLst>
</file>

<file path=ppt/tags/tag237.xml><?xml version="1.0" encoding="utf-8"?>
<p:tagLst xmlns:a="http://schemas.openxmlformats.org/drawingml/2006/main" xmlns:r="http://schemas.openxmlformats.org/officeDocument/2006/relationships" xmlns:p="http://schemas.openxmlformats.org/presentationml/2006/main">
  <p:tag name="AS_UNIQUEID" val="1563"/>
</p:tagLst>
</file>

<file path=ppt/tags/tag238.xml><?xml version="1.0" encoding="utf-8"?>
<p:tagLst xmlns:a="http://schemas.openxmlformats.org/drawingml/2006/main" xmlns:r="http://schemas.openxmlformats.org/officeDocument/2006/relationships" xmlns:p="http://schemas.openxmlformats.org/presentationml/2006/main">
  <p:tag name="AS_UNIQUEID" val="1564"/>
</p:tagLst>
</file>

<file path=ppt/tags/tag239.xml><?xml version="1.0" encoding="utf-8"?>
<p:tagLst xmlns:a="http://schemas.openxmlformats.org/drawingml/2006/main" xmlns:r="http://schemas.openxmlformats.org/officeDocument/2006/relationships" xmlns:p="http://schemas.openxmlformats.org/presentationml/2006/main">
  <p:tag name="AS_UNIQUEID" val="1565"/>
</p:tagLst>
</file>

<file path=ppt/tags/tag24.xml><?xml version="1.0" encoding="utf-8"?>
<p:tagLst xmlns:a="http://schemas.openxmlformats.org/drawingml/2006/main" xmlns:r="http://schemas.openxmlformats.org/officeDocument/2006/relationships" xmlns:p="http://schemas.openxmlformats.org/presentationml/2006/main">
  <p:tag name="AS_UNIQUEID" val="37"/>
</p:tagLst>
</file>

<file path=ppt/tags/tag240.xml><?xml version="1.0" encoding="utf-8"?>
<p:tagLst xmlns:a="http://schemas.openxmlformats.org/drawingml/2006/main" xmlns:r="http://schemas.openxmlformats.org/officeDocument/2006/relationships" xmlns:p="http://schemas.openxmlformats.org/presentationml/2006/main">
  <p:tag name="AS_UNIQUEID" val="1566"/>
</p:tagLst>
</file>

<file path=ppt/tags/tag241.xml><?xml version="1.0" encoding="utf-8"?>
<p:tagLst xmlns:a="http://schemas.openxmlformats.org/drawingml/2006/main" xmlns:r="http://schemas.openxmlformats.org/officeDocument/2006/relationships" xmlns:p="http://schemas.openxmlformats.org/presentationml/2006/main">
  <p:tag name="AS_UNIQUEID" val="1567"/>
</p:tagLst>
</file>

<file path=ppt/tags/tag242.xml><?xml version="1.0" encoding="utf-8"?>
<p:tagLst xmlns:a="http://schemas.openxmlformats.org/drawingml/2006/main" xmlns:r="http://schemas.openxmlformats.org/officeDocument/2006/relationships" xmlns:p="http://schemas.openxmlformats.org/presentationml/2006/main">
  <p:tag name="AS_UNIQUEID" val="1568"/>
</p:tagLst>
</file>

<file path=ppt/tags/tag243.xml><?xml version="1.0" encoding="utf-8"?>
<p:tagLst xmlns:a="http://schemas.openxmlformats.org/drawingml/2006/main" xmlns:r="http://schemas.openxmlformats.org/officeDocument/2006/relationships" xmlns:p="http://schemas.openxmlformats.org/presentationml/2006/main">
  <p:tag name="AS_UNIQUEID" val="1569"/>
</p:tagLst>
</file>

<file path=ppt/tags/tag244.xml><?xml version="1.0" encoding="utf-8"?>
<p:tagLst xmlns:a="http://schemas.openxmlformats.org/drawingml/2006/main" xmlns:r="http://schemas.openxmlformats.org/officeDocument/2006/relationships" xmlns:p="http://schemas.openxmlformats.org/presentationml/2006/main">
  <p:tag name="AS_UNIQUEID" val="1570"/>
</p:tagLst>
</file>

<file path=ppt/tags/tag245.xml><?xml version="1.0" encoding="utf-8"?>
<p:tagLst xmlns:a="http://schemas.openxmlformats.org/drawingml/2006/main" xmlns:r="http://schemas.openxmlformats.org/officeDocument/2006/relationships" xmlns:p="http://schemas.openxmlformats.org/presentationml/2006/main">
  <p:tag name="AS_UNIQUEID" val="1571"/>
</p:tagLst>
</file>

<file path=ppt/tags/tag246.xml><?xml version="1.0" encoding="utf-8"?>
<p:tagLst xmlns:a="http://schemas.openxmlformats.org/drawingml/2006/main" xmlns:r="http://schemas.openxmlformats.org/officeDocument/2006/relationships" xmlns:p="http://schemas.openxmlformats.org/presentationml/2006/main">
  <p:tag name="AS_UNIQUEID" val="1572"/>
</p:tagLst>
</file>

<file path=ppt/tags/tag247.xml><?xml version="1.0" encoding="utf-8"?>
<p:tagLst xmlns:a="http://schemas.openxmlformats.org/drawingml/2006/main" xmlns:r="http://schemas.openxmlformats.org/officeDocument/2006/relationships" xmlns:p="http://schemas.openxmlformats.org/presentationml/2006/main">
  <p:tag name="AS_UNIQUEID" val="1508"/>
</p:tagLst>
</file>

<file path=ppt/tags/tag248.xml><?xml version="1.0" encoding="utf-8"?>
<p:tagLst xmlns:a="http://schemas.openxmlformats.org/drawingml/2006/main" xmlns:r="http://schemas.openxmlformats.org/officeDocument/2006/relationships" xmlns:p="http://schemas.openxmlformats.org/presentationml/2006/main">
  <p:tag name="AS_UNIQUEID" val="1573"/>
</p:tagLst>
</file>

<file path=ppt/tags/tag249.xml><?xml version="1.0" encoding="utf-8"?>
<p:tagLst xmlns:a="http://schemas.openxmlformats.org/drawingml/2006/main" xmlns:r="http://schemas.openxmlformats.org/officeDocument/2006/relationships" xmlns:p="http://schemas.openxmlformats.org/presentationml/2006/main">
  <p:tag name="AS_UNIQUEID" val="1574"/>
</p:tagLst>
</file>

<file path=ppt/tags/tag25.xml><?xml version="1.0" encoding="utf-8"?>
<p:tagLst xmlns:a="http://schemas.openxmlformats.org/drawingml/2006/main" xmlns:r="http://schemas.openxmlformats.org/officeDocument/2006/relationships" xmlns:p="http://schemas.openxmlformats.org/presentationml/2006/main">
  <p:tag name="AS_UNIQUEID" val="38"/>
</p:tagLst>
</file>

<file path=ppt/tags/tag250.xml><?xml version="1.0" encoding="utf-8"?>
<p:tagLst xmlns:a="http://schemas.openxmlformats.org/drawingml/2006/main" xmlns:r="http://schemas.openxmlformats.org/officeDocument/2006/relationships" xmlns:p="http://schemas.openxmlformats.org/presentationml/2006/main">
  <p:tag name="AS_UNIQUEID" val="1575"/>
</p:tagLst>
</file>

<file path=ppt/tags/tag251.xml><?xml version="1.0" encoding="utf-8"?>
<p:tagLst xmlns:a="http://schemas.openxmlformats.org/drawingml/2006/main" xmlns:r="http://schemas.openxmlformats.org/officeDocument/2006/relationships" xmlns:p="http://schemas.openxmlformats.org/presentationml/2006/main">
  <p:tag name="AS_UNIQUEID" val="1576"/>
</p:tagLst>
</file>

<file path=ppt/tags/tag252.xml><?xml version="1.0" encoding="utf-8"?>
<p:tagLst xmlns:a="http://schemas.openxmlformats.org/drawingml/2006/main" xmlns:r="http://schemas.openxmlformats.org/officeDocument/2006/relationships" xmlns:p="http://schemas.openxmlformats.org/presentationml/2006/main">
  <p:tag name="AS_UNIQUEID" val="1577"/>
</p:tagLst>
</file>

<file path=ppt/tags/tag253.xml><?xml version="1.0" encoding="utf-8"?>
<p:tagLst xmlns:a="http://schemas.openxmlformats.org/drawingml/2006/main" xmlns:r="http://schemas.openxmlformats.org/officeDocument/2006/relationships" xmlns:p="http://schemas.openxmlformats.org/presentationml/2006/main">
  <p:tag name="AS_UNIQUEID" val="1578"/>
</p:tagLst>
</file>

<file path=ppt/tags/tag254.xml><?xml version="1.0" encoding="utf-8"?>
<p:tagLst xmlns:a="http://schemas.openxmlformats.org/drawingml/2006/main" xmlns:r="http://schemas.openxmlformats.org/officeDocument/2006/relationships" xmlns:p="http://schemas.openxmlformats.org/presentationml/2006/main">
  <p:tag name="AS_UNIQUEID" val="1579"/>
</p:tagLst>
</file>

<file path=ppt/tags/tag255.xml><?xml version="1.0" encoding="utf-8"?>
<p:tagLst xmlns:a="http://schemas.openxmlformats.org/drawingml/2006/main" xmlns:r="http://schemas.openxmlformats.org/officeDocument/2006/relationships" xmlns:p="http://schemas.openxmlformats.org/presentationml/2006/main">
  <p:tag name="AS_UNIQUEID" val="1580"/>
</p:tagLst>
</file>

<file path=ppt/tags/tag256.xml><?xml version="1.0" encoding="utf-8"?>
<p:tagLst xmlns:a="http://schemas.openxmlformats.org/drawingml/2006/main" xmlns:r="http://schemas.openxmlformats.org/officeDocument/2006/relationships" xmlns:p="http://schemas.openxmlformats.org/presentationml/2006/main">
  <p:tag name="AS_UNIQUEID" val="1581"/>
</p:tagLst>
</file>

<file path=ppt/tags/tag257.xml><?xml version="1.0" encoding="utf-8"?>
<p:tagLst xmlns:a="http://schemas.openxmlformats.org/drawingml/2006/main" xmlns:r="http://schemas.openxmlformats.org/officeDocument/2006/relationships" xmlns:p="http://schemas.openxmlformats.org/presentationml/2006/main">
  <p:tag name="AS_UNIQUEID" val="1582"/>
</p:tagLst>
</file>

<file path=ppt/tags/tag258.xml><?xml version="1.0" encoding="utf-8"?>
<p:tagLst xmlns:a="http://schemas.openxmlformats.org/drawingml/2006/main" xmlns:r="http://schemas.openxmlformats.org/officeDocument/2006/relationships" xmlns:p="http://schemas.openxmlformats.org/presentationml/2006/main">
  <p:tag name="AS_UNIQUEID" val="1583"/>
</p:tagLst>
</file>

<file path=ppt/tags/tag259.xml><?xml version="1.0" encoding="utf-8"?>
<p:tagLst xmlns:a="http://schemas.openxmlformats.org/drawingml/2006/main" xmlns:r="http://schemas.openxmlformats.org/officeDocument/2006/relationships" xmlns:p="http://schemas.openxmlformats.org/presentationml/2006/main">
  <p:tag name="AS_UNIQUEID" val="1584"/>
</p:tagLst>
</file>

<file path=ppt/tags/tag26.xml><?xml version="1.0" encoding="utf-8"?>
<p:tagLst xmlns:a="http://schemas.openxmlformats.org/drawingml/2006/main" xmlns:r="http://schemas.openxmlformats.org/officeDocument/2006/relationships" xmlns:p="http://schemas.openxmlformats.org/presentationml/2006/main">
  <p:tag name="AS_UNIQUEID" val="39"/>
</p:tagLst>
</file>

<file path=ppt/tags/tag260.xml><?xml version="1.0" encoding="utf-8"?>
<p:tagLst xmlns:a="http://schemas.openxmlformats.org/drawingml/2006/main" xmlns:r="http://schemas.openxmlformats.org/officeDocument/2006/relationships" xmlns:p="http://schemas.openxmlformats.org/presentationml/2006/main">
  <p:tag name="AS_UNIQUEID" val="1585"/>
</p:tagLst>
</file>

<file path=ppt/tags/tag261.xml><?xml version="1.0" encoding="utf-8"?>
<p:tagLst xmlns:a="http://schemas.openxmlformats.org/drawingml/2006/main" xmlns:r="http://schemas.openxmlformats.org/officeDocument/2006/relationships" xmlns:p="http://schemas.openxmlformats.org/presentationml/2006/main">
  <p:tag name="AS_UNIQUEID" val="1586"/>
</p:tagLst>
</file>

<file path=ppt/tags/tag262.xml><?xml version="1.0" encoding="utf-8"?>
<p:tagLst xmlns:a="http://schemas.openxmlformats.org/drawingml/2006/main" xmlns:r="http://schemas.openxmlformats.org/officeDocument/2006/relationships" xmlns:p="http://schemas.openxmlformats.org/presentationml/2006/main">
  <p:tag name="AS_UNIQUEID" val="1587"/>
</p:tagLst>
</file>

<file path=ppt/tags/tag263.xml><?xml version="1.0" encoding="utf-8"?>
<p:tagLst xmlns:a="http://schemas.openxmlformats.org/drawingml/2006/main" xmlns:r="http://schemas.openxmlformats.org/officeDocument/2006/relationships" xmlns:p="http://schemas.openxmlformats.org/presentationml/2006/main">
  <p:tag name="AS_UNIQUEID" val="1588"/>
</p:tagLst>
</file>

<file path=ppt/tags/tag264.xml><?xml version="1.0" encoding="utf-8"?>
<p:tagLst xmlns:a="http://schemas.openxmlformats.org/drawingml/2006/main" xmlns:r="http://schemas.openxmlformats.org/officeDocument/2006/relationships" xmlns:p="http://schemas.openxmlformats.org/presentationml/2006/main">
  <p:tag name="AS_UNIQUEID" val="1589"/>
</p:tagLst>
</file>

<file path=ppt/tags/tag265.xml><?xml version="1.0" encoding="utf-8"?>
<p:tagLst xmlns:a="http://schemas.openxmlformats.org/drawingml/2006/main" xmlns:r="http://schemas.openxmlformats.org/officeDocument/2006/relationships" xmlns:p="http://schemas.openxmlformats.org/presentationml/2006/main">
  <p:tag name="AS_UNIQUEID" val="1590"/>
</p:tagLst>
</file>

<file path=ppt/tags/tag266.xml><?xml version="1.0" encoding="utf-8"?>
<p:tagLst xmlns:a="http://schemas.openxmlformats.org/drawingml/2006/main" xmlns:r="http://schemas.openxmlformats.org/officeDocument/2006/relationships" xmlns:p="http://schemas.openxmlformats.org/presentationml/2006/main">
  <p:tag name="AS_UNIQUEID" val="1591"/>
</p:tagLst>
</file>

<file path=ppt/tags/tag267.xml><?xml version="1.0" encoding="utf-8"?>
<p:tagLst xmlns:a="http://schemas.openxmlformats.org/drawingml/2006/main" xmlns:r="http://schemas.openxmlformats.org/officeDocument/2006/relationships" xmlns:p="http://schemas.openxmlformats.org/presentationml/2006/main">
  <p:tag name="AS_UNIQUEID" val="1592"/>
</p:tagLst>
</file>

<file path=ppt/tags/tag268.xml><?xml version="1.0" encoding="utf-8"?>
<p:tagLst xmlns:a="http://schemas.openxmlformats.org/drawingml/2006/main" xmlns:r="http://schemas.openxmlformats.org/officeDocument/2006/relationships" xmlns:p="http://schemas.openxmlformats.org/presentationml/2006/main">
  <p:tag name="AS_UNIQUEID" val="1593"/>
</p:tagLst>
</file>

<file path=ppt/tags/tag269.xml><?xml version="1.0" encoding="utf-8"?>
<p:tagLst xmlns:a="http://schemas.openxmlformats.org/drawingml/2006/main" xmlns:r="http://schemas.openxmlformats.org/officeDocument/2006/relationships" xmlns:p="http://schemas.openxmlformats.org/presentationml/2006/main">
  <p:tag name="AS_UNIQUEID" val="1594"/>
</p:tagLst>
</file>

<file path=ppt/tags/tag27.xml><?xml version="1.0" encoding="utf-8"?>
<p:tagLst xmlns:a="http://schemas.openxmlformats.org/drawingml/2006/main" xmlns:r="http://schemas.openxmlformats.org/officeDocument/2006/relationships" xmlns:p="http://schemas.openxmlformats.org/presentationml/2006/main">
  <p:tag name="AS_UNIQUEID" val="40"/>
</p:tagLst>
</file>

<file path=ppt/tags/tag270.xml><?xml version="1.0" encoding="utf-8"?>
<p:tagLst xmlns:a="http://schemas.openxmlformats.org/drawingml/2006/main" xmlns:r="http://schemas.openxmlformats.org/officeDocument/2006/relationships" xmlns:p="http://schemas.openxmlformats.org/presentationml/2006/main">
  <p:tag name="AS_UNIQUEID" val="1595"/>
</p:tagLst>
</file>

<file path=ppt/tags/tag271.xml><?xml version="1.0" encoding="utf-8"?>
<p:tagLst xmlns:a="http://schemas.openxmlformats.org/drawingml/2006/main" xmlns:r="http://schemas.openxmlformats.org/officeDocument/2006/relationships" xmlns:p="http://schemas.openxmlformats.org/presentationml/2006/main">
  <p:tag name="AS_UNIQUEID" val="1596"/>
</p:tagLst>
</file>

<file path=ppt/tags/tag272.xml><?xml version="1.0" encoding="utf-8"?>
<p:tagLst xmlns:a="http://schemas.openxmlformats.org/drawingml/2006/main" xmlns:r="http://schemas.openxmlformats.org/officeDocument/2006/relationships" xmlns:p="http://schemas.openxmlformats.org/presentationml/2006/main">
  <p:tag name="AS_UNIQUEID" val="1597"/>
</p:tagLst>
</file>

<file path=ppt/tags/tag273.xml><?xml version="1.0" encoding="utf-8"?>
<p:tagLst xmlns:a="http://schemas.openxmlformats.org/drawingml/2006/main" xmlns:r="http://schemas.openxmlformats.org/officeDocument/2006/relationships" xmlns:p="http://schemas.openxmlformats.org/presentationml/2006/main">
  <p:tag name="AS_UNIQUEID" val="1598"/>
</p:tagLst>
</file>

<file path=ppt/tags/tag274.xml><?xml version="1.0" encoding="utf-8"?>
<p:tagLst xmlns:a="http://schemas.openxmlformats.org/drawingml/2006/main" xmlns:r="http://schemas.openxmlformats.org/officeDocument/2006/relationships" xmlns:p="http://schemas.openxmlformats.org/presentationml/2006/main">
  <p:tag name="AS_UNIQUEID" val="1599"/>
</p:tagLst>
</file>

<file path=ppt/tags/tag275.xml><?xml version="1.0" encoding="utf-8"?>
<p:tagLst xmlns:a="http://schemas.openxmlformats.org/drawingml/2006/main" xmlns:r="http://schemas.openxmlformats.org/officeDocument/2006/relationships" xmlns:p="http://schemas.openxmlformats.org/presentationml/2006/main">
  <p:tag name="AS_UNIQUEID" val="1600"/>
</p:tagLst>
</file>

<file path=ppt/tags/tag276.xml><?xml version="1.0" encoding="utf-8"?>
<p:tagLst xmlns:a="http://schemas.openxmlformats.org/drawingml/2006/main" xmlns:r="http://schemas.openxmlformats.org/officeDocument/2006/relationships" xmlns:p="http://schemas.openxmlformats.org/presentationml/2006/main">
  <p:tag name="AS_UNIQUEID" val="1601"/>
</p:tagLst>
</file>

<file path=ppt/tags/tag277.xml><?xml version="1.0" encoding="utf-8"?>
<p:tagLst xmlns:a="http://schemas.openxmlformats.org/drawingml/2006/main" xmlns:r="http://schemas.openxmlformats.org/officeDocument/2006/relationships" xmlns:p="http://schemas.openxmlformats.org/presentationml/2006/main">
  <p:tag name="AS_UNIQUEID" val="1602"/>
</p:tagLst>
</file>

<file path=ppt/tags/tag278.xml><?xml version="1.0" encoding="utf-8"?>
<p:tagLst xmlns:a="http://schemas.openxmlformats.org/drawingml/2006/main" xmlns:r="http://schemas.openxmlformats.org/officeDocument/2006/relationships" xmlns:p="http://schemas.openxmlformats.org/presentationml/2006/main">
  <p:tag name="AS_UNIQUEID" val="1603"/>
</p:tagLst>
</file>

<file path=ppt/tags/tag279.xml><?xml version="1.0" encoding="utf-8"?>
<p:tagLst xmlns:a="http://schemas.openxmlformats.org/drawingml/2006/main" xmlns:r="http://schemas.openxmlformats.org/officeDocument/2006/relationships" xmlns:p="http://schemas.openxmlformats.org/presentationml/2006/main">
  <p:tag name="AS_UNIQUEID" val="1604"/>
</p:tagLst>
</file>

<file path=ppt/tags/tag28.xml><?xml version="1.0" encoding="utf-8"?>
<p:tagLst xmlns:a="http://schemas.openxmlformats.org/drawingml/2006/main" xmlns:r="http://schemas.openxmlformats.org/officeDocument/2006/relationships" xmlns:p="http://schemas.openxmlformats.org/presentationml/2006/main">
  <p:tag name="AS_UNIQUEID" val="41"/>
</p:tagLst>
</file>

<file path=ppt/tags/tag280.xml><?xml version="1.0" encoding="utf-8"?>
<p:tagLst xmlns:a="http://schemas.openxmlformats.org/drawingml/2006/main" xmlns:r="http://schemas.openxmlformats.org/officeDocument/2006/relationships" xmlns:p="http://schemas.openxmlformats.org/presentationml/2006/main">
  <p:tag name="AS_UNIQUEID" val="1605"/>
</p:tagLst>
</file>

<file path=ppt/tags/tag281.xml><?xml version="1.0" encoding="utf-8"?>
<p:tagLst xmlns:a="http://schemas.openxmlformats.org/drawingml/2006/main" xmlns:r="http://schemas.openxmlformats.org/officeDocument/2006/relationships" xmlns:p="http://schemas.openxmlformats.org/presentationml/2006/main">
  <p:tag name="AS_UNIQUEID" val="1606"/>
</p:tagLst>
</file>

<file path=ppt/tags/tag282.xml><?xml version="1.0" encoding="utf-8"?>
<p:tagLst xmlns:a="http://schemas.openxmlformats.org/drawingml/2006/main" xmlns:r="http://schemas.openxmlformats.org/officeDocument/2006/relationships" xmlns:p="http://schemas.openxmlformats.org/presentationml/2006/main">
  <p:tag name="AS_UNIQUEID" val="1607"/>
</p:tagLst>
</file>

<file path=ppt/tags/tag283.xml><?xml version="1.0" encoding="utf-8"?>
<p:tagLst xmlns:a="http://schemas.openxmlformats.org/drawingml/2006/main" xmlns:r="http://schemas.openxmlformats.org/officeDocument/2006/relationships" xmlns:p="http://schemas.openxmlformats.org/presentationml/2006/main">
  <p:tag name="AS_UNIQUEID" val="1608"/>
</p:tagLst>
</file>

<file path=ppt/tags/tag284.xml><?xml version="1.0" encoding="utf-8"?>
<p:tagLst xmlns:a="http://schemas.openxmlformats.org/drawingml/2006/main" xmlns:r="http://schemas.openxmlformats.org/officeDocument/2006/relationships" xmlns:p="http://schemas.openxmlformats.org/presentationml/2006/main">
  <p:tag name="AS_UNIQUEID" val="1609"/>
</p:tagLst>
</file>

<file path=ppt/tags/tag285.xml><?xml version="1.0" encoding="utf-8"?>
<p:tagLst xmlns:a="http://schemas.openxmlformats.org/drawingml/2006/main" xmlns:r="http://schemas.openxmlformats.org/officeDocument/2006/relationships" xmlns:p="http://schemas.openxmlformats.org/presentationml/2006/main">
  <p:tag name="AS_UNIQUEID" val="1610"/>
</p:tagLst>
</file>

<file path=ppt/tags/tag286.xml><?xml version="1.0" encoding="utf-8"?>
<p:tagLst xmlns:a="http://schemas.openxmlformats.org/drawingml/2006/main" xmlns:r="http://schemas.openxmlformats.org/officeDocument/2006/relationships" xmlns:p="http://schemas.openxmlformats.org/presentationml/2006/main">
  <p:tag name="AS_UNIQUEID" val="1611"/>
</p:tagLst>
</file>

<file path=ppt/tags/tag287.xml><?xml version="1.0" encoding="utf-8"?>
<p:tagLst xmlns:a="http://schemas.openxmlformats.org/drawingml/2006/main" xmlns:r="http://schemas.openxmlformats.org/officeDocument/2006/relationships" xmlns:p="http://schemas.openxmlformats.org/presentationml/2006/main">
  <p:tag name="AS_UNIQUEID" val="1612"/>
</p:tagLst>
</file>

<file path=ppt/tags/tag288.xml><?xml version="1.0" encoding="utf-8"?>
<p:tagLst xmlns:a="http://schemas.openxmlformats.org/drawingml/2006/main" xmlns:r="http://schemas.openxmlformats.org/officeDocument/2006/relationships" xmlns:p="http://schemas.openxmlformats.org/presentationml/2006/main">
  <p:tag name="AS_UNIQUEID" val="1613"/>
</p:tagLst>
</file>

<file path=ppt/tags/tag289.xml><?xml version="1.0" encoding="utf-8"?>
<p:tagLst xmlns:a="http://schemas.openxmlformats.org/drawingml/2006/main" xmlns:r="http://schemas.openxmlformats.org/officeDocument/2006/relationships" xmlns:p="http://schemas.openxmlformats.org/presentationml/2006/main">
  <p:tag name="AS_UNIQUEID" val="1614"/>
</p:tagLst>
</file>

<file path=ppt/tags/tag29.xml><?xml version="1.0" encoding="utf-8"?>
<p:tagLst xmlns:a="http://schemas.openxmlformats.org/drawingml/2006/main" xmlns:r="http://schemas.openxmlformats.org/officeDocument/2006/relationships" xmlns:p="http://schemas.openxmlformats.org/presentationml/2006/main">
  <p:tag name="AS_UNIQUEID" val="42"/>
</p:tagLst>
</file>

<file path=ppt/tags/tag290.xml><?xml version="1.0" encoding="utf-8"?>
<p:tagLst xmlns:a="http://schemas.openxmlformats.org/drawingml/2006/main" xmlns:r="http://schemas.openxmlformats.org/officeDocument/2006/relationships" xmlns:p="http://schemas.openxmlformats.org/presentationml/2006/main">
  <p:tag name="AS_UNIQUEID" val="1615"/>
</p:tagLst>
</file>

<file path=ppt/tags/tag291.xml><?xml version="1.0" encoding="utf-8"?>
<p:tagLst xmlns:a="http://schemas.openxmlformats.org/drawingml/2006/main" xmlns:r="http://schemas.openxmlformats.org/officeDocument/2006/relationships" xmlns:p="http://schemas.openxmlformats.org/presentationml/2006/main">
  <p:tag name="AS_UNIQUEID" val="1616"/>
</p:tagLst>
</file>

<file path=ppt/tags/tag292.xml><?xml version="1.0" encoding="utf-8"?>
<p:tagLst xmlns:a="http://schemas.openxmlformats.org/drawingml/2006/main" xmlns:r="http://schemas.openxmlformats.org/officeDocument/2006/relationships" xmlns:p="http://schemas.openxmlformats.org/presentationml/2006/main">
  <p:tag name="AS_UNIQUEID" val="1617"/>
</p:tagLst>
</file>

<file path=ppt/tags/tag293.xml><?xml version="1.0" encoding="utf-8"?>
<p:tagLst xmlns:a="http://schemas.openxmlformats.org/drawingml/2006/main" xmlns:r="http://schemas.openxmlformats.org/officeDocument/2006/relationships" xmlns:p="http://schemas.openxmlformats.org/presentationml/2006/main">
  <p:tag name="AS_UNIQUEID" val="1618"/>
</p:tagLst>
</file>

<file path=ppt/tags/tag294.xml><?xml version="1.0" encoding="utf-8"?>
<p:tagLst xmlns:a="http://schemas.openxmlformats.org/drawingml/2006/main" xmlns:r="http://schemas.openxmlformats.org/officeDocument/2006/relationships" xmlns:p="http://schemas.openxmlformats.org/presentationml/2006/main">
  <p:tag name="AS_UNIQUEID" val="1619"/>
</p:tagLst>
</file>

<file path=ppt/tags/tag295.xml><?xml version="1.0" encoding="utf-8"?>
<p:tagLst xmlns:a="http://schemas.openxmlformats.org/drawingml/2006/main" xmlns:r="http://schemas.openxmlformats.org/officeDocument/2006/relationships" xmlns:p="http://schemas.openxmlformats.org/presentationml/2006/main">
  <p:tag name="AS_UNIQUEID" val="12"/>
</p:tagLst>
</file>

<file path=ppt/tags/tag296.xml><?xml version="1.0" encoding="utf-8"?>
<p:tagLst xmlns:a="http://schemas.openxmlformats.org/drawingml/2006/main" xmlns:r="http://schemas.openxmlformats.org/officeDocument/2006/relationships" xmlns:p="http://schemas.openxmlformats.org/presentationml/2006/main">
  <p:tag name="AS_UNIQUEID" val="13"/>
</p:tagLst>
</file>

<file path=ppt/tags/tag297.xml><?xml version="1.0" encoding="utf-8"?>
<p:tagLst xmlns:a="http://schemas.openxmlformats.org/drawingml/2006/main" xmlns:r="http://schemas.openxmlformats.org/officeDocument/2006/relationships" xmlns:p="http://schemas.openxmlformats.org/presentationml/2006/main">
  <p:tag name="AS_UNIQUEID" val="14"/>
</p:tagLst>
</file>

<file path=ppt/tags/tag298.xml><?xml version="1.0" encoding="utf-8"?>
<p:tagLst xmlns:a="http://schemas.openxmlformats.org/drawingml/2006/main" xmlns:r="http://schemas.openxmlformats.org/officeDocument/2006/relationships" xmlns:p="http://schemas.openxmlformats.org/presentationml/2006/main">
  <p:tag name="AS_UNIQUEID" val="15"/>
</p:tagLst>
</file>

<file path=ppt/tags/tag299.xml><?xml version="1.0" encoding="utf-8"?>
<p:tagLst xmlns:a="http://schemas.openxmlformats.org/drawingml/2006/main" xmlns:r="http://schemas.openxmlformats.org/officeDocument/2006/relationships" xmlns:p="http://schemas.openxmlformats.org/presentationml/2006/main">
  <p:tag name="AS_UNIQUEID" val="222"/>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TYPE" val="b"/>
  <p:tag name="KSO_WM_UNIT_INDEX" val="1"/>
  <p:tag name="KSO_WM_UNIT_ID" val="custom20187308_1*b*1"/>
  <p:tag name="KSO_WM_TEMPLATE_CATEGORY" val="custom"/>
  <p:tag name="KSO_WM_TEMPLATE_INDEX" val="2018730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AS_UNIQUEID" val="43"/>
</p:tagLst>
</file>

<file path=ppt/tags/tag300.xml><?xml version="1.0" encoding="utf-8"?>
<p:tagLst xmlns:a="http://schemas.openxmlformats.org/drawingml/2006/main" xmlns:r="http://schemas.openxmlformats.org/officeDocument/2006/relationships" xmlns:p="http://schemas.openxmlformats.org/presentationml/2006/main">
  <p:tag name="AS_UNIQUEID" val="223"/>
</p:tagLst>
</file>

<file path=ppt/tags/tag301.xml><?xml version="1.0" encoding="utf-8"?>
<p:tagLst xmlns:a="http://schemas.openxmlformats.org/drawingml/2006/main" xmlns:r="http://schemas.openxmlformats.org/officeDocument/2006/relationships" xmlns:p="http://schemas.openxmlformats.org/presentationml/2006/main">
  <p:tag name="AS_UNIQUEID" val="224"/>
</p:tagLst>
</file>

<file path=ppt/tags/tag302.xml><?xml version="1.0" encoding="utf-8"?>
<p:tagLst xmlns:a="http://schemas.openxmlformats.org/drawingml/2006/main" xmlns:r="http://schemas.openxmlformats.org/officeDocument/2006/relationships" xmlns:p="http://schemas.openxmlformats.org/presentationml/2006/main">
  <p:tag name="AS_UNIQUEID" val="225"/>
</p:tagLst>
</file>

<file path=ppt/tags/tag303.xml><?xml version="1.0" encoding="utf-8"?>
<p:tagLst xmlns:a="http://schemas.openxmlformats.org/drawingml/2006/main" xmlns:r="http://schemas.openxmlformats.org/officeDocument/2006/relationships" xmlns:p="http://schemas.openxmlformats.org/presentationml/2006/main">
  <p:tag name="AS_UNIQUEID" val="226"/>
</p:tagLst>
</file>

<file path=ppt/tags/tag304.xml><?xml version="1.0" encoding="utf-8"?>
<p:tagLst xmlns:a="http://schemas.openxmlformats.org/drawingml/2006/main" xmlns:r="http://schemas.openxmlformats.org/officeDocument/2006/relationships" xmlns:p="http://schemas.openxmlformats.org/presentationml/2006/main">
  <p:tag name="AS_UNIQUEID" val="227"/>
</p:tagLst>
</file>

<file path=ppt/tags/tag305.xml><?xml version="1.0" encoding="utf-8"?>
<p:tagLst xmlns:a="http://schemas.openxmlformats.org/drawingml/2006/main" xmlns:r="http://schemas.openxmlformats.org/officeDocument/2006/relationships" xmlns:p="http://schemas.openxmlformats.org/presentationml/2006/main">
  <p:tag name="AS_UNIQUEID" val="228"/>
</p:tagLst>
</file>

<file path=ppt/tags/tag306.xml><?xml version="1.0" encoding="utf-8"?>
<p:tagLst xmlns:a="http://schemas.openxmlformats.org/drawingml/2006/main" xmlns:r="http://schemas.openxmlformats.org/officeDocument/2006/relationships" xmlns:p="http://schemas.openxmlformats.org/presentationml/2006/main">
  <p:tag name="AS_UNIQUEID" val="229"/>
</p:tagLst>
</file>

<file path=ppt/tags/tag307.xml><?xml version="1.0" encoding="utf-8"?>
<p:tagLst xmlns:a="http://schemas.openxmlformats.org/drawingml/2006/main" xmlns:r="http://schemas.openxmlformats.org/officeDocument/2006/relationships" xmlns:p="http://schemas.openxmlformats.org/presentationml/2006/main">
  <p:tag name="AS_UNIQUEID" val="230"/>
</p:tagLst>
</file>

<file path=ppt/tags/tag308.xml><?xml version="1.0" encoding="utf-8"?>
<p:tagLst xmlns:a="http://schemas.openxmlformats.org/drawingml/2006/main" xmlns:r="http://schemas.openxmlformats.org/officeDocument/2006/relationships" xmlns:p="http://schemas.openxmlformats.org/presentationml/2006/main">
  <p:tag name="AS_UNIQUEID" val="231"/>
</p:tagLst>
</file>

<file path=ppt/tags/tag309.xml><?xml version="1.0" encoding="utf-8"?>
<p:tagLst xmlns:a="http://schemas.openxmlformats.org/drawingml/2006/main" xmlns:r="http://schemas.openxmlformats.org/officeDocument/2006/relationships" xmlns:p="http://schemas.openxmlformats.org/presentationml/2006/main">
  <p:tag name="AS_UNIQUEID" val="236"/>
</p:tagLst>
</file>

<file path=ppt/tags/tag31.xml><?xml version="1.0" encoding="utf-8"?>
<p:tagLst xmlns:a="http://schemas.openxmlformats.org/drawingml/2006/main" xmlns:r="http://schemas.openxmlformats.org/officeDocument/2006/relationships" xmlns:p="http://schemas.openxmlformats.org/presentationml/2006/main">
  <p:tag name="AS_UNIQUEID" val="31"/>
</p:tagLst>
</file>

<file path=ppt/tags/tag310.xml><?xml version="1.0" encoding="utf-8"?>
<p:tagLst xmlns:a="http://schemas.openxmlformats.org/drawingml/2006/main" xmlns:r="http://schemas.openxmlformats.org/officeDocument/2006/relationships" xmlns:p="http://schemas.openxmlformats.org/presentationml/2006/main">
  <p:tag name="AS_UNIQUEID" val="237"/>
</p:tagLst>
</file>

<file path=ppt/tags/tag311.xml><?xml version="1.0" encoding="utf-8"?>
<p:tagLst xmlns:a="http://schemas.openxmlformats.org/drawingml/2006/main" xmlns:r="http://schemas.openxmlformats.org/officeDocument/2006/relationships" xmlns:p="http://schemas.openxmlformats.org/presentationml/2006/main">
  <p:tag name="AS_UNIQUEID" val="238"/>
</p:tagLst>
</file>

<file path=ppt/tags/tag312.xml><?xml version="1.0" encoding="utf-8"?>
<p:tagLst xmlns:a="http://schemas.openxmlformats.org/drawingml/2006/main" xmlns:r="http://schemas.openxmlformats.org/officeDocument/2006/relationships" xmlns:p="http://schemas.openxmlformats.org/presentationml/2006/main">
  <p:tag name="AS_UNIQUEID" val="239"/>
</p:tagLst>
</file>

<file path=ppt/tags/tag313.xml><?xml version="1.0" encoding="utf-8"?>
<p:tagLst xmlns:a="http://schemas.openxmlformats.org/drawingml/2006/main" xmlns:r="http://schemas.openxmlformats.org/officeDocument/2006/relationships" xmlns:p="http://schemas.openxmlformats.org/presentationml/2006/main">
  <p:tag name="AS_UNIQUEID" val="240"/>
</p:tagLst>
</file>

<file path=ppt/tags/tag314.xml><?xml version="1.0" encoding="utf-8"?>
<p:tagLst xmlns:a="http://schemas.openxmlformats.org/drawingml/2006/main" xmlns:r="http://schemas.openxmlformats.org/officeDocument/2006/relationships" xmlns:p="http://schemas.openxmlformats.org/presentationml/2006/main">
  <p:tag name="AS_UNIQUEID" val="241"/>
</p:tagLst>
</file>

<file path=ppt/tags/tag315.xml><?xml version="1.0" encoding="utf-8"?>
<p:tagLst xmlns:a="http://schemas.openxmlformats.org/drawingml/2006/main" xmlns:r="http://schemas.openxmlformats.org/officeDocument/2006/relationships" xmlns:p="http://schemas.openxmlformats.org/presentationml/2006/main">
  <p:tag name="AS_UNIQUEID" val="242"/>
</p:tagLst>
</file>

<file path=ppt/tags/tag316.xml><?xml version="1.0" encoding="utf-8"?>
<p:tagLst xmlns:a="http://schemas.openxmlformats.org/drawingml/2006/main" xmlns:r="http://schemas.openxmlformats.org/officeDocument/2006/relationships" xmlns:p="http://schemas.openxmlformats.org/presentationml/2006/main">
  <p:tag name="AS_UNIQUEID" val="243"/>
</p:tagLst>
</file>

<file path=ppt/tags/tag317.xml><?xml version="1.0" encoding="utf-8"?>
<p:tagLst xmlns:a="http://schemas.openxmlformats.org/drawingml/2006/main" xmlns:r="http://schemas.openxmlformats.org/officeDocument/2006/relationships" xmlns:p="http://schemas.openxmlformats.org/presentationml/2006/main">
  <p:tag name="AS_UNIQUEID" val="244"/>
</p:tagLst>
</file>

<file path=ppt/tags/tag318.xml><?xml version="1.0" encoding="utf-8"?>
<p:tagLst xmlns:a="http://schemas.openxmlformats.org/drawingml/2006/main" xmlns:r="http://schemas.openxmlformats.org/officeDocument/2006/relationships" xmlns:p="http://schemas.openxmlformats.org/presentationml/2006/main">
  <p:tag name="AS_UNIQUEID" val="245"/>
</p:tagLst>
</file>

<file path=ppt/tags/tag319.xml><?xml version="1.0" encoding="utf-8"?>
<p:tagLst xmlns:a="http://schemas.openxmlformats.org/drawingml/2006/main" xmlns:r="http://schemas.openxmlformats.org/officeDocument/2006/relationships" xmlns:p="http://schemas.openxmlformats.org/presentationml/2006/main">
  <p:tag name="AS_UNIQUEID" val="246"/>
</p:tagLst>
</file>

<file path=ppt/tags/tag32.xml><?xml version="1.0" encoding="utf-8"?>
<p:tagLst xmlns:a="http://schemas.openxmlformats.org/drawingml/2006/main" xmlns:r="http://schemas.openxmlformats.org/officeDocument/2006/relationships" xmlns:p="http://schemas.openxmlformats.org/presentationml/2006/main">
  <p:tag name="AS_UNIQUEID" val="44"/>
</p:tagLst>
</file>

<file path=ppt/tags/tag320.xml><?xml version="1.0" encoding="utf-8"?>
<p:tagLst xmlns:a="http://schemas.openxmlformats.org/drawingml/2006/main" xmlns:r="http://schemas.openxmlformats.org/officeDocument/2006/relationships" xmlns:p="http://schemas.openxmlformats.org/presentationml/2006/main">
  <p:tag name="AS_UNIQUEID" val="247"/>
</p:tagLst>
</file>

<file path=ppt/tags/tag321.xml><?xml version="1.0" encoding="utf-8"?>
<p:tagLst xmlns:a="http://schemas.openxmlformats.org/drawingml/2006/main" xmlns:r="http://schemas.openxmlformats.org/officeDocument/2006/relationships" xmlns:p="http://schemas.openxmlformats.org/presentationml/2006/main">
  <p:tag name="AS_UNIQUEID" val="248"/>
</p:tagLst>
</file>

<file path=ppt/tags/tag322.xml><?xml version="1.0" encoding="utf-8"?>
<p:tagLst xmlns:a="http://schemas.openxmlformats.org/drawingml/2006/main" xmlns:r="http://schemas.openxmlformats.org/officeDocument/2006/relationships" xmlns:p="http://schemas.openxmlformats.org/presentationml/2006/main">
  <p:tag name="AS_UNIQUEID" val="249"/>
</p:tagLst>
</file>

<file path=ppt/tags/tag323.xml><?xml version="1.0" encoding="utf-8"?>
<p:tagLst xmlns:a="http://schemas.openxmlformats.org/drawingml/2006/main" xmlns:r="http://schemas.openxmlformats.org/officeDocument/2006/relationships" xmlns:p="http://schemas.openxmlformats.org/presentationml/2006/main">
  <p:tag name="AS_UNIQUEID" val="250"/>
</p:tagLst>
</file>

<file path=ppt/tags/tag324.xml><?xml version="1.0" encoding="utf-8"?>
<p:tagLst xmlns:a="http://schemas.openxmlformats.org/drawingml/2006/main" xmlns:r="http://schemas.openxmlformats.org/officeDocument/2006/relationships" xmlns:p="http://schemas.openxmlformats.org/presentationml/2006/main">
  <p:tag name="AS_UNIQUEID" val="251"/>
</p:tagLst>
</file>

<file path=ppt/tags/tag325.xml><?xml version="1.0" encoding="utf-8"?>
<p:tagLst xmlns:a="http://schemas.openxmlformats.org/drawingml/2006/main" xmlns:r="http://schemas.openxmlformats.org/officeDocument/2006/relationships" xmlns:p="http://schemas.openxmlformats.org/presentationml/2006/main">
  <p:tag name="AS_UNIQUEID" val="252"/>
</p:tagLst>
</file>

<file path=ppt/tags/tag326.xml><?xml version="1.0" encoding="utf-8"?>
<p:tagLst xmlns:a="http://schemas.openxmlformats.org/drawingml/2006/main" xmlns:r="http://schemas.openxmlformats.org/officeDocument/2006/relationships" xmlns:p="http://schemas.openxmlformats.org/presentationml/2006/main">
  <p:tag name="AS_UNIQUEID" val="253"/>
</p:tagLst>
</file>

<file path=ppt/tags/tag327.xml><?xml version="1.0" encoding="utf-8"?>
<p:tagLst xmlns:a="http://schemas.openxmlformats.org/drawingml/2006/main" xmlns:r="http://schemas.openxmlformats.org/officeDocument/2006/relationships" xmlns:p="http://schemas.openxmlformats.org/presentationml/2006/main">
  <p:tag name="AS_UNIQUEID" val="254"/>
</p:tagLst>
</file>

<file path=ppt/tags/tag328.xml><?xml version="1.0" encoding="utf-8"?>
<p:tagLst xmlns:a="http://schemas.openxmlformats.org/drawingml/2006/main" xmlns:r="http://schemas.openxmlformats.org/officeDocument/2006/relationships" xmlns:p="http://schemas.openxmlformats.org/presentationml/2006/main">
  <p:tag name="AS_UNIQUEID" val="255"/>
</p:tagLst>
</file>

<file path=ppt/tags/tag329.xml><?xml version="1.0" encoding="utf-8"?>
<p:tagLst xmlns:a="http://schemas.openxmlformats.org/drawingml/2006/main" xmlns:r="http://schemas.openxmlformats.org/officeDocument/2006/relationships" xmlns:p="http://schemas.openxmlformats.org/presentationml/2006/main">
  <p:tag name="AS_UNIQUEID" val="256"/>
</p:tagLst>
</file>

<file path=ppt/tags/tag33.xml><?xml version="1.0" encoding="utf-8"?>
<p:tagLst xmlns:a="http://schemas.openxmlformats.org/drawingml/2006/main" xmlns:r="http://schemas.openxmlformats.org/officeDocument/2006/relationships" xmlns:p="http://schemas.openxmlformats.org/presentationml/2006/main">
  <p:tag name="AS_UNIQUEID" val="45"/>
</p:tagLst>
</file>

<file path=ppt/tags/tag330.xml><?xml version="1.0" encoding="utf-8"?>
<p:tagLst xmlns:a="http://schemas.openxmlformats.org/drawingml/2006/main" xmlns:r="http://schemas.openxmlformats.org/officeDocument/2006/relationships" xmlns:p="http://schemas.openxmlformats.org/presentationml/2006/main">
  <p:tag name="AS_UNIQUEID" val="257"/>
</p:tagLst>
</file>

<file path=ppt/tags/tag331.xml><?xml version="1.0" encoding="utf-8"?>
<p:tagLst xmlns:a="http://schemas.openxmlformats.org/drawingml/2006/main" xmlns:r="http://schemas.openxmlformats.org/officeDocument/2006/relationships" xmlns:p="http://schemas.openxmlformats.org/presentationml/2006/main">
  <p:tag name="AS_UNIQUEID" val="258"/>
</p:tagLst>
</file>

<file path=ppt/tags/tag332.xml><?xml version="1.0" encoding="utf-8"?>
<p:tagLst xmlns:a="http://schemas.openxmlformats.org/drawingml/2006/main" xmlns:r="http://schemas.openxmlformats.org/officeDocument/2006/relationships" xmlns:p="http://schemas.openxmlformats.org/presentationml/2006/main">
  <p:tag name="AS_UNIQUEID" val="259"/>
</p:tagLst>
</file>

<file path=ppt/tags/tag333.xml><?xml version="1.0" encoding="utf-8"?>
<p:tagLst xmlns:a="http://schemas.openxmlformats.org/drawingml/2006/main" xmlns:r="http://schemas.openxmlformats.org/officeDocument/2006/relationships" xmlns:p="http://schemas.openxmlformats.org/presentationml/2006/main">
  <p:tag name="AS_UNIQUEID" val="260"/>
</p:tagLst>
</file>

<file path=ppt/tags/tag334.xml><?xml version="1.0" encoding="utf-8"?>
<p:tagLst xmlns:a="http://schemas.openxmlformats.org/drawingml/2006/main" xmlns:r="http://schemas.openxmlformats.org/officeDocument/2006/relationships" xmlns:p="http://schemas.openxmlformats.org/presentationml/2006/main">
  <p:tag name="AS_UNIQUEID" val="261"/>
</p:tagLst>
</file>

<file path=ppt/tags/tag335.xml><?xml version="1.0" encoding="utf-8"?>
<p:tagLst xmlns:a="http://schemas.openxmlformats.org/drawingml/2006/main" xmlns:r="http://schemas.openxmlformats.org/officeDocument/2006/relationships" xmlns:p="http://schemas.openxmlformats.org/presentationml/2006/main">
  <p:tag name="AS_UNIQUEID" val="262"/>
</p:tagLst>
</file>

<file path=ppt/tags/tag336.xml><?xml version="1.0" encoding="utf-8"?>
<p:tagLst xmlns:a="http://schemas.openxmlformats.org/drawingml/2006/main" xmlns:r="http://schemas.openxmlformats.org/officeDocument/2006/relationships" xmlns:p="http://schemas.openxmlformats.org/presentationml/2006/main">
  <p:tag name="AS_UNIQUEID" val="263"/>
</p:tagLst>
</file>

<file path=ppt/tags/tag337.xml><?xml version="1.0" encoding="utf-8"?>
<p:tagLst xmlns:a="http://schemas.openxmlformats.org/drawingml/2006/main" xmlns:r="http://schemas.openxmlformats.org/officeDocument/2006/relationships" xmlns:p="http://schemas.openxmlformats.org/presentationml/2006/main">
  <p:tag name="AS_UNIQUEID" val="264"/>
</p:tagLst>
</file>

<file path=ppt/tags/tag338.xml><?xml version="1.0" encoding="utf-8"?>
<p:tagLst xmlns:a="http://schemas.openxmlformats.org/drawingml/2006/main" xmlns:r="http://schemas.openxmlformats.org/officeDocument/2006/relationships" xmlns:p="http://schemas.openxmlformats.org/presentationml/2006/main">
  <p:tag name="AS_UNIQUEID" val="265"/>
</p:tagLst>
</file>

<file path=ppt/tags/tag339.xml><?xml version="1.0" encoding="utf-8"?>
<p:tagLst xmlns:a="http://schemas.openxmlformats.org/drawingml/2006/main" xmlns:r="http://schemas.openxmlformats.org/officeDocument/2006/relationships" xmlns:p="http://schemas.openxmlformats.org/presentationml/2006/main">
  <p:tag name="AS_UNIQUEID" val="266"/>
</p:tagLst>
</file>

<file path=ppt/tags/tag34.xml><?xml version="1.0" encoding="utf-8"?>
<p:tagLst xmlns:a="http://schemas.openxmlformats.org/drawingml/2006/main" xmlns:r="http://schemas.openxmlformats.org/officeDocument/2006/relationships" xmlns:p="http://schemas.openxmlformats.org/presentationml/2006/main">
  <p:tag name="AS_UNIQUEID" val="46"/>
</p:tagLst>
</file>

<file path=ppt/tags/tag340.xml><?xml version="1.0" encoding="utf-8"?>
<p:tagLst xmlns:a="http://schemas.openxmlformats.org/drawingml/2006/main" xmlns:r="http://schemas.openxmlformats.org/officeDocument/2006/relationships" xmlns:p="http://schemas.openxmlformats.org/presentationml/2006/main">
  <p:tag name="AS_UNIQUEID" val="267"/>
</p:tagLst>
</file>

<file path=ppt/tags/tag341.xml><?xml version="1.0" encoding="utf-8"?>
<p:tagLst xmlns:a="http://schemas.openxmlformats.org/drawingml/2006/main" xmlns:r="http://schemas.openxmlformats.org/officeDocument/2006/relationships" xmlns:p="http://schemas.openxmlformats.org/presentationml/2006/main">
  <p:tag name="AS_UNIQUEID" val="268"/>
</p:tagLst>
</file>

<file path=ppt/tags/tag342.xml><?xml version="1.0" encoding="utf-8"?>
<p:tagLst xmlns:a="http://schemas.openxmlformats.org/drawingml/2006/main" xmlns:r="http://schemas.openxmlformats.org/officeDocument/2006/relationships" xmlns:p="http://schemas.openxmlformats.org/presentationml/2006/main">
  <p:tag name="AS_UNIQUEID" val="269"/>
</p:tagLst>
</file>

<file path=ppt/tags/tag343.xml><?xml version="1.0" encoding="utf-8"?>
<p:tagLst xmlns:a="http://schemas.openxmlformats.org/drawingml/2006/main" xmlns:r="http://schemas.openxmlformats.org/officeDocument/2006/relationships" xmlns:p="http://schemas.openxmlformats.org/presentationml/2006/main">
  <p:tag name="AS_UNIQUEID" val="270"/>
</p:tagLst>
</file>

<file path=ppt/tags/tag344.xml><?xml version="1.0" encoding="utf-8"?>
<p:tagLst xmlns:a="http://schemas.openxmlformats.org/drawingml/2006/main" xmlns:r="http://schemas.openxmlformats.org/officeDocument/2006/relationships" xmlns:p="http://schemas.openxmlformats.org/presentationml/2006/main">
  <p:tag name="AS_UNIQUEID" val="271"/>
</p:tagLst>
</file>

<file path=ppt/tags/tag345.xml><?xml version="1.0" encoding="utf-8"?>
<p:tagLst xmlns:a="http://schemas.openxmlformats.org/drawingml/2006/main" xmlns:r="http://schemas.openxmlformats.org/officeDocument/2006/relationships" xmlns:p="http://schemas.openxmlformats.org/presentationml/2006/main">
  <p:tag name="AS_UNIQUEID" val="272"/>
</p:tagLst>
</file>

<file path=ppt/tags/tag346.xml><?xml version="1.0" encoding="utf-8"?>
<p:tagLst xmlns:a="http://schemas.openxmlformats.org/drawingml/2006/main" xmlns:r="http://schemas.openxmlformats.org/officeDocument/2006/relationships" xmlns:p="http://schemas.openxmlformats.org/presentationml/2006/main">
  <p:tag name="AS_UNIQUEID" val="273"/>
</p:tagLst>
</file>

<file path=ppt/tags/tag347.xml><?xml version="1.0" encoding="utf-8"?>
<p:tagLst xmlns:a="http://schemas.openxmlformats.org/drawingml/2006/main" xmlns:r="http://schemas.openxmlformats.org/officeDocument/2006/relationships" xmlns:p="http://schemas.openxmlformats.org/presentationml/2006/main">
  <p:tag name="AS_UNIQUEID" val="274"/>
</p:tagLst>
</file>

<file path=ppt/tags/tag348.xml><?xml version="1.0" encoding="utf-8"?>
<p:tagLst xmlns:a="http://schemas.openxmlformats.org/drawingml/2006/main" xmlns:r="http://schemas.openxmlformats.org/officeDocument/2006/relationships" xmlns:p="http://schemas.openxmlformats.org/presentationml/2006/main">
  <p:tag name="AS_UNIQUEID" val="275"/>
</p:tagLst>
</file>

<file path=ppt/tags/tag349.xml><?xml version="1.0" encoding="utf-8"?>
<p:tagLst xmlns:a="http://schemas.openxmlformats.org/drawingml/2006/main" xmlns:r="http://schemas.openxmlformats.org/officeDocument/2006/relationships" xmlns:p="http://schemas.openxmlformats.org/presentationml/2006/main">
  <p:tag name="AS_UNIQUEID" val="304"/>
</p:tagLst>
</file>

<file path=ppt/tags/tag35.xml><?xml version="1.0" encoding="utf-8"?>
<p:tagLst xmlns:a="http://schemas.openxmlformats.org/drawingml/2006/main" xmlns:r="http://schemas.openxmlformats.org/officeDocument/2006/relationships" xmlns:p="http://schemas.openxmlformats.org/presentationml/2006/main">
  <p:tag name="AS_UNIQUEID" val="47"/>
</p:tagLst>
</file>

<file path=ppt/tags/tag350.xml><?xml version="1.0" encoding="utf-8"?>
<p:tagLst xmlns:a="http://schemas.openxmlformats.org/drawingml/2006/main" xmlns:r="http://schemas.openxmlformats.org/officeDocument/2006/relationships" xmlns:p="http://schemas.openxmlformats.org/presentationml/2006/main">
  <p:tag name="AS_UNIQUEID" val="305"/>
</p:tagLst>
</file>

<file path=ppt/tags/tag351.xml><?xml version="1.0" encoding="utf-8"?>
<p:tagLst xmlns:a="http://schemas.openxmlformats.org/drawingml/2006/main" xmlns:r="http://schemas.openxmlformats.org/officeDocument/2006/relationships" xmlns:p="http://schemas.openxmlformats.org/presentationml/2006/main">
  <p:tag name="AS_UNIQUEID" val="306"/>
</p:tagLst>
</file>

<file path=ppt/tags/tag352.xml><?xml version="1.0" encoding="utf-8"?>
<p:tagLst xmlns:a="http://schemas.openxmlformats.org/drawingml/2006/main" xmlns:r="http://schemas.openxmlformats.org/officeDocument/2006/relationships" xmlns:p="http://schemas.openxmlformats.org/presentationml/2006/main">
  <p:tag name="AS_UNIQUEID" val="307"/>
</p:tagLst>
</file>

<file path=ppt/tags/tag353.xml><?xml version="1.0" encoding="utf-8"?>
<p:tagLst xmlns:a="http://schemas.openxmlformats.org/drawingml/2006/main" xmlns:r="http://schemas.openxmlformats.org/officeDocument/2006/relationships" xmlns:p="http://schemas.openxmlformats.org/presentationml/2006/main">
  <p:tag name="AS_UNIQUEID" val="308"/>
</p:tagLst>
</file>

<file path=ppt/tags/tag354.xml><?xml version="1.0" encoding="utf-8"?>
<p:tagLst xmlns:a="http://schemas.openxmlformats.org/drawingml/2006/main" xmlns:r="http://schemas.openxmlformats.org/officeDocument/2006/relationships" xmlns:p="http://schemas.openxmlformats.org/presentationml/2006/main">
  <p:tag name="AS_UNIQUEID" val="309"/>
</p:tagLst>
</file>

<file path=ppt/tags/tag355.xml><?xml version="1.0" encoding="utf-8"?>
<p:tagLst xmlns:a="http://schemas.openxmlformats.org/drawingml/2006/main" xmlns:r="http://schemas.openxmlformats.org/officeDocument/2006/relationships" xmlns:p="http://schemas.openxmlformats.org/presentationml/2006/main">
  <p:tag name="AS_UNIQUEID" val="310"/>
</p:tagLst>
</file>

<file path=ppt/tags/tag356.xml><?xml version="1.0" encoding="utf-8"?>
<p:tagLst xmlns:a="http://schemas.openxmlformats.org/drawingml/2006/main" xmlns:r="http://schemas.openxmlformats.org/officeDocument/2006/relationships" xmlns:p="http://schemas.openxmlformats.org/presentationml/2006/main">
  <p:tag name="AS_UNIQUEID" val="311"/>
</p:tagLst>
</file>

<file path=ppt/tags/tag357.xml><?xml version="1.0" encoding="utf-8"?>
<p:tagLst xmlns:a="http://schemas.openxmlformats.org/drawingml/2006/main" xmlns:r="http://schemas.openxmlformats.org/officeDocument/2006/relationships" xmlns:p="http://schemas.openxmlformats.org/presentationml/2006/main">
  <p:tag name="AS_UNIQUEID" val="312"/>
</p:tagLst>
</file>

<file path=ppt/tags/tag358.xml><?xml version="1.0" encoding="utf-8"?>
<p:tagLst xmlns:a="http://schemas.openxmlformats.org/drawingml/2006/main" xmlns:r="http://schemas.openxmlformats.org/officeDocument/2006/relationships" xmlns:p="http://schemas.openxmlformats.org/presentationml/2006/main">
  <p:tag name="AS_UNIQUEID" val="313"/>
</p:tagLst>
</file>

<file path=ppt/tags/tag359.xml><?xml version="1.0" encoding="utf-8"?>
<p:tagLst xmlns:a="http://schemas.openxmlformats.org/drawingml/2006/main" xmlns:r="http://schemas.openxmlformats.org/officeDocument/2006/relationships" xmlns:p="http://schemas.openxmlformats.org/presentationml/2006/main">
  <p:tag name="AS_UNIQUEID" val="314"/>
</p:tagLst>
</file>

<file path=ppt/tags/tag36.xml><?xml version="1.0" encoding="utf-8"?>
<p:tagLst xmlns:a="http://schemas.openxmlformats.org/drawingml/2006/main" xmlns:r="http://schemas.openxmlformats.org/officeDocument/2006/relationships" xmlns:p="http://schemas.openxmlformats.org/presentationml/2006/main">
  <p:tag name="AS_UNIQUEID" val="48"/>
</p:tagLst>
</file>

<file path=ppt/tags/tag360.xml><?xml version="1.0" encoding="utf-8"?>
<p:tagLst xmlns:a="http://schemas.openxmlformats.org/drawingml/2006/main" xmlns:r="http://schemas.openxmlformats.org/officeDocument/2006/relationships" xmlns:p="http://schemas.openxmlformats.org/presentationml/2006/main">
  <p:tag name="AS_UNIQUEID" val="315"/>
</p:tagLst>
</file>

<file path=ppt/tags/tag361.xml><?xml version="1.0" encoding="utf-8"?>
<p:tagLst xmlns:a="http://schemas.openxmlformats.org/drawingml/2006/main" xmlns:r="http://schemas.openxmlformats.org/officeDocument/2006/relationships" xmlns:p="http://schemas.openxmlformats.org/presentationml/2006/main">
  <p:tag name="AS_UNIQUEID" val="316"/>
</p:tagLst>
</file>

<file path=ppt/tags/tag362.xml><?xml version="1.0" encoding="utf-8"?>
<p:tagLst xmlns:a="http://schemas.openxmlformats.org/drawingml/2006/main" xmlns:r="http://schemas.openxmlformats.org/officeDocument/2006/relationships" xmlns:p="http://schemas.openxmlformats.org/presentationml/2006/main">
  <p:tag name="AS_UNIQUEID" val="317"/>
</p:tagLst>
</file>

<file path=ppt/tags/tag363.xml><?xml version="1.0" encoding="utf-8"?>
<p:tagLst xmlns:a="http://schemas.openxmlformats.org/drawingml/2006/main" xmlns:r="http://schemas.openxmlformats.org/officeDocument/2006/relationships" xmlns:p="http://schemas.openxmlformats.org/presentationml/2006/main">
  <p:tag name="AS_UNIQUEID" val="318"/>
</p:tagLst>
</file>

<file path=ppt/tags/tag364.xml><?xml version="1.0" encoding="utf-8"?>
<p:tagLst xmlns:a="http://schemas.openxmlformats.org/drawingml/2006/main" xmlns:r="http://schemas.openxmlformats.org/officeDocument/2006/relationships" xmlns:p="http://schemas.openxmlformats.org/presentationml/2006/main">
  <p:tag name="AS_UNIQUEID" val="319"/>
</p:tagLst>
</file>

<file path=ppt/tags/tag365.xml><?xml version="1.0" encoding="utf-8"?>
<p:tagLst xmlns:a="http://schemas.openxmlformats.org/drawingml/2006/main" xmlns:r="http://schemas.openxmlformats.org/officeDocument/2006/relationships" xmlns:p="http://schemas.openxmlformats.org/presentationml/2006/main">
  <p:tag name="AS_UNIQUEID" val="320"/>
</p:tagLst>
</file>

<file path=ppt/tags/tag366.xml><?xml version="1.0" encoding="utf-8"?>
<p:tagLst xmlns:a="http://schemas.openxmlformats.org/drawingml/2006/main" xmlns:r="http://schemas.openxmlformats.org/officeDocument/2006/relationships" xmlns:p="http://schemas.openxmlformats.org/presentationml/2006/main">
  <p:tag name="AS_UNIQUEID" val="321"/>
</p:tagLst>
</file>

<file path=ppt/tags/tag367.xml><?xml version="1.0" encoding="utf-8"?>
<p:tagLst xmlns:a="http://schemas.openxmlformats.org/drawingml/2006/main" xmlns:r="http://schemas.openxmlformats.org/officeDocument/2006/relationships" xmlns:p="http://schemas.openxmlformats.org/presentationml/2006/main">
  <p:tag name="AS_UNIQUEID" val="322"/>
</p:tagLst>
</file>

<file path=ppt/tags/tag368.xml><?xml version="1.0" encoding="utf-8"?>
<p:tagLst xmlns:a="http://schemas.openxmlformats.org/drawingml/2006/main" xmlns:r="http://schemas.openxmlformats.org/officeDocument/2006/relationships" xmlns:p="http://schemas.openxmlformats.org/presentationml/2006/main">
  <p:tag name="AS_UNIQUEID" val="323"/>
</p:tagLst>
</file>

<file path=ppt/tags/tag369.xml><?xml version="1.0" encoding="utf-8"?>
<p:tagLst xmlns:a="http://schemas.openxmlformats.org/drawingml/2006/main" xmlns:r="http://schemas.openxmlformats.org/officeDocument/2006/relationships" xmlns:p="http://schemas.openxmlformats.org/presentationml/2006/main">
  <p:tag name="AS_UNIQUEID" val="324"/>
</p:tagLst>
</file>

<file path=ppt/tags/tag37.xml><?xml version="1.0" encoding="utf-8"?>
<p:tagLst xmlns:a="http://schemas.openxmlformats.org/drawingml/2006/main" xmlns:r="http://schemas.openxmlformats.org/officeDocument/2006/relationships" xmlns:p="http://schemas.openxmlformats.org/presentationml/2006/main">
  <p:tag name="AS_UNIQUEID" val="49"/>
</p:tagLst>
</file>

<file path=ppt/tags/tag370.xml><?xml version="1.0" encoding="utf-8"?>
<p:tagLst xmlns:a="http://schemas.openxmlformats.org/drawingml/2006/main" xmlns:r="http://schemas.openxmlformats.org/officeDocument/2006/relationships" xmlns:p="http://schemas.openxmlformats.org/presentationml/2006/main">
  <p:tag name="AS_UNIQUEID" val="325"/>
</p:tagLst>
</file>

<file path=ppt/tags/tag371.xml><?xml version="1.0" encoding="utf-8"?>
<p:tagLst xmlns:a="http://schemas.openxmlformats.org/drawingml/2006/main" xmlns:r="http://schemas.openxmlformats.org/officeDocument/2006/relationships" xmlns:p="http://schemas.openxmlformats.org/presentationml/2006/main">
  <p:tag name="AS_UNIQUEID" val="326"/>
</p:tagLst>
</file>

<file path=ppt/tags/tag372.xml><?xml version="1.0" encoding="utf-8"?>
<p:tagLst xmlns:a="http://schemas.openxmlformats.org/drawingml/2006/main" xmlns:r="http://schemas.openxmlformats.org/officeDocument/2006/relationships" xmlns:p="http://schemas.openxmlformats.org/presentationml/2006/main">
  <p:tag name="AS_UNIQUEID" val="327"/>
</p:tagLst>
</file>

<file path=ppt/tags/tag373.xml><?xml version="1.0" encoding="utf-8"?>
<p:tagLst xmlns:a="http://schemas.openxmlformats.org/drawingml/2006/main" xmlns:r="http://schemas.openxmlformats.org/officeDocument/2006/relationships" xmlns:p="http://schemas.openxmlformats.org/presentationml/2006/main">
  <p:tag name="AS_UNIQUEID" val="328"/>
</p:tagLst>
</file>

<file path=ppt/tags/tag374.xml><?xml version="1.0" encoding="utf-8"?>
<p:tagLst xmlns:a="http://schemas.openxmlformats.org/drawingml/2006/main" xmlns:r="http://schemas.openxmlformats.org/officeDocument/2006/relationships" xmlns:p="http://schemas.openxmlformats.org/presentationml/2006/main">
  <p:tag name="AS_UNIQUEID" val="329"/>
</p:tagLst>
</file>

<file path=ppt/tags/tag375.xml><?xml version="1.0" encoding="utf-8"?>
<p:tagLst xmlns:a="http://schemas.openxmlformats.org/drawingml/2006/main" xmlns:r="http://schemas.openxmlformats.org/officeDocument/2006/relationships" xmlns:p="http://schemas.openxmlformats.org/presentationml/2006/main">
  <p:tag name="AS_UNIQUEID" val="330"/>
</p:tagLst>
</file>

<file path=ppt/tags/tag376.xml><?xml version="1.0" encoding="utf-8"?>
<p:tagLst xmlns:a="http://schemas.openxmlformats.org/drawingml/2006/main" xmlns:r="http://schemas.openxmlformats.org/officeDocument/2006/relationships" xmlns:p="http://schemas.openxmlformats.org/presentationml/2006/main">
  <p:tag name="AS_UNIQUEID" val="331"/>
</p:tagLst>
</file>

<file path=ppt/tags/tag377.xml><?xml version="1.0" encoding="utf-8"?>
<p:tagLst xmlns:a="http://schemas.openxmlformats.org/drawingml/2006/main" xmlns:r="http://schemas.openxmlformats.org/officeDocument/2006/relationships" xmlns:p="http://schemas.openxmlformats.org/presentationml/2006/main">
  <p:tag name="AS_UNIQUEID" val="332"/>
</p:tagLst>
</file>

<file path=ppt/tags/tag378.xml><?xml version="1.0" encoding="utf-8"?>
<p:tagLst xmlns:a="http://schemas.openxmlformats.org/drawingml/2006/main" xmlns:r="http://schemas.openxmlformats.org/officeDocument/2006/relationships" xmlns:p="http://schemas.openxmlformats.org/presentationml/2006/main">
  <p:tag name="AS_UNIQUEID" val="333"/>
</p:tagLst>
</file>

<file path=ppt/tags/tag379.xml><?xml version="1.0" encoding="utf-8"?>
<p:tagLst xmlns:a="http://schemas.openxmlformats.org/drawingml/2006/main" xmlns:r="http://schemas.openxmlformats.org/officeDocument/2006/relationships" xmlns:p="http://schemas.openxmlformats.org/presentationml/2006/main">
  <p:tag name="AS_UNIQUEID" val="334"/>
</p:tagLst>
</file>

<file path=ppt/tags/tag38.xml><?xml version="1.0" encoding="utf-8"?>
<p:tagLst xmlns:a="http://schemas.openxmlformats.org/drawingml/2006/main" xmlns:r="http://schemas.openxmlformats.org/officeDocument/2006/relationships" xmlns:p="http://schemas.openxmlformats.org/presentationml/2006/main">
  <p:tag name="AS_UNIQUEID" val="50"/>
</p:tagLst>
</file>

<file path=ppt/tags/tag380.xml><?xml version="1.0" encoding="utf-8"?>
<p:tagLst xmlns:a="http://schemas.openxmlformats.org/drawingml/2006/main" xmlns:r="http://schemas.openxmlformats.org/officeDocument/2006/relationships" xmlns:p="http://schemas.openxmlformats.org/presentationml/2006/main">
  <p:tag name="AS_UNIQUEID" val="335"/>
</p:tagLst>
</file>

<file path=ppt/tags/tag381.xml><?xml version="1.0" encoding="utf-8"?>
<p:tagLst xmlns:a="http://schemas.openxmlformats.org/drawingml/2006/main" xmlns:r="http://schemas.openxmlformats.org/officeDocument/2006/relationships" xmlns:p="http://schemas.openxmlformats.org/presentationml/2006/main">
  <p:tag name="AS_UNIQUEID" val="336"/>
</p:tagLst>
</file>

<file path=ppt/tags/tag382.xml><?xml version="1.0" encoding="utf-8"?>
<p:tagLst xmlns:a="http://schemas.openxmlformats.org/drawingml/2006/main" xmlns:r="http://schemas.openxmlformats.org/officeDocument/2006/relationships" xmlns:p="http://schemas.openxmlformats.org/presentationml/2006/main">
  <p:tag name="AS_UNIQUEID" val="337"/>
</p:tagLst>
</file>

<file path=ppt/tags/tag383.xml><?xml version="1.0" encoding="utf-8"?>
<p:tagLst xmlns:a="http://schemas.openxmlformats.org/drawingml/2006/main" xmlns:r="http://schemas.openxmlformats.org/officeDocument/2006/relationships" xmlns:p="http://schemas.openxmlformats.org/presentationml/2006/main">
  <p:tag name="AS_UNIQUEID" val="338"/>
</p:tagLst>
</file>

<file path=ppt/tags/tag384.xml><?xml version="1.0" encoding="utf-8"?>
<p:tagLst xmlns:a="http://schemas.openxmlformats.org/drawingml/2006/main" xmlns:r="http://schemas.openxmlformats.org/officeDocument/2006/relationships" xmlns:p="http://schemas.openxmlformats.org/presentationml/2006/main">
  <p:tag name="AS_UNIQUEID" val="339"/>
</p:tagLst>
</file>

<file path=ppt/tags/tag385.xml><?xml version="1.0" encoding="utf-8"?>
<p:tagLst xmlns:a="http://schemas.openxmlformats.org/drawingml/2006/main" xmlns:r="http://schemas.openxmlformats.org/officeDocument/2006/relationships" xmlns:p="http://schemas.openxmlformats.org/presentationml/2006/main">
  <p:tag name="AS_UNIQUEID" val="340"/>
</p:tagLst>
</file>

<file path=ppt/tags/tag386.xml><?xml version="1.0" encoding="utf-8"?>
<p:tagLst xmlns:a="http://schemas.openxmlformats.org/drawingml/2006/main" xmlns:r="http://schemas.openxmlformats.org/officeDocument/2006/relationships" xmlns:p="http://schemas.openxmlformats.org/presentationml/2006/main">
  <p:tag name="AS_UNIQUEID" val="341"/>
</p:tagLst>
</file>

<file path=ppt/tags/tag387.xml><?xml version="1.0" encoding="utf-8"?>
<p:tagLst xmlns:a="http://schemas.openxmlformats.org/drawingml/2006/main" xmlns:r="http://schemas.openxmlformats.org/officeDocument/2006/relationships" xmlns:p="http://schemas.openxmlformats.org/presentationml/2006/main">
  <p:tag name="AS_UNIQUEID" val="342"/>
</p:tagLst>
</file>

<file path=ppt/tags/tag388.xml><?xml version="1.0" encoding="utf-8"?>
<p:tagLst xmlns:a="http://schemas.openxmlformats.org/drawingml/2006/main" xmlns:r="http://schemas.openxmlformats.org/officeDocument/2006/relationships" xmlns:p="http://schemas.openxmlformats.org/presentationml/2006/main">
  <p:tag name="AS_UNIQUEID" val="343"/>
</p:tagLst>
</file>

<file path=ppt/tags/tag389.xml><?xml version="1.0" encoding="utf-8"?>
<p:tagLst xmlns:a="http://schemas.openxmlformats.org/drawingml/2006/main" xmlns:r="http://schemas.openxmlformats.org/officeDocument/2006/relationships" xmlns:p="http://schemas.openxmlformats.org/presentationml/2006/main">
  <p:tag name="AS_UNIQUEID" val="344"/>
</p:tagLst>
</file>

<file path=ppt/tags/tag39.xml><?xml version="1.0" encoding="utf-8"?>
<p:tagLst xmlns:a="http://schemas.openxmlformats.org/drawingml/2006/main" xmlns:r="http://schemas.openxmlformats.org/officeDocument/2006/relationships" xmlns:p="http://schemas.openxmlformats.org/presentationml/2006/main">
  <p:tag name="AS_UNIQUEID" val="51"/>
</p:tagLst>
</file>

<file path=ppt/tags/tag390.xml><?xml version="1.0" encoding="utf-8"?>
<p:tagLst xmlns:a="http://schemas.openxmlformats.org/drawingml/2006/main" xmlns:r="http://schemas.openxmlformats.org/officeDocument/2006/relationships" xmlns:p="http://schemas.openxmlformats.org/presentationml/2006/main">
  <p:tag name="AS_UNIQUEID" val="345"/>
</p:tagLst>
</file>

<file path=ppt/tags/tag391.xml><?xml version="1.0" encoding="utf-8"?>
<p:tagLst xmlns:a="http://schemas.openxmlformats.org/drawingml/2006/main" xmlns:r="http://schemas.openxmlformats.org/officeDocument/2006/relationships" xmlns:p="http://schemas.openxmlformats.org/presentationml/2006/main">
  <p:tag name="AS_UNIQUEID" val="346"/>
</p:tagLst>
</file>

<file path=ppt/tags/tag392.xml><?xml version="1.0" encoding="utf-8"?>
<p:tagLst xmlns:a="http://schemas.openxmlformats.org/drawingml/2006/main" xmlns:r="http://schemas.openxmlformats.org/officeDocument/2006/relationships" xmlns:p="http://schemas.openxmlformats.org/presentationml/2006/main">
  <p:tag name="AS_UNIQUEID" val="347"/>
</p:tagLst>
</file>

<file path=ppt/tags/tag393.xml><?xml version="1.0" encoding="utf-8"?>
<p:tagLst xmlns:a="http://schemas.openxmlformats.org/drawingml/2006/main" xmlns:r="http://schemas.openxmlformats.org/officeDocument/2006/relationships" xmlns:p="http://schemas.openxmlformats.org/presentationml/2006/main">
  <p:tag name="AS_UNIQUEID" val="348"/>
</p:tagLst>
</file>

<file path=ppt/tags/tag394.xml><?xml version="1.0" encoding="utf-8"?>
<p:tagLst xmlns:a="http://schemas.openxmlformats.org/drawingml/2006/main" xmlns:r="http://schemas.openxmlformats.org/officeDocument/2006/relationships" xmlns:p="http://schemas.openxmlformats.org/presentationml/2006/main">
  <p:tag name="AS_UNIQUEID" val="349"/>
</p:tagLst>
</file>

<file path=ppt/tags/tag395.xml><?xml version="1.0" encoding="utf-8"?>
<p:tagLst xmlns:a="http://schemas.openxmlformats.org/drawingml/2006/main" xmlns:r="http://schemas.openxmlformats.org/officeDocument/2006/relationships" xmlns:p="http://schemas.openxmlformats.org/presentationml/2006/main">
  <p:tag name="AS_UNIQUEID" val="350"/>
</p:tagLst>
</file>

<file path=ppt/tags/tag396.xml><?xml version="1.0" encoding="utf-8"?>
<p:tagLst xmlns:a="http://schemas.openxmlformats.org/drawingml/2006/main" xmlns:r="http://schemas.openxmlformats.org/officeDocument/2006/relationships" xmlns:p="http://schemas.openxmlformats.org/presentationml/2006/main">
  <p:tag name="AS_UNIQUEID" val="351"/>
</p:tagLst>
</file>

<file path=ppt/tags/tag397.xml><?xml version="1.0" encoding="utf-8"?>
<p:tagLst xmlns:a="http://schemas.openxmlformats.org/drawingml/2006/main" xmlns:r="http://schemas.openxmlformats.org/officeDocument/2006/relationships" xmlns:p="http://schemas.openxmlformats.org/presentationml/2006/main">
  <p:tag name="AS_UNIQUEID" val="352"/>
</p:tagLst>
</file>

<file path=ppt/tags/tag398.xml><?xml version="1.0" encoding="utf-8"?>
<p:tagLst xmlns:a="http://schemas.openxmlformats.org/drawingml/2006/main" xmlns:r="http://schemas.openxmlformats.org/officeDocument/2006/relationships" xmlns:p="http://schemas.openxmlformats.org/presentationml/2006/main">
  <p:tag name="AS_UNIQUEID" val="353"/>
</p:tagLst>
</file>

<file path=ppt/tags/tag399.xml><?xml version="1.0" encoding="utf-8"?>
<p:tagLst xmlns:a="http://schemas.openxmlformats.org/drawingml/2006/main" xmlns:r="http://schemas.openxmlformats.org/officeDocument/2006/relationships" xmlns:p="http://schemas.openxmlformats.org/presentationml/2006/main">
  <p:tag name="AS_UNIQUEID" val="354"/>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TYPE" val="b"/>
  <p:tag name="KSO_WM_UNIT_INDEX" val="1"/>
  <p:tag name="KSO_WM_UNIT_ID" val="custom20187308_1*b*1"/>
  <p:tag name="KSO_WM_TEMPLATE_CATEGORY" val="custom"/>
  <p:tag name="KSO_WM_TEMPLATE_INDEX" val="20187308"/>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AS_UNIQUEID" val="52"/>
</p:tagLst>
</file>

<file path=ppt/tags/tag400.xml><?xml version="1.0" encoding="utf-8"?>
<p:tagLst xmlns:a="http://schemas.openxmlformats.org/drawingml/2006/main" xmlns:r="http://schemas.openxmlformats.org/officeDocument/2006/relationships" xmlns:p="http://schemas.openxmlformats.org/presentationml/2006/main">
  <p:tag name="AS_UNIQUEID" val="355"/>
</p:tagLst>
</file>

<file path=ppt/tags/tag401.xml><?xml version="1.0" encoding="utf-8"?>
<p:tagLst xmlns:a="http://schemas.openxmlformats.org/drawingml/2006/main" xmlns:r="http://schemas.openxmlformats.org/officeDocument/2006/relationships" xmlns:p="http://schemas.openxmlformats.org/presentationml/2006/main">
  <p:tag name="AS_UNIQUEID" val="356"/>
</p:tagLst>
</file>

<file path=ppt/tags/tag402.xml><?xml version="1.0" encoding="utf-8"?>
<p:tagLst xmlns:a="http://schemas.openxmlformats.org/drawingml/2006/main" xmlns:r="http://schemas.openxmlformats.org/officeDocument/2006/relationships" xmlns:p="http://schemas.openxmlformats.org/presentationml/2006/main">
  <p:tag name="AS_UNIQUEID" val="357"/>
</p:tagLst>
</file>

<file path=ppt/tags/tag403.xml><?xml version="1.0" encoding="utf-8"?>
<p:tagLst xmlns:a="http://schemas.openxmlformats.org/drawingml/2006/main" xmlns:r="http://schemas.openxmlformats.org/officeDocument/2006/relationships" xmlns:p="http://schemas.openxmlformats.org/presentationml/2006/main">
  <p:tag name="AS_UNIQUEID" val="358"/>
</p:tagLst>
</file>

<file path=ppt/tags/tag404.xml><?xml version="1.0" encoding="utf-8"?>
<p:tagLst xmlns:a="http://schemas.openxmlformats.org/drawingml/2006/main" xmlns:r="http://schemas.openxmlformats.org/officeDocument/2006/relationships" xmlns:p="http://schemas.openxmlformats.org/presentationml/2006/main">
  <p:tag name="AS_UNIQUEID" val="359"/>
</p:tagLst>
</file>

<file path=ppt/tags/tag405.xml><?xml version="1.0" encoding="utf-8"?>
<p:tagLst xmlns:a="http://schemas.openxmlformats.org/drawingml/2006/main" xmlns:r="http://schemas.openxmlformats.org/officeDocument/2006/relationships" xmlns:p="http://schemas.openxmlformats.org/presentationml/2006/main">
  <p:tag name="AS_UNIQUEID" val="360"/>
</p:tagLst>
</file>

<file path=ppt/tags/tag406.xml><?xml version="1.0" encoding="utf-8"?>
<p:tagLst xmlns:a="http://schemas.openxmlformats.org/drawingml/2006/main" xmlns:r="http://schemas.openxmlformats.org/officeDocument/2006/relationships" xmlns:p="http://schemas.openxmlformats.org/presentationml/2006/main">
  <p:tag name="AS_UNIQUEID" val="361"/>
</p:tagLst>
</file>

<file path=ppt/tags/tag407.xml><?xml version="1.0" encoding="utf-8"?>
<p:tagLst xmlns:a="http://schemas.openxmlformats.org/drawingml/2006/main" xmlns:r="http://schemas.openxmlformats.org/officeDocument/2006/relationships" xmlns:p="http://schemas.openxmlformats.org/presentationml/2006/main">
  <p:tag name="AS_UNIQUEID" val="362"/>
</p:tagLst>
</file>

<file path=ppt/tags/tag408.xml><?xml version="1.0" encoding="utf-8"?>
<p:tagLst xmlns:a="http://schemas.openxmlformats.org/drawingml/2006/main" xmlns:r="http://schemas.openxmlformats.org/officeDocument/2006/relationships" xmlns:p="http://schemas.openxmlformats.org/presentationml/2006/main">
  <p:tag name="AS_UNIQUEID" val="363"/>
</p:tagLst>
</file>

<file path=ppt/tags/tag409.xml><?xml version="1.0" encoding="utf-8"?>
<p:tagLst xmlns:a="http://schemas.openxmlformats.org/drawingml/2006/main" xmlns:r="http://schemas.openxmlformats.org/officeDocument/2006/relationships" xmlns:p="http://schemas.openxmlformats.org/presentationml/2006/main">
  <p:tag name="AS_UNIQUEID" val="364"/>
</p:tagLst>
</file>

<file path=ppt/tags/tag41.xml><?xml version="1.0" encoding="utf-8"?>
<p:tagLst xmlns:a="http://schemas.openxmlformats.org/drawingml/2006/main" xmlns:r="http://schemas.openxmlformats.org/officeDocument/2006/relationships" xmlns:p="http://schemas.openxmlformats.org/presentationml/2006/main">
  <p:tag name="AS_UNIQUEID" val="53"/>
</p:tagLst>
</file>

<file path=ppt/tags/tag410.xml><?xml version="1.0" encoding="utf-8"?>
<p:tagLst xmlns:a="http://schemas.openxmlformats.org/drawingml/2006/main" xmlns:r="http://schemas.openxmlformats.org/officeDocument/2006/relationships" xmlns:p="http://schemas.openxmlformats.org/presentationml/2006/main">
  <p:tag name="AS_UNIQUEID" val="365"/>
</p:tagLst>
</file>

<file path=ppt/tags/tag411.xml><?xml version="1.0" encoding="utf-8"?>
<p:tagLst xmlns:a="http://schemas.openxmlformats.org/drawingml/2006/main" xmlns:r="http://schemas.openxmlformats.org/officeDocument/2006/relationships" xmlns:p="http://schemas.openxmlformats.org/presentationml/2006/main">
  <p:tag name="AS_UNIQUEID" val="366"/>
</p:tagLst>
</file>

<file path=ppt/tags/tag412.xml><?xml version="1.0" encoding="utf-8"?>
<p:tagLst xmlns:a="http://schemas.openxmlformats.org/drawingml/2006/main" xmlns:r="http://schemas.openxmlformats.org/officeDocument/2006/relationships" xmlns:p="http://schemas.openxmlformats.org/presentationml/2006/main">
  <p:tag name="AS_UNIQUEID" val="367"/>
</p:tagLst>
</file>

<file path=ppt/tags/tag413.xml><?xml version="1.0" encoding="utf-8"?>
<p:tagLst xmlns:a="http://schemas.openxmlformats.org/drawingml/2006/main" xmlns:r="http://schemas.openxmlformats.org/officeDocument/2006/relationships" xmlns:p="http://schemas.openxmlformats.org/presentationml/2006/main">
  <p:tag name="AS_UNIQUEID" val="368"/>
</p:tagLst>
</file>

<file path=ppt/tags/tag414.xml><?xml version="1.0" encoding="utf-8"?>
<p:tagLst xmlns:a="http://schemas.openxmlformats.org/drawingml/2006/main" xmlns:r="http://schemas.openxmlformats.org/officeDocument/2006/relationships" xmlns:p="http://schemas.openxmlformats.org/presentationml/2006/main">
  <p:tag name="AS_UNIQUEID" val="369"/>
</p:tagLst>
</file>

<file path=ppt/tags/tag415.xml><?xml version="1.0" encoding="utf-8"?>
<p:tagLst xmlns:a="http://schemas.openxmlformats.org/drawingml/2006/main" xmlns:r="http://schemas.openxmlformats.org/officeDocument/2006/relationships" xmlns:p="http://schemas.openxmlformats.org/presentationml/2006/main">
  <p:tag name="AS_UNIQUEID" val="370"/>
</p:tagLst>
</file>

<file path=ppt/tags/tag416.xml><?xml version="1.0" encoding="utf-8"?>
<p:tagLst xmlns:a="http://schemas.openxmlformats.org/drawingml/2006/main" xmlns:r="http://schemas.openxmlformats.org/officeDocument/2006/relationships" xmlns:p="http://schemas.openxmlformats.org/presentationml/2006/main">
  <p:tag name="AS_UNIQUEID" val="371"/>
</p:tagLst>
</file>

<file path=ppt/tags/tag417.xml><?xml version="1.0" encoding="utf-8"?>
<p:tagLst xmlns:a="http://schemas.openxmlformats.org/drawingml/2006/main" xmlns:r="http://schemas.openxmlformats.org/officeDocument/2006/relationships" xmlns:p="http://schemas.openxmlformats.org/presentationml/2006/main">
  <p:tag name="AS_UNIQUEID" val="372"/>
</p:tagLst>
</file>

<file path=ppt/tags/tag418.xml><?xml version="1.0" encoding="utf-8"?>
<p:tagLst xmlns:a="http://schemas.openxmlformats.org/drawingml/2006/main" xmlns:r="http://schemas.openxmlformats.org/officeDocument/2006/relationships" xmlns:p="http://schemas.openxmlformats.org/presentationml/2006/main">
  <p:tag name="AS_UNIQUEID" val="373"/>
</p:tagLst>
</file>

<file path=ppt/tags/tag419.xml><?xml version="1.0" encoding="utf-8"?>
<p:tagLst xmlns:a="http://schemas.openxmlformats.org/drawingml/2006/main" xmlns:r="http://schemas.openxmlformats.org/officeDocument/2006/relationships" xmlns:p="http://schemas.openxmlformats.org/presentationml/2006/main">
  <p:tag name="AS_UNIQUEID" val="374"/>
</p:tagLst>
</file>

<file path=ppt/tags/tag42.xml><?xml version="1.0" encoding="utf-8"?>
<p:tagLst xmlns:a="http://schemas.openxmlformats.org/drawingml/2006/main" xmlns:r="http://schemas.openxmlformats.org/officeDocument/2006/relationships" xmlns:p="http://schemas.openxmlformats.org/presentationml/2006/main">
  <p:tag name="AS_UNIQUEID" val="54"/>
</p:tagLst>
</file>

<file path=ppt/tags/tag420.xml><?xml version="1.0" encoding="utf-8"?>
<p:tagLst xmlns:a="http://schemas.openxmlformats.org/drawingml/2006/main" xmlns:r="http://schemas.openxmlformats.org/officeDocument/2006/relationships" xmlns:p="http://schemas.openxmlformats.org/presentationml/2006/main">
  <p:tag name="AS_UNIQUEID" val="375"/>
</p:tagLst>
</file>

<file path=ppt/tags/tag421.xml><?xml version="1.0" encoding="utf-8"?>
<p:tagLst xmlns:a="http://schemas.openxmlformats.org/drawingml/2006/main" xmlns:r="http://schemas.openxmlformats.org/officeDocument/2006/relationships" xmlns:p="http://schemas.openxmlformats.org/presentationml/2006/main">
  <p:tag name="AS_UNIQUEID" val="376"/>
</p:tagLst>
</file>

<file path=ppt/tags/tag422.xml><?xml version="1.0" encoding="utf-8"?>
<p:tagLst xmlns:a="http://schemas.openxmlformats.org/drawingml/2006/main" xmlns:r="http://schemas.openxmlformats.org/officeDocument/2006/relationships" xmlns:p="http://schemas.openxmlformats.org/presentationml/2006/main">
  <p:tag name="AS_UNIQUEID" val="377"/>
</p:tagLst>
</file>

<file path=ppt/tags/tag423.xml><?xml version="1.0" encoding="utf-8"?>
<p:tagLst xmlns:a="http://schemas.openxmlformats.org/drawingml/2006/main" xmlns:r="http://schemas.openxmlformats.org/officeDocument/2006/relationships" xmlns:p="http://schemas.openxmlformats.org/presentationml/2006/main">
  <p:tag name="AS_UNIQUEID" val="378"/>
</p:tagLst>
</file>

<file path=ppt/tags/tag424.xml><?xml version="1.0" encoding="utf-8"?>
<p:tagLst xmlns:a="http://schemas.openxmlformats.org/drawingml/2006/main" xmlns:r="http://schemas.openxmlformats.org/officeDocument/2006/relationships" xmlns:p="http://schemas.openxmlformats.org/presentationml/2006/main">
  <p:tag name="AS_UNIQUEID" val="379"/>
</p:tagLst>
</file>

<file path=ppt/tags/tag425.xml><?xml version="1.0" encoding="utf-8"?>
<p:tagLst xmlns:a="http://schemas.openxmlformats.org/drawingml/2006/main" xmlns:r="http://schemas.openxmlformats.org/officeDocument/2006/relationships" xmlns:p="http://schemas.openxmlformats.org/presentationml/2006/main">
  <p:tag name="AS_UNIQUEID" val="380"/>
</p:tagLst>
</file>

<file path=ppt/tags/tag426.xml><?xml version="1.0" encoding="utf-8"?>
<p:tagLst xmlns:a="http://schemas.openxmlformats.org/drawingml/2006/main" xmlns:r="http://schemas.openxmlformats.org/officeDocument/2006/relationships" xmlns:p="http://schemas.openxmlformats.org/presentationml/2006/main">
  <p:tag name="AS_UNIQUEID" val="381"/>
</p:tagLst>
</file>

<file path=ppt/tags/tag427.xml><?xml version="1.0" encoding="utf-8"?>
<p:tagLst xmlns:a="http://schemas.openxmlformats.org/drawingml/2006/main" xmlns:r="http://schemas.openxmlformats.org/officeDocument/2006/relationships" xmlns:p="http://schemas.openxmlformats.org/presentationml/2006/main">
  <p:tag name="AS_UNIQUEID" val="382"/>
</p:tagLst>
</file>

<file path=ppt/tags/tag428.xml><?xml version="1.0" encoding="utf-8"?>
<p:tagLst xmlns:a="http://schemas.openxmlformats.org/drawingml/2006/main" xmlns:r="http://schemas.openxmlformats.org/officeDocument/2006/relationships" xmlns:p="http://schemas.openxmlformats.org/presentationml/2006/main">
  <p:tag name="AS_UNIQUEID" val="383"/>
</p:tagLst>
</file>

<file path=ppt/tags/tag429.xml><?xml version="1.0" encoding="utf-8"?>
<p:tagLst xmlns:a="http://schemas.openxmlformats.org/drawingml/2006/main" xmlns:r="http://schemas.openxmlformats.org/officeDocument/2006/relationships" xmlns:p="http://schemas.openxmlformats.org/presentationml/2006/main">
  <p:tag name="AS_UNIQUEID" val="384"/>
</p:tagLst>
</file>

<file path=ppt/tags/tag43.xml><?xml version="1.0" encoding="utf-8"?>
<p:tagLst xmlns:a="http://schemas.openxmlformats.org/drawingml/2006/main" xmlns:r="http://schemas.openxmlformats.org/officeDocument/2006/relationships" xmlns:p="http://schemas.openxmlformats.org/presentationml/2006/main">
  <p:tag name="AS_UNIQUEID" val="24"/>
</p:tagLst>
</file>

<file path=ppt/tags/tag430.xml><?xml version="1.0" encoding="utf-8"?>
<p:tagLst xmlns:a="http://schemas.openxmlformats.org/drawingml/2006/main" xmlns:r="http://schemas.openxmlformats.org/officeDocument/2006/relationships" xmlns:p="http://schemas.openxmlformats.org/presentationml/2006/main">
  <p:tag name="AS_UNIQUEID" val="385"/>
</p:tagLst>
</file>

<file path=ppt/tags/tag431.xml><?xml version="1.0" encoding="utf-8"?>
<p:tagLst xmlns:a="http://schemas.openxmlformats.org/drawingml/2006/main" xmlns:r="http://schemas.openxmlformats.org/officeDocument/2006/relationships" xmlns:p="http://schemas.openxmlformats.org/presentationml/2006/main">
  <p:tag name="AS_UNIQUEID" val="386"/>
</p:tagLst>
</file>

<file path=ppt/tags/tag432.xml><?xml version="1.0" encoding="utf-8"?>
<p:tagLst xmlns:a="http://schemas.openxmlformats.org/drawingml/2006/main" xmlns:r="http://schemas.openxmlformats.org/officeDocument/2006/relationships" xmlns:p="http://schemas.openxmlformats.org/presentationml/2006/main">
  <p:tag name="AS_UNIQUEID" val="387"/>
</p:tagLst>
</file>

<file path=ppt/tags/tag433.xml><?xml version="1.0" encoding="utf-8"?>
<p:tagLst xmlns:a="http://schemas.openxmlformats.org/drawingml/2006/main" xmlns:r="http://schemas.openxmlformats.org/officeDocument/2006/relationships" xmlns:p="http://schemas.openxmlformats.org/presentationml/2006/main">
  <p:tag name="AS_UNIQUEID" val="388"/>
</p:tagLst>
</file>

<file path=ppt/tags/tag434.xml><?xml version="1.0" encoding="utf-8"?>
<p:tagLst xmlns:a="http://schemas.openxmlformats.org/drawingml/2006/main" xmlns:r="http://schemas.openxmlformats.org/officeDocument/2006/relationships" xmlns:p="http://schemas.openxmlformats.org/presentationml/2006/main">
  <p:tag name="AS_UNIQUEID" val="366"/>
</p:tagLst>
</file>

<file path=ppt/tags/tag435.xml><?xml version="1.0" encoding="utf-8"?>
<p:tagLst xmlns:a="http://schemas.openxmlformats.org/drawingml/2006/main" xmlns:r="http://schemas.openxmlformats.org/officeDocument/2006/relationships" xmlns:p="http://schemas.openxmlformats.org/presentationml/2006/main">
  <p:tag name="AS_UNIQUEID" val="366"/>
</p:tagLst>
</file>

<file path=ppt/tags/tag436.xml><?xml version="1.0" encoding="utf-8"?>
<p:tagLst xmlns:a="http://schemas.openxmlformats.org/drawingml/2006/main" xmlns:r="http://schemas.openxmlformats.org/officeDocument/2006/relationships" xmlns:p="http://schemas.openxmlformats.org/presentationml/2006/main">
  <p:tag name="AS_UNIQUEID" val="414"/>
</p:tagLst>
</file>

<file path=ppt/tags/tag437.xml><?xml version="1.0" encoding="utf-8"?>
<p:tagLst xmlns:a="http://schemas.openxmlformats.org/drawingml/2006/main" xmlns:r="http://schemas.openxmlformats.org/officeDocument/2006/relationships" xmlns:p="http://schemas.openxmlformats.org/presentationml/2006/main">
  <p:tag name="AS_UNIQUEID" val="415"/>
</p:tagLst>
</file>

<file path=ppt/tags/tag438.xml><?xml version="1.0" encoding="utf-8"?>
<p:tagLst xmlns:a="http://schemas.openxmlformats.org/drawingml/2006/main" xmlns:r="http://schemas.openxmlformats.org/officeDocument/2006/relationships" xmlns:p="http://schemas.openxmlformats.org/presentationml/2006/main">
  <p:tag name="AS_UNIQUEID" val="416"/>
</p:tagLst>
</file>

<file path=ppt/tags/tag439.xml><?xml version="1.0" encoding="utf-8"?>
<p:tagLst xmlns:a="http://schemas.openxmlformats.org/drawingml/2006/main" xmlns:r="http://schemas.openxmlformats.org/officeDocument/2006/relationships" xmlns:p="http://schemas.openxmlformats.org/presentationml/2006/main">
  <p:tag name="AS_UNIQUEID" val="417"/>
</p:tagLst>
</file>

<file path=ppt/tags/tag44.xml><?xml version="1.0" encoding="utf-8"?>
<p:tagLst xmlns:a="http://schemas.openxmlformats.org/drawingml/2006/main" xmlns:r="http://schemas.openxmlformats.org/officeDocument/2006/relationships" xmlns:p="http://schemas.openxmlformats.org/presentationml/2006/main">
  <p:tag name="AS_UNIQUEID" val="25"/>
</p:tagLst>
</file>

<file path=ppt/tags/tag440.xml><?xml version="1.0" encoding="utf-8"?>
<p:tagLst xmlns:a="http://schemas.openxmlformats.org/drawingml/2006/main" xmlns:r="http://schemas.openxmlformats.org/officeDocument/2006/relationships" xmlns:p="http://schemas.openxmlformats.org/presentationml/2006/main">
  <p:tag name="AS_UNIQUEID" val="418"/>
</p:tagLst>
</file>

<file path=ppt/tags/tag441.xml><?xml version="1.0" encoding="utf-8"?>
<p:tagLst xmlns:a="http://schemas.openxmlformats.org/drawingml/2006/main" xmlns:r="http://schemas.openxmlformats.org/officeDocument/2006/relationships" xmlns:p="http://schemas.openxmlformats.org/presentationml/2006/main">
  <p:tag name="AS_UNIQUEID" val="419"/>
</p:tagLst>
</file>

<file path=ppt/tags/tag442.xml><?xml version="1.0" encoding="utf-8"?>
<p:tagLst xmlns:a="http://schemas.openxmlformats.org/drawingml/2006/main" xmlns:r="http://schemas.openxmlformats.org/officeDocument/2006/relationships" xmlns:p="http://schemas.openxmlformats.org/presentationml/2006/main">
  <p:tag name="AS_UNIQUEID" val="420"/>
</p:tagLst>
</file>

<file path=ppt/tags/tag443.xml><?xml version="1.0" encoding="utf-8"?>
<p:tagLst xmlns:a="http://schemas.openxmlformats.org/drawingml/2006/main" xmlns:r="http://schemas.openxmlformats.org/officeDocument/2006/relationships" xmlns:p="http://schemas.openxmlformats.org/presentationml/2006/main">
  <p:tag name="AS_UNIQUEID" val="421"/>
</p:tagLst>
</file>

<file path=ppt/tags/tag444.xml><?xml version="1.0" encoding="utf-8"?>
<p:tagLst xmlns:a="http://schemas.openxmlformats.org/drawingml/2006/main" xmlns:r="http://schemas.openxmlformats.org/officeDocument/2006/relationships" xmlns:p="http://schemas.openxmlformats.org/presentationml/2006/main">
  <p:tag name="AS_UNIQUEID" val="422"/>
</p:tagLst>
</file>

<file path=ppt/tags/tag445.xml><?xml version="1.0" encoding="utf-8"?>
<p:tagLst xmlns:a="http://schemas.openxmlformats.org/drawingml/2006/main" xmlns:r="http://schemas.openxmlformats.org/officeDocument/2006/relationships" xmlns:p="http://schemas.openxmlformats.org/presentationml/2006/main">
  <p:tag name="AS_UNIQUEID" val="423"/>
</p:tagLst>
</file>

<file path=ppt/tags/tag446.xml><?xml version="1.0" encoding="utf-8"?>
<p:tagLst xmlns:a="http://schemas.openxmlformats.org/drawingml/2006/main" xmlns:r="http://schemas.openxmlformats.org/officeDocument/2006/relationships" xmlns:p="http://schemas.openxmlformats.org/presentationml/2006/main">
  <p:tag name="AS_UNIQUEID" val="424"/>
</p:tagLst>
</file>

<file path=ppt/tags/tag447.xml><?xml version="1.0" encoding="utf-8"?>
<p:tagLst xmlns:a="http://schemas.openxmlformats.org/drawingml/2006/main" xmlns:r="http://schemas.openxmlformats.org/officeDocument/2006/relationships" xmlns:p="http://schemas.openxmlformats.org/presentationml/2006/main">
  <p:tag name="AS_UNIQUEID" val="425"/>
</p:tagLst>
</file>

<file path=ppt/tags/tag448.xml><?xml version="1.0" encoding="utf-8"?>
<p:tagLst xmlns:a="http://schemas.openxmlformats.org/drawingml/2006/main" xmlns:r="http://schemas.openxmlformats.org/officeDocument/2006/relationships" xmlns:p="http://schemas.openxmlformats.org/presentationml/2006/main">
  <p:tag name="AS_UNIQUEID" val="426"/>
</p:tagLst>
</file>

<file path=ppt/tags/tag449.xml><?xml version="1.0" encoding="utf-8"?>
<p:tagLst xmlns:a="http://schemas.openxmlformats.org/drawingml/2006/main" xmlns:r="http://schemas.openxmlformats.org/officeDocument/2006/relationships" xmlns:p="http://schemas.openxmlformats.org/presentationml/2006/main">
  <p:tag name="AS_UNIQUEID" val="427"/>
</p:tagLst>
</file>

<file path=ppt/tags/tag45.xml><?xml version="1.0" encoding="utf-8"?>
<p:tagLst xmlns:a="http://schemas.openxmlformats.org/drawingml/2006/main" xmlns:r="http://schemas.openxmlformats.org/officeDocument/2006/relationships" xmlns:p="http://schemas.openxmlformats.org/presentationml/2006/main">
  <p:tag name="AS_UNIQUEID" val="26"/>
</p:tagLst>
</file>

<file path=ppt/tags/tag450.xml><?xml version="1.0" encoding="utf-8"?>
<p:tagLst xmlns:a="http://schemas.openxmlformats.org/drawingml/2006/main" xmlns:r="http://schemas.openxmlformats.org/officeDocument/2006/relationships" xmlns:p="http://schemas.openxmlformats.org/presentationml/2006/main">
  <p:tag name="AS_UNIQUEID" val="428"/>
</p:tagLst>
</file>

<file path=ppt/tags/tag451.xml><?xml version="1.0" encoding="utf-8"?>
<p:tagLst xmlns:a="http://schemas.openxmlformats.org/drawingml/2006/main" xmlns:r="http://schemas.openxmlformats.org/officeDocument/2006/relationships" xmlns:p="http://schemas.openxmlformats.org/presentationml/2006/main">
  <p:tag name="AS_UNIQUEID" val="429"/>
</p:tagLst>
</file>

<file path=ppt/tags/tag452.xml><?xml version="1.0" encoding="utf-8"?>
<p:tagLst xmlns:a="http://schemas.openxmlformats.org/drawingml/2006/main" xmlns:r="http://schemas.openxmlformats.org/officeDocument/2006/relationships" xmlns:p="http://schemas.openxmlformats.org/presentationml/2006/main">
  <p:tag name="AS_UNIQUEID" val="434"/>
</p:tagLst>
</file>

<file path=ppt/tags/tag453.xml><?xml version="1.0" encoding="utf-8"?>
<p:tagLst xmlns:a="http://schemas.openxmlformats.org/drawingml/2006/main" xmlns:r="http://schemas.openxmlformats.org/officeDocument/2006/relationships" xmlns:p="http://schemas.openxmlformats.org/presentationml/2006/main">
  <p:tag name="AS_UNIQUEID" val="435"/>
</p:tagLst>
</file>

<file path=ppt/tags/tag454.xml><?xml version="1.0" encoding="utf-8"?>
<p:tagLst xmlns:a="http://schemas.openxmlformats.org/drawingml/2006/main" xmlns:r="http://schemas.openxmlformats.org/officeDocument/2006/relationships" xmlns:p="http://schemas.openxmlformats.org/presentationml/2006/main">
  <p:tag name="AS_UNIQUEID" val="436"/>
</p:tagLst>
</file>

<file path=ppt/tags/tag455.xml><?xml version="1.0" encoding="utf-8"?>
<p:tagLst xmlns:a="http://schemas.openxmlformats.org/drawingml/2006/main" xmlns:r="http://schemas.openxmlformats.org/officeDocument/2006/relationships" xmlns:p="http://schemas.openxmlformats.org/presentationml/2006/main">
  <p:tag name="AS_UNIQUEID" val="437"/>
</p:tagLst>
</file>

<file path=ppt/tags/tag456.xml><?xml version="1.0" encoding="utf-8"?>
<p:tagLst xmlns:a="http://schemas.openxmlformats.org/drawingml/2006/main" xmlns:r="http://schemas.openxmlformats.org/officeDocument/2006/relationships" xmlns:p="http://schemas.openxmlformats.org/presentationml/2006/main">
  <p:tag name="AS_UNIQUEID" val="438"/>
</p:tagLst>
</file>

<file path=ppt/tags/tag457.xml><?xml version="1.0" encoding="utf-8"?>
<p:tagLst xmlns:a="http://schemas.openxmlformats.org/drawingml/2006/main" xmlns:r="http://schemas.openxmlformats.org/officeDocument/2006/relationships" xmlns:p="http://schemas.openxmlformats.org/presentationml/2006/main">
  <p:tag name="AS_UNIQUEID" val="439"/>
</p:tagLst>
</file>

<file path=ppt/tags/tag458.xml><?xml version="1.0" encoding="utf-8"?>
<p:tagLst xmlns:a="http://schemas.openxmlformats.org/drawingml/2006/main" xmlns:r="http://schemas.openxmlformats.org/officeDocument/2006/relationships" xmlns:p="http://schemas.openxmlformats.org/presentationml/2006/main">
  <p:tag name="AS_UNIQUEID" val="440"/>
</p:tagLst>
</file>

<file path=ppt/tags/tag459.xml><?xml version="1.0" encoding="utf-8"?>
<p:tagLst xmlns:a="http://schemas.openxmlformats.org/drawingml/2006/main" xmlns:r="http://schemas.openxmlformats.org/officeDocument/2006/relationships" xmlns:p="http://schemas.openxmlformats.org/presentationml/2006/main">
  <p:tag name="AS_UNIQUEID" val="441"/>
</p:tagLst>
</file>

<file path=ppt/tags/tag46.xml><?xml version="1.0" encoding="utf-8"?>
<p:tagLst xmlns:a="http://schemas.openxmlformats.org/drawingml/2006/main" xmlns:r="http://schemas.openxmlformats.org/officeDocument/2006/relationships" xmlns:p="http://schemas.openxmlformats.org/presentationml/2006/main">
  <p:tag name="AS_UNIQUEID" val="27"/>
</p:tagLst>
</file>

<file path=ppt/tags/tag460.xml><?xml version="1.0" encoding="utf-8"?>
<p:tagLst xmlns:a="http://schemas.openxmlformats.org/drawingml/2006/main" xmlns:r="http://schemas.openxmlformats.org/officeDocument/2006/relationships" xmlns:p="http://schemas.openxmlformats.org/presentationml/2006/main">
  <p:tag name="AS_UNIQUEID" val="442"/>
</p:tagLst>
</file>

<file path=ppt/tags/tag461.xml><?xml version="1.0" encoding="utf-8"?>
<p:tagLst xmlns:a="http://schemas.openxmlformats.org/drawingml/2006/main" xmlns:r="http://schemas.openxmlformats.org/officeDocument/2006/relationships" xmlns:p="http://schemas.openxmlformats.org/presentationml/2006/main">
  <p:tag name="AS_UNIQUEID" val="443"/>
</p:tagLst>
</file>

<file path=ppt/tags/tag462.xml><?xml version="1.0" encoding="utf-8"?>
<p:tagLst xmlns:a="http://schemas.openxmlformats.org/drawingml/2006/main" xmlns:r="http://schemas.openxmlformats.org/officeDocument/2006/relationships" xmlns:p="http://schemas.openxmlformats.org/presentationml/2006/main">
  <p:tag name="AS_UNIQUEID" val="444"/>
</p:tagLst>
</file>

<file path=ppt/tags/tag463.xml><?xml version="1.0" encoding="utf-8"?>
<p:tagLst xmlns:a="http://schemas.openxmlformats.org/drawingml/2006/main" xmlns:r="http://schemas.openxmlformats.org/officeDocument/2006/relationships" xmlns:p="http://schemas.openxmlformats.org/presentationml/2006/main">
  <p:tag name="AS_UNIQUEID" val="445"/>
</p:tagLst>
</file>

<file path=ppt/tags/tag464.xml><?xml version="1.0" encoding="utf-8"?>
<p:tagLst xmlns:a="http://schemas.openxmlformats.org/drawingml/2006/main" xmlns:r="http://schemas.openxmlformats.org/officeDocument/2006/relationships" xmlns:p="http://schemas.openxmlformats.org/presentationml/2006/main">
  <p:tag name="AS_UNIQUEID" val="446"/>
</p:tagLst>
</file>

<file path=ppt/tags/tag465.xml><?xml version="1.0" encoding="utf-8"?>
<p:tagLst xmlns:a="http://schemas.openxmlformats.org/drawingml/2006/main" xmlns:r="http://schemas.openxmlformats.org/officeDocument/2006/relationships" xmlns:p="http://schemas.openxmlformats.org/presentationml/2006/main">
  <p:tag name="AS_UNIQUEID" val="447"/>
</p:tagLst>
</file>

<file path=ppt/tags/tag466.xml><?xml version="1.0" encoding="utf-8"?>
<p:tagLst xmlns:a="http://schemas.openxmlformats.org/drawingml/2006/main" xmlns:r="http://schemas.openxmlformats.org/officeDocument/2006/relationships" xmlns:p="http://schemas.openxmlformats.org/presentationml/2006/main">
  <p:tag name="AS_UNIQUEID" val="448"/>
</p:tagLst>
</file>

<file path=ppt/tags/tag467.xml><?xml version="1.0" encoding="utf-8"?>
<p:tagLst xmlns:a="http://schemas.openxmlformats.org/drawingml/2006/main" xmlns:r="http://schemas.openxmlformats.org/officeDocument/2006/relationships" xmlns:p="http://schemas.openxmlformats.org/presentationml/2006/main">
  <p:tag name="AS_UNIQUEID" val="449"/>
</p:tagLst>
</file>

<file path=ppt/tags/tag468.xml><?xml version="1.0" encoding="utf-8"?>
<p:tagLst xmlns:a="http://schemas.openxmlformats.org/drawingml/2006/main" xmlns:r="http://schemas.openxmlformats.org/officeDocument/2006/relationships" xmlns:p="http://schemas.openxmlformats.org/presentationml/2006/main">
  <p:tag name="AS_UNIQUEID" val="459"/>
</p:tagLst>
</file>

<file path=ppt/tags/tag469.xml><?xml version="1.0" encoding="utf-8"?>
<p:tagLst xmlns:a="http://schemas.openxmlformats.org/drawingml/2006/main" xmlns:r="http://schemas.openxmlformats.org/officeDocument/2006/relationships" xmlns:p="http://schemas.openxmlformats.org/presentationml/2006/main">
  <p:tag name="AS_UNIQUEID" val="460"/>
</p:tagLst>
</file>

<file path=ppt/tags/tag47.xml><?xml version="1.0" encoding="utf-8"?>
<p:tagLst xmlns:a="http://schemas.openxmlformats.org/drawingml/2006/main" xmlns:r="http://schemas.openxmlformats.org/officeDocument/2006/relationships" xmlns:p="http://schemas.openxmlformats.org/presentationml/2006/main">
  <p:tag name="AS_UNIQUEID" val="28"/>
</p:tagLst>
</file>

<file path=ppt/tags/tag470.xml><?xml version="1.0" encoding="utf-8"?>
<p:tagLst xmlns:a="http://schemas.openxmlformats.org/drawingml/2006/main" xmlns:r="http://schemas.openxmlformats.org/officeDocument/2006/relationships" xmlns:p="http://schemas.openxmlformats.org/presentationml/2006/main">
  <p:tag name="AS_UNIQUEID" val="461"/>
</p:tagLst>
</file>

<file path=ppt/tags/tag471.xml><?xml version="1.0" encoding="utf-8"?>
<p:tagLst xmlns:a="http://schemas.openxmlformats.org/drawingml/2006/main" xmlns:r="http://schemas.openxmlformats.org/officeDocument/2006/relationships" xmlns:p="http://schemas.openxmlformats.org/presentationml/2006/main">
  <p:tag name="AS_UNIQUEID" val="462"/>
</p:tagLst>
</file>

<file path=ppt/tags/tag472.xml><?xml version="1.0" encoding="utf-8"?>
<p:tagLst xmlns:a="http://schemas.openxmlformats.org/drawingml/2006/main" xmlns:r="http://schemas.openxmlformats.org/officeDocument/2006/relationships" xmlns:p="http://schemas.openxmlformats.org/presentationml/2006/main">
  <p:tag name="AS_UNIQUEID" val="463"/>
</p:tagLst>
</file>

<file path=ppt/tags/tag473.xml><?xml version="1.0" encoding="utf-8"?>
<p:tagLst xmlns:a="http://schemas.openxmlformats.org/drawingml/2006/main" xmlns:r="http://schemas.openxmlformats.org/officeDocument/2006/relationships" xmlns:p="http://schemas.openxmlformats.org/presentationml/2006/main">
  <p:tag name="AS_UNIQUEID" val="464"/>
</p:tagLst>
</file>

<file path=ppt/tags/tag474.xml><?xml version="1.0" encoding="utf-8"?>
<p:tagLst xmlns:a="http://schemas.openxmlformats.org/drawingml/2006/main" xmlns:r="http://schemas.openxmlformats.org/officeDocument/2006/relationships" xmlns:p="http://schemas.openxmlformats.org/presentationml/2006/main">
  <p:tag name="AS_UNIQUEID" val="465"/>
</p:tagLst>
</file>

<file path=ppt/tags/tag475.xml><?xml version="1.0" encoding="utf-8"?>
<p:tagLst xmlns:a="http://schemas.openxmlformats.org/drawingml/2006/main" xmlns:r="http://schemas.openxmlformats.org/officeDocument/2006/relationships" xmlns:p="http://schemas.openxmlformats.org/presentationml/2006/main">
  <p:tag name="AS_UNIQUEID" val="466"/>
</p:tagLst>
</file>

<file path=ppt/tags/tag476.xml><?xml version="1.0" encoding="utf-8"?>
<p:tagLst xmlns:a="http://schemas.openxmlformats.org/drawingml/2006/main" xmlns:r="http://schemas.openxmlformats.org/officeDocument/2006/relationships" xmlns:p="http://schemas.openxmlformats.org/presentationml/2006/main">
  <p:tag name="AS_UNIQUEID" val="467"/>
</p:tagLst>
</file>

<file path=ppt/tags/tag477.xml><?xml version="1.0" encoding="utf-8"?>
<p:tagLst xmlns:a="http://schemas.openxmlformats.org/drawingml/2006/main" xmlns:r="http://schemas.openxmlformats.org/officeDocument/2006/relationships" xmlns:p="http://schemas.openxmlformats.org/presentationml/2006/main">
  <p:tag name="AS_UNIQUEID" val="468"/>
</p:tagLst>
</file>

<file path=ppt/tags/tag478.xml><?xml version="1.0" encoding="utf-8"?>
<p:tagLst xmlns:a="http://schemas.openxmlformats.org/drawingml/2006/main" xmlns:r="http://schemas.openxmlformats.org/officeDocument/2006/relationships" xmlns:p="http://schemas.openxmlformats.org/presentationml/2006/main">
  <p:tag name="AS_UNIQUEID" val="469"/>
</p:tagLst>
</file>

<file path=ppt/tags/tag479.xml><?xml version="1.0" encoding="utf-8"?>
<p:tagLst xmlns:a="http://schemas.openxmlformats.org/drawingml/2006/main" xmlns:r="http://schemas.openxmlformats.org/officeDocument/2006/relationships" xmlns:p="http://schemas.openxmlformats.org/presentationml/2006/main">
  <p:tag name="AS_UNIQUEID" val="470"/>
</p:tagLst>
</file>

<file path=ppt/tags/tag48.xml><?xml version="1.0" encoding="utf-8"?>
<p:tagLst xmlns:a="http://schemas.openxmlformats.org/drawingml/2006/main" xmlns:r="http://schemas.openxmlformats.org/officeDocument/2006/relationships" xmlns:p="http://schemas.openxmlformats.org/presentationml/2006/main">
  <p:tag name="AS_UNIQUEID" val="29"/>
</p:tagLst>
</file>

<file path=ppt/tags/tag480.xml><?xml version="1.0" encoding="utf-8"?>
<p:tagLst xmlns:a="http://schemas.openxmlformats.org/drawingml/2006/main" xmlns:r="http://schemas.openxmlformats.org/officeDocument/2006/relationships" xmlns:p="http://schemas.openxmlformats.org/presentationml/2006/main">
  <p:tag name="AS_UNIQUEID" val="471"/>
</p:tagLst>
</file>

<file path=ppt/tags/tag481.xml><?xml version="1.0" encoding="utf-8"?>
<p:tagLst xmlns:a="http://schemas.openxmlformats.org/drawingml/2006/main" xmlns:r="http://schemas.openxmlformats.org/officeDocument/2006/relationships" xmlns:p="http://schemas.openxmlformats.org/presentationml/2006/main">
  <p:tag name="AS_UNIQUEID" val="472"/>
</p:tagLst>
</file>

<file path=ppt/tags/tag482.xml><?xml version="1.0" encoding="utf-8"?>
<p:tagLst xmlns:a="http://schemas.openxmlformats.org/drawingml/2006/main" xmlns:r="http://schemas.openxmlformats.org/officeDocument/2006/relationships" xmlns:p="http://schemas.openxmlformats.org/presentationml/2006/main">
  <p:tag name="AS_UNIQUEID" val="473"/>
</p:tagLst>
</file>

<file path=ppt/tags/tag483.xml><?xml version="1.0" encoding="utf-8"?>
<p:tagLst xmlns:a="http://schemas.openxmlformats.org/drawingml/2006/main" xmlns:r="http://schemas.openxmlformats.org/officeDocument/2006/relationships" xmlns:p="http://schemas.openxmlformats.org/presentationml/2006/main">
  <p:tag name="AS_UNIQUEID" val="474"/>
</p:tagLst>
</file>

<file path=ppt/tags/tag484.xml><?xml version="1.0" encoding="utf-8"?>
<p:tagLst xmlns:a="http://schemas.openxmlformats.org/drawingml/2006/main" xmlns:r="http://schemas.openxmlformats.org/officeDocument/2006/relationships" xmlns:p="http://schemas.openxmlformats.org/presentationml/2006/main">
  <p:tag name="AS_UNIQUEID" val="487"/>
</p:tagLst>
</file>

<file path=ppt/tags/tag485.xml><?xml version="1.0" encoding="utf-8"?>
<p:tagLst xmlns:a="http://schemas.openxmlformats.org/drawingml/2006/main" xmlns:r="http://schemas.openxmlformats.org/officeDocument/2006/relationships" xmlns:p="http://schemas.openxmlformats.org/presentationml/2006/main">
  <p:tag name="AS_UNIQUEID" val="488"/>
</p:tagLst>
</file>

<file path=ppt/tags/tag486.xml><?xml version="1.0" encoding="utf-8"?>
<p:tagLst xmlns:a="http://schemas.openxmlformats.org/drawingml/2006/main" xmlns:r="http://schemas.openxmlformats.org/officeDocument/2006/relationships" xmlns:p="http://schemas.openxmlformats.org/presentationml/2006/main">
  <p:tag name="AS_UNIQUEID" val="489"/>
</p:tagLst>
</file>

<file path=ppt/tags/tag487.xml><?xml version="1.0" encoding="utf-8"?>
<p:tagLst xmlns:a="http://schemas.openxmlformats.org/drawingml/2006/main" xmlns:r="http://schemas.openxmlformats.org/officeDocument/2006/relationships" xmlns:p="http://schemas.openxmlformats.org/presentationml/2006/main">
  <p:tag name="AS_UNIQUEID" val="490"/>
</p:tagLst>
</file>

<file path=ppt/tags/tag488.xml><?xml version="1.0" encoding="utf-8"?>
<p:tagLst xmlns:a="http://schemas.openxmlformats.org/drawingml/2006/main" xmlns:r="http://schemas.openxmlformats.org/officeDocument/2006/relationships" xmlns:p="http://schemas.openxmlformats.org/presentationml/2006/main">
  <p:tag name="AS_UNIQUEID" val="491"/>
</p:tagLst>
</file>

<file path=ppt/tags/tag489.xml><?xml version="1.0" encoding="utf-8"?>
<p:tagLst xmlns:a="http://schemas.openxmlformats.org/drawingml/2006/main" xmlns:r="http://schemas.openxmlformats.org/officeDocument/2006/relationships" xmlns:p="http://schemas.openxmlformats.org/presentationml/2006/main">
  <p:tag name="AS_UNIQUEID" val="492"/>
</p:tagLst>
</file>

<file path=ppt/tags/tag49.xml><?xml version="1.0" encoding="utf-8"?>
<p:tagLst xmlns:a="http://schemas.openxmlformats.org/drawingml/2006/main" xmlns:r="http://schemas.openxmlformats.org/officeDocument/2006/relationships" xmlns:p="http://schemas.openxmlformats.org/presentationml/2006/main">
  <p:tag name="AS_UNIQUEID" val="55"/>
</p:tagLst>
</file>

<file path=ppt/tags/tag490.xml><?xml version="1.0" encoding="utf-8"?>
<p:tagLst xmlns:a="http://schemas.openxmlformats.org/drawingml/2006/main" xmlns:r="http://schemas.openxmlformats.org/officeDocument/2006/relationships" xmlns:p="http://schemas.openxmlformats.org/presentationml/2006/main">
  <p:tag name="AS_UNIQUEID" val="498"/>
</p:tagLst>
</file>

<file path=ppt/tags/tag491.xml><?xml version="1.0" encoding="utf-8"?>
<p:tagLst xmlns:a="http://schemas.openxmlformats.org/drawingml/2006/main" xmlns:r="http://schemas.openxmlformats.org/officeDocument/2006/relationships" xmlns:p="http://schemas.openxmlformats.org/presentationml/2006/main">
  <p:tag name="AS_UNIQUEID" val="499"/>
</p:tagLst>
</file>

<file path=ppt/tags/tag492.xml><?xml version="1.0" encoding="utf-8"?>
<p:tagLst xmlns:a="http://schemas.openxmlformats.org/drawingml/2006/main" xmlns:r="http://schemas.openxmlformats.org/officeDocument/2006/relationships" xmlns:p="http://schemas.openxmlformats.org/presentationml/2006/main">
  <p:tag name="AS_UNIQUEID" val="500"/>
</p:tagLst>
</file>

<file path=ppt/tags/tag493.xml><?xml version="1.0" encoding="utf-8"?>
<p:tagLst xmlns:a="http://schemas.openxmlformats.org/drawingml/2006/main" xmlns:r="http://schemas.openxmlformats.org/officeDocument/2006/relationships" xmlns:p="http://schemas.openxmlformats.org/presentationml/2006/main">
  <p:tag name="AS_UNIQUEID" val="501"/>
</p:tagLst>
</file>

<file path=ppt/tags/tag494.xml><?xml version="1.0" encoding="utf-8"?>
<p:tagLst xmlns:a="http://schemas.openxmlformats.org/drawingml/2006/main" xmlns:r="http://schemas.openxmlformats.org/officeDocument/2006/relationships" xmlns:p="http://schemas.openxmlformats.org/presentationml/2006/main">
  <p:tag name="AS_UNIQUEID" val="502"/>
</p:tagLst>
</file>

<file path=ppt/tags/tag495.xml><?xml version="1.0" encoding="utf-8"?>
<p:tagLst xmlns:a="http://schemas.openxmlformats.org/drawingml/2006/main" xmlns:r="http://schemas.openxmlformats.org/officeDocument/2006/relationships" xmlns:p="http://schemas.openxmlformats.org/presentationml/2006/main">
  <p:tag name="AS_UNIQUEID" val="503"/>
</p:tagLst>
</file>

<file path=ppt/tags/tag496.xml><?xml version="1.0" encoding="utf-8"?>
<p:tagLst xmlns:a="http://schemas.openxmlformats.org/drawingml/2006/main" xmlns:r="http://schemas.openxmlformats.org/officeDocument/2006/relationships" xmlns:p="http://schemas.openxmlformats.org/presentationml/2006/main">
  <p:tag name="AS_UNIQUEID" val="504"/>
</p:tagLst>
</file>

<file path=ppt/tags/tag497.xml><?xml version="1.0" encoding="utf-8"?>
<p:tagLst xmlns:a="http://schemas.openxmlformats.org/drawingml/2006/main" xmlns:r="http://schemas.openxmlformats.org/officeDocument/2006/relationships" xmlns:p="http://schemas.openxmlformats.org/presentationml/2006/main">
  <p:tag name="AS_UNIQUEID" val="505"/>
</p:tagLst>
</file>

<file path=ppt/tags/tag498.xml><?xml version="1.0" encoding="utf-8"?>
<p:tagLst xmlns:a="http://schemas.openxmlformats.org/drawingml/2006/main" xmlns:r="http://schemas.openxmlformats.org/officeDocument/2006/relationships" xmlns:p="http://schemas.openxmlformats.org/presentationml/2006/main">
  <p:tag name="AS_UNIQUEID" val="506"/>
</p:tagLst>
</file>

<file path=ppt/tags/tag499.xml><?xml version="1.0" encoding="utf-8"?>
<p:tagLst xmlns:a="http://schemas.openxmlformats.org/drawingml/2006/main" xmlns:r="http://schemas.openxmlformats.org/officeDocument/2006/relationships" xmlns:p="http://schemas.openxmlformats.org/presentationml/2006/main">
  <p:tag name="AS_UNIQUEID" val="507"/>
</p:tagLst>
</file>

<file path=ppt/tags/tag5.xml><?xml version="1.0" encoding="utf-8"?>
<p:tagLst xmlns:a="http://schemas.openxmlformats.org/drawingml/2006/main" xmlns:r="http://schemas.openxmlformats.org/officeDocument/2006/relationships" xmlns:p="http://schemas.openxmlformats.org/presentationml/2006/main">
  <p:tag name="AS_UNIQUEID" val="12"/>
</p:tagLst>
</file>

<file path=ppt/tags/tag50.xml><?xml version="1.0" encoding="utf-8"?>
<p:tagLst xmlns:a="http://schemas.openxmlformats.org/drawingml/2006/main" xmlns:r="http://schemas.openxmlformats.org/officeDocument/2006/relationships" xmlns:p="http://schemas.openxmlformats.org/presentationml/2006/main">
  <p:tag name="AS_UNIQUEID" val="56"/>
</p:tagLst>
</file>

<file path=ppt/tags/tag500.xml><?xml version="1.0" encoding="utf-8"?>
<p:tagLst xmlns:a="http://schemas.openxmlformats.org/drawingml/2006/main" xmlns:r="http://schemas.openxmlformats.org/officeDocument/2006/relationships" xmlns:p="http://schemas.openxmlformats.org/presentationml/2006/main">
  <p:tag name="AS_UNIQUEID" val="508"/>
</p:tagLst>
</file>

<file path=ppt/tags/tag501.xml><?xml version="1.0" encoding="utf-8"?>
<p:tagLst xmlns:a="http://schemas.openxmlformats.org/drawingml/2006/main" xmlns:r="http://schemas.openxmlformats.org/officeDocument/2006/relationships" xmlns:p="http://schemas.openxmlformats.org/presentationml/2006/main">
  <p:tag name="AS_UNIQUEID" val="509"/>
</p:tagLst>
</file>

<file path=ppt/tags/tag502.xml><?xml version="1.0" encoding="utf-8"?>
<p:tagLst xmlns:a="http://schemas.openxmlformats.org/drawingml/2006/main" xmlns:r="http://schemas.openxmlformats.org/officeDocument/2006/relationships" xmlns:p="http://schemas.openxmlformats.org/presentationml/2006/main">
  <p:tag name="AS_UNIQUEID" val="510"/>
</p:tagLst>
</file>

<file path=ppt/tags/tag503.xml><?xml version="1.0" encoding="utf-8"?>
<p:tagLst xmlns:a="http://schemas.openxmlformats.org/drawingml/2006/main" xmlns:r="http://schemas.openxmlformats.org/officeDocument/2006/relationships" xmlns:p="http://schemas.openxmlformats.org/presentationml/2006/main">
  <p:tag name="AS_UNIQUEID" val="511"/>
</p:tagLst>
</file>

<file path=ppt/tags/tag504.xml><?xml version="1.0" encoding="utf-8"?>
<p:tagLst xmlns:a="http://schemas.openxmlformats.org/drawingml/2006/main" xmlns:r="http://schemas.openxmlformats.org/officeDocument/2006/relationships" xmlns:p="http://schemas.openxmlformats.org/presentationml/2006/main">
  <p:tag name="AS_UNIQUEID" val="512"/>
</p:tagLst>
</file>

<file path=ppt/tags/tag505.xml><?xml version="1.0" encoding="utf-8"?>
<p:tagLst xmlns:a="http://schemas.openxmlformats.org/drawingml/2006/main" xmlns:r="http://schemas.openxmlformats.org/officeDocument/2006/relationships" xmlns:p="http://schemas.openxmlformats.org/presentationml/2006/main">
  <p:tag name="AS_UNIQUEID" val="513"/>
</p:tagLst>
</file>

<file path=ppt/tags/tag506.xml><?xml version="1.0" encoding="utf-8"?>
<p:tagLst xmlns:a="http://schemas.openxmlformats.org/drawingml/2006/main" xmlns:r="http://schemas.openxmlformats.org/officeDocument/2006/relationships" xmlns:p="http://schemas.openxmlformats.org/presentationml/2006/main">
  <p:tag name="AS_UNIQUEID" val="514"/>
</p:tagLst>
</file>

<file path=ppt/tags/tag507.xml><?xml version="1.0" encoding="utf-8"?>
<p:tagLst xmlns:a="http://schemas.openxmlformats.org/drawingml/2006/main" xmlns:r="http://schemas.openxmlformats.org/officeDocument/2006/relationships" xmlns:p="http://schemas.openxmlformats.org/presentationml/2006/main">
  <p:tag name="AS_UNIQUEID" val="515"/>
</p:tagLst>
</file>

<file path=ppt/tags/tag508.xml><?xml version="1.0" encoding="utf-8"?>
<p:tagLst xmlns:a="http://schemas.openxmlformats.org/drawingml/2006/main" xmlns:r="http://schemas.openxmlformats.org/officeDocument/2006/relationships" xmlns:p="http://schemas.openxmlformats.org/presentationml/2006/main">
  <p:tag name="AS_UNIQUEID" val="516"/>
</p:tagLst>
</file>

<file path=ppt/tags/tag509.xml><?xml version="1.0" encoding="utf-8"?>
<p:tagLst xmlns:a="http://schemas.openxmlformats.org/drawingml/2006/main" xmlns:r="http://schemas.openxmlformats.org/officeDocument/2006/relationships" xmlns:p="http://schemas.openxmlformats.org/presentationml/2006/main">
  <p:tag name="AS_UNIQUEID" val="517"/>
</p:tagLst>
</file>

<file path=ppt/tags/tag51.xml><?xml version="1.0" encoding="utf-8"?>
<p:tagLst xmlns:a="http://schemas.openxmlformats.org/drawingml/2006/main" xmlns:r="http://schemas.openxmlformats.org/officeDocument/2006/relationships" xmlns:p="http://schemas.openxmlformats.org/presentationml/2006/main">
  <p:tag name="AS_UNIQUEID" val="57"/>
</p:tagLst>
</file>

<file path=ppt/tags/tag510.xml><?xml version="1.0" encoding="utf-8"?>
<p:tagLst xmlns:a="http://schemas.openxmlformats.org/drawingml/2006/main" xmlns:r="http://schemas.openxmlformats.org/officeDocument/2006/relationships" xmlns:p="http://schemas.openxmlformats.org/presentationml/2006/main">
  <p:tag name="AS_UNIQUEID" val="518"/>
</p:tagLst>
</file>

<file path=ppt/tags/tag511.xml><?xml version="1.0" encoding="utf-8"?>
<p:tagLst xmlns:a="http://schemas.openxmlformats.org/drawingml/2006/main" xmlns:r="http://schemas.openxmlformats.org/officeDocument/2006/relationships" xmlns:p="http://schemas.openxmlformats.org/presentationml/2006/main">
  <p:tag name="AS_UNIQUEID" val="519"/>
</p:tagLst>
</file>

<file path=ppt/tags/tag512.xml><?xml version="1.0" encoding="utf-8"?>
<p:tagLst xmlns:a="http://schemas.openxmlformats.org/drawingml/2006/main" xmlns:r="http://schemas.openxmlformats.org/officeDocument/2006/relationships" xmlns:p="http://schemas.openxmlformats.org/presentationml/2006/main">
  <p:tag name="AS_UNIQUEID" val="520"/>
</p:tagLst>
</file>

<file path=ppt/tags/tag513.xml><?xml version="1.0" encoding="utf-8"?>
<p:tagLst xmlns:a="http://schemas.openxmlformats.org/drawingml/2006/main" xmlns:r="http://schemas.openxmlformats.org/officeDocument/2006/relationships" xmlns:p="http://schemas.openxmlformats.org/presentationml/2006/main">
  <p:tag name="AS_UNIQUEID" val="521"/>
</p:tagLst>
</file>

<file path=ppt/tags/tag514.xml><?xml version="1.0" encoding="utf-8"?>
<p:tagLst xmlns:a="http://schemas.openxmlformats.org/drawingml/2006/main" xmlns:r="http://schemas.openxmlformats.org/officeDocument/2006/relationships" xmlns:p="http://schemas.openxmlformats.org/presentationml/2006/main">
  <p:tag name="AS_UNIQUEID" val="522"/>
</p:tagLst>
</file>

<file path=ppt/tags/tag515.xml><?xml version="1.0" encoding="utf-8"?>
<p:tagLst xmlns:a="http://schemas.openxmlformats.org/drawingml/2006/main" xmlns:r="http://schemas.openxmlformats.org/officeDocument/2006/relationships" xmlns:p="http://schemas.openxmlformats.org/presentationml/2006/main">
  <p:tag name="AS_UNIQUEID" val="523"/>
</p:tagLst>
</file>

<file path=ppt/tags/tag516.xml><?xml version="1.0" encoding="utf-8"?>
<p:tagLst xmlns:a="http://schemas.openxmlformats.org/drawingml/2006/main" xmlns:r="http://schemas.openxmlformats.org/officeDocument/2006/relationships" xmlns:p="http://schemas.openxmlformats.org/presentationml/2006/main">
  <p:tag name="AS_UNIQUEID" val="524"/>
</p:tagLst>
</file>

<file path=ppt/tags/tag517.xml><?xml version="1.0" encoding="utf-8"?>
<p:tagLst xmlns:a="http://schemas.openxmlformats.org/drawingml/2006/main" xmlns:r="http://schemas.openxmlformats.org/officeDocument/2006/relationships" xmlns:p="http://schemas.openxmlformats.org/presentationml/2006/main">
  <p:tag name="AS_UNIQUEID" val="525"/>
</p:tagLst>
</file>

<file path=ppt/tags/tag518.xml><?xml version="1.0" encoding="utf-8"?>
<p:tagLst xmlns:a="http://schemas.openxmlformats.org/drawingml/2006/main" xmlns:r="http://schemas.openxmlformats.org/officeDocument/2006/relationships" xmlns:p="http://schemas.openxmlformats.org/presentationml/2006/main">
  <p:tag name="AS_UNIQUEID" val="526"/>
</p:tagLst>
</file>

<file path=ppt/tags/tag519.xml><?xml version="1.0" encoding="utf-8"?>
<p:tagLst xmlns:a="http://schemas.openxmlformats.org/drawingml/2006/main" xmlns:r="http://schemas.openxmlformats.org/officeDocument/2006/relationships" xmlns:p="http://schemas.openxmlformats.org/presentationml/2006/main">
  <p:tag name="AS_UNIQUEID" val="527"/>
</p:tagLst>
</file>

<file path=ppt/tags/tag52.xml><?xml version="1.0" encoding="utf-8"?>
<p:tagLst xmlns:a="http://schemas.openxmlformats.org/drawingml/2006/main" xmlns:r="http://schemas.openxmlformats.org/officeDocument/2006/relationships" xmlns:p="http://schemas.openxmlformats.org/presentationml/2006/main">
  <p:tag name="AS_UNIQUEID" val="58"/>
</p:tagLst>
</file>

<file path=ppt/tags/tag520.xml><?xml version="1.0" encoding="utf-8"?>
<p:tagLst xmlns:a="http://schemas.openxmlformats.org/drawingml/2006/main" xmlns:r="http://schemas.openxmlformats.org/officeDocument/2006/relationships" xmlns:p="http://schemas.openxmlformats.org/presentationml/2006/main">
  <p:tag name="AS_UNIQUEID" val="528"/>
</p:tagLst>
</file>

<file path=ppt/tags/tag521.xml><?xml version="1.0" encoding="utf-8"?>
<p:tagLst xmlns:a="http://schemas.openxmlformats.org/drawingml/2006/main" xmlns:r="http://schemas.openxmlformats.org/officeDocument/2006/relationships" xmlns:p="http://schemas.openxmlformats.org/presentationml/2006/main">
  <p:tag name="AS_UNIQUEID" val="529"/>
</p:tagLst>
</file>

<file path=ppt/tags/tag522.xml><?xml version="1.0" encoding="utf-8"?>
<p:tagLst xmlns:a="http://schemas.openxmlformats.org/drawingml/2006/main" xmlns:r="http://schemas.openxmlformats.org/officeDocument/2006/relationships" xmlns:p="http://schemas.openxmlformats.org/presentationml/2006/main">
  <p:tag name="AS_UNIQUEID" val="530"/>
</p:tagLst>
</file>

<file path=ppt/tags/tag523.xml><?xml version="1.0" encoding="utf-8"?>
<p:tagLst xmlns:a="http://schemas.openxmlformats.org/drawingml/2006/main" xmlns:r="http://schemas.openxmlformats.org/officeDocument/2006/relationships" xmlns:p="http://schemas.openxmlformats.org/presentationml/2006/main">
  <p:tag name="AS_UNIQUEID" val="531"/>
</p:tagLst>
</file>

<file path=ppt/tags/tag524.xml><?xml version="1.0" encoding="utf-8"?>
<p:tagLst xmlns:a="http://schemas.openxmlformats.org/drawingml/2006/main" xmlns:r="http://schemas.openxmlformats.org/officeDocument/2006/relationships" xmlns:p="http://schemas.openxmlformats.org/presentationml/2006/main">
  <p:tag name="AS_UNIQUEID" val="532"/>
</p:tagLst>
</file>

<file path=ppt/tags/tag525.xml><?xml version="1.0" encoding="utf-8"?>
<p:tagLst xmlns:a="http://schemas.openxmlformats.org/drawingml/2006/main" xmlns:r="http://schemas.openxmlformats.org/officeDocument/2006/relationships" xmlns:p="http://schemas.openxmlformats.org/presentationml/2006/main">
  <p:tag name="AS_UNIQUEID" val="533"/>
</p:tagLst>
</file>

<file path=ppt/tags/tag526.xml><?xml version="1.0" encoding="utf-8"?>
<p:tagLst xmlns:a="http://schemas.openxmlformats.org/drawingml/2006/main" xmlns:r="http://schemas.openxmlformats.org/officeDocument/2006/relationships" xmlns:p="http://schemas.openxmlformats.org/presentationml/2006/main">
  <p:tag name="AS_UNIQUEID" val="534"/>
</p:tagLst>
</file>

<file path=ppt/tags/tag527.xml><?xml version="1.0" encoding="utf-8"?>
<p:tagLst xmlns:a="http://schemas.openxmlformats.org/drawingml/2006/main" xmlns:r="http://schemas.openxmlformats.org/officeDocument/2006/relationships" xmlns:p="http://schemas.openxmlformats.org/presentationml/2006/main">
  <p:tag name="AS_UNIQUEID" val="535"/>
</p:tagLst>
</file>

<file path=ppt/tags/tag528.xml><?xml version="1.0" encoding="utf-8"?>
<p:tagLst xmlns:a="http://schemas.openxmlformats.org/drawingml/2006/main" xmlns:r="http://schemas.openxmlformats.org/officeDocument/2006/relationships" xmlns:p="http://schemas.openxmlformats.org/presentationml/2006/main">
  <p:tag name="AS_UNIQUEID" val="536"/>
</p:tagLst>
</file>

<file path=ppt/tags/tag529.xml><?xml version="1.0" encoding="utf-8"?>
<p:tagLst xmlns:a="http://schemas.openxmlformats.org/drawingml/2006/main" xmlns:r="http://schemas.openxmlformats.org/officeDocument/2006/relationships" xmlns:p="http://schemas.openxmlformats.org/presentationml/2006/main">
  <p:tag name="AS_UNIQUEID" val="537"/>
</p:tagLst>
</file>

<file path=ppt/tags/tag53.xml><?xml version="1.0" encoding="utf-8"?>
<p:tagLst xmlns:a="http://schemas.openxmlformats.org/drawingml/2006/main" xmlns:r="http://schemas.openxmlformats.org/officeDocument/2006/relationships" xmlns:p="http://schemas.openxmlformats.org/presentationml/2006/main">
  <p:tag name="AS_UNIQUEID" val="59"/>
</p:tagLst>
</file>

<file path=ppt/tags/tag530.xml><?xml version="1.0" encoding="utf-8"?>
<p:tagLst xmlns:a="http://schemas.openxmlformats.org/drawingml/2006/main" xmlns:r="http://schemas.openxmlformats.org/officeDocument/2006/relationships" xmlns:p="http://schemas.openxmlformats.org/presentationml/2006/main">
  <p:tag name="AS_UNIQUEID" val="538"/>
</p:tagLst>
</file>

<file path=ppt/tags/tag531.xml><?xml version="1.0" encoding="utf-8"?>
<p:tagLst xmlns:a="http://schemas.openxmlformats.org/drawingml/2006/main" xmlns:r="http://schemas.openxmlformats.org/officeDocument/2006/relationships" xmlns:p="http://schemas.openxmlformats.org/presentationml/2006/main">
  <p:tag name="AS_UNIQUEID" val="539"/>
</p:tagLst>
</file>

<file path=ppt/tags/tag532.xml><?xml version="1.0" encoding="utf-8"?>
<p:tagLst xmlns:a="http://schemas.openxmlformats.org/drawingml/2006/main" xmlns:r="http://schemas.openxmlformats.org/officeDocument/2006/relationships" xmlns:p="http://schemas.openxmlformats.org/presentationml/2006/main">
  <p:tag name="AS_UNIQUEID" val="540"/>
</p:tagLst>
</file>

<file path=ppt/tags/tag533.xml><?xml version="1.0" encoding="utf-8"?>
<p:tagLst xmlns:a="http://schemas.openxmlformats.org/drawingml/2006/main" xmlns:r="http://schemas.openxmlformats.org/officeDocument/2006/relationships" xmlns:p="http://schemas.openxmlformats.org/presentationml/2006/main">
  <p:tag name="AS_UNIQUEID" val="541"/>
</p:tagLst>
</file>

<file path=ppt/tags/tag534.xml><?xml version="1.0" encoding="utf-8"?>
<p:tagLst xmlns:a="http://schemas.openxmlformats.org/drawingml/2006/main" xmlns:r="http://schemas.openxmlformats.org/officeDocument/2006/relationships" xmlns:p="http://schemas.openxmlformats.org/presentationml/2006/main">
  <p:tag name="AS_UNIQUEID" val="542"/>
</p:tagLst>
</file>

<file path=ppt/tags/tag535.xml><?xml version="1.0" encoding="utf-8"?>
<p:tagLst xmlns:a="http://schemas.openxmlformats.org/drawingml/2006/main" xmlns:r="http://schemas.openxmlformats.org/officeDocument/2006/relationships" xmlns:p="http://schemas.openxmlformats.org/presentationml/2006/main">
  <p:tag name="AS_UNIQUEID" val="543"/>
</p:tagLst>
</file>

<file path=ppt/tags/tag536.xml><?xml version="1.0" encoding="utf-8"?>
<p:tagLst xmlns:a="http://schemas.openxmlformats.org/drawingml/2006/main" xmlns:r="http://schemas.openxmlformats.org/officeDocument/2006/relationships" xmlns:p="http://schemas.openxmlformats.org/presentationml/2006/main">
  <p:tag name="AS_UNIQUEID" val="544"/>
</p:tagLst>
</file>

<file path=ppt/tags/tag537.xml><?xml version="1.0" encoding="utf-8"?>
<p:tagLst xmlns:a="http://schemas.openxmlformats.org/drawingml/2006/main" xmlns:r="http://schemas.openxmlformats.org/officeDocument/2006/relationships" xmlns:p="http://schemas.openxmlformats.org/presentationml/2006/main">
  <p:tag name="AS_UNIQUEID" val="545"/>
</p:tagLst>
</file>

<file path=ppt/tags/tag538.xml><?xml version="1.0" encoding="utf-8"?>
<p:tagLst xmlns:a="http://schemas.openxmlformats.org/drawingml/2006/main" xmlns:r="http://schemas.openxmlformats.org/officeDocument/2006/relationships" xmlns:p="http://schemas.openxmlformats.org/presentationml/2006/main">
  <p:tag name="AS_UNIQUEID" val="546"/>
</p:tagLst>
</file>

<file path=ppt/tags/tag539.xml><?xml version="1.0" encoding="utf-8"?>
<p:tagLst xmlns:a="http://schemas.openxmlformats.org/drawingml/2006/main" xmlns:r="http://schemas.openxmlformats.org/officeDocument/2006/relationships" xmlns:p="http://schemas.openxmlformats.org/presentationml/2006/main">
  <p:tag name="AS_UNIQUEID" val="547"/>
</p:tagLst>
</file>

<file path=ppt/tags/tag54.xml><?xml version="1.0" encoding="utf-8"?>
<p:tagLst xmlns:a="http://schemas.openxmlformats.org/drawingml/2006/main" xmlns:r="http://schemas.openxmlformats.org/officeDocument/2006/relationships" xmlns:p="http://schemas.openxmlformats.org/presentationml/2006/main">
  <p:tag name="AS_UNIQUEID" val="60"/>
</p:tagLst>
</file>

<file path=ppt/tags/tag540.xml><?xml version="1.0" encoding="utf-8"?>
<p:tagLst xmlns:a="http://schemas.openxmlformats.org/drawingml/2006/main" xmlns:r="http://schemas.openxmlformats.org/officeDocument/2006/relationships" xmlns:p="http://schemas.openxmlformats.org/presentationml/2006/main">
  <p:tag name="AS_UNIQUEID" val="548"/>
</p:tagLst>
</file>

<file path=ppt/tags/tag541.xml><?xml version="1.0" encoding="utf-8"?>
<p:tagLst xmlns:a="http://schemas.openxmlformats.org/drawingml/2006/main" xmlns:r="http://schemas.openxmlformats.org/officeDocument/2006/relationships" xmlns:p="http://schemas.openxmlformats.org/presentationml/2006/main">
  <p:tag name="AS_UNIQUEID" val="549"/>
</p:tagLst>
</file>

<file path=ppt/tags/tag542.xml><?xml version="1.0" encoding="utf-8"?>
<p:tagLst xmlns:a="http://schemas.openxmlformats.org/drawingml/2006/main" xmlns:r="http://schemas.openxmlformats.org/officeDocument/2006/relationships" xmlns:p="http://schemas.openxmlformats.org/presentationml/2006/main">
  <p:tag name="AS_UNIQUEID" val="550"/>
</p:tagLst>
</file>

<file path=ppt/tags/tag543.xml><?xml version="1.0" encoding="utf-8"?>
<p:tagLst xmlns:a="http://schemas.openxmlformats.org/drawingml/2006/main" xmlns:r="http://schemas.openxmlformats.org/officeDocument/2006/relationships" xmlns:p="http://schemas.openxmlformats.org/presentationml/2006/main">
  <p:tag name="AS_UNIQUEID" val="559"/>
</p:tagLst>
</file>

<file path=ppt/tags/tag544.xml><?xml version="1.0" encoding="utf-8"?>
<p:tagLst xmlns:a="http://schemas.openxmlformats.org/drawingml/2006/main" xmlns:r="http://schemas.openxmlformats.org/officeDocument/2006/relationships" xmlns:p="http://schemas.openxmlformats.org/presentationml/2006/main">
  <p:tag name="AS_UNIQUEID" val="560"/>
</p:tagLst>
</file>

<file path=ppt/tags/tag545.xml><?xml version="1.0" encoding="utf-8"?>
<p:tagLst xmlns:a="http://schemas.openxmlformats.org/drawingml/2006/main" xmlns:r="http://schemas.openxmlformats.org/officeDocument/2006/relationships" xmlns:p="http://schemas.openxmlformats.org/presentationml/2006/main">
  <p:tag name="AS_UNIQUEID" val="561"/>
</p:tagLst>
</file>

<file path=ppt/tags/tag546.xml><?xml version="1.0" encoding="utf-8"?>
<p:tagLst xmlns:a="http://schemas.openxmlformats.org/drawingml/2006/main" xmlns:r="http://schemas.openxmlformats.org/officeDocument/2006/relationships" xmlns:p="http://schemas.openxmlformats.org/presentationml/2006/main">
  <p:tag name="AS_UNIQUEID" val="562"/>
</p:tagLst>
</file>

<file path=ppt/tags/tag547.xml><?xml version="1.0" encoding="utf-8"?>
<p:tagLst xmlns:a="http://schemas.openxmlformats.org/drawingml/2006/main" xmlns:r="http://schemas.openxmlformats.org/officeDocument/2006/relationships" xmlns:p="http://schemas.openxmlformats.org/presentationml/2006/main">
  <p:tag name="AS_UNIQUEID" val="571"/>
</p:tagLst>
</file>

<file path=ppt/tags/tag548.xml><?xml version="1.0" encoding="utf-8"?>
<p:tagLst xmlns:a="http://schemas.openxmlformats.org/drawingml/2006/main" xmlns:r="http://schemas.openxmlformats.org/officeDocument/2006/relationships" xmlns:p="http://schemas.openxmlformats.org/presentationml/2006/main">
  <p:tag name="AS_UNIQUEID" val="572"/>
</p:tagLst>
</file>

<file path=ppt/tags/tag549.xml><?xml version="1.0" encoding="utf-8"?>
<p:tagLst xmlns:a="http://schemas.openxmlformats.org/drawingml/2006/main" xmlns:r="http://schemas.openxmlformats.org/officeDocument/2006/relationships" xmlns:p="http://schemas.openxmlformats.org/presentationml/2006/main">
  <p:tag name="AS_UNIQUEID" val="573"/>
</p:tagLst>
</file>

<file path=ppt/tags/tag55.xml><?xml version="1.0" encoding="utf-8"?>
<p:tagLst xmlns:a="http://schemas.openxmlformats.org/drawingml/2006/main" xmlns:r="http://schemas.openxmlformats.org/officeDocument/2006/relationships" xmlns:p="http://schemas.openxmlformats.org/presentationml/2006/main">
  <p:tag name="AS_UNIQUEID" val="61"/>
</p:tagLst>
</file>

<file path=ppt/tags/tag550.xml><?xml version="1.0" encoding="utf-8"?>
<p:tagLst xmlns:a="http://schemas.openxmlformats.org/drawingml/2006/main" xmlns:r="http://schemas.openxmlformats.org/officeDocument/2006/relationships" xmlns:p="http://schemas.openxmlformats.org/presentationml/2006/main">
  <p:tag name="AS_UNIQUEID" val="574"/>
</p:tagLst>
</file>

<file path=ppt/tags/tag551.xml><?xml version="1.0" encoding="utf-8"?>
<p:tagLst xmlns:a="http://schemas.openxmlformats.org/drawingml/2006/main" xmlns:r="http://schemas.openxmlformats.org/officeDocument/2006/relationships" xmlns:p="http://schemas.openxmlformats.org/presentationml/2006/main">
  <p:tag name="AS_UNIQUEID" val="575"/>
</p:tagLst>
</file>

<file path=ppt/tags/tag552.xml><?xml version="1.0" encoding="utf-8"?>
<p:tagLst xmlns:a="http://schemas.openxmlformats.org/drawingml/2006/main" xmlns:r="http://schemas.openxmlformats.org/officeDocument/2006/relationships" xmlns:p="http://schemas.openxmlformats.org/presentationml/2006/main">
  <p:tag name="AS_UNIQUEID" val="576"/>
</p:tagLst>
</file>

<file path=ppt/tags/tag553.xml><?xml version="1.0" encoding="utf-8"?>
<p:tagLst xmlns:a="http://schemas.openxmlformats.org/drawingml/2006/main" xmlns:r="http://schemas.openxmlformats.org/officeDocument/2006/relationships" xmlns:p="http://schemas.openxmlformats.org/presentationml/2006/main">
  <p:tag name="AS_UNIQUEID" val="577"/>
</p:tagLst>
</file>

<file path=ppt/tags/tag554.xml><?xml version="1.0" encoding="utf-8"?>
<p:tagLst xmlns:a="http://schemas.openxmlformats.org/drawingml/2006/main" xmlns:r="http://schemas.openxmlformats.org/officeDocument/2006/relationships" xmlns:p="http://schemas.openxmlformats.org/presentationml/2006/main">
  <p:tag name="AS_UNIQUEID" val="578"/>
</p:tagLst>
</file>

<file path=ppt/tags/tag555.xml><?xml version="1.0" encoding="utf-8"?>
<p:tagLst xmlns:a="http://schemas.openxmlformats.org/drawingml/2006/main" xmlns:r="http://schemas.openxmlformats.org/officeDocument/2006/relationships" xmlns:p="http://schemas.openxmlformats.org/presentationml/2006/main">
  <p:tag name="AS_UNIQUEID" val="579"/>
</p:tagLst>
</file>

<file path=ppt/tags/tag556.xml><?xml version="1.0" encoding="utf-8"?>
<p:tagLst xmlns:a="http://schemas.openxmlformats.org/drawingml/2006/main" xmlns:r="http://schemas.openxmlformats.org/officeDocument/2006/relationships" xmlns:p="http://schemas.openxmlformats.org/presentationml/2006/main">
  <p:tag name="AS_UNIQUEID" val="580"/>
</p:tagLst>
</file>

<file path=ppt/tags/tag557.xml><?xml version="1.0" encoding="utf-8"?>
<p:tagLst xmlns:a="http://schemas.openxmlformats.org/drawingml/2006/main" xmlns:r="http://schemas.openxmlformats.org/officeDocument/2006/relationships" xmlns:p="http://schemas.openxmlformats.org/presentationml/2006/main">
  <p:tag name="AS_UNIQUEID" val="581"/>
</p:tagLst>
</file>

<file path=ppt/tags/tag558.xml><?xml version="1.0" encoding="utf-8"?>
<p:tagLst xmlns:a="http://schemas.openxmlformats.org/drawingml/2006/main" xmlns:r="http://schemas.openxmlformats.org/officeDocument/2006/relationships" xmlns:p="http://schemas.openxmlformats.org/presentationml/2006/main">
  <p:tag name="AS_UNIQUEID" val="582"/>
</p:tagLst>
</file>

<file path=ppt/tags/tag559.xml><?xml version="1.0" encoding="utf-8"?>
<p:tagLst xmlns:a="http://schemas.openxmlformats.org/drawingml/2006/main" xmlns:r="http://schemas.openxmlformats.org/officeDocument/2006/relationships" xmlns:p="http://schemas.openxmlformats.org/presentationml/2006/main">
  <p:tag name="AS_UNIQUEID" val="583"/>
</p:tagLst>
</file>

<file path=ppt/tags/tag56.xml><?xml version="1.0" encoding="utf-8"?>
<p:tagLst xmlns:a="http://schemas.openxmlformats.org/drawingml/2006/main" xmlns:r="http://schemas.openxmlformats.org/officeDocument/2006/relationships" xmlns:p="http://schemas.openxmlformats.org/presentationml/2006/main">
  <p:tag name="AS_UNIQUEID" val="62"/>
</p:tagLst>
</file>

<file path=ppt/tags/tag560.xml><?xml version="1.0" encoding="utf-8"?>
<p:tagLst xmlns:a="http://schemas.openxmlformats.org/drawingml/2006/main" xmlns:r="http://schemas.openxmlformats.org/officeDocument/2006/relationships" xmlns:p="http://schemas.openxmlformats.org/presentationml/2006/main">
  <p:tag name="AS_UNIQUEID" val="584"/>
</p:tagLst>
</file>

<file path=ppt/tags/tag561.xml><?xml version="1.0" encoding="utf-8"?>
<p:tagLst xmlns:a="http://schemas.openxmlformats.org/drawingml/2006/main" xmlns:r="http://schemas.openxmlformats.org/officeDocument/2006/relationships" xmlns:p="http://schemas.openxmlformats.org/presentationml/2006/main">
  <p:tag name="AS_UNIQUEID" val="585"/>
</p:tagLst>
</file>

<file path=ppt/tags/tag562.xml><?xml version="1.0" encoding="utf-8"?>
<p:tagLst xmlns:a="http://schemas.openxmlformats.org/drawingml/2006/main" xmlns:r="http://schemas.openxmlformats.org/officeDocument/2006/relationships" xmlns:p="http://schemas.openxmlformats.org/presentationml/2006/main">
  <p:tag name="AS_UNIQUEID" val="586"/>
</p:tagLst>
</file>

<file path=ppt/tags/tag563.xml><?xml version="1.0" encoding="utf-8"?>
<p:tagLst xmlns:a="http://schemas.openxmlformats.org/drawingml/2006/main" xmlns:r="http://schemas.openxmlformats.org/officeDocument/2006/relationships" xmlns:p="http://schemas.openxmlformats.org/presentationml/2006/main">
  <p:tag name="AS_UNIQUEID" val="587"/>
</p:tagLst>
</file>

<file path=ppt/tags/tag564.xml><?xml version="1.0" encoding="utf-8"?>
<p:tagLst xmlns:a="http://schemas.openxmlformats.org/drawingml/2006/main" xmlns:r="http://schemas.openxmlformats.org/officeDocument/2006/relationships" xmlns:p="http://schemas.openxmlformats.org/presentationml/2006/main">
  <p:tag name="AS_UNIQUEID" val="588"/>
</p:tagLst>
</file>

<file path=ppt/tags/tag565.xml><?xml version="1.0" encoding="utf-8"?>
<p:tagLst xmlns:a="http://schemas.openxmlformats.org/drawingml/2006/main" xmlns:r="http://schemas.openxmlformats.org/officeDocument/2006/relationships" xmlns:p="http://schemas.openxmlformats.org/presentationml/2006/main">
  <p:tag name="AS_UNIQUEID" val="589"/>
</p:tagLst>
</file>

<file path=ppt/tags/tag566.xml><?xml version="1.0" encoding="utf-8"?>
<p:tagLst xmlns:a="http://schemas.openxmlformats.org/drawingml/2006/main" xmlns:r="http://schemas.openxmlformats.org/officeDocument/2006/relationships" xmlns:p="http://schemas.openxmlformats.org/presentationml/2006/main">
  <p:tag name="AS_UNIQUEID" val="590"/>
</p:tagLst>
</file>

<file path=ppt/tags/tag567.xml><?xml version="1.0" encoding="utf-8"?>
<p:tagLst xmlns:a="http://schemas.openxmlformats.org/drawingml/2006/main" xmlns:r="http://schemas.openxmlformats.org/officeDocument/2006/relationships" xmlns:p="http://schemas.openxmlformats.org/presentationml/2006/main">
  <p:tag name="AS_UNIQUEID" val="600"/>
</p:tagLst>
</file>

<file path=ppt/tags/tag568.xml><?xml version="1.0" encoding="utf-8"?>
<p:tagLst xmlns:a="http://schemas.openxmlformats.org/drawingml/2006/main" xmlns:r="http://schemas.openxmlformats.org/officeDocument/2006/relationships" xmlns:p="http://schemas.openxmlformats.org/presentationml/2006/main">
  <p:tag name="AS_UNIQUEID" val="601"/>
</p:tagLst>
</file>

<file path=ppt/tags/tag569.xml><?xml version="1.0" encoding="utf-8"?>
<p:tagLst xmlns:a="http://schemas.openxmlformats.org/drawingml/2006/main" xmlns:r="http://schemas.openxmlformats.org/officeDocument/2006/relationships" xmlns:p="http://schemas.openxmlformats.org/presentationml/2006/main">
  <p:tag name="AS_UNIQUEID" val="602"/>
</p:tagLst>
</file>

<file path=ppt/tags/tag57.xml><?xml version="1.0" encoding="utf-8"?>
<p:tagLst xmlns:a="http://schemas.openxmlformats.org/drawingml/2006/main" xmlns:r="http://schemas.openxmlformats.org/officeDocument/2006/relationships" xmlns:p="http://schemas.openxmlformats.org/presentationml/2006/main">
  <p:tag name="AS_UNIQUEID" val="63"/>
</p:tagLst>
</file>

<file path=ppt/tags/tag570.xml><?xml version="1.0" encoding="utf-8"?>
<p:tagLst xmlns:a="http://schemas.openxmlformats.org/drawingml/2006/main" xmlns:r="http://schemas.openxmlformats.org/officeDocument/2006/relationships" xmlns:p="http://schemas.openxmlformats.org/presentationml/2006/main">
  <p:tag name="AS_UNIQUEID" val="603"/>
</p:tagLst>
</file>

<file path=ppt/tags/tag571.xml><?xml version="1.0" encoding="utf-8"?>
<p:tagLst xmlns:a="http://schemas.openxmlformats.org/drawingml/2006/main" xmlns:r="http://schemas.openxmlformats.org/officeDocument/2006/relationships" xmlns:p="http://schemas.openxmlformats.org/presentationml/2006/main">
  <p:tag name="AS_UNIQUEID" val="604"/>
</p:tagLst>
</file>

<file path=ppt/tags/tag572.xml><?xml version="1.0" encoding="utf-8"?>
<p:tagLst xmlns:a="http://schemas.openxmlformats.org/drawingml/2006/main" xmlns:r="http://schemas.openxmlformats.org/officeDocument/2006/relationships" xmlns:p="http://schemas.openxmlformats.org/presentationml/2006/main">
  <p:tag name="AS_UNIQUEID" val="605"/>
</p:tagLst>
</file>

<file path=ppt/tags/tag573.xml><?xml version="1.0" encoding="utf-8"?>
<p:tagLst xmlns:a="http://schemas.openxmlformats.org/drawingml/2006/main" xmlns:r="http://schemas.openxmlformats.org/officeDocument/2006/relationships" xmlns:p="http://schemas.openxmlformats.org/presentationml/2006/main">
  <p:tag name="AS_UNIQUEID" val="606"/>
</p:tagLst>
</file>

<file path=ppt/tags/tag574.xml><?xml version="1.0" encoding="utf-8"?>
<p:tagLst xmlns:a="http://schemas.openxmlformats.org/drawingml/2006/main" xmlns:r="http://schemas.openxmlformats.org/officeDocument/2006/relationships" xmlns:p="http://schemas.openxmlformats.org/presentationml/2006/main">
  <p:tag name="AS_UNIQUEID" val="607"/>
</p:tagLst>
</file>

<file path=ppt/tags/tag575.xml><?xml version="1.0" encoding="utf-8"?>
<p:tagLst xmlns:a="http://schemas.openxmlformats.org/drawingml/2006/main" xmlns:r="http://schemas.openxmlformats.org/officeDocument/2006/relationships" xmlns:p="http://schemas.openxmlformats.org/presentationml/2006/main">
  <p:tag name="AS_UNIQUEID" val="608"/>
</p:tagLst>
</file>

<file path=ppt/tags/tag576.xml><?xml version="1.0" encoding="utf-8"?>
<p:tagLst xmlns:a="http://schemas.openxmlformats.org/drawingml/2006/main" xmlns:r="http://schemas.openxmlformats.org/officeDocument/2006/relationships" xmlns:p="http://schemas.openxmlformats.org/presentationml/2006/main">
  <p:tag name="AS_UNIQUEID" val="609"/>
</p:tagLst>
</file>

<file path=ppt/tags/tag577.xml><?xml version="1.0" encoding="utf-8"?>
<p:tagLst xmlns:a="http://schemas.openxmlformats.org/drawingml/2006/main" xmlns:r="http://schemas.openxmlformats.org/officeDocument/2006/relationships" xmlns:p="http://schemas.openxmlformats.org/presentationml/2006/main">
  <p:tag name="AS_UNIQUEID" val="610"/>
</p:tagLst>
</file>

<file path=ppt/tags/tag578.xml><?xml version="1.0" encoding="utf-8"?>
<p:tagLst xmlns:a="http://schemas.openxmlformats.org/drawingml/2006/main" xmlns:r="http://schemas.openxmlformats.org/officeDocument/2006/relationships" xmlns:p="http://schemas.openxmlformats.org/presentationml/2006/main">
  <p:tag name="AS_UNIQUEID" val="611"/>
</p:tagLst>
</file>

<file path=ppt/tags/tag579.xml><?xml version="1.0" encoding="utf-8"?>
<p:tagLst xmlns:a="http://schemas.openxmlformats.org/drawingml/2006/main" xmlns:r="http://schemas.openxmlformats.org/officeDocument/2006/relationships" xmlns:p="http://schemas.openxmlformats.org/presentationml/2006/main">
  <p:tag name="AS_UNIQUEID" val="612"/>
</p:tagLst>
</file>

<file path=ppt/tags/tag58.xml><?xml version="1.0" encoding="utf-8"?>
<p:tagLst xmlns:a="http://schemas.openxmlformats.org/drawingml/2006/main" xmlns:r="http://schemas.openxmlformats.org/officeDocument/2006/relationships" xmlns:p="http://schemas.openxmlformats.org/presentationml/2006/main">
  <p:tag name="AS_UNIQUEID" val="64"/>
</p:tagLst>
</file>

<file path=ppt/tags/tag580.xml><?xml version="1.0" encoding="utf-8"?>
<p:tagLst xmlns:a="http://schemas.openxmlformats.org/drawingml/2006/main" xmlns:r="http://schemas.openxmlformats.org/officeDocument/2006/relationships" xmlns:p="http://schemas.openxmlformats.org/presentationml/2006/main">
  <p:tag name="AS_UNIQUEID" val="613"/>
</p:tagLst>
</file>

<file path=ppt/tags/tag581.xml><?xml version="1.0" encoding="utf-8"?>
<p:tagLst xmlns:a="http://schemas.openxmlformats.org/drawingml/2006/main" xmlns:r="http://schemas.openxmlformats.org/officeDocument/2006/relationships" xmlns:p="http://schemas.openxmlformats.org/presentationml/2006/main">
  <p:tag name="AS_UNIQUEID" val="614"/>
</p:tagLst>
</file>

<file path=ppt/tags/tag582.xml><?xml version="1.0" encoding="utf-8"?>
<p:tagLst xmlns:a="http://schemas.openxmlformats.org/drawingml/2006/main" xmlns:r="http://schemas.openxmlformats.org/officeDocument/2006/relationships" xmlns:p="http://schemas.openxmlformats.org/presentationml/2006/main">
  <p:tag name="AS_UNIQUEID" val="615"/>
</p:tagLst>
</file>

<file path=ppt/tags/tag583.xml><?xml version="1.0" encoding="utf-8"?>
<p:tagLst xmlns:a="http://schemas.openxmlformats.org/drawingml/2006/main" xmlns:r="http://schemas.openxmlformats.org/officeDocument/2006/relationships" xmlns:p="http://schemas.openxmlformats.org/presentationml/2006/main">
  <p:tag name="AS_UNIQUEID" val="616"/>
</p:tagLst>
</file>

<file path=ppt/tags/tag584.xml><?xml version="1.0" encoding="utf-8"?>
<p:tagLst xmlns:a="http://schemas.openxmlformats.org/drawingml/2006/main" xmlns:r="http://schemas.openxmlformats.org/officeDocument/2006/relationships" xmlns:p="http://schemas.openxmlformats.org/presentationml/2006/main">
  <p:tag name="AS_UNIQUEID" val="617"/>
</p:tagLst>
</file>

<file path=ppt/tags/tag585.xml><?xml version="1.0" encoding="utf-8"?>
<p:tagLst xmlns:a="http://schemas.openxmlformats.org/drawingml/2006/main" xmlns:r="http://schemas.openxmlformats.org/officeDocument/2006/relationships" xmlns:p="http://schemas.openxmlformats.org/presentationml/2006/main">
  <p:tag name="AS_UNIQUEID" val="618"/>
</p:tagLst>
</file>

<file path=ppt/tags/tag586.xml><?xml version="1.0" encoding="utf-8"?>
<p:tagLst xmlns:a="http://schemas.openxmlformats.org/drawingml/2006/main" xmlns:r="http://schemas.openxmlformats.org/officeDocument/2006/relationships" xmlns:p="http://schemas.openxmlformats.org/presentationml/2006/main">
  <p:tag name="AS_UNIQUEID" val="619"/>
</p:tagLst>
</file>

<file path=ppt/tags/tag587.xml><?xml version="1.0" encoding="utf-8"?>
<p:tagLst xmlns:a="http://schemas.openxmlformats.org/drawingml/2006/main" xmlns:r="http://schemas.openxmlformats.org/officeDocument/2006/relationships" xmlns:p="http://schemas.openxmlformats.org/presentationml/2006/main">
  <p:tag name="AS_UNIQUEID" val="620"/>
</p:tagLst>
</file>

<file path=ppt/tags/tag588.xml><?xml version="1.0" encoding="utf-8"?>
<p:tagLst xmlns:a="http://schemas.openxmlformats.org/drawingml/2006/main" xmlns:r="http://schemas.openxmlformats.org/officeDocument/2006/relationships" xmlns:p="http://schemas.openxmlformats.org/presentationml/2006/main">
  <p:tag name="AS_UNIQUEID" val="621"/>
</p:tagLst>
</file>

<file path=ppt/tags/tag589.xml><?xml version="1.0" encoding="utf-8"?>
<p:tagLst xmlns:a="http://schemas.openxmlformats.org/drawingml/2006/main" xmlns:r="http://schemas.openxmlformats.org/officeDocument/2006/relationships" xmlns:p="http://schemas.openxmlformats.org/presentationml/2006/main">
  <p:tag name="AS_UNIQUEID" val="628"/>
</p:tagLst>
</file>

<file path=ppt/tags/tag59.xml><?xml version="1.0" encoding="utf-8"?>
<p:tagLst xmlns:a="http://schemas.openxmlformats.org/drawingml/2006/main" xmlns:r="http://schemas.openxmlformats.org/officeDocument/2006/relationships" xmlns:p="http://schemas.openxmlformats.org/presentationml/2006/main">
  <p:tag name="AS_UNIQUEID" val="65"/>
</p:tagLst>
</file>

<file path=ppt/tags/tag590.xml><?xml version="1.0" encoding="utf-8"?>
<p:tagLst xmlns:a="http://schemas.openxmlformats.org/drawingml/2006/main" xmlns:r="http://schemas.openxmlformats.org/officeDocument/2006/relationships" xmlns:p="http://schemas.openxmlformats.org/presentationml/2006/main">
  <p:tag name="AS_UNIQUEID" val="629"/>
</p:tagLst>
</file>

<file path=ppt/tags/tag591.xml><?xml version="1.0" encoding="utf-8"?>
<p:tagLst xmlns:a="http://schemas.openxmlformats.org/drawingml/2006/main" xmlns:r="http://schemas.openxmlformats.org/officeDocument/2006/relationships" xmlns:p="http://schemas.openxmlformats.org/presentationml/2006/main">
  <p:tag name="AS_UNIQUEID" val="630"/>
</p:tagLst>
</file>

<file path=ppt/tags/tag592.xml><?xml version="1.0" encoding="utf-8"?>
<p:tagLst xmlns:a="http://schemas.openxmlformats.org/drawingml/2006/main" xmlns:r="http://schemas.openxmlformats.org/officeDocument/2006/relationships" xmlns:p="http://schemas.openxmlformats.org/presentationml/2006/main">
  <p:tag name="AS_UNIQUEID" val="631"/>
</p:tagLst>
</file>

<file path=ppt/tags/tag593.xml><?xml version="1.0" encoding="utf-8"?>
<p:tagLst xmlns:a="http://schemas.openxmlformats.org/drawingml/2006/main" xmlns:r="http://schemas.openxmlformats.org/officeDocument/2006/relationships" xmlns:p="http://schemas.openxmlformats.org/presentationml/2006/main">
  <p:tag name="AS_UNIQUEID" val="632"/>
</p:tagLst>
</file>

<file path=ppt/tags/tag594.xml><?xml version="1.0" encoding="utf-8"?>
<p:tagLst xmlns:a="http://schemas.openxmlformats.org/drawingml/2006/main" xmlns:r="http://schemas.openxmlformats.org/officeDocument/2006/relationships" xmlns:p="http://schemas.openxmlformats.org/presentationml/2006/main">
  <p:tag name="AS_UNIQUEID" val="633"/>
</p:tagLst>
</file>

<file path=ppt/tags/tag595.xml><?xml version="1.0" encoding="utf-8"?>
<p:tagLst xmlns:a="http://schemas.openxmlformats.org/drawingml/2006/main" xmlns:r="http://schemas.openxmlformats.org/officeDocument/2006/relationships" xmlns:p="http://schemas.openxmlformats.org/presentationml/2006/main">
  <p:tag name="AS_UNIQUEID" val="634"/>
</p:tagLst>
</file>

<file path=ppt/tags/tag596.xml><?xml version="1.0" encoding="utf-8"?>
<p:tagLst xmlns:a="http://schemas.openxmlformats.org/drawingml/2006/main" xmlns:r="http://schemas.openxmlformats.org/officeDocument/2006/relationships" xmlns:p="http://schemas.openxmlformats.org/presentationml/2006/main">
  <p:tag name="AS_UNIQUEID" val="635"/>
</p:tagLst>
</file>

<file path=ppt/tags/tag597.xml><?xml version="1.0" encoding="utf-8"?>
<p:tagLst xmlns:a="http://schemas.openxmlformats.org/drawingml/2006/main" xmlns:r="http://schemas.openxmlformats.org/officeDocument/2006/relationships" xmlns:p="http://schemas.openxmlformats.org/presentationml/2006/main">
  <p:tag name="AS_UNIQUEID" val="636"/>
</p:tagLst>
</file>

<file path=ppt/tags/tag598.xml><?xml version="1.0" encoding="utf-8"?>
<p:tagLst xmlns:a="http://schemas.openxmlformats.org/drawingml/2006/main" xmlns:r="http://schemas.openxmlformats.org/officeDocument/2006/relationships" xmlns:p="http://schemas.openxmlformats.org/presentationml/2006/main">
  <p:tag name="AS_UNIQUEID" val="637"/>
</p:tagLst>
</file>

<file path=ppt/tags/tag599.xml><?xml version="1.0" encoding="utf-8"?>
<p:tagLst xmlns:a="http://schemas.openxmlformats.org/drawingml/2006/main" xmlns:r="http://schemas.openxmlformats.org/officeDocument/2006/relationships" xmlns:p="http://schemas.openxmlformats.org/presentationml/2006/main">
  <p:tag name="AS_UNIQUEID" val="638"/>
</p:tagLst>
</file>

<file path=ppt/tags/tag6.xml><?xml version="1.0" encoding="utf-8"?>
<p:tagLst xmlns:a="http://schemas.openxmlformats.org/drawingml/2006/main" xmlns:r="http://schemas.openxmlformats.org/officeDocument/2006/relationships" xmlns:p="http://schemas.openxmlformats.org/presentationml/2006/main">
  <p:tag name="AS_UNIQUEID" val="13"/>
</p:tagLst>
</file>

<file path=ppt/tags/tag60.xml><?xml version="1.0" encoding="utf-8"?>
<p:tagLst xmlns:a="http://schemas.openxmlformats.org/drawingml/2006/main" xmlns:r="http://schemas.openxmlformats.org/officeDocument/2006/relationships" xmlns:p="http://schemas.openxmlformats.org/presentationml/2006/main">
  <p:tag name="AS_UNIQUEID" val="66"/>
</p:tagLst>
</file>

<file path=ppt/tags/tag600.xml><?xml version="1.0" encoding="utf-8"?>
<p:tagLst xmlns:a="http://schemas.openxmlformats.org/drawingml/2006/main" xmlns:r="http://schemas.openxmlformats.org/officeDocument/2006/relationships" xmlns:p="http://schemas.openxmlformats.org/presentationml/2006/main">
  <p:tag name="AS_UNIQUEID" val="639"/>
</p:tagLst>
</file>

<file path=ppt/tags/tag601.xml><?xml version="1.0" encoding="utf-8"?>
<p:tagLst xmlns:a="http://schemas.openxmlformats.org/drawingml/2006/main" xmlns:r="http://schemas.openxmlformats.org/officeDocument/2006/relationships" xmlns:p="http://schemas.openxmlformats.org/presentationml/2006/main">
  <p:tag name="AS_UNIQUEID" val="640"/>
</p:tagLst>
</file>

<file path=ppt/tags/tag602.xml><?xml version="1.0" encoding="utf-8"?>
<p:tagLst xmlns:a="http://schemas.openxmlformats.org/drawingml/2006/main" xmlns:r="http://schemas.openxmlformats.org/officeDocument/2006/relationships" xmlns:p="http://schemas.openxmlformats.org/presentationml/2006/main">
  <p:tag name="AS_UNIQUEID" val="641"/>
</p:tagLst>
</file>

<file path=ppt/tags/tag603.xml><?xml version="1.0" encoding="utf-8"?>
<p:tagLst xmlns:a="http://schemas.openxmlformats.org/drawingml/2006/main" xmlns:r="http://schemas.openxmlformats.org/officeDocument/2006/relationships" xmlns:p="http://schemas.openxmlformats.org/presentationml/2006/main">
  <p:tag name="AS_UNIQUEID" val="642"/>
</p:tagLst>
</file>

<file path=ppt/tags/tag604.xml><?xml version="1.0" encoding="utf-8"?>
<p:tagLst xmlns:a="http://schemas.openxmlformats.org/drawingml/2006/main" xmlns:r="http://schemas.openxmlformats.org/officeDocument/2006/relationships" xmlns:p="http://schemas.openxmlformats.org/presentationml/2006/main">
  <p:tag name="AS_UNIQUEID" val="643"/>
</p:tagLst>
</file>

<file path=ppt/tags/tag605.xml><?xml version="1.0" encoding="utf-8"?>
<p:tagLst xmlns:a="http://schemas.openxmlformats.org/drawingml/2006/main" xmlns:r="http://schemas.openxmlformats.org/officeDocument/2006/relationships" xmlns:p="http://schemas.openxmlformats.org/presentationml/2006/main">
  <p:tag name="AS_UNIQUEID" val="644"/>
</p:tagLst>
</file>

<file path=ppt/tags/tag606.xml><?xml version="1.0" encoding="utf-8"?>
<p:tagLst xmlns:a="http://schemas.openxmlformats.org/drawingml/2006/main" xmlns:r="http://schemas.openxmlformats.org/officeDocument/2006/relationships" xmlns:p="http://schemas.openxmlformats.org/presentationml/2006/main">
  <p:tag name="AS_UNIQUEID" val="645"/>
</p:tagLst>
</file>

<file path=ppt/tags/tag607.xml><?xml version="1.0" encoding="utf-8"?>
<p:tagLst xmlns:a="http://schemas.openxmlformats.org/drawingml/2006/main" xmlns:r="http://schemas.openxmlformats.org/officeDocument/2006/relationships" xmlns:p="http://schemas.openxmlformats.org/presentationml/2006/main">
  <p:tag name="AS_UNIQUEID" val="646"/>
</p:tagLst>
</file>

<file path=ppt/tags/tag608.xml><?xml version="1.0" encoding="utf-8"?>
<p:tagLst xmlns:a="http://schemas.openxmlformats.org/drawingml/2006/main" xmlns:r="http://schemas.openxmlformats.org/officeDocument/2006/relationships" xmlns:p="http://schemas.openxmlformats.org/presentationml/2006/main">
  <p:tag name="AS_UNIQUEID" val="647"/>
</p:tagLst>
</file>

<file path=ppt/tags/tag609.xml><?xml version="1.0" encoding="utf-8"?>
<p:tagLst xmlns:a="http://schemas.openxmlformats.org/drawingml/2006/main" xmlns:r="http://schemas.openxmlformats.org/officeDocument/2006/relationships" xmlns:p="http://schemas.openxmlformats.org/presentationml/2006/main">
  <p:tag name="AS_UNIQUEID" val="648"/>
</p:tagLst>
</file>

<file path=ppt/tags/tag61.xml><?xml version="1.0" encoding="utf-8"?>
<p:tagLst xmlns:a="http://schemas.openxmlformats.org/drawingml/2006/main" xmlns:r="http://schemas.openxmlformats.org/officeDocument/2006/relationships" xmlns:p="http://schemas.openxmlformats.org/presentationml/2006/main">
  <p:tag name="AS_UNIQUEID" val="67"/>
</p:tagLst>
</file>

<file path=ppt/tags/tag610.xml><?xml version="1.0" encoding="utf-8"?>
<p:tagLst xmlns:a="http://schemas.openxmlformats.org/drawingml/2006/main" xmlns:r="http://schemas.openxmlformats.org/officeDocument/2006/relationships" xmlns:p="http://schemas.openxmlformats.org/presentationml/2006/main">
  <p:tag name="AS_UNIQUEID" val="649"/>
</p:tagLst>
</file>

<file path=ppt/tags/tag611.xml><?xml version="1.0" encoding="utf-8"?>
<p:tagLst xmlns:a="http://schemas.openxmlformats.org/drawingml/2006/main" xmlns:r="http://schemas.openxmlformats.org/officeDocument/2006/relationships" xmlns:p="http://schemas.openxmlformats.org/presentationml/2006/main">
  <p:tag name="AS_UNIQUEID" val="650"/>
</p:tagLst>
</file>

<file path=ppt/tags/tag612.xml><?xml version="1.0" encoding="utf-8"?>
<p:tagLst xmlns:a="http://schemas.openxmlformats.org/drawingml/2006/main" xmlns:r="http://schemas.openxmlformats.org/officeDocument/2006/relationships" xmlns:p="http://schemas.openxmlformats.org/presentationml/2006/main">
  <p:tag name="AS_UNIQUEID" val="651"/>
</p:tagLst>
</file>

<file path=ppt/tags/tag613.xml><?xml version="1.0" encoding="utf-8"?>
<p:tagLst xmlns:a="http://schemas.openxmlformats.org/drawingml/2006/main" xmlns:r="http://schemas.openxmlformats.org/officeDocument/2006/relationships" xmlns:p="http://schemas.openxmlformats.org/presentationml/2006/main">
  <p:tag name="AS_UNIQUEID" val="1681"/>
</p:tagLst>
</file>

<file path=ppt/tags/tag614.xml><?xml version="1.0" encoding="utf-8"?>
<p:tagLst xmlns:a="http://schemas.openxmlformats.org/drawingml/2006/main" xmlns:r="http://schemas.openxmlformats.org/officeDocument/2006/relationships" xmlns:p="http://schemas.openxmlformats.org/presentationml/2006/main">
  <p:tag name="AS_UNIQUEID" val="1682"/>
</p:tagLst>
</file>

<file path=ppt/tags/tag615.xml><?xml version="1.0" encoding="utf-8"?>
<p:tagLst xmlns:a="http://schemas.openxmlformats.org/drawingml/2006/main" xmlns:r="http://schemas.openxmlformats.org/officeDocument/2006/relationships" xmlns:p="http://schemas.openxmlformats.org/presentationml/2006/main">
  <p:tag name="AS_UNIQUEID" val="1683"/>
</p:tagLst>
</file>

<file path=ppt/tags/tag616.xml><?xml version="1.0" encoding="utf-8"?>
<p:tagLst xmlns:a="http://schemas.openxmlformats.org/drawingml/2006/main" xmlns:r="http://schemas.openxmlformats.org/officeDocument/2006/relationships" xmlns:p="http://schemas.openxmlformats.org/presentationml/2006/main">
  <p:tag name="AS_UNIQUEID" val="1684"/>
</p:tagLst>
</file>

<file path=ppt/tags/tag617.xml><?xml version="1.0" encoding="utf-8"?>
<p:tagLst xmlns:a="http://schemas.openxmlformats.org/drawingml/2006/main" xmlns:r="http://schemas.openxmlformats.org/officeDocument/2006/relationships" xmlns:p="http://schemas.openxmlformats.org/presentationml/2006/main">
  <p:tag name="AS_UNIQUEID" val="1740"/>
</p:tagLst>
</file>

<file path=ppt/tags/tag618.xml><?xml version="1.0" encoding="utf-8"?>
<p:tagLst xmlns:a="http://schemas.openxmlformats.org/drawingml/2006/main" xmlns:r="http://schemas.openxmlformats.org/officeDocument/2006/relationships" xmlns:p="http://schemas.openxmlformats.org/presentationml/2006/main">
  <p:tag name="AS_UNIQUEID" val="1740"/>
</p:tagLst>
</file>

<file path=ppt/tags/tag619.xml><?xml version="1.0" encoding="utf-8"?>
<p:tagLst xmlns:a="http://schemas.openxmlformats.org/drawingml/2006/main" xmlns:r="http://schemas.openxmlformats.org/officeDocument/2006/relationships" xmlns:p="http://schemas.openxmlformats.org/presentationml/2006/main">
  <p:tag name="AS_UNIQUEID" val="1694"/>
</p:tagLst>
</file>

<file path=ppt/tags/tag62.xml><?xml version="1.0" encoding="utf-8"?>
<p:tagLst xmlns:a="http://schemas.openxmlformats.org/drawingml/2006/main" xmlns:r="http://schemas.openxmlformats.org/officeDocument/2006/relationships" xmlns:p="http://schemas.openxmlformats.org/presentationml/2006/main">
  <p:tag name="AS_UNIQUEID" val="68"/>
</p:tagLst>
</file>

<file path=ppt/tags/tag620.xml><?xml version="1.0" encoding="utf-8"?>
<p:tagLst xmlns:a="http://schemas.openxmlformats.org/drawingml/2006/main" xmlns:r="http://schemas.openxmlformats.org/officeDocument/2006/relationships" xmlns:p="http://schemas.openxmlformats.org/presentationml/2006/main">
  <p:tag name="AS_UNIQUEID" val="1695"/>
</p:tagLst>
</file>

<file path=ppt/tags/tag621.xml><?xml version="1.0" encoding="utf-8"?>
<p:tagLst xmlns:a="http://schemas.openxmlformats.org/drawingml/2006/main" xmlns:r="http://schemas.openxmlformats.org/officeDocument/2006/relationships" xmlns:p="http://schemas.openxmlformats.org/presentationml/2006/main">
  <p:tag name="AS_UNIQUEID" val="1696"/>
</p:tagLst>
</file>

<file path=ppt/tags/tag622.xml><?xml version="1.0" encoding="utf-8"?>
<p:tagLst xmlns:a="http://schemas.openxmlformats.org/drawingml/2006/main" xmlns:r="http://schemas.openxmlformats.org/officeDocument/2006/relationships" xmlns:p="http://schemas.openxmlformats.org/presentationml/2006/main">
  <p:tag name="AS_UNIQUEID" val="1697"/>
</p:tagLst>
</file>

<file path=ppt/tags/tag623.xml><?xml version="1.0" encoding="utf-8"?>
<p:tagLst xmlns:a="http://schemas.openxmlformats.org/drawingml/2006/main" xmlns:r="http://schemas.openxmlformats.org/officeDocument/2006/relationships" xmlns:p="http://schemas.openxmlformats.org/presentationml/2006/main">
  <p:tag name="AS_UNIQUEID" val="1698"/>
</p:tagLst>
</file>

<file path=ppt/tags/tag624.xml><?xml version="1.0" encoding="utf-8"?>
<p:tagLst xmlns:a="http://schemas.openxmlformats.org/drawingml/2006/main" xmlns:r="http://schemas.openxmlformats.org/officeDocument/2006/relationships" xmlns:p="http://schemas.openxmlformats.org/presentationml/2006/main">
  <p:tag name="AS_UNIQUEID" val="1699"/>
</p:tagLst>
</file>

<file path=ppt/tags/tag625.xml><?xml version="1.0" encoding="utf-8"?>
<p:tagLst xmlns:a="http://schemas.openxmlformats.org/drawingml/2006/main" xmlns:r="http://schemas.openxmlformats.org/officeDocument/2006/relationships" xmlns:p="http://schemas.openxmlformats.org/presentationml/2006/main">
  <p:tag name="AS_UNIQUEID" val="1700"/>
</p:tagLst>
</file>

<file path=ppt/tags/tag626.xml><?xml version="1.0" encoding="utf-8"?>
<p:tagLst xmlns:a="http://schemas.openxmlformats.org/drawingml/2006/main" xmlns:r="http://schemas.openxmlformats.org/officeDocument/2006/relationships" xmlns:p="http://schemas.openxmlformats.org/presentationml/2006/main">
  <p:tag name="AS_UNIQUEID" val="1701"/>
</p:tagLst>
</file>

<file path=ppt/tags/tag627.xml><?xml version="1.0" encoding="utf-8"?>
<p:tagLst xmlns:a="http://schemas.openxmlformats.org/drawingml/2006/main" xmlns:r="http://schemas.openxmlformats.org/officeDocument/2006/relationships" xmlns:p="http://schemas.openxmlformats.org/presentationml/2006/main">
  <p:tag name="AS_UNIQUEID" val="1702"/>
</p:tagLst>
</file>

<file path=ppt/tags/tag628.xml><?xml version="1.0" encoding="utf-8"?>
<p:tagLst xmlns:a="http://schemas.openxmlformats.org/drawingml/2006/main" xmlns:r="http://schemas.openxmlformats.org/officeDocument/2006/relationships" xmlns:p="http://schemas.openxmlformats.org/presentationml/2006/main">
  <p:tag name="AS_UNIQUEID" val="1703"/>
</p:tagLst>
</file>

<file path=ppt/tags/tag629.xml><?xml version="1.0" encoding="utf-8"?>
<p:tagLst xmlns:a="http://schemas.openxmlformats.org/drawingml/2006/main" xmlns:r="http://schemas.openxmlformats.org/officeDocument/2006/relationships" xmlns:p="http://schemas.openxmlformats.org/presentationml/2006/main">
  <p:tag name="AS_UNIQUEID" val="1704"/>
</p:tagLst>
</file>

<file path=ppt/tags/tag63.xml><?xml version="1.0" encoding="utf-8"?>
<p:tagLst xmlns:a="http://schemas.openxmlformats.org/drawingml/2006/main" xmlns:r="http://schemas.openxmlformats.org/officeDocument/2006/relationships" xmlns:p="http://schemas.openxmlformats.org/presentationml/2006/main">
  <p:tag name="AS_UNIQUEID" val="69"/>
</p:tagLst>
</file>

<file path=ppt/tags/tag630.xml><?xml version="1.0" encoding="utf-8"?>
<p:tagLst xmlns:a="http://schemas.openxmlformats.org/drawingml/2006/main" xmlns:r="http://schemas.openxmlformats.org/officeDocument/2006/relationships" xmlns:p="http://schemas.openxmlformats.org/presentationml/2006/main">
  <p:tag name="AS_UNIQUEID" val="1705"/>
</p:tagLst>
</file>

<file path=ppt/tags/tag631.xml><?xml version="1.0" encoding="utf-8"?>
<p:tagLst xmlns:a="http://schemas.openxmlformats.org/drawingml/2006/main" xmlns:r="http://schemas.openxmlformats.org/officeDocument/2006/relationships" xmlns:p="http://schemas.openxmlformats.org/presentationml/2006/main">
  <p:tag name="AS_UNIQUEID" val="1706"/>
</p:tagLst>
</file>

<file path=ppt/tags/tag632.xml><?xml version="1.0" encoding="utf-8"?>
<p:tagLst xmlns:a="http://schemas.openxmlformats.org/drawingml/2006/main" xmlns:r="http://schemas.openxmlformats.org/officeDocument/2006/relationships" xmlns:p="http://schemas.openxmlformats.org/presentationml/2006/main">
  <p:tag name="AS_UNIQUEID" val="1707"/>
</p:tagLst>
</file>

<file path=ppt/tags/tag633.xml><?xml version="1.0" encoding="utf-8"?>
<p:tagLst xmlns:a="http://schemas.openxmlformats.org/drawingml/2006/main" xmlns:r="http://schemas.openxmlformats.org/officeDocument/2006/relationships" xmlns:p="http://schemas.openxmlformats.org/presentationml/2006/main">
  <p:tag name="AS_UNIQUEID" val="1708"/>
</p:tagLst>
</file>

<file path=ppt/tags/tag634.xml><?xml version="1.0" encoding="utf-8"?>
<p:tagLst xmlns:a="http://schemas.openxmlformats.org/drawingml/2006/main" xmlns:r="http://schemas.openxmlformats.org/officeDocument/2006/relationships" xmlns:p="http://schemas.openxmlformats.org/presentationml/2006/main">
  <p:tag name="AS_UNIQUEID" val="1709"/>
</p:tagLst>
</file>

<file path=ppt/tags/tag635.xml><?xml version="1.0" encoding="utf-8"?>
<p:tagLst xmlns:a="http://schemas.openxmlformats.org/drawingml/2006/main" xmlns:r="http://schemas.openxmlformats.org/officeDocument/2006/relationships" xmlns:p="http://schemas.openxmlformats.org/presentationml/2006/main">
  <p:tag name="AS_UNIQUEID" val="1710"/>
</p:tagLst>
</file>

<file path=ppt/tags/tag636.xml><?xml version="1.0" encoding="utf-8"?>
<p:tagLst xmlns:a="http://schemas.openxmlformats.org/drawingml/2006/main" xmlns:r="http://schemas.openxmlformats.org/officeDocument/2006/relationships" xmlns:p="http://schemas.openxmlformats.org/presentationml/2006/main">
  <p:tag name="AS_UNIQUEID" val="1711"/>
</p:tagLst>
</file>

<file path=ppt/tags/tag637.xml><?xml version="1.0" encoding="utf-8"?>
<p:tagLst xmlns:a="http://schemas.openxmlformats.org/drawingml/2006/main" xmlns:r="http://schemas.openxmlformats.org/officeDocument/2006/relationships" xmlns:p="http://schemas.openxmlformats.org/presentationml/2006/main">
  <p:tag name="AS_UNIQUEID" val="1712"/>
</p:tagLst>
</file>

<file path=ppt/tags/tag638.xml><?xml version="1.0" encoding="utf-8"?>
<p:tagLst xmlns:a="http://schemas.openxmlformats.org/drawingml/2006/main" xmlns:r="http://schemas.openxmlformats.org/officeDocument/2006/relationships" xmlns:p="http://schemas.openxmlformats.org/presentationml/2006/main">
  <p:tag name="AS_UNIQUEID" val="1713"/>
</p:tagLst>
</file>

<file path=ppt/tags/tag639.xml><?xml version="1.0" encoding="utf-8"?>
<p:tagLst xmlns:a="http://schemas.openxmlformats.org/drawingml/2006/main" xmlns:r="http://schemas.openxmlformats.org/officeDocument/2006/relationships" xmlns:p="http://schemas.openxmlformats.org/presentationml/2006/main">
  <p:tag name="AS_UNIQUEID" val="1714"/>
</p:tagLst>
</file>

<file path=ppt/tags/tag64.xml><?xml version="1.0" encoding="utf-8"?>
<p:tagLst xmlns:a="http://schemas.openxmlformats.org/drawingml/2006/main" xmlns:r="http://schemas.openxmlformats.org/officeDocument/2006/relationships" xmlns:p="http://schemas.openxmlformats.org/presentationml/2006/main">
  <p:tag name="AS_UNIQUEID" val="70"/>
</p:tagLst>
</file>

<file path=ppt/tags/tag640.xml><?xml version="1.0" encoding="utf-8"?>
<p:tagLst xmlns:a="http://schemas.openxmlformats.org/drawingml/2006/main" xmlns:r="http://schemas.openxmlformats.org/officeDocument/2006/relationships" xmlns:p="http://schemas.openxmlformats.org/presentationml/2006/main">
  <p:tag name="AS_UNIQUEID" val="1715"/>
</p:tagLst>
</file>

<file path=ppt/tags/tag641.xml><?xml version="1.0" encoding="utf-8"?>
<p:tagLst xmlns:a="http://schemas.openxmlformats.org/drawingml/2006/main" xmlns:r="http://schemas.openxmlformats.org/officeDocument/2006/relationships" xmlns:p="http://schemas.openxmlformats.org/presentationml/2006/main">
  <p:tag name="AS_UNIQUEID" val="1716"/>
</p:tagLst>
</file>

<file path=ppt/tags/tag642.xml><?xml version="1.0" encoding="utf-8"?>
<p:tagLst xmlns:a="http://schemas.openxmlformats.org/drawingml/2006/main" xmlns:r="http://schemas.openxmlformats.org/officeDocument/2006/relationships" xmlns:p="http://schemas.openxmlformats.org/presentationml/2006/main">
  <p:tag name="AS_UNIQUEID" val="1717"/>
</p:tagLst>
</file>

<file path=ppt/tags/tag643.xml><?xml version="1.0" encoding="utf-8"?>
<p:tagLst xmlns:a="http://schemas.openxmlformats.org/drawingml/2006/main" xmlns:r="http://schemas.openxmlformats.org/officeDocument/2006/relationships" xmlns:p="http://schemas.openxmlformats.org/presentationml/2006/main">
  <p:tag name="AS_UNIQUEID" val="1718"/>
</p:tagLst>
</file>

<file path=ppt/tags/tag644.xml><?xml version="1.0" encoding="utf-8"?>
<p:tagLst xmlns:a="http://schemas.openxmlformats.org/drawingml/2006/main" xmlns:r="http://schemas.openxmlformats.org/officeDocument/2006/relationships" xmlns:p="http://schemas.openxmlformats.org/presentationml/2006/main">
  <p:tag name="AS_UNIQUEID" val="1719"/>
</p:tagLst>
</file>

<file path=ppt/tags/tag645.xml><?xml version="1.0" encoding="utf-8"?>
<p:tagLst xmlns:a="http://schemas.openxmlformats.org/drawingml/2006/main" xmlns:r="http://schemas.openxmlformats.org/officeDocument/2006/relationships" xmlns:p="http://schemas.openxmlformats.org/presentationml/2006/main">
  <p:tag name="AS_UNIQUEID" val="1720"/>
</p:tagLst>
</file>

<file path=ppt/tags/tag646.xml><?xml version="1.0" encoding="utf-8"?>
<p:tagLst xmlns:a="http://schemas.openxmlformats.org/drawingml/2006/main" xmlns:r="http://schemas.openxmlformats.org/officeDocument/2006/relationships" xmlns:p="http://schemas.openxmlformats.org/presentationml/2006/main">
  <p:tag name="AS_UNIQUEID" val="1721"/>
</p:tagLst>
</file>

<file path=ppt/tags/tag647.xml><?xml version="1.0" encoding="utf-8"?>
<p:tagLst xmlns:a="http://schemas.openxmlformats.org/drawingml/2006/main" xmlns:r="http://schemas.openxmlformats.org/officeDocument/2006/relationships" xmlns:p="http://schemas.openxmlformats.org/presentationml/2006/main">
  <p:tag name="AS_UNIQUEID" val="1722"/>
</p:tagLst>
</file>

<file path=ppt/tags/tag648.xml><?xml version="1.0" encoding="utf-8"?>
<p:tagLst xmlns:a="http://schemas.openxmlformats.org/drawingml/2006/main" xmlns:r="http://schemas.openxmlformats.org/officeDocument/2006/relationships" xmlns:p="http://schemas.openxmlformats.org/presentationml/2006/main">
  <p:tag name="AS_UNIQUEID" val="1723"/>
</p:tagLst>
</file>

<file path=ppt/tags/tag649.xml><?xml version="1.0" encoding="utf-8"?>
<p:tagLst xmlns:a="http://schemas.openxmlformats.org/drawingml/2006/main" xmlns:r="http://schemas.openxmlformats.org/officeDocument/2006/relationships" xmlns:p="http://schemas.openxmlformats.org/presentationml/2006/main">
  <p:tag name="AS_UNIQUEID" val="1724"/>
</p:tagLst>
</file>

<file path=ppt/tags/tag65.xml><?xml version="1.0" encoding="utf-8"?>
<p:tagLst xmlns:a="http://schemas.openxmlformats.org/drawingml/2006/main" xmlns:r="http://schemas.openxmlformats.org/officeDocument/2006/relationships" xmlns:p="http://schemas.openxmlformats.org/presentationml/2006/main">
  <p:tag name="AS_UNIQUEID" val="71"/>
</p:tagLst>
</file>

<file path=ppt/tags/tag650.xml><?xml version="1.0" encoding="utf-8"?>
<p:tagLst xmlns:a="http://schemas.openxmlformats.org/drawingml/2006/main" xmlns:r="http://schemas.openxmlformats.org/officeDocument/2006/relationships" xmlns:p="http://schemas.openxmlformats.org/presentationml/2006/main">
  <p:tag name="AS_UNIQUEID" val="1725"/>
</p:tagLst>
</file>

<file path=ppt/tags/tag651.xml><?xml version="1.0" encoding="utf-8"?>
<p:tagLst xmlns:a="http://schemas.openxmlformats.org/drawingml/2006/main" xmlns:r="http://schemas.openxmlformats.org/officeDocument/2006/relationships" xmlns:p="http://schemas.openxmlformats.org/presentationml/2006/main">
  <p:tag name="AS_UNIQUEID" val="1726"/>
</p:tagLst>
</file>

<file path=ppt/tags/tag652.xml><?xml version="1.0" encoding="utf-8"?>
<p:tagLst xmlns:a="http://schemas.openxmlformats.org/drawingml/2006/main" xmlns:r="http://schemas.openxmlformats.org/officeDocument/2006/relationships" xmlns:p="http://schemas.openxmlformats.org/presentationml/2006/main">
  <p:tag name="AS_UNIQUEID" val="1727"/>
</p:tagLst>
</file>

<file path=ppt/tags/tag653.xml><?xml version="1.0" encoding="utf-8"?>
<p:tagLst xmlns:a="http://schemas.openxmlformats.org/drawingml/2006/main" xmlns:r="http://schemas.openxmlformats.org/officeDocument/2006/relationships" xmlns:p="http://schemas.openxmlformats.org/presentationml/2006/main">
  <p:tag name="AS_UNIQUEID" val="1728"/>
</p:tagLst>
</file>

<file path=ppt/tags/tag654.xml><?xml version="1.0" encoding="utf-8"?>
<p:tagLst xmlns:a="http://schemas.openxmlformats.org/drawingml/2006/main" xmlns:r="http://schemas.openxmlformats.org/officeDocument/2006/relationships" xmlns:p="http://schemas.openxmlformats.org/presentationml/2006/main">
  <p:tag name="AS_UNIQUEID" val="1729"/>
</p:tagLst>
</file>

<file path=ppt/tags/tag655.xml><?xml version="1.0" encoding="utf-8"?>
<p:tagLst xmlns:a="http://schemas.openxmlformats.org/drawingml/2006/main" xmlns:r="http://schemas.openxmlformats.org/officeDocument/2006/relationships" xmlns:p="http://schemas.openxmlformats.org/presentationml/2006/main">
  <p:tag name="AS_UNIQUEID" val="1730"/>
</p:tagLst>
</file>

<file path=ppt/tags/tag656.xml><?xml version="1.0" encoding="utf-8"?>
<p:tagLst xmlns:a="http://schemas.openxmlformats.org/drawingml/2006/main" xmlns:r="http://schemas.openxmlformats.org/officeDocument/2006/relationships" xmlns:p="http://schemas.openxmlformats.org/presentationml/2006/main">
  <p:tag name="AS_UNIQUEID" val="1731"/>
</p:tagLst>
</file>

<file path=ppt/tags/tag657.xml><?xml version="1.0" encoding="utf-8"?>
<p:tagLst xmlns:a="http://schemas.openxmlformats.org/drawingml/2006/main" xmlns:r="http://schemas.openxmlformats.org/officeDocument/2006/relationships" xmlns:p="http://schemas.openxmlformats.org/presentationml/2006/main">
  <p:tag name="AS_UNIQUEID" val="1732"/>
</p:tagLst>
</file>

<file path=ppt/tags/tag658.xml><?xml version="1.0" encoding="utf-8"?>
<p:tagLst xmlns:a="http://schemas.openxmlformats.org/drawingml/2006/main" xmlns:r="http://schemas.openxmlformats.org/officeDocument/2006/relationships" xmlns:p="http://schemas.openxmlformats.org/presentationml/2006/main">
  <p:tag name="AS_UNIQUEID" val="1733"/>
</p:tagLst>
</file>

<file path=ppt/tags/tag659.xml><?xml version="1.0" encoding="utf-8"?>
<p:tagLst xmlns:a="http://schemas.openxmlformats.org/drawingml/2006/main" xmlns:r="http://schemas.openxmlformats.org/officeDocument/2006/relationships" xmlns:p="http://schemas.openxmlformats.org/presentationml/2006/main">
  <p:tag name="AS_UNIQUEID" val="1734"/>
</p:tagLst>
</file>

<file path=ppt/tags/tag66.xml><?xml version="1.0" encoding="utf-8"?>
<p:tagLst xmlns:a="http://schemas.openxmlformats.org/drawingml/2006/main" xmlns:r="http://schemas.openxmlformats.org/officeDocument/2006/relationships" xmlns:p="http://schemas.openxmlformats.org/presentationml/2006/main">
  <p:tag name="AS_UNIQUEID" val="72"/>
</p:tagLst>
</file>

<file path=ppt/tags/tag660.xml><?xml version="1.0" encoding="utf-8"?>
<p:tagLst xmlns:a="http://schemas.openxmlformats.org/drawingml/2006/main" xmlns:r="http://schemas.openxmlformats.org/officeDocument/2006/relationships" xmlns:p="http://schemas.openxmlformats.org/presentationml/2006/main">
  <p:tag name="AS_UNIQUEID" val="1735"/>
</p:tagLst>
</file>

<file path=ppt/tags/tag661.xml><?xml version="1.0" encoding="utf-8"?>
<p:tagLst xmlns:a="http://schemas.openxmlformats.org/drawingml/2006/main" xmlns:r="http://schemas.openxmlformats.org/officeDocument/2006/relationships" xmlns:p="http://schemas.openxmlformats.org/presentationml/2006/main">
  <p:tag name="AS_UNIQUEID" val="1736"/>
</p:tagLst>
</file>

<file path=ppt/tags/tag662.xml><?xml version="1.0" encoding="utf-8"?>
<p:tagLst xmlns:a="http://schemas.openxmlformats.org/drawingml/2006/main" xmlns:r="http://schemas.openxmlformats.org/officeDocument/2006/relationships" xmlns:p="http://schemas.openxmlformats.org/presentationml/2006/main">
  <p:tag name="AS_UNIQUEID" val="1737"/>
</p:tagLst>
</file>

<file path=ppt/tags/tag663.xml><?xml version="1.0" encoding="utf-8"?>
<p:tagLst xmlns:a="http://schemas.openxmlformats.org/drawingml/2006/main" xmlns:r="http://schemas.openxmlformats.org/officeDocument/2006/relationships" xmlns:p="http://schemas.openxmlformats.org/presentationml/2006/main">
  <p:tag name="AS_UNIQUEID" val="1738"/>
</p:tagLst>
</file>

<file path=ppt/tags/tag664.xml><?xml version="1.0" encoding="utf-8"?>
<p:tagLst xmlns:a="http://schemas.openxmlformats.org/drawingml/2006/main" xmlns:r="http://schemas.openxmlformats.org/officeDocument/2006/relationships" xmlns:p="http://schemas.openxmlformats.org/presentationml/2006/main">
  <p:tag name="AS_UNIQUEID" val="1738"/>
</p:tagLst>
</file>

<file path=ppt/tags/tag665.xml><?xml version="1.0" encoding="utf-8"?>
<p:tagLst xmlns:a="http://schemas.openxmlformats.org/drawingml/2006/main" xmlns:r="http://schemas.openxmlformats.org/officeDocument/2006/relationships" xmlns:p="http://schemas.openxmlformats.org/presentationml/2006/main">
  <p:tag name="AS_UNIQUEID" val="1739"/>
</p:tagLst>
</file>

<file path=ppt/tags/tag666.xml><?xml version="1.0" encoding="utf-8"?>
<p:tagLst xmlns:a="http://schemas.openxmlformats.org/drawingml/2006/main" xmlns:r="http://schemas.openxmlformats.org/officeDocument/2006/relationships" xmlns:p="http://schemas.openxmlformats.org/presentationml/2006/main">
  <p:tag name="AS_UNIQUEID" val="1740"/>
</p:tagLst>
</file>

<file path=ppt/tags/tag667.xml><?xml version="1.0" encoding="utf-8"?>
<p:tagLst xmlns:a="http://schemas.openxmlformats.org/drawingml/2006/main" xmlns:r="http://schemas.openxmlformats.org/officeDocument/2006/relationships" xmlns:p="http://schemas.openxmlformats.org/presentationml/2006/main">
  <p:tag name="AS_UNIQUEID" val="1741"/>
</p:tagLst>
</file>

<file path=ppt/tags/tag668.xml><?xml version="1.0" encoding="utf-8"?>
<p:tagLst xmlns:a="http://schemas.openxmlformats.org/drawingml/2006/main" xmlns:r="http://schemas.openxmlformats.org/officeDocument/2006/relationships" xmlns:p="http://schemas.openxmlformats.org/presentationml/2006/main">
  <p:tag name="AS_UNIQUEID" val="1742"/>
</p:tagLst>
</file>

<file path=ppt/tags/tag67.xml><?xml version="1.0" encoding="utf-8"?>
<p:tagLst xmlns:a="http://schemas.openxmlformats.org/drawingml/2006/main" xmlns:r="http://schemas.openxmlformats.org/officeDocument/2006/relationships" xmlns:p="http://schemas.openxmlformats.org/presentationml/2006/main">
  <p:tag name="AS_UNIQUEID" val="73"/>
</p:tagLst>
</file>

<file path=ppt/tags/tag68.xml><?xml version="1.0" encoding="utf-8"?>
<p:tagLst xmlns:a="http://schemas.openxmlformats.org/drawingml/2006/main" xmlns:r="http://schemas.openxmlformats.org/officeDocument/2006/relationships" xmlns:p="http://schemas.openxmlformats.org/presentationml/2006/main">
  <p:tag name="AS_UNIQUEID" val="74"/>
</p:tagLst>
</file>

<file path=ppt/tags/tag69.xml><?xml version="1.0" encoding="utf-8"?>
<p:tagLst xmlns:a="http://schemas.openxmlformats.org/drawingml/2006/main" xmlns:r="http://schemas.openxmlformats.org/officeDocument/2006/relationships" xmlns:p="http://schemas.openxmlformats.org/presentationml/2006/main">
  <p:tag name="AS_UNIQUEID" val="75"/>
</p:tagLst>
</file>

<file path=ppt/tags/tag7.xml><?xml version="1.0" encoding="utf-8"?>
<p:tagLst xmlns:a="http://schemas.openxmlformats.org/drawingml/2006/main" xmlns:r="http://schemas.openxmlformats.org/officeDocument/2006/relationships" xmlns:p="http://schemas.openxmlformats.org/presentationml/2006/main">
  <p:tag name="AS_UNIQUEID" val="14"/>
</p:tagLst>
</file>

<file path=ppt/tags/tag70.xml><?xml version="1.0" encoding="utf-8"?>
<p:tagLst xmlns:a="http://schemas.openxmlformats.org/drawingml/2006/main" xmlns:r="http://schemas.openxmlformats.org/officeDocument/2006/relationships" xmlns:p="http://schemas.openxmlformats.org/presentationml/2006/main">
  <p:tag name="AS_UNIQUEID" val="76"/>
</p:tagLst>
</file>

<file path=ppt/tags/tag71.xml><?xml version="1.0" encoding="utf-8"?>
<p:tagLst xmlns:a="http://schemas.openxmlformats.org/drawingml/2006/main" xmlns:r="http://schemas.openxmlformats.org/officeDocument/2006/relationships" xmlns:p="http://schemas.openxmlformats.org/presentationml/2006/main">
  <p:tag name="AS_UNIQUEID" val="77"/>
</p:tagLst>
</file>

<file path=ppt/tags/tag72.xml><?xml version="1.0" encoding="utf-8"?>
<p:tagLst xmlns:a="http://schemas.openxmlformats.org/drawingml/2006/main" xmlns:r="http://schemas.openxmlformats.org/officeDocument/2006/relationships" xmlns:p="http://schemas.openxmlformats.org/presentationml/2006/main">
  <p:tag name="AS_UNIQUEID" val="78"/>
</p:tagLst>
</file>

<file path=ppt/tags/tag73.xml><?xml version="1.0" encoding="utf-8"?>
<p:tagLst xmlns:a="http://schemas.openxmlformats.org/drawingml/2006/main" xmlns:r="http://schemas.openxmlformats.org/officeDocument/2006/relationships" xmlns:p="http://schemas.openxmlformats.org/presentationml/2006/main">
  <p:tag name="AS_UNIQUEID" val="79"/>
</p:tagLst>
</file>

<file path=ppt/tags/tag74.xml><?xml version="1.0" encoding="utf-8"?>
<p:tagLst xmlns:a="http://schemas.openxmlformats.org/drawingml/2006/main" xmlns:r="http://schemas.openxmlformats.org/officeDocument/2006/relationships" xmlns:p="http://schemas.openxmlformats.org/presentationml/2006/main">
  <p:tag name="AS_UNIQUEID" val="80"/>
</p:tagLst>
</file>

<file path=ppt/tags/tag75.xml><?xml version="1.0" encoding="utf-8"?>
<p:tagLst xmlns:a="http://schemas.openxmlformats.org/drawingml/2006/main" xmlns:r="http://schemas.openxmlformats.org/officeDocument/2006/relationships" xmlns:p="http://schemas.openxmlformats.org/presentationml/2006/main">
  <p:tag name="AS_UNIQUEID" val="81"/>
</p:tagLst>
</file>

<file path=ppt/tags/tag76.xml><?xml version="1.0" encoding="utf-8"?>
<p:tagLst xmlns:a="http://schemas.openxmlformats.org/drawingml/2006/main" xmlns:r="http://schemas.openxmlformats.org/officeDocument/2006/relationships" xmlns:p="http://schemas.openxmlformats.org/presentationml/2006/main">
  <p:tag name="AS_UNIQUEID" val="82"/>
</p:tagLst>
</file>

<file path=ppt/tags/tag77.xml><?xml version="1.0" encoding="utf-8"?>
<p:tagLst xmlns:a="http://schemas.openxmlformats.org/drawingml/2006/main" xmlns:r="http://schemas.openxmlformats.org/officeDocument/2006/relationships" xmlns:p="http://schemas.openxmlformats.org/presentationml/2006/main">
  <p:tag name="AS_UNIQUEID" val="83"/>
</p:tagLst>
</file>

<file path=ppt/tags/tag78.xml><?xml version="1.0" encoding="utf-8"?>
<p:tagLst xmlns:a="http://schemas.openxmlformats.org/drawingml/2006/main" xmlns:r="http://schemas.openxmlformats.org/officeDocument/2006/relationships" xmlns:p="http://schemas.openxmlformats.org/presentationml/2006/main">
  <p:tag name="AS_UNIQUEID" val="84"/>
</p:tagLst>
</file>

<file path=ppt/tags/tag79.xml><?xml version="1.0" encoding="utf-8"?>
<p:tagLst xmlns:a="http://schemas.openxmlformats.org/drawingml/2006/main" xmlns:r="http://schemas.openxmlformats.org/officeDocument/2006/relationships" xmlns:p="http://schemas.openxmlformats.org/presentationml/2006/main">
  <p:tag name="AS_UNIQUEID" val="85"/>
</p:tagLst>
</file>

<file path=ppt/tags/tag8.xml><?xml version="1.0" encoding="utf-8"?>
<p:tagLst xmlns:a="http://schemas.openxmlformats.org/drawingml/2006/main" xmlns:r="http://schemas.openxmlformats.org/officeDocument/2006/relationships" xmlns:p="http://schemas.openxmlformats.org/presentationml/2006/main">
  <p:tag name="AS_UNIQUEID" val="15"/>
</p:tagLst>
</file>

<file path=ppt/tags/tag80.xml><?xml version="1.0" encoding="utf-8"?>
<p:tagLst xmlns:a="http://schemas.openxmlformats.org/drawingml/2006/main" xmlns:r="http://schemas.openxmlformats.org/officeDocument/2006/relationships" xmlns:p="http://schemas.openxmlformats.org/presentationml/2006/main">
  <p:tag name="AS_UNIQUEID" val="86"/>
</p:tagLst>
</file>

<file path=ppt/tags/tag81.xml><?xml version="1.0" encoding="utf-8"?>
<p:tagLst xmlns:a="http://schemas.openxmlformats.org/drawingml/2006/main" xmlns:r="http://schemas.openxmlformats.org/officeDocument/2006/relationships" xmlns:p="http://schemas.openxmlformats.org/presentationml/2006/main">
  <p:tag name="AS_UNIQUEID" val="87"/>
</p:tagLst>
</file>

<file path=ppt/tags/tag82.xml><?xml version="1.0" encoding="utf-8"?>
<p:tagLst xmlns:a="http://schemas.openxmlformats.org/drawingml/2006/main" xmlns:r="http://schemas.openxmlformats.org/officeDocument/2006/relationships" xmlns:p="http://schemas.openxmlformats.org/presentationml/2006/main">
  <p:tag name="AS_UNIQUEID" val="88"/>
</p:tagLst>
</file>

<file path=ppt/tags/tag83.xml><?xml version="1.0" encoding="utf-8"?>
<p:tagLst xmlns:a="http://schemas.openxmlformats.org/drawingml/2006/main" xmlns:r="http://schemas.openxmlformats.org/officeDocument/2006/relationships" xmlns:p="http://schemas.openxmlformats.org/presentationml/2006/main">
  <p:tag name="AS_UNIQUEID" val="89"/>
</p:tagLst>
</file>

<file path=ppt/tags/tag84.xml><?xml version="1.0" encoding="utf-8"?>
<p:tagLst xmlns:a="http://schemas.openxmlformats.org/drawingml/2006/main" xmlns:r="http://schemas.openxmlformats.org/officeDocument/2006/relationships" xmlns:p="http://schemas.openxmlformats.org/presentationml/2006/main">
  <p:tag name="AS_UNIQUEID" val="90"/>
</p:tagLst>
</file>

<file path=ppt/tags/tag85.xml><?xml version="1.0" encoding="utf-8"?>
<p:tagLst xmlns:a="http://schemas.openxmlformats.org/drawingml/2006/main" xmlns:r="http://schemas.openxmlformats.org/officeDocument/2006/relationships" xmlns:p="http://schemas.openxmlformats.org/presentationml/2006/main">
  <p:tag name="AS_UNIQUEID" val="91"/>
</p:tagLst>
</file>

<file path=ppt/tags/tag86.xml><?xml version="1.0" encoding="utf-8"?>
<p:tagLst xmlns:a="http://schemas.openxmlformats.org/drawingml/2006/main" xmlns:r="http://schemas.openxmlformats.org/officeDocument/2006/relationships" xmlns:p="http://schemas.openxmlformats.org/presentationml/2006/main">
  <p:tag name="AS_UNIQUEID" val="92"/>
</p:tagLst>
</file>

<file path=ppt/tags/tag87.xml><?xml version="1.0" encoding="utf-8"?>
<p:tagLst xmlns:a="http://schemas.openxmlformats.org/drawingml/2006/main" xmlns:r="http://schemas.openxmlformats.org/officeDocument/2006/relationships" xmlns:p="http://schemas.openxmlformats.org/presentationml/2006/main">
  <p:tag name="AS_UNIQUEID" val="93"/>
</p:tagLst>
</file>

<file path=ppt/tags/tag88.xml><?xml version="1.0" encoding="utf-8"?>
<p:tagLst xmlns:a="http://schemas.openxmlformats.org/drawingml/2006/main" xmlns:r="http://schemas.openxmlformats.org/officeDocument/2006/relationships" xmlns:p="http://schemas.openxmlformats.org/presentationml/2006/main">
  <p:tag name="AS_UNIQUEID" val="94"/>
</p:tagLst>
</file>

<file path=ppt/tags/tag89.xml><?xml version="1.0" encoding="utf-8"?>
<p:tagLst xmlns:a="http://schemas.openxmlformats.org/drawingml/2006/main" xmlns:r="http://schemas.openxmlformats.org/officeDocument/2006/relationships" xmlns:p="http://schemas.openxmlformats.org/presentationml/2006/main">
  <p:tag name="AS_UNIQUEID" val="95"/>
</p:tagLst>
</file>

<file path=ppt/tags/tag9.xml><?xml version="1.0" encoding="utf-8"?>
<p:tagLst xmlns:a="http://schemas.openxmlformats.org/drawingml/2006/main" xmlns:r="http://schemas.openxmlformats.org/officeDocument/2006/relationships" xmlns:p="http://schemas.openxmlformats.org/presentationml/2006/main">
  <p:tag name="AS_UNIQUEID" val="16"/>
</p:tagLst>
</file>

<file path=ppt/tags/tag90.xml><?xml version="1.0" encoding="utf-8"?>
<p:tagLst xmlns:a="http://schemas.openxmlformats.org/drawingml/2006/main" xmlns:r="http://schemas.openxmlformats.org/officeDocument/2006/relationships" xmlns:p="http://schemas.openxmlformats.org/presentationml/2006/main">
  <p:tag name="AS_UNIQUEID" val="96"/>
</p:tagLst>
</file>

<file path=ppt/tags/tag91.xml><?xml version="1.0" encoding="utf-8"?>
<p:tagLst xmlns:a="http://schemas.openxmlformats.org/drawingml/2006/main" xmlns:r="http://schemas.openxmlformats.org/officeDocument/2006/relationships" xmlns:p="http://schemas.openxmlformats.org/presentationml/2006/main">
  <p:tag name="AS_UNIQUEID" val="97"/>
</p:tagLst>
</file>

<file path=ppt/tags/tag92.xml><?xml version="1.0" encoding="utf-8"?>
<p:tagLst xmlns:a="http://schemas.openxmlformats.org/drawingml/2006/main" xmlns:r="http://schemas.openxmlformats.org/officeDocument/2006/relationships" xmlns:p="http://schemas.openxmlformats.org/presentationml/2006/main">
  <p:tag name="AS_UNIQUEID" val="122"/>
</p:tagLst>
</file>

<file path=ppt/tags/tag93.xml><?xml version="1.0" encoding="utf-8"?>
<p:tagLst xmlns:a="http://schemas.openxmlformats.org/drawingml/2006/main" xmlns:r="http://schemas.openxmlformats.org/officeDocument/2006/relationships" xmlns:p="http://schemas.openxmlformats.org/presentationml/2006/main">
  <p:tag name="AS_UNIQUEID" val="123"/>
</p:tagLst>
</file>

<file path=ppt/tags/tag94.xml><?xml version="1.0" encoding="utf-8"?>
<p:tagLst xmlns:a="http://schemas.openxmlformats.org/drawingml/2006/main" xmlns:r="http://schemas.openxmlformats.org/officeDocument/2006/relationships" xmlns:p="http://schemas.openxmlformats.org/presentationml/2006/main">
  <p:tag name="AS_UNIQUEID" val="124"/>
</p:tagLst>
</file>

<file path=ppt/tags/tag95.xml><?xml version="1.0" encoding="utf-8"?>
<p:tagLst xmlns:a="http://schemas.openxmlformats.org/drawingml/2006/main" xmlns:r="http://schemas.openxmlformats.org/officeDocument/2006/relationships" xmlns:p="http://schemas.openxmlformats.org/presentationml/2006/main">
  <p:tag name="AS_UNIQUEID" val="125"/>
</p:tagLst>
</file>

<file path=ppt/tags/tag96.xml><?xml version="1.0" encoding="utf-8"?>
<p:tagLst xmlns:a="http://schemas.openxmlformats.org/drawingml/2006/main" xmlns:r="http://schemas.openxmlformats.org/officeDocument/2006/relationships" xmlns:p="http://schemas.openxmlformats.org/presentationml/2006/main">
  <p:tag name="AS_UNIQUEID" val="126"/>
</p:tagLst>
</file>

<file path=ppt/tags/tag97.xml><?xml version="1.0" encoding="utf-8"?>
<p:tagLst xmlns:a="http://schemas.openxmlformats.org/drawingml/2006/main" xmlns:r="http://schemas.openxmlformats.org/officeDocument/2006/relationships" xmlns:p="http://schemas.openxmlformats.org/presentationml/2006/main">
  <p:tag name="AS_UNIQUEID" val="127"/>
</p:tagLst>
</file>

<file path=ppt/tags/tag98.xml><?xml version="1.0" encoding="utf-8"?>
<p:tagLst xmlns:a="http://schemas.openxmlformats.org/drawingml/2006/main" xmlns:r="http://schemas.openxmlformats.org/officeDocument/2006/relationships" xmlns:p="http://schemas.openxmlformats.org/presentationml/2006/main">
  <p:tag name="AS_UNIQUEID" val="128"/>
</p:tagLst>
</file>

<file path=ppt/tags/tag99.xml><?xml version="1.0" encoding="utf-8"?>
<p:tagLst xmlns:a="http://schemas.openxmlformats.org/drawingml/2006/main" xmlns:r="http://schemas.openxmlformats.org/officeDocument/2006/relationships" xmlns:p="http://schemas.openxmlformats.org/presentationml/2006/main">
  <p:tag name="AS_UNIQUEID" val="1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cap="flat">
          <a:solidFill>
            <a:srgbClr val="0280CB"/>
          </a:solidFill>
          <a:prstDash val="solid"/>
          <a:miter lim="800000"/>
        </a:ln>
        <a:effectLst/>
        <a:sp3d/>
      </a:spPr>
      <a:bodyPr rot="0" spcFirstLastPara="1" vertOverflow="overflow" horzOverflow="overflow" vert="horz" wrap="square" lIns="60959" tIns="60959" rIns="60959" bIns="60959" numCol="1" spcCol="38100" rtlCol="0" anchor="ctr">
        <a:spAutoFit/>
      </a:bodyPr>
      <a:lstStyle>
        <a:defPPr defTabSz="1219170" hangingPunct="0">
          <a:defRPr sz="2400">
            <a:solidFill>
              <a:srgbClr val="FFFFFF"/>
            </a:solidFill>
            <a:latin typeface="Segoe UI"/>
            <a:ea typeface="Segoe UI"/>
            <a:cs typeface="Segoe UI"/>
            <a:sym typeface="Segoe UI"/>
          </a:defRPr>
        </a:defPPr>
      </a:lstStyle>
      <a:style>
        <a:lnRef idx="0">
          <a:scrgbClr r="0" g="0" b="0"/>
        </a:lnRef>
        <a:fillRef idx="0">
          <a:scrgbClr r="0" g="0" b="0"/>
        </a:fillRef>
        <a:effectRef idx="0">
          <a:scrgbClr r="0" g="0" b="0"/>
        </a:effectRef>
        <a:fontRef idx="none"/>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6007</Words>
  <Application>Microsoft Office PowerPoint</Application>
  <PresentationFormat>宽屏</PresentationFormat>
  <Paragraphs>1278</Paragraphs>
  <Slides>64</Slides>
  <Notes>22</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64</vt:i4>
      </vt:variant>
    </vt:vector>
  </HeadingPairs>
  <TitlesOfParts>
    <vt:vector size="83" baseType="lpstr">
      <vt:lpstr>GGBCIK+ç­çº¿,Bold</vt:lpstr>
      <vt:lpstr>HRWLBE+ç­çº¿,Bold</vt:lpstr>
      <vt:lpstr>KSFWEW+å¾®è½¯é�»,Bold</vt:lpstr>
      <vt:lpstr>ONWVGG+é»ä½</vt:lpstr>
      <vt:lpstr>PMPMIL+å¾®è½¯é�»</vt:lpstr>
      <vt:lpstr>QDFDDK+å¾®è½¯é�» Light</vt:lpstr>
      <vt:lpstr>SAAHDI+å¾®è½¯é�» Light</vt:lpstr>
      <vt:lpstr>SWEWCI+å¾®è½¯é�»</vt:lpstr>
      <vt:lpstr>VBTDDL+å®ä½</vt:lpstr>
      <vt:lpstr>WNAGRA+å¾®è½¯é�»,Bold</vt:lpstr>
      <vt:lpstr>方正悠黑简体 510M</vt:lpstr>
      <vt:lpstr>宋体</vt:lpstr>
      <vt:lpstr>微软雅黑</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5D-S-12  田瑾(10004809)</cp:lastModifiedBy>
  <cp:revision>129</cp:revision>
  <dcterms:created xsi:type="dcterms:W3CDTF">2020-02-06T07:35:59Z</dcterms:created>
  <dcterms:modified xsi:type="dcterms:W3CDTF">2020-11-26T03:40:11Z</dcterms:modified>
</cp:coreProperties>
</file>