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308" r:id="rId2"/>
    <p:sldId id="547" r:id="rId3"/>
    <p:sldId id="353" r:id="rId4"/>
    <p:sldId id="527" r:id="rId5"/>
    <p:sldId id="350" r:id="rId6"/>
    <p:sldId id="480" r:id="rId7"/>
    <p:sldId id="481" r:id="rId8"/>
    <p:sldId id="506" r:id="rId9"/>
    <p:sldId id="510" r:id="rId10"/>
    <p:sldId id="530" r:id="rId11"/>
    <p:sldId id="542" r:id="rId12"/>
    <p:sldId id="515" r:id="rId13"/>
    <p:sldId id="516" r:id="rId14"/>
    <p:sldId id="486" r:id="rId15"/>
    <p:sldId id="531" r:id="rId16"/>
    <p:sldId id="543" r:id="rId17"/>
    <p:sldId id="496" r:id="rId18"/>
    <p:sldId id="513" r:id="rId19"/>
    <p:sldId id="521" r:id="rId20"/>
    <p:sldId id="522" r:id="rId21"/>
    <p:sldId id="524" r:id="rId22"/>
    <p:sldId id="490" r:id="rId23"/>
    <p:sldId id="534" r:id="rId24"/>
    <p:sldId id="541" r:id="rId25"/>
    <p:sldId id="337" r:id="rId26"/>
  </p:sldIdLst>
  <p:sldSz cx="9144000" cy="5143500" type="screen16x9"/>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模板设计" id="{9A6802F3-DF6F-431E-B59B-B740A4DFB626}">
          <p14:sldIdLst>
            <p14:sldId id="308"/>
            <p14:sldId id="547"/>
            <p14:sldId id="353"/>
            <p14:sldId id="527"/>
            <p14:sldId id="350"/>
            <p14:sldId id="480"/>
            <p14:sldId id="481"/>
            <p14:sldId id="506"/>
            <p14:sldId id="510"/>
            <p14:sldId id="530"/>
            <p14:sldId id="542"/>
            <p14:sldId id="515"/>
            <p14:sldId id="516"/>
            <p14:sldId id="486"/>
            <p14:sldId id="531"/>
            <p14:sldId id="543"/>
            <p14:sldId id="496"/>
            <p14:sldId id="513"/>
            <p14:sldId id="521"/>
            <p14:sldId id="522"/>
            <p14:sldId id="524"/>
            <p14:sldId id="490"/>
            <p14:sldId id="534"/>
            <p14:sldId id="541"/>
          </p14:sldIdLst>
        </p14:section>
        <p14:section name="使用技巧" id="{6FE33AF1-5061-41A8-B0E8-B7E8D44B372F}">
          <p14:sldIdLst>
            <p14:sldId id="337"/>
          </p14:sldIdLst>
        </p14:section>
      </p14:sectionLst>
    </p:ext>
    <p:ext uri="{EFAFB233-063F-42B5-8137-9DF3F51BA10A}">
      <p15:sldGuideLst xmlns:p15="http://schemas.microsoft.com/office/powerpoint/2012/main">
        <p15:guide id="1" orient="horz" pos="1560">
          <p15:clr>
            <a:srgbClr val="A4A3A4"/>
          </p15:clr>
        </p15:guide>
        <p15:guide id="2" pos="28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7D84"/>
    <a:srgbClr val="E16F05"/>
    <a:srgbClr val="00FE10"/>
    <a:srgbClr val="817FBC"/>
    <a:srgbClr val="238AE1"/>
    <a:srgbClr val="00FBFD"/>
    <a:srgbClr val="555555"/>
    <a:srgbClr val="DAE3F3"/>
    <a:srgbClr val="5B9BD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4669" autoAdjust="0"/>
  </p:normalViewPr>
  <p:slideViewPr>
    <p:cSldViewPr snapToGrid="0">
      <p:cViewPr varScale="1">
        <p:scale>
          <a:sx n="96" d="100"/>
          <a:sy n="96" d="100"/>
        </p:scale>
        <p:origin x="678" y="72"/>
      </p:cViewPr>
      <p:guideLst>
        <p:guide orient="horz" pos="1560"/>
        <p:guide pos="2869"/>
      </p:guideLst>
    </p:cSldViewPr>
  </p:slideViewPr>
  <p:outlineViewPr>
    <p:cViewPr>
      <p:scale>
        <a:sx n="33" d="100"/>
        <a:sy n="33" d="100"/>
      </p:scale>
      <p:origin x="0" y="6624"/>
    </p:cViewPr>
  </p:outlineViewPr>
  <p:notesTextViewPr>
    <p:cViewPr>
      <p:scale>
        <a:sx n="1" d="1"/>
        <a:sy n="1" d="1"/>
      </p:scale>
      <p:origin x="0" y="0"/>
    </p:cViewPr>
  </p:notesTextViewPr>
  <p:sorterViewPr>
    <p:cViewPr>
      <p:scale>
        <a:sx n="100" d="100"/>
        <a:sy n="100" d="100"/>
      </p:scale>
      <p:origin x="0" y="48"/>
    </p:cViewPr>
  </p:sorterViewPr>
  <p:notesViewPr>
    <p:cSldViewPr snapToGrid="0">
      <p:cViewPr varScale="1">
        <p:scale>
          <a:sx n="71" d="100"/>
          <a:sy n="71" d="100"/>
        </p:scale>
        <p:origin x="-2046"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200" b="1"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ltLang="zh-CN" sz="1200" b="1" dirty="0">
                <a:latin typeface="微软雅黑" panose="020B0503020204020204" pitchFamily="34" charset="-122"/>
                <a:ea typeface="微软雅黑" panose="020B0503020204020204" pitchFamily="34" charset="-122"/>
              </a:rPr>
              <a:t>2011-2020</a:t>
            </a:r>
            <a:r>
              <a:rPr lang="zh-CN" altLang="en-US" sz="1200" b="1" dirty="0">
                <a:latin typeface="微软雅黑" panose="020B0503020204020204" pitchFamily="34" charset="-122"/>
                <a:ea typeface="微软雅黑" panose="020B0503020204020204" pitchFamily="34" charset="-122"/>
              </a:rPr>
              <a:t>年中国建筑业能源消费总量情况</a:t>
            </a:r>
            <a:endParaRPr lang="en-US" altLang="zh-CN" sz="1200" b="1" dirty="0">
              <a:latin typeface="微软雅黑" panose="020B0503020204020204" pitchFamily="34" charset="-122"/>
              <a:ea typeface="微软雅黑" panose="020B0503020204020204" pitchFamily="34" charset="-122"/>
            </a:endParaRPr>
          </a:p>
          <a:p>
            <a:pPr algn="ctr">
              <a:defRPr sz="1200" b="1"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altLang="en-US" sz="1200" b="1" dirty="0">
                <a:latin typeface="微软雅黑" panose="020B0503020204020204" pitchFamily="34" charset="-122"/>
                <a:ea typeface="微软雅黑" panose="020B0503020204020204" pitchFamily="34" charset="-122"/>
              </a:rPr>
              <a:t>（单位：万吨标准煤）</a:t>
            </a:r>
          </a:p>
        </c:rich>
      </c:tx>
      <c:layout>
        <c:manualLayout>
          <c:xMode val="edge"/>
          <c:yMode val="edge"/>
          <c:x val="0.19599920571196694"/>
          <c:y val="0"/>
        </c:manualLayout>
      </c:layout>
      <c:overlay val="0"/>
      <c:spPr>
        <a:noFill/>
        <a:ln>
          <a:noFill/>
        </a:ln>
        <a:effectLst/>
      </c:spPr>
    </c:title>
    <c:autoTitleDeleted val="0"/>
    <c:plotArea>
      <c:layout>
        <c:manualLayout>
          <c:layoutTarget val="inner"/>
          <c:xMode val="edge"/>
          <c:yMode val="edge"/>
          <c:x val="0.11055561813217427"/>
          <c:y val="0.16090663713195019"/>
          <c:w val="0.86139533277476177"/>
          <c:h val="0.64576951389736237"/>
        </c:manualLayout>
      </c:layout>
      <c:barChart>
        <c:barDir val="col"/>
        <c:grouping val="clustered"/>
        <c:varyColors val="0"/>
        <c:ser>
          <c:idx val="0"/>
          <c:order val="0"/>
          <c:tx>
            <c:v>建筑业消费总量（万吨标准煤）</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Sheet1!$B$2:$B$11</c:f>
              <c:numCache>
                <c:formatCode>General</c:formatCode>
                <c:ptCount val="10"/>
                <c:pt idx="0">
                  <c:v>6052</c:v>
                </c:pt>
                <c:pt idx="1">
                  <c:v>6337</c:v>
                </c:pt>
                <c:pt idx="2">
                  <c:v>7017</c:v>
                </c:pt>
                <c:pt idx="3">
                  <c:v>7377</c:v>
                </c:pt>
                <c:pt idx="4">
                  <c:v>7545</c:v>
                </c:pt>
                <c:pt idx="5">
                  <c:v>7847</c:v>
                </c:pt>
                <c:pt idx="6">
                  <c:v>8243</c:v>
                </c:pt>
                <c:pt idx="7">
                  <c:v>8685</c:v>
                </c:pt>
                <c:pt idx="8">
                  <c:v>9142</c:v>
                </c:pt>
                <c:pt idx="9">
                  <c:v>9462</c:v>
                </c:pt>
              </c:numCache>
            </c:numRef>
          </c:val>
          <c:extLst>
            <c:ext xmlns:c16="http://schemas.microsoft.com/office/drawing/2014/chart" uri="{C3380CC4-5D6E-409C-BE32-E72D297353CC}">
              <c16:uniqueId val="{00000000-D12E-4710-A273-BA4725074C4F}"/>
            </c:ext>
          </c:extLst>
        </c:ser>
        <c:dLbls>
          <c:showLegendKey val="0"/>
          <c:showVal val="0"/>
          <c:showCatName val="0"/>
          <c:showSerName val="0"/>
          <c:showPercent val="0"/>
          <c:showBubbleSize val="0"/>
        </c:dLbls>
        <c:gapWidth val="134"/>
        <c:overlap val="-27"/>
        <c:axId val="140524032"/>
        <c:axId val="723541312"/>
      </c:barChart>
      <c:catAx>
        <c:axId val="140524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723541312"/>
        <c:crosses val="autoZero"/>
        <c:auto val="1"/>
        <c:lblAlgn val="ctr"/>
        <c:lblOffset val="100"/>
        <c:noMultiLvlLbl val="0"/>
      </c:catAx>
      <c:valAx>
        <c:axId val="72354131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40524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bg2">
                  <a:lumMod val="2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74204747548507"/>
          <c:y val="3.9113060262390677E-2"/>
          <c:w val="0.61451609170172006"/>
          <c:h val="0.9217738794752186"/>
        </c:manualLayout>
      </c:layout>
      <c:doughnutChart>
        <c:varyColors val="1"/>
        <c:ser>
          <c:idx val="0"/>
          <c:order val="0"/>
          <c:tx>
            <c:strRef>
              <c:f>Sheet1!$B$1</c:f>
              <c:strCache>
                <c:ptCount val="1"/>
                <c:pt idx="0">
                  <c:v>销售额</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4-D528-43DF-A602-7C385DDC210A}"/>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D528-43DF-A602-7C385DDC210A}"/>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6-D528-43DF-A602-7C385DDC210A}"/>
              </c:ext>
            </c:extLst>
          </c:dPt>
          <c:dPt>
            <c:idx val="3"/>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7-D528-43DF-A602-7C385DDC210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B06-4648-9803-5B3272CCF7AE}"/>
              </c:ext>
            </c:extLst>
          </c:dPt>
          <c:dPt>
            <c:idx val="5"/>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8-D528-43DF-A602-7C385DDC210A}"/>
              </c:ext>
            </c:extLst>
          </c:dPt>
          <c:dPt>
            <c:idx val="6"/>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9-D528-43DF-A602-7C385DDC210A}"/>
              </c:ext>
            </c:extLst>
          </c:dPt>
          <c:dPt>
            <c:idx val="7"/>
            <c:bubble3D val="0"/>
            <c:spPr>
              <a:solidFill>
                <a:schemeClr val="bg1"/>
              </a:solidFill>
              <a:ln w="19050">
                <a:solidFill>
                  <a:schemeClr val="lt1"/>
                </a:solidFill>
              </a:ln>
              <a:effectLst/>
            </c:spPr>
            <c:extLst>
              <c:ext xmlns:c16="http://schemas.microsoft.com/office/drawing/2014/chart" uri="{C3380CC4-5D6E-409C-BE32-E72D297353CC}">
                <c16:uniqueId val="{00000003-D528-43DF-A602-7C385DDC210A}"/>
              </c:ext>
            </c:extLst>
          </c:dPt>
          <c:cat>
            <c:strRef>
              <c:f>Sheet1!$A$2:$A$9</c:f>
              <c:strCache>
                <c:ptCount val="8"/>
                <c:pt idx="0">
                  <c:v>第一季度</c:v>
                </c:pt>
                <c:pt idx="1">
                  <c:v>第二季度</c:v>
                </c:pt>
                <c:pt idx="2">
                  <c:v>第三季度</c:v>
                </c:pt>
                <c:pt idx="3">
                  <c:v>第四季度</c:v>
                </c:pt>
                <c:pt idx="4">
                  <c:v>55</c:v>
                </c:pt>
                <c:pt idx="5">
                  <c:v>5</c:v>
                </c:pt>
                <c:pt idx="6">
                  <c:v>5</c:v>
                </c:pt>
                <c:pt idx="7">
                  <c:v>5</c:v>
                </c:pt>
              </c:strCache>
            </c:strRef>
          </c:cat>
          <c:val>
            <c:numRef>
              <c:f>Sheet1!$B$2:$B$9</c:f>
              <c:numCache>
                <c:formatCode>0%</c:formatCode>
                <c:ptCount val="8"/>
                <c:pt idx="0">
                  <c:v>0.09</c:v>
                </c:pt>
                <c:pt idx="1">
                  <c:v>5.5E-2</c:v>
                </c:pt>
                <c:pt idx="2">
                  <c:v>0.05</c:v>
                </c:pt>
                <c:pt idx="3">
                  <c:v>0.03</c:v>
                </c:pt>
                <c:pt idx="4">
                  <c:v>0.08</c:v>
                </c:pt>
                <c:pt idx="5">
                  <c:v>0.08</c:v>
                </c:pt>
                <c:pt idx="6">
                  <c:v>0.04</c:v>
                </c:pt>
                <c:pt idx="7">
                  <c:v>0.56000000000000005</c:v>
                </c:pt>
              </c:numCache>
            </c:numRef>
          </c:val>
          <c:extLst>
            <c:ext xmlns:c16="http://schemas.microsoft.com/office/drawing/2014/chart" uri="{C3380CC4-5D6E-409C-BE32-E72D297353CC}">
              <c16:uniqueId val="{00000000-D528-43DF-A602-7C385DDC210A}"/>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rgbClr val="5B9BD5"/>
              </a:solidFill>
              <a:ln w="19050">
                <a:solidFill>
                  <a:schemeClr val="lt1"/>
                </a:solidFill>
              </a:ln>
              <a:effectLst/>
            </c:spPr>
            <c:extLst>
              <c:ext xmlns:c16="http://schemas.microsoft.com/office/drawing/2014/chart" uri="{C3380CC4-5D6E-409C-BE32-E72D297353CC}">
                <c16:uniqueId val="{00000004-D381-4192-A9AA-2A312B03BBF7}"/>
              </c:ext>
            </c:extLst>
          </c:dPt>
          <c:dPt>
            <c:idx val="1"/>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3-D381-4192-A9AA-2A312B03BBF7}"/>
              </c:ext>
            </c:extLst>
          </c:dPt>
          <c:dLbls>
            <c:dLbl>
              <c:idx val="0"/>
              <c:layout>
                <c:manualLayout>
                  <c:x val="-0.21785582067294054"/>
                  <c:y val="-6.5250393482611468E-2"/>
                </c:manualLayout>
              </c:layout>
              <c:tx>
                <c:rich>
                  <a:bodyPr/>
                  <a:lstStyle/>
                  <a:p>
                    <a:r>
                      <a:rPr lang="zh-CN" altLang="en-US" sz="1100" b="0" dirty="0">
                        <a:latin typeface="微软雅黑" panose="020B0503020204020204" pitchFamily="34" charset="-122"/>
                        <a:ea typeface="微软雅黑" panose="020B0503020204020204" pitchFamily="34" charset="-122"/>
                      </a:rPr>
                      <a:t>其他  </a:t>
                    </a:r>
                    <a:r>
                      <a:rPr lang="en-US" altLang="zh-CN" sz="1100" b="0" dirty="0">
                        <a:latin typeface="微软雅黑" panose="020B0503020204020204" pitchFamily="34" charset="-122"/>
                        <a:ea typeface="微软雅黑" panose="020B0503020204020204" pitchFamily="34" charset="-122"/>
                      </a:rPr>
                      <a:t>53.5%</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81-4192-A9AA-2A312B03BBF7}"/>
                </c:ext>
              </c:extLst>
            </c:dLbl>
            <c:dLbl>
              <c:idx val="1"/>
              <c:layout>
                <c:manualLayout>
                  <c:x val="0.24926799074617387"/>
                  <c:y val="5.397044374361782E-2"/>
                </c:manualLayout>
              </c:layout>
              <c:tx>
                <c:rich>
                  <a:bodyPr/>
                  <a:lstStyle/>
                  <a:p>
                    <a:r>
                      <a:rPr lang="zh-CN" altLang="en-US" sz="1050" b="0" dirty="0">
                        <a:latin typeface="微软雅黑" panose="020B0503020204020204" pitchFamily="34" charset="-122"/>
                        <a:ea typeface="微软雅黑" panose="020B0503020204020204" pitchFamily="34" charset="-122"/>
                      </a:rPr>
                      <a:t>建筑全寿命周期</a:t>
                    </a:r>
                    <a:r>
                      <a:rPr lang="en-US" altLang="zh-CN" sz="1050" b="0" dirty="0">
                        <a:latin typeface="微软雅黑" panose="020B0503020204020204" pitchFamily="34" charset="-122"/>
                        <a:ea typeface="微软雅黑" panose="020B0503020204020204" pitchFamily="34" charset="-122"/>
                      </a:rPr>
                      <a:t>46.5%</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3451575970404814"/>
                      <c:h val="0.30749507263618353"/>
                    </c:manualLayout>
                  </c15:layout>
                </c:ext>
                <c:ext xmlns:c16="http://schemas.microsoft.com/office/drawing/2014/chart" uri="{C3380CC4-5D6E-409C-BE32-E72D297353CC}">
                  <c16:uniqueId val="{00000003-D381-4192-A9AA-2A312B03BB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第一季度</c:v>
                </c:pt>
                <c:pt idx="1">
                  <c:v>第二季度</c:v>
                </c:pt>
              </c:strCache>
            </c:strRef>
          </c:cat>
          <c:val>
            <c:numRef>
              <c:f>Sheet1!$B$2:$B$3</c:f>
              <c:numCache>
                <c:formatCode>0.00%</c:formatCode>
                <c:ptCount val="2"/>
                <c:pt idx="0">
                  <c:v>0.53500000000000003</c:v>
                </c:pt>
                <c:pt idx="1">
                  <c:v>0.46500000000000002</c:v>
                </c:pt>
              </c:numCache>
            </c:numRef>
          </c:val>
          <c:extLst>
            <c:ext xmlns:c16="http://schemas.microsoft.com/office/drawing/2014/chart" uri="{C3380CC4-5D6E-409C-BE32-E72D297353CC}">
              <c16:uniqueId val="{00000000-D381-4192-A9AA-2A312B03BBF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E5EB-4E00-99BD-6DB67001F6B9}"/>
              </c:ext>
            </c:extLst>
          </c:dPt>
          <c:dPt>
            <c:idx val="1"/>
            <c:bubble3D val="0"/>
            <c:spPr>
              <a:solidFill>
                <a:srgbClr val="DAE3F3"/>
              </a:solidFill>
              <a:ln w="19050">
                <a:solidFill>
                  <a:schemeClr val="lt1"/>
                </a:solidFill>
              </a:ln>
              <a:effectLst/>
            </c:spPr>
            <c:extLst>
              <c:ext xmlns:c16="http://schemas.microsoft.com/office/drawing/2014/chart" uri="{C3380CC4-5D6E-409C-BE32-E72D297353CC}">
                <c16:uniqueId val="{00000002-E5EB-4E00-99BD-6DB67001F6B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3-E5EB-4E00-99BD-6DB67001F6B9}"/>
              </c:ext>
            </c:extLst>
          </c:dPt>
          <c:dLbls>
            <c:dLbl>
              <c:idx val="0"/>
              <c:layout>
                <c:manualLayout>
                  <c:x val="-0.26006049638577333"/>
                  <c:y val="-2.4044092042370315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r>
                      <a:rPr lang="zh-CN" altLang="en-US" sz="1100" dirty="0">
                        <a:latin typeface="微软雅黑" panose="020B0503020204020204" pitchFamily="34" charset="-122"/>
                        <a:ea typeface="微软雅黑" panose="020B0503020204020204" pitchFamily="34" charset="-122"/>
                      </a:rPr>
                      <a:t>建料生产</a:t>
                    </a:r>
                    <a:r>
                      <a:rPr lang="en-US" altLang="zh-CN" sz="1100" dirty="0">
                        <a:latin typeface="微软雅黑" panose="020B0503020204020204" pitchFamily="34" charset="-122"/>
                        <a:ea typeface="微软雅黑" panose="020B0503020204020204" pitchFamily="34" charset="-122"/>
                      </a:rPr>
                      <a:t>23.8%</a:t>
                    </a:r>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22027512193869614"/>
                      <c:h val="0.27946791070230065"/>
                    </c:manualLayout>
                  </c15:layout>
                </c:ext>
                <c:ext xmlns:c16="http://schemas.microsoft.com/office/drawing/2014/chart" uri="{C3380CC4-5D6E-409C-BE32-E72D297353CC}">
                  <c16:uniqueId val="{00000004-E5EB-4E00-99BD-6DB67001F6B9}"/>
                </c:ext>
              </c:extLst>
            </c:dLbl>
            <c:dLbl>
              <c:idx val="1"/>
              <c:layout>
                <c:manualLayout>
                  <c:x val="9.8844993980618717E-2"/>
                  <c:y val="-5.3542565506959697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r>
                      <a:rPr lang="zh-CN" altLang="en-US" sz="1100" dirty="0">
                        <a:latin typeface="微软雅黑" panose="020B0503020204020204" pitchFamily="34" charset="-122"/>
                        <a:ea typeface="微软雅黑" panose="020B0503020204020204" pitchFamily="34" charset="-122"/>
                      </a:rPr>
                      <a:t>建筑施工   </a:t>
                    </a:r>
                    <a:r>
                      <a:rPr lang="en-US" altLang="zh-CN" sz="1100" dirty="0">
                        <a:latin typeface="微软雅黑" panose="020B0503020204020204" pitchFamily="34" charset="-122"/>
                        <a:ea typeface="微软雅黑" panose="020B0503020204020204" pitchFamily="34" charset="-122"/>
                      </a:rPr>
                      <a:t>1.0%</a:t>
                    </a:r>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1"/>
              <c:showCatName val="0"/>
              <c:showSerName val="0"/>
              <c:showPercent val="0"/>
              <c:showBubbleSize val="0"/>
              <c:extLst>
                <c:ext xmlns:c15="http://schemas.microsoft.com/office/drawing/2012/chart" uri="{CE6537A1-D6FC-4f65-9D91-7224C49458BB}">
                  <c15:layout>
                    <c:manualLayout>
                      <c:w val="0.38389990497965881"/>
                      <c:h val="0.12242974185067859"/>
                    </c:manualLayout>
                  </c15:layout>
                </c:ext>
                <c:ext xmlns:c16="http://schemas.microsoft.com/office/drawing/2014/chart" uri="{C3380CC4-5D6E-409C-BE32-E72D297353CC}">
                  <c16:uniqueId val="{00000002-E5EB-4E00-99BD-6DB67001F6B9}"/>
                </c:ext>
              </c:extLst>
            </c:dLbl>
            <c:dLbl>
              <c:idx val="2"/>
              <c:layout>
                <c:manualLayout>
                  <c:x val="0.2502485535300103"/>
                  <c:y val="4.9336905534711602E-2"/>
                </c:manualLayout>
              </c:layout>
              <c:tx>
                <c:rich>
                  <a:bodyPr/>
                  <a:lstStyle/>
                  <a:p>
                    <a:r>
                      <a:rPr lang="zh-CN" altLang="en-US" sz="1100" dirty="0">
                        <a:latin typeface="微软雅黑" panose="020B0503020204020204" pitchFamily="34" charset="-122"/>
                        <a:ea typeface="微软雅黑" panose="020B0503020204020204" pitchFamily="34" charset="-122"/>
                      </a:rPr>
                      <a:t>建筑运行</a:t>
                    </a:r>
                    <a:fld id="{9ED1E5A8-520D-4CE1-90C5-21FF3D6C8D5C}" type="VALUE">
                      <a:rPr lang="en-US" altLang="zh-CN" sz="1100" smtClean="0">
                        <a:latin typeface="微软雅黑" panose="020B0503020204020204" pitchFamily="34" charset="-122"/>
                        <a:ea typeface="微软雅黑" panose="020B0503020204020204" pitchFamily="34" charset="-122"/>
                      </a:rPr>
                      <a:pPr/>
                      <a:t>[值]</a:t>
                    </a:fld>
                    <a:endParaRPr lang="zh-CN" altLang="en-US" sz="1100" dirty="0">
                      <a:latin typeface="微软雅黑" panose="020B0503020204020204" pitchFamily="34" charset="-122"/>
                      <a:ea typeface="微软雅黑" panose="020B0503020204020204" pitchFamily="34" charset="-122"/>
                    </a:endParaRPr>
                  </a:p>
                </c:rich>
              </c:tx>
              <c:dLblPos val="bestFit"/>
              <c:showLegendKey val="0"/>
              <c:showVal val="1"/>
              <c:showCatName val="0"/>
              <c:showSerName val="0"/>
              <c:showPercent val="0"/>
              <c:showBubbleSize val="0"/>
              <c:extLst>
                <c:ext xmlns:c15="http://schemas.microsoft.com/office/drawing/2012/chart" uri="{CE6537A1-D6FC-4f65-9D91-7224C49458BB}">
                  <c15:layout>
                    <c:manualLayout>
                      <c:w val="0.20923240740712443"/>
                      <c:h val="0.3596113855666927"/>
                    </c:manualLayout>
                  </c15:layout>
                  <c15:dlblFieldTable/>
                  <c15:showDataLabelsRange val="0"/>
                </c:ext>
                <c:ext xmlns:c16="http://schemas.microsoft.com/office/drawing/2014/chart" uri="{C3380CC4-5D6E-409C-BE32-E72D297353CC}">
                  <c16:uniqueId val="{00000003-E5EB-4E00-99BD-6DB67001F6B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第一季度</c:v>
                </c:pt>
                <c:pt idx="1">
                  <c:v>第二季度</c:v>
                </c:pt>
                <c:pt idx="2">
                  <c:v>第三季度</c:v>
                </c:pt>
              </c:strCache>
            </c:strRef>
          </c:cat>
          <c:val>
            <c:numRef>
              <c:f>Sheet1!$B$2:$B$4</c:f>
              <c:numCache>
                <c:formatCode>0.00%</c:formatCode>
                <c:ptCount val="3"/>
                <c:pt idx="0" formatCode="0%">
                  <c:v>0.23799999999999999</c:v>
                </c:pt>
                <c:pt idx="1">
                  <c:v>0.01</c:v>
                </c:pt>
                <c:pt idx="2">
                  <c:v>0.217</c:v>
                </c:pt>
              </c:numCache>
            </c:numRef>
          </c:val>
          <c:extLst>
            <c:ext xmlns:c16="http://schemas.microsoft.com/office/drawing/2014/chart" uri="{C3380CC4-5D6E-409C-BE32-E72D297353CC}">
              <c16:uniqueId val="{00000000-E5EB-4E00-99BD-6DB67001F6B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2-C4B5-4F9D-AC9E-EBA6C640582C}"/>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47A3-4573-8EE9-02CCF183D52C}"/>
              </c:ext>
            </c:extLst>
          </c:dPt>
          <c:cat>
            <c:strRef>
              <c:f>Sheet1!$A$2:$A$3</c:f>
              <c:strCache>
                <c:ptCount val="2"/>
                <c:pt idx="0">
                  <c:v>第一季度</c:v>
                </c:pt>
                <c:pt idx="1">
                  <c:v>第二季度</c:v>
                </c:pt>
              </c:strCache>
            </c:strRef>
          </c:cat>
          <c:val>
            <c:numRef>
              <c:f>Sheet1!$B$2:$B$3</c:f>
              <c:numCache>
                <c:formatCode>0.00%</c:formatCode>
                <c:ptCount val="2"/>
                <c:pt idx="0">
                  <c:v>0.46500000000000002</c:v>
                </c:pt>
                <c:pt idx="1">
                  <c:v>0.53500000000000003</c:v>
                </c:pt>
              </c:numCache>
            </c:numRef>
          </c:val>
          <c:extLst>
            <c:ext xmlns:c16="http://schemas.microsoft.com/office/drawing/2014/chart" uri="{C3380CC4-5D6E-409C-BE32-E72D297353CC}">
              <c16:uniqueId val="{00000000-C4B5-4F9D-AC9E-EBA6C640582C}"/>
            </c:ext>
          </c:extLst>
        </c:ser>
        <c:dLbls>
          <c:showLegendKey val="0"/>
          <c:showVal val="0"/>
          <c:showCatName val="0"/>
          <c:showSerName val="0"/>
          <c:showPercent val="0"/>
          <c:showBubbleSize val="0"/>
          <c:showLeaderLines val="1"/>
        </c:dLbls>
        <c:firstSliceAng val="0"/>
        <c:holeSize val="5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2867-4583-AD90-1815E4C7032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2867-4583-AD90-1815E4C7032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2-FAA3-4515-80E8-DC260D3DC3E0}"/>
              </c:ext>
            </c:extLst>
          </c:dPt>
          <c:dPt>
            <c:idx val="3"/>
            <c:bubble3D val="0"/>
            <c:spPr>
              <a:solidFill>
                <a:schemeClr val="bg1"/>
              </a:solidFill>
              <a:ln w="19050">
                <a:solidFill>
                  <a:schemeClr val="lt1"/>
                </a:solidFill>
              </a:ln>
              <a:effectLst/>
            </c:spPr>
            <c:extLst>
              <c:ext xmlns:c16="http://schemas.microsoft.com/office/drawing/2014/chart" uri="{C3380CC4-5D6E-409C-BE32-E72D297353CC}">
                <c16:uniqueId val="{00000003-FAA3-4515-80E8-DC260D3DC3E0}"/>
              </c:ext>
            </c:extLst>
          </c:dPt>
          <c:cat>
            <c:strRef>
              <c:f>Sheet1!$A$2:$A$5</c:f>
              <c:strCache>
                <c:ptCount val="4"/>
                <c:pt idx="0">
                  <c:v>第一季度</c:v>
                </c:pt>
                <c:pt idx="1">
                  <c:v>第二季度</c:v>
                </c:pt>
                <c:pt idx="2">
                  <c:v>第二季度</c:v>
                </c:pt>
                <c:pt idx="3">
                  <c:v>第三季度</c:v>
                </c:pt>
              </c:strCache>
            </c:strRef>
          </c:cat>
          <c:val>
            <c:numRef>
              <c:f>Sheet1!$B$2:$B$5</c:f>
              <c:numCache>
                <c:formatCode>0.00%</c:formatCode>
                <c:ptCount val="4"/>
                <c:pt idx="0" formatCode="0%">
                  <c:v>0.23</c:v>
                </c:pt>
                <c:pt idx="1">
                  <c:v>0.2</c:v>
                </c:pt>
                <c:pt idx="2">
                  <c:v>0.01</c:v>
                </c:pt>
                <c:pt idx="3" formatCode="0%">
                  <c:v>0.55000000000000004</c:v>
                </c:pt>
              </c:numCache>
            </c:numRef>
          </c:val>
          <c:extLst>
            <c:ext xmlns:c16="http://schemas.microsoft.com/office/drawing/2014/chart" uri="{C3380CC4-5D6E-409C-BE32-E72D297353CC}">
              <c16:uniqueId val="{00000000-FAA3-4515-80E8-DC260D3DC3E0}"/>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3995-44B7-AC38-1FFA2C80C312}"/>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3995-44B7-AC38-1FFA2C80C312}"/>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3995-44B7-AC38-1FFA2C80C312}"/>
              </c:ext>
            </c:extLst>
          </c:dPt>
          <c:dPt>
            <c:idx val="3"/>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7-3995-44B7-AC38-1FFA2C80C31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995-44B7-AC38-1FFA2C80C312}"/>
              </c:ext>
            </c:extLst>
          </c:dPt>
          <c:dPt>
            <c:idx val="5"/>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B-3995-44B7-AC38-1FFA2C80C312}"/>
              </c:ext>
            </c:extLst>
          </c:dPt>
          <c:dPt>
            <c:idx val="6"/>
            <c:bubble3D val="0"/>
            <c:spPr>
              <a:solidFill>
                <a:schemeClr val="bg1"/>
              </a:solidFill>
              <a:ln w="19050">
                <a:solidFill>
                  <a:schemeClr val="lt1"/>
                </a:solidFill>
              </a:ln>
              <a:effectLst/>
            </c:spPr>
            <c:extLst>
              <c:ext xmlns:c16="http://schemas.microsoft.com/office/drawing/2014/chart" uri="{C3380CC4-5D6E-409C-BE32-E72D297353CC}">
                <c16:uniqueId val="{0000000D-3995-44B7-AC38-1FFA2C80C312}"/>
              </c:ext>
            </c:extLst>
          </c:dPt>
          <c:dPt>
            <c:idx val="7"/>
            <c:bubble3D val="0"/>
            <c:spPr>
              <a:solidFill>
                <a:schemeClr val="bg1"/>
              </a:solidFill>
              <a:ln w="19050">
                <a:solidFill>
                  <a:schemeClr val="lt1"/>
                </a:solidFill>
              </a:ln>
              <a:effectLst/>
            </c:spPr>
            <c:extLst>
              <c:ext xmlns:c16="http://schemas.microsoft.com/office/drawing/2014/chart" uri="{C3380CC4-5D6E-409C-BE32-E72D297353CC}">
                <c16:uniqueId val="{0000000F-3995-44B7-AC38-1FFA2C80C312}"/>
              </c:ext>
            </c:extLst>
          </c:dPt>
          <c:cat>
            <c:strRef>
              <c:f>Sheet1!$A$2:$A$8</c:f>
              <c:strCache>
                <c:ptCount val="7"/>
                <c:pt idx="0">
                  <c:v>第一季度</c:v>
                </c:pt>
                <c:pt idx="1">
                  <c:v>第二季度</c:v>
                </c:pt>
                <c:pt idx="2">
                  <c:v>第三季度</c:v>
                </c:pt>
                <c:pt idx="3">
                  <c:v>55</c:v>
                </c:pt>
                <c:pt idx="4">
                  <c:v>5</c:v>
                </c:pt>
                <c:pt idx="5">
                  <c:v>5</c:v>
                </c:pt>
                <c:pt idx="6">
                  <c:v>5</c:v>
                </c:pt>
              </c:strCache>
            </c:strRef>
          </c:cat>
          <c:val>
            <c:numRef>
              <c:f>Sheet1!$B$2:$B$8</c:f>
              <c:numCache>
                <c:formatCode>0%</c:formatCode>
                <c:ptCount val="7"/>
                <c:pt idx="0">
                  <c:v>0.13008</c:v>
                </c:pt>
                <c:pt idx="1">
                  <c:v>0.11</c:v>
                </c:pt>
                <c:pt idx="2">
                  <c:v>0.03</c:v>
                </c:pt>
                <c:pt idx="3">
                  <c:v>0.09</c:v>
                </c:pt>
                <c:pt idx="4">
                  <c:v>0.08</c:v>
                </c:pt>
                <c:pt idx="5">
                  <c:v>0.04</c:v>
                </c:pt>
                <c:pt idx="6">
                  <c:v>0.49</c:v>
                </c:pt>
              </c:numCache>
            </c:numRef>
          </c:val>
          <c:extLst>
            <c:ext xmlns:c16="http://schemas.microsoft.com/office/drawing/2014/chart" uri="{C3380CC4-5D6E-409C-BE32-E72D297353CC}">
              <c16:uniqueId val="{00000010-3995-44B7-AC38-1FFA2C80C312}"/>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2290-4698-BA3B-C0B861E0EA35}"/>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2290-4698-BA3B-C0B861E0EA35}"/>
              </c:ext>
            </c:extLst>
          </c:dPt>
          <c:cat>
            <c:strRef>
              <c:f>Sheet1!$A$2:$A$3</c:f>
              <c:strCache>
                <c:ptCount val="2"/>
                <c:pt idx="0">
                  <c:v>第一季度</c:v>
                </c:pt>
                <c:pt idx="1">
                  <c:v>第二季度</c:v>
                </c:pt>
              </c:strCache>
            </c:strRef>
          </c:cat>
          <c:val>
            <c:numRef>
              <c:f>Sheet1!$B$2:$B$3</c:f>
              <c:numCache>
                <c:formatCode>0.00%</c:formatCode>
                <c:ptCount val="2"/>
                <c:pt idx="0">
                  <c:v>0.51</c:v>
                </c:pt>
                <c:pt idx="1">
                  <c:v>0.49</c:v>
                </c:pt>
              </c:numCache>
            </c:numRef>
          </c:val>
          <c:extLst>
            <c:ext xmlns:c16="http://schemas.microsoft.com/office/drawing/2014/chart" uri="{C3380CC4-5D6E-409C-BE32-E72D297353CC}">
              <c16:uniqueId val="{00000004-2290-4698-BA3B-C0B861E0EA35}"/>
            </c:ext>
          </c:extLst>
        </c:ser>
        <c:dLbls>
          <c:showLegendKey val="0"/>
          <c:showVal val="0"/>
          <c:showCatName val="0"/>
          <c:showSerName val="0"/>
          <c:showPercent val="0"/>
          <c:showBubbleSize val="0"/>
          <c:showLeaderLines val="1"/>
        </c:dLbls>
        <c:firstSliceAng val="0"/>
        <c:holeSize val="5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04AA-4C21-BD9E-20AA577F469C}"/>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04AA-4C21-BD9E-20AA577F469C}"/>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04AA-4C21-BD9E-20AA577F469C}"/>
              </c:ext>
            </c:extLst>
          </c:dPt>
          <c:dPt>
            <c:idx val="3"/>
            <c:bubble3D val="0"/>
            <c:spPr>
              <a:solidFill>
                <a:schemeClr val="bg1"/>
              </a:solidFill>
              <a:ln w="19050">
                <a:solidFill>
                  <a:schemeClr val="lt1"/>
                </a:solidFill>
              </a:ln>
              <a:effectLst/>
            </c:spPr>
            <c:extLst>
              <c:ext xmlns:c16="http://schemas.microsoft.com/office/drawing/2014/chart" uri="{C3380CC4-5D6E-409C-BE32-E72D297353CC}">
                <c16:uniqueId val="{00000007-04AA-4C21-BD9E-20AA577F469C}"/>
              </c:ext>
            </c:extLst>
          </c:dPt>
          <c:cat>
            <c:strRef>
              <c:f>Sheet1!$A$2:$A$5</c:f>
              <c:strCache>
                <c:ptCount val="4"/>
                <c:pt idx="0">
                  <c:v>第一季度</c:v>
                </c:pt>
                <c:pt idx="1">
                  <c:v>第二季度</c:v>
                </c:pt>
                <c:pt idx="2">
                  <c:v>第二季度</c:v>
                </c:pt>
                <c:pt idx="3">
                  <c:v>第三季度</c:v>
                </c:pt>
              </c:strCache>
            </c:strRef>
          </c:cat>
          <c:val>
            <c:numRef>
              <c:f>Sheet1!$B$2:$B$5</c:f>
              <c:numCache>
                <c:formatCode>0.00%</c:formatCode>
                <c:ptCount val="4"/>
                <c:pt idx="0" formatCode="0%">
                  <c:v>0.28000000000000003</c:v>
                </c:pt>
                <c:pt idx="1">
                  <c:v>0.22</c:v>
                </c:pt>
                <c:pt idx="2">
                  <c:v>0.01</c:v>
                </c:pt>
                <c:pt idx="3" formatCode="0%">
                  <c:v>0.49</c:v>
                </c:pt>
              </c:numCache>
            </c:numRef>
          </c:val>
          <c:extLst>
            <c:ext xmlns:c16="http://schemas.microsoft.com/office/drawing/2014/chart" uri="{C3380CC4-5D6E-409C-BE32-E72D297353CC}">
              <c16:uniqueId val="{00000008-04AA-4C21-BD9E-20AA577F469C}"/>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2021/12/11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572400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cs typeface="Times New Roman" panose="02020603050405020304"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cs typeface="Times New Roman" panose="02020603050405020304" charset="0"/>
              </a:defRPr>
            </a:lvl1pPr>
          </a:lstStyle>
          <a:p>
            <a:fld id="{DBD7C383-9902-4B91-BCC7-D7FFFB8E1AE7}" type="datetimeFigureOut">
              <a:rPr lang="zh-CN" altLang="en-US" smtClean="0"/>
              <a:t>2021/12/11</a:t>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cs typeface="Times New Roman" panose="02020603050405020304"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cs typeface="Times New Roman" panose="02020603050405020304" charset="0"/>
              </a:defRPr>
            </a:lvl1pPr>
          </a:lstStyle>
          <a:p>
            <a:fld id="{D927AD7D-0E09-4B57-B07E-A14B71E21044}" type="slidenum">
              <a:rPr lang="zh-CN" altLang="en-US" smtClean="0"/>
              <a:t>‹#›</a:t>
            </a:fld>
            <a:endParaRPr lang="zh-CN" altLang="en-US"/>
          </a:p>
        </p:txBody>
      </p:sp>
    </p:spTree>
    <p:extLst>
      <p:ext uri="{BB962C8B-B14F-4D97-AF65-F5344CB8AC3E}">
        <p14:creationId xmlns:p14="http://schemas.microsoft.com/office/powerpoint/2010/main" val="3451348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Times New Roman" panose="02020603050405020304" charset="0"/>
      </a:defRPr>
    </a:lvl1pPr>
    <a:lvl2pPr marL="457200" algn="l" defTabSz="914400" rtl="0" eaLnBrk="1" latinLnBrk="0" hangingPunct="1">
      <a:defRPr sz="1200" kern="1200">
        <a:solidFill>
          <a:schemeClr val="tx1"/>
        </a:solidFill>
        <a:latin typeface="+mn-lt"/>
        <a:ea typeface="+mn-ea"/>
        <a:cs typeface="Times New Roman" panose="02020603050405020304" charset="0"/>
      </a:defRPr>
    </a:lvl2pPr>
    <a:lvl3pPr marL="914400" algn="l" defTabSz="914400" rtl="0" eaLnBrk="1" latinLnBrk="0" hangingPunct="1">
      <a:defRPr sz="1200" kern="1200">
        <a:solidFill>
          <a:schemeClr val="tx1"/>
        </a:solidFill>
        <a:latin typeface="+mn-lt"/>
        <a:ea typeface="+mn-ea"/>
        <a:cs typeface="Times New Roman" panose="02020603050405020304" charset="0"/>
      </a:defRPr>
    </a:lvl3pPr>
    <a:lvl4pPr marL="1371600" algn="l" defTabSz="914400" rtl="0" eaLnBrk="1" latinLnBrk="0" hangingPunct="1">
      <a:defRPr sz="1200" kern="1200">
        <a:solidFill>
          <a:schemeClr val="tx1"/>
        </a:solidFill>
        <a:latin typeface="+mn-lt"/>
        <a:ea typeface="+mn-ea"/>
        <a:cs typeface="Times New Roman" panose="02020603050405020304" charset="0"/>
      </a:defRPr>
    </a:lvl4pPr>
    <a:lvl5pPr marL="1828800" algn="l" defTabSz="914400" rtl="0" eaLnBrk="1" latinLnBrk="0" hangingPunct="1">
      <a:defRPr sz="1200" kern="1200">
        <a:solidFill>
          <a:schemeClr val="tx1"/>
        </a:solidFill>
        <a:latin typeface="+mn-lt"/>
        <a:ea typeface="+mn-ea"/>
        <a:cs typeface="Times New Roman" panose="020206030504050203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27AD7D-0E09-4B57-B07E-A14B71E21044}"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27AD7D-0E09-4B57-B07E-A14B71E21044}" type="slidenum">
              <a:rPr lang="zh-CN" altLang="en-US" smtClean="0"/>
              <a:t>25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7" name="图片 6" descr="图片包含 天空, 围栏, 草, 户外&#10;&#10;描述已自动生成"/>
          <p:cNvPicPr>
            <a:picLocks noChangeAspect="1"/>
          </p:cNvPicPr>
          <p:nvPr userDrawn="1"/>
        </p:nvPicPr>
        <p:blipFill rotWithShape="1">
          <a:blip r:embed="rId2">
            <a:grayscl/>
            <a:extLst>
              <a:ext uri="{28A0092B-C50C-407E-A947-70E740481C1C}">
                <a14:useLocalDpi xmlns:a14="http://schemas.microsoft.com/office/drawing/2010/main" val="0"/>
              </a:ext>
            </a:extLst>
          </a:blip>
          <a:srcRect t="13210"/>
          <a:stretch>
            <a:fillRect/>
          </a:stretch>
        </p:blipFill>
        <p:spPr>
          <a:xfrm>
            <a:off x="0" y="0"/>
            <a:ext cx="9144635" cy="4465955"/>
          </a:xfrm>
          <a:prstGeom prst="rect">
            <a:avLst/>
          </a:prstGeom>
        </p:spPr>
      </p:pic>
      <p:sp>
        <p:nvSpPr>
          <p:cNvPr id="8" name="矩形 7"/>
          <p:cNvSpPr/>
          <p:nvPr userDrawn="1"/>
        </p:nvSpPr>
        <p:spPr>
          <a:xfrm>
            <a:off x="-6985" y="-1270"/>
            <a:ext cx="9150985" cy="5145405"/>
          </a:xfrm>
          <a:prstGeom prst="rect">
            <a:avLst/>
          </a:prstGeom>
          <a:gradFill>
            <a:gsLst>
              <a:gs pos="0">
                <a:schemeClr val="bg1"/>
              </a:gs>
              <a:gs pos="100000">
                <a:schemeClr val="bg1">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9" name="任意多边形: 形状 8"/>
          <p:cNvSpPr/>
          <p:nvPr userDrawn="1"/>
        </p:nvSpPr>
        <p:spPr>
          <a:xfrm>
            <a:off x="635" y="3369945"/>
            <a:ext cx="9143365" cy="1781175"/>
          </a:xfrm>
          <a:custGeom>
            <a:avLst/>
            <a:gdLst>
              <a:gd name="connsiteX0" fmla="*/ 908123 w 12192000"/>
              <a:gd name="connsiteY0" fmla="*/ 320 h 2218133"/>
              <a:gd name="connsiteX1" fmla="*/ 1138602 w 12192000"/>
              <a:gd name="connsiteY1" fmla="*/ 2145 h 2218133"/>
              <a:gd name="connsiteX2" fmla="*/ 5603459 w 12192000"/>
              <a:gd name="connsiteY2" fmla="*/ 998388 h 2218133"/>
              <a:gd name="connsiteX3" fmla="*/ 11322057 w 12192000"/>
              <a:gd name="connsiteY3" fmla="*/ 39043 h 2218133"/>
              <a:gd name="connsiteX4" fmla="*/ 12192000 w 12192000"/>
              <a:gd name="connsiteY4" fmla="*/ 174335 h 2218133"/>
              <a:gd name="connsiteX5" fmla="*/ 12192000 w 12192000"/>
              <a:gd name="connsiteY5" fmla="*/ 2218133 h 2218133"/>
              <a:gd name="connsiteX6" fmla="*/ 0 w 12192000"/>
              <a:gd name="connsiteY6" fmla="*/ 2218133 h 2218133"/>
              <a:gd name="connsiteX7" fmla="*/ 0 w 12192000"/>
              <a:gd name="connsiteY7" fmla="*/ 100540 h 2218133"/>
              <a:gd name="connsiteX8" fmla="*/ 908123 w 12192000"/>
              <a:gd name="connsiteY8" fmla="*/ 320 h 2218133"/>
              <a:gd name="connsiteX0-1" fmla="*/ 908123 w 12192000"/>
              <a:gd name="connsiteY0-2" fmla="*/ 95324 h 2313137"/>
              <a:gd name="connsiteX1-3" fmla="*/ 1138602 w 12192000"/>
              <a:gd name="connsiteY1-4" fmla="*/ 97149 h 2313137"/>
              <a:gd name="connsiteX2-5" fmla="*/ 6546887 w 12192000"/>
              <a:gd name="connsiteY2-6" fmla="*/ 1398192 h 2313137"/>
              <a:gd name="connsiteX3-7" fmla="*/ 11322057 w 12192000"/>
              <a:gd name="connsiteY3-8" fmla="*/ 134047 h 2313137"/>
              <a:gd name="connsiteX4-9" fmla="*/ 12192000 w 12192000"/>
              <a:gd name="connsiteY4-10" fmla="*/ 269339 h 2313137"/>
              <a:gd name="connsiteX5-11" fmla="*/ 12192000 w 12192000"/>
              <a:gd name="connsiteY5-12" fmla="*/ 2313137 h 2313137"/>
              <a:gd name="connsiteX6-13" fmla="*/ 0 w 12192000"/>
              <a:gd name="connsiteY6-14" fmla="*/ 2313137 h 2313137"/>
              <a:gd name="connsiteX7-15" fmla="*/ 0 w 12192000"/>
              <a:gd name="connsiteY7-16" fmla="*/ 195544 h 2313137"/>
              <a:gd name="connsiteX8-17" fmla="*/ 908123 w 12192000"/>
              <a:gd name="connsiteY8-18" fmla="*/ 95324 h 2313137"/>
              <a:gd name="connsiteX0-19" fmla="*/ 908123 w 12192000"/>
              <a:gd name="connsiteY0-20" fmla="*/ 95324 h 2313137"/>
              <a:gd name="connsiteX1-21" fmla="*/ 1138602 w 12192000"/>
              <a:gd name="connsiteY1-22" fmla="*/ 97149 h 2313137"/>
              <a:gd name="connsiteX2-23" fmla="*/ 6546887 w 12192000"/>
              <a:gd name="connsiteY2-24" fmla="*/ 1398192 h 2313137"/>
              <a:gd name="connsiteX3-25" fmla="*/ 11322057 w 12192000"/>
              <a:gd name="connsiteY3-26" fmla="*/ 134047 h 2313137"/>
              <a:gd name="connsiteX4-27" fmla="*/ 12192000 w 12192000"/>
              <a:gd name="connsiteY4-28" fmla="*/ 269339 h 2313137"/>
              <a:gd name="connsiteX5-29" fmla="*/ 12192000 w 12192000"/>
              <a:gd name="connsiteY5-30" fmla="*/ 2313137 h 2313137"/>
              <a:gd name="connsiteX6-31" fmla="*/ 0 w 12192000"/>
              <a:gd name="connsiteY6-32" fmla="*/ 2313137 h 2313137"/>
              <a:gd name="connsiteX7-33" fmla="*/ 0 w 12192000"/>
              <a:gd name="connsiteY7-34" fmla="*/ 195544 h 2313137"/>
              <a:gd name="connsiteX8-35" fmla="*/ 908123 w 12192000"/>
              <a:gd name="connsiteY8-36" fmla="*/ 95324 h 2313137"/>
              <a:gd name="connsiteX0-37" fmla="*/ 0 w 12192000"/>
              <a:gd name="connsiteY0-38" fmla="*/ 262990 h 2380583"/>
              <a:gd name="connsiteX1-39" fmla="*/ 1138602 w 12192000"/>
              <a:gd name="connsiteY1-40" fmla="*/ 164595 h 2380583"/>
              <a:gd name="connsiteX2-41" fmla="*/ 6546887 w 12192000"/>
              <a:gd name="connsiteY2-42" fmla="*/ 1465638 h 2380583"/>
              <a:gd name="connsiteX3-43" fmla="*/ 11322057 w 12192000"/>
              <a:gd name="connsiteY3-44" fmla="*/ 201493 h 2380583"/>
              <a:gd name="connsiteX4-45" fmla="*/ 12192000 w 12192000"/>
              <a:gd name="connsiteY4-46" fmla="*/ 336785 h 2380583"/>
              <a:gd name="connsiteX5-47" fmla="*/ 12192000 w 12192000"/>
              <a:gd name="connsiteY5-48" fmla="*/ 2380583 h 2380583"/>
              <a:gd name="connsiteX6-49" fmla="*/ 0 w 12192000"/>
              <a:gd name="connsiteY6-50" fmla="*/ 2380583 h 2380583"/>
              <a:gd name="connsiteX7-51" fmla="*/ 0 w 12192000"/>
              <a:gd name="connsiteY7-52" fmla="*/ 262990 h 2380583"/>
              <a:gd name="connsiteX0-53" fmla="*/ 0 w 12192000"/>
              <a:gd name="connsiteY0-54" fmla="*/ 201454 h 2319047"/>
              <a:gd name="connsiteX1-55" fmla="*/ 1138602 w 12192000"/>
              <a:gd name="connsiteY1-56" fmla="*/ 103059 h 2319047"/>
              <a:gd name="connsiteX2-57" fmla="*/ 6546887 w 12192000"/>
              <a:gd name="connsiteY2-58" fmla="*/ 1404102 h 2319047"/>
              <a:gd name="connsiteX3-59" fmla="*/ 11322057 w 12192000"/>
              <a:gd name="connsiteY3-60" fmla="*/ 139957 h 2319047"/>
              <a:gd name="connsiteX4-61" fmla="*/ 12192000 w 12192000"/>
              <a:gd name="connsiteY4-62" fmla="*/ 275249 h 2319047"/>
              <a:gd name="connsiteX5-63" fmla="*/ 12192000 w 12192000"/>
              <a:gd name="connsiteY5-64" fmla="*/ 2319047 h 2319047"/>
              <a:gd name="connsiteX6-65" fmla="*/ 0 w 12192000"/>
              <a:gd name="connsiteY6-66" fmla="*/ 2319047 h 2319047"/>
              <a:gd name="connsiteX7-67" fmla="*/ 0 w 12192000"/>
              <a:gd name="connsiteY7-68" fmla="*/ 201454 h 2319047"/>
              <a:gd name="connsiteX0-69" fmla="*/ 0 w 12192000"/>
              <a:gd name="connsiteY0-70" fmla="*/ 131737 h 2249330"/>
              <a:gd name="connsiteX1-71" fmla="*/ 1138602 w 12192000"/>
              <a:gd name="connsiteY1-72" fmla="*/ 33342 h 2249330"/>
              <a:gd name="connsiteX2-73" fmla="*/ 6546887 w 12192000"/>
              <a:gd name="connsiteY2-74" fmla="*/ 1334385 h 2249330"/>
              <a:gd name="connsiteX3-75" fmla="*/ 11322057 w 12192000"/>
              <a:gd name="connsiteY3-76" fmla="*/ 70240 h 2249330"/>
              <a:gd name="connsiteX4-77" fmla="*/ 12192000 w 12192000"/>
              <a:gd name="connsiteY4-78" fmla="*/ 205532 h 2249330"/>
              <a:gd name="connsiteX5-79" fmla="*/ 12192000 w 12192000"/>
              <a:gd name="connsiteY5-80" fmla="*/ 2249330 h 2249330"/>
              <a:gd name="connsiteX6-81" fmla="*/ 0 w 12192000"/>
              <a:gd name="connsiteY6-82" fmla="*/ 2249330 h 2249330"/>
              <a:gd name="connsiteX7-83" fmla="*/ 0 w 12192000"/>
              <a:gd name="connsiteY7-84" fmla="*/ 131737 h 2249330"/>
              <a:gd name="connsiteX0-85" fmla="*/ 0 w 12192000"/>
              <a:gd name="connsiteY0-86" fmla="*/ 126077 h 2243670"/>
              <a:gd name="connsiteX1-87" fmla="*/ 1138602 w 12192000"/>
              <a:gd name="connsiteY1-88" fmla="*/ 27682 h 2243670"/>
              <a:gd name="connsiteX2-89" fmla="*/ 6546887 w 12192000"/>
              <a:gd name="connsiteY2-90" fmla="*/ 1328725 h 2243670"/>
              <a:gd name="connsiteX3-91" fmla="*/ 11322057 w 12192000"/>
              <a:gd name="connsiteY3-92" fmla="*/ 64580 h 2243670"/>
              <a:gd name="connsiteX4-93" fmla="*/ 12192000 w 12192000"/>
              <a:gd name="connsiteY4-94" fmla="*/ 199872 h 2243670"/>
              <a:gd name="connsiteX5-95" fmla="*/ 12192000 w 12192000"/>
              <a:gd name="connsiteY5-96" fmla="*/ 2243670 h 2243670"/>
              <a:gd name="connsiteX6-97" fmla="*/ 0 w 12192000"/>
              <a:gd name="connsiteY6-98" fmla="*/ 2243670 h 2243670"/>
              <a:gd name="connsiteX7-99" fmla="*/ 0 w 12192000"/>
              <a:gd name="connsiteY7-100" fmla="*/ 126077 h 2243670"/>
              <a:gd name="connsiteX0-101" fmla="*/ 0 w 12192000"/>
              <a:gd name="connsiteY0-102" fmla="*/ 126077 h 2243670"/>
              <a:gd name="connsiteX1-103" fmla="*/ 1138602 w 12192000"/>
              <a:gd name="connsiteY1-104" fmla="*/ 27682 h 2243670"/>
              <a:gd name="connsiteX2-105" fmla="*/ 6546887 w 12192000"/>
              <a:gd name="connsiteY2-106" fmla="*/ 1328725 h 2243670"/>
              <a:gd name="connsiteX3-107" fmla="*/ 11322057 w 12192000"/>
              <a:gd name="connsiteY3-108" fmla="*/ 64580 h 2243670"/>
              <a:gd name="connsiteX4-109" fmla="*/ 12192000 w 12192000"/>
              <a:gd name="connsiteY4-110" fmla="*/ 199872 h 2243670"/>
              <a:gd name="connsiteX5-111" fmla="*/ 12192000 w 12192000"/>
              <a:gd name="connsiteY5-112" fmla="*/ 2243670 h 2243670"/>
              <a:gd name="connsiteX6-113" fmla="*/ 0 w 12192000"/>
              <a:gd name="connsiteY6-114" fmla="*/ 2243670 h 2243670"/>
              <a:gd name="connsiteX7-115" fmla="*/ 0 w 12192000"/>
              <a:gd name="connsiteY7-116" fmla="*/ 126077 h 2243670"/>
              <a:gd name="connsiteX0-117" fmla="*/ 0 w 12192000"/>
              <a:gd name="connsiteY0-118" fmla="*/ 126077 h 2243670"/>
              <a:gd name="connsiteX1-119" fmla="*/ 1138602 w 12192000"/>
              <a:gd name="connsiteY1-120" fmla="*/ 27682 h 2243670"/>
              <a:gd name="connsiteX2-121" fmla="*/ 6546887 w 12192000"/>
              <a:gd name="connsiteY2-122" fmla="*/ 1328725 h 2243670"/>
              <a:gd name="connsiteX3-123" fmla="*/ 11322057 w 12192000"/>
              <a:gd name="connsiteY3-124" fmla="*/ 64580 h 2243670"/>
              <a:gd name="connsiteX4-125" fmla="*/ 12192000 w 12192000"/>
              <a:gd name="connsiteY4-126" fmla="*/ 199872 h 2243670"/>
              <a:gd name="connsiteX5-127" fmla="*/ 12192000 w 12192000"/>
              <a:gd name="connsiteY5-128" fmla="*/ 2243670 h 2243670"/>
              <a:gd name="connsiteX6-129" fmla="*/ 0 w 12192000"/>
              <a:gd name="connsiteY6-130" fmla="*/ 2243670 h 2243670"/>
              <a:gd name="connsiteX7-131" fmla="*/ 0 w 12192000"/>
              <a:gd name="connsiteY7-132" fmla="*/ 126077 h 2243670"/>
              <a:gd name="connsiteX0-133" fmla="*/ 0 w 12192000"/>
              <a:gd name="connsiteY0-134" fmla="*/ 104448 h 2222041"/>
              <a:gd name="connsiteX1-135" fmla="*/ 1138602 w 12192000"/>
              <a:gd name="connsiteY1-136" fmla="*/ 6053 h 2222041"/>
              <a:gd name="connsiteX2-137" fmla="*/ 6546887 w 12192000"/>
              <a:gd name="connsiteY2-138" fmla="*/ 1307096 h 2222041"/>
              <a:gd name="connsiteX3-139" fmla="*/ 11322057 w 12192000"/>
              <a:gd name="connsiteY3-140" fmla="*/ 42951 h 2222041"/>
              <a:gd name="connsiteX4-141" fmla="*/ 12192000 w 12192000"/>
              <a:gd name="connsiteY4-142" fmla="*/ 178243 h 2222041"/>
              <a:gd name="connsiteX5-143" fmla="*/ 12192000 w 12192000"/>
              <a:gd name="connsiteY5-144" fmla="*/ 2222041 h 2222041"/>
              <a:gd name="connsiteX6-145" fmla="*/ 0 w 12192000"/>
              <a:gd name="connsiteY6-146" fmla="*/ 2222041 h 2222041"/>
              <a:gd name="connsiteX7-147" fmla="*/ 0 w 12192000"/>
              <a:gd name="connsiteY7-148" fmla="*/ 104448 h 2222041"/>
              <a:gd name="connsiteX0-149" fmla="*/ 0 w 12192000"/>
              <a:gd name="connsiteY0-150" fmla="*/ 104448 h 2222041"/>
              <a:gd name="connsiteX1-151" fmla="*/ 1138602 w 12192000"/>
              <a:gd name="connsiteY1-152" fmla="*/ 6053 h 2222041"/>
              <a:gd name="connsiteX2-153" fmla="*/ 6546887 w 12192000"/>
              <a:gd name="connsiteY2-154" fmla="*/ 1307096 h 2222041"/>
              <a:gd name="connsiteX3-155" fmla="*/ 11322057 w 12192000"/>
              <a:gd name="connsiteY3-156" fmla="*/ 42951 h 2222041"/>
              <a:gd name="connsiteX4-157" fmla="*/ 12192000 w 12192000"/>
              <a:gd name="connsiteY4-158" fmla="*/ 178243 h 2222041"/>
              <a:gd name="connsiteX5-159" fmla="*/ 12192000 w 12192000"/>
              <a:gd name="connsiteY5-160" fmla="*/ 2222041 h 2222041"/>
              <a:gd name="connsiteX6-161" fmla="*/ 0 w 12192000"/>
              <a:gd name="connsiteY6-162" fmla="*/ 2222041 h 2222041"/>
              <a:gd name="connsiteX7-163" fmla="*/ 0 w 12192000"/>
              <a:gd name="connsiteY7-164" fmla="*/ 104448 h 2222041"/>
              <a:gd name="connsiteX0-165" fmla="*/ 0 w 12192000"/>
              <a:gd name="connsiteY0-166" fmla="*/ 104448 h 2222041"/>
              <a:gd name="connsiteX1-167" fmla="*/ 1138602 w 12192000"/>
              <a:gd name="connsiteY1-168" fmla="*/ 6053 h 2222041"/>
              <a:gd name="connsiteX2-169" fmla="*/ 6546887 w 12192000"/>
              <a:gd name="connsiteY2-170" fmla="*/ 1307096 h 2222041"/>
              <a:gd name="connsiteX3-171" fmla="*/ 11322057 w 12192000"/>
              <a:gd name="connsiteY3-172" fmla="*/ 42951 h 2222041"/>
              <a:gd name="connsiteX4-173" fmla="*/ 12192000 w 12192000"/>
              <a:gd name="connsiteY4-174" fmla="*/ 178243 h 2222041"/>
              <a:gd name="connsiteX5-175" fmla="*/ 12192000 w 12192000"/>
              <a:gd name="connsiteY5-176" fmla="*/ 2222041 h 2222041"/>
              <a:gd name="connsiteX6-177" fmla="*/ 0 w 12192000"/>
              <a:gd name="connsiteY6-178" fmla="*/ 2222041 h 2222041"/>
              <a:gd name="connsiteX7-179" fmla="*/ 0 w 12192000"/>
              <a:gd name="connsiteY7-180" fmla="*/ 104448 h 2222041"/>
              <a:gd name="connsiteX0-181" fmla="*/ 0 w 12192000"/>
              <a:gd name="connsiteY0-182" fmla="*/ 104448 h 2222041"/>
              <a:gd name="connsiteX1-183" fmla="*/ 1138602 w 12192000"/>
              <a:gd name="connsiteY1-184" fmla="*/ 6053 h 2222041"/>
              <a:gd name="connsiteX2-185" fmla="*/ 6546887 w 12192000"/>
              <a:gd name="connsiteY2-186" fmla="*/ 1307096 h 2222041"/>
              <a:gd name="connsiteX3-187" fmla="*/ 11322057 w 12192000"/>
              <a:gd name="connsiteY3-188" fmla="*/ 42951 h 2222041"/>
              <a:gd name="connsiteX4-189" fmla="*/ 12192000 w 12192000"/>
              <a:gd name="connsiteY4-190" fmla="*/ 178243 h 2222041"/>
              <a:gd name="connsiteX5-191" fmla="*/ 12192000 w 12192000"/>
              <a:gd name="connsiteY5-192" fmla="*/ 2222041 h 2222041"/>
              <a:gd name="connsiteX6-193" fmla="*/ 0 w 12192000"/>
              <a:gd name="connsiteY6-194" fmla="*/ 2222041 h 2222041"/>
              <a:gd name="connsiteX7-195" fmla="*/ 0 w 12192000"/>
              <a:gd name="connsiteY7-196" fmla="*/ 104448 h 2222041"/>
              <a:gd name="connsiteX0-197" fmla="*/ 0 w 12192000"/>
              <a:gd name="connsiteY0-198" fmla="*/ 104448 h 2222041"/>
              <a:gd name="connsiteX1-199" fmla="*/ 1138602 w 12192000"/>
              <a:gd name="connsiteY1-200" fmla="*/ 6053 h 2222041"/>
              <a:gd name="connsiteX2-201" fmla="*/ 6546887 w 12192000"/>
              <a:gd name="connsiteY2-202" fmla="*/ 1307096 h 2222041"/>
              <a:gd name="connsiteX3-203" fmla="*/ 11322057 w 12192000"/>
              <a:gd name="connsiteY3-204" fmla="*/ 42951 h 2222041"/>
              <a:gd name="connsiteX4-205" fmla="*/ 12192000 w 12192000"/>
              <a:gd name="connsiteY4-206" fmla="*/ 178243 h 2222041"/>
              <a:gd name="connsiteX5-207" fmla="*/ 12192000 w 12192000"/>
              <a:gd name="connsiteY5-208" fmla="*/ 2222041 h 2222041"/>
              <a:gd name="connsiteX6-209" fmla="*/ 0 w 12192000"/>
              <a:gd name="connsiteY6-210" fmla="*/ 2222041 h 2222041"/>
              <a:gd name="connsiteX7-211" fmla="*/ 0 w 12192000"/>
              <a:gd name="connsiteY7-212" fmla="*/ 104448 h 2222041"/>
              <a:gd name="connsiteX0-213" fmla="*/ 0 w 12192000"/>
              <a:gd name="connsiteY0-214" fmla="*/ 98865 h 2216458"/>
              <a:gd name="connsiteX1-215" fmla="*/ 1138602 w 12192000"/>
              <a:gd name="connsiteY1-216" fmla="*/ 470 h 2216458"/>
              <a:gd name="connsiteX2-217" fmla="*/ 6546887 w 12192000"/>
              <a:gd name="connsiteY2-218" fmla="*/ 1301513 h 2216458"/>
              <a:gd name="connsiteX3-219" fmla="*/ 11322057 w 12192000"/>
              <a:gd name="connsiteY3-220" fmla="*/ 37368 h 2216458"/>
              <a:gd name="connsiteX4-221" fmla="*/ 12192000 w 12192000"/>
              <a:gd name="connsiteY4-222" fmla="*/ 172660 h 2216458"/>
              <a:gd name="connsiteX5-223" fmla="*/ 12192000 w 12192000"/>
              <a:gd name="connsiteY5-224" fmla="*/ 2216458 h 2216458"/>
              <a:gd name="connsiteX6-225" fmla="*/ 0 w 12192000"/>
              <a:gd name="connsiteY6-226" fmla="*/ 2216458 h 2216458"/>
              <a:gd name="connsiteX7-227" fmla="*/ 0 w 12192000"/>
              <a:gd name="connsiteY7-228" fmla="*/ 98865 h 2216458"/>
              <a:gd name="connsiteX0-229" fmla="*/ 0 w 12192000"/>
              <a:gd name="connsiteY0-230" fmla="*/ 98865 h 2216458"/>
              <a:gd name="connsiteX1-231" fmla="*/ 1071927 w 12192000"/>
              <a:gd name="connsiteY1-232" fmla="*/ 470 h 2216458"/>
              <a:gd name="connsiteX2-233" fmla="*/ 6546887 w 12192000"/>
              <a:gd name="connsiteY2-234" fmla="*/ 1301513 h 2216458"/>
              <a:gd name="connsiteX3-235" fmla="*/ 11322057 w 12192000"/>
              <a:gd name="connsiteY3-236" fmla="*/ 37368 h 2216458"/>
              <a:gd name="connsiteX4-237" fmla="*/ 12192000 w 12192000"/>
              <a:gd name="connsiteY4-238" fmla="*/ 172660 h 2216458"/>
              <a:gd name="connsiteX5-239" fmla="*/ 12192000 w 12192000"/>
              <a:gd name="connsiteY5-240" fmla="*/ 2216458 h 2216458"/>
              <a:gd name="connsiteX6-241" fmla="*/ 0 w 12192000"/>
              <a:gd name="connsiteY6-242" fmla="*/ 2216458 h 2216458"/>
              <a:gd name="connsiteX7-243" fmla="*/ 0 w 12192000"/>
              <a:gd name="connsiteY7-244" fmla="*/ 98865 h 2216458"/>
              <a:gd name="connsiteX0-245" fmla="*/ 0 w 12192000"/>
              <a:gd name="connsiteY0-246" fmla="*/ 98452 h 2216045"/>
              <a:gd name="connsiteX1-247" fmla="*/ 1071927 w 12192000"/>
              <a:gd name="connsiteY1-248" fmla="*/ 57 h 2216045"/>
              <a:gd name="connsiteX2-249" fmla="*/ 6546887 w 12192000"/>
              <a:gd name="connsiteY2-250" fmla="*/ 1301100 h 2216045"/>
              <a:gd name="connsiteX3-251" fmla="*/ 11322057 w 12192000"/>
              <a:gd name="connsiteY3-252" fmla="*/ 36955 h 2216045"/>
              <a:gd name="connsiteX4-253" fmla="*/ 12192000 w 12192000"/>
              <a:gd name="connsiteY4-254" fmla="*/ 172247 h 2216045"/>
              <a:gd name="connsiteX5-255" fmla="*/ 12192000 w 12192000"/>
              <a:gd name="connsiteY5-256" fmla="*/ 2216045 h 2216045"/>
              <a:gd name="connsiteX6-257" fmla="*/ 0 w 12192000"/>
              <a:gd name="connsiteY6-258" fmla="*/ 2216045 h 2216045"/>
              <a:gd name="connsiteX7-259" fmla="*/ 0 w 12192000"/>
              <a:gd name="connsiteY7-260" fmla="*/ 98452 h 2216045"/>
              <a:gd name="connsiteX0-261" fmla="*/ 0 w 12192000"/>
              <a:gd name="connsiteY0-262" fmla="*/ 108394 h 2225987"/>
              <a:gd name="connsiteX1-263" fmla="*/ 1071927 w 12192000"/>
              <a:gd name="connsiteY1-264" fmla="*/ 9999 h 2225987"/>
              <a:gd name="connsiteX2-265" fmla="*/ 6546887 w 12192000"/>
              <a:gd name="connsiteY2-266" fmla="*/ 1311042 h 2225987"/>
              <a:gd name="connsiteX3-267" fmla="*/ 11322057 w 12192000"/>
              <a:gd name="connsiteY3-268" fmla="*/ 46897 h 2225987"/>
              <a:gd name="connsiteX4-269" fmla="*/ 12192000 w 12192000"/>
              <a:gd name="connsiteY4-270" fmla="*/ 182189 h 2225987"/>
              <a:gd name="connsiteX5-271" fmla="*/ 12192000 w 12192000"/>
              <a:gd name="connsiteY5-272" fmla="*/ 2225987 h 2225987"/>
              <a:gd name="connsiteX6-273" fmla="*/ 0 w 12192000"/>
              <a:gd name="connsiteY6-274" fmla="*/ 2225987 h 2225987"/>
              <a:gd name="connsiteX7-275" fmla="*/ 0 w 12192000"/>
              <a:gd name="connsiteY7-276" fmla="*/ 108394 h 22259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92000" h="2225987">
                <a:moveTo>
                  <a:pt x="0" y="108394"/>
                </a:moveTo>
                <a:cubicBezTo>
                  <a:pt x="503185" y="18009"/>
                  <a:pt x="544630" y="-19755"/>
                  <a:pt x="1071927" y="9999"/>
                </a:cubicBezTo>
                <a:cubicBezTo>
                  <a:pt x="1739550" y="47671"/>
                  <a:pt x="4838532" y="1304892"/>
                  <a:pt x="6546887" y="1311042"/>
                </a:cubicBezTo>
                <a:cubicBezTo>
                  <a:pt x="8255242" y="1317192"/>
                  <a:pt x="10886030" y="73114"/>
                  <a:pt x="11322057" y="46897"/>
                </a:cubicBezTo>
                <a:cubicBezTo>
                  <a:pt x="11758084" y="20680"/>
                  <a:pt x="11930873" y="70417"/>
                  <a:pt x="12192000" y="182189"/>
                </a:cubicBezTo>
                <a:lnTo>
                  <a:pt x="12192000" y="2225987"/>
                </a:lnTo>
                <a:lnTo>
                  <a:pt x="0" y="2225987"/>
                </a:lnTo>
                <a:lnTo>
                  <a:pt x="0" y="108394"/>
                </a:lnTo>
                <a:close/>
              </a:path>
            </a:pathLst>
          </a:custGeom>
          <a:gradFill>
            <a:gsLst>
              <a:gs pos="0">
                <a:schemeClr val="bg1"/>
              </a:gs>
              <a:gs pos="100000">
                <a:schemeClr val="bg1">
                  <a:alpha val="81000"/>
                </a:schemeClr>
              </a:gs>
            </a:gsLst>
            <a:lin ang="5400000" scaled="1"/>
          </a:gra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cs typeface="Times New Roman" panose="02020603050405020304" charset="0"/>
            </a:endParaRPr>
          </a:p>
        </p:txBody>
      </p:sp>
      <p:sp>
        <p:nvSpPr>
          <p:cNvPr id="10" name="任意多边形: 形状 9"/>
          <p:cNvSpPr/>
          <p:nvPr userDrawn="1"/>
        </p:nvSpPr>
        <p:spPr>
          <a:xfrm>
            <a:off x="635" y="3570605"/>
            <a:ext cx="9150985" cy="1573530"/>
          </a:xfrm>
          <a:custGeom>
            <a:avLst/>
            <a:gdLst>
              <a:gd name="connsiteX0" fmla="*/ 908123 w 12192000"/>
              <a:gd name="connsiteY0" fmla="*/ 320 h 2218133"/>
              <a:gd name="connsiteX1" fmla="*/ 1138602 w 12192000"/>
              <a:gd name="connsiteY1" fmla="*/ 2145 h 2218133"/>
              <a:gd name="connsiteX2" fmla="*/ 5603459 w 12192000"/>
              <a:gd name="connsiteY2" fmla="*/ 998388 h 2218133"/>
              <a:gd name="connsiteX3" fmla="*/ 11322057 w 12192000"/>
              <a:gd name="connsiteY3" fmla="*/ 39043 h 2218133"/>
              <a:gd name="connsiteX4" fmla="*/ 12192000 w 12192000"/>
              <a:gd name="connsiteY4" fmla="*/ 174335 h 2218133"/>
              <a:gd name="connsiteX5" fmla="*/ 12192000 w 12192000"/>
              <a:gd name="connsiteY5" fmla="*/ 2218133 h 2218133"/>
              <a:gd name="connsiteX6" fmla="*/ 0 w 12192000"/>
              <a:gd name="connsiteY6" fmla="*/ 2218133 h 2218133"/>
              <a:gd name="connsiteX7" fmla="*/ 0 w 12192000"/>
              <a:gd name="connsiteY7" fmla="*/ 100540 h 2218133"/>
              <a:gd name="connsiteX8" fmla="*/ 908123 w 12192000"/>
              <a:gd name="connsiteY8" fmla="*/ 320 h 2218133"/>
              <a:gd name="connsiteX0-1" fmla="*/ 908123 w 12192000"/>
              <a:gd name="connsiteY0-2" fmla="*/ 0 h 2217813"/>
              <a:gd name="connsiteX1-3" fmla="*/ 1138602 w 12192000"/>
              <a:gd name="connsiteY1-4" fmla="*/ 1825 h 2217813"/>
              <a:gd name="connsiteX2-5" fmla="*/ 5603459 w 12192000"/>
              <a:gd name="connsiteY2-6" fmla="*/ 998068 h 2217813"/>
              <a:gd name="connsiteX3-7" fmla="*/ 11322057 w 12192000"/>
              <a:gd name="connsiteY3-8" fmla="*/ 38723 h 2217813"/>
              <a:gd name="connsiteX4-9" fmla="*/ 12192000 w 12192000"/>
              <a:gd name="connsiteY4-10" fmla="*/ 174015 h 2217813"/>
              <a:gd name="connsiteX5-11" fmla="*/ 12192000 w 12192000"/>
              <a:gd name="connsiteY5-12" fmla="*/ 2217813 h 2217813"/>
              <a:gd name="connsiteX6-13" fmla="*/ 0 w 12192000"/>
              <a:gd name="connsiteY6-14" fmla="*/ 2217813 h 2217813"/>
              <a:gd name="connsiteX7-15" fmla="*/ 0 w 12192000"/>
              <a:gd name="connsiteY7-16" fmla="*/ 100220 h 2217813"/>
              <a:gd name="connsiteX8-17" fmla="*/ 908123 w 12192000"/>
              <a:gd name="connsiteY8-18" fmla="*/ 0 h 2217813"/>
              <a:gd name="connsiteX0-19" fmla="*/ 870023 w 12192000"/>
              <a:gd name="connsiteY0-20" fmla="*/ 27892 h 2309205"/>
              <a:gd name="connsiteX1-21" fmla="*/ 1138602 w 12192000"/>
              <a:gd name="connsiteY1-22" fmla="*/ 93217 h 2309205"/>
              <a:gd name="connsiteX2-23" fmla="*/ 5603459 w 12192000"/>
              <a:gd name="connsiteY2-24" fmla="*/ 1089460 h 2309205"/>
              <a:gd name="connsiteX3-25" fmla="*/ 11322057 w 12192000"/>
              <a:gd name="connsiteY3-26" fmla="*/ 130115 h 2309205"/>
              <a:gd name="connsiteX4-27" fmla="*/ 12192000 w 12192000"/>
              <a:gd name="connsiteY4-28" fmla="*/ 265407 h 2309205"/>
              <a:gd name="connsiteX5-29" fmla="*/ 12192000 w 12192000"/>
              <a:gd name="connsiteY5-30" fmla="*/ 2309205 h 2309205"/>
              <a:gd name="connsiteX6-31" fmla="*/ 0 w 12192000"/>
              <a:gd name="connsiteY6-32" fmla="*/ 2309205 h 2309205"/>
              <a:gd name="connsiteX7-33" fmla="*/ 0 w 12192000"/>
              <a:gd name="connsiteY7-34" fmla="*/ 191612 h 2309205"/>
              <a:gd name="connsiteX8-35" fmla="*/ 870023 w 12192000"/>
              <a:gd name="connsiteY8-36" fmla="*/ 27892 h 2309205"/>
              <a:gd name="connsiteX0-37" fmla="*/ 0 w 12192000"/>
              <a:gd name="connsiteY0-38" fmla="*/ 243906 h 2361499"/>
              <a:gd name="connsiteX1-39" fmla="*/ 1138602 w 12192000"/>
              <a:gd name="connsiteY1-40" fmla="*/ 145511 h 2361499"/>
              <a:gd name="connsiteX2-41" fmla="*/ 5603459 w 12192000"/>
              <a:gd name="connsiteY2-42" fmla="*/ 1141754 h 2361499"/>
              <a:gd name="connsiteX3-43" fmla="*/ 11322057 w 12192000"/>
              <a:gd name="connsiteY3-44" fmla="*/ 182409 h 2361499"/>
              <a:gd name="connsiteX4-45" fmla="*/ 12192000 w 12192000"/>
              <a:gd name="connsiteY4-46" fmla="*/ 317701 h 2361499"/>
              <a:gd name="connsiteX5-47" fmla="*/ 12192000 w 12192000"/>
              <a:gd name="connsiteY5-48" fmla="*/ 2361499 h 2361499"/>
              <a:gd name="connsiteX6-49" fmla="*/ 0 w 12192000"/>
              <a:gd name="connsiteY6-50" fmla="*/ 2361499 h 2361499"/>
              <a:gd name="connsiteX7-51" fmla="*/ 0 w 12192000"/>
              <a:gd name="connsiteY7-52" fmla="*/ 243906 h 2361499"/>
              <a:gd name="connsiteX0-53" fmla="*/ 0 w 12192000"/>
              <a:gd name="connsiteY0-54" fmla="*/ 197151 h 2314744"/>
              <a:gd name="connsiteX1-55" fmla="*/ 1138602 w 12192000"/>
              <a:gd name="connsiteY1-56" fmla="*/ 98756 h 2314744"/>
              <a:gd name="connsiteX2-57" fmla="*/ 5603459 w 12192000"/>
              <a:gd name="connsiteY2-58" fmla="*/ 1094999 h 2314744"/>
              <a:gd name="connsiteX3-59" fmla="*/ 11322057 w 12192000"/>
              <a:gd name="connsiteY3-60" fmla="*/ 135654 h 2314744"/>
              <a:gd name="connsiteX4-61" fmla="*/ 12192000 w 12192000"/>
              <a:gd name="connsiteY4-62" fmla="*/ 270946 h 2314744"/>
              <a:gd name="connsiteX5-63" fmla="*/ 12192000 w 12192000"/>
              <a:gd name="connsiteY5-64" fmla="*/ 2314744 h 2314744"/>
              <a:gd name="connsiteX6-65" fmla="*/ 0 w 12192000"/>
              <a:gd name="connsiteY6-66" fmla="*/ 2314744 h 2314744"/>
              <a:gd name="connsiteX7-67" fmla="*/ 0 w 12192000"/>
              <a:gd name="connsiteY7-68" fmla="*/ 197151 h 2314744"/>
              <a:gd name="connsiteX0-69" fmla="*/ 0 w 12192000"/>
              <a:gd name="connsiteY0-70" fmla="*/ 108746 h 2226339"/>
              <a:gd name="connsiteX1-71" fmla="*/ 1138602 w 12192000"/>
              <a:gd name="connsiteY1-72" fmla="*/ 10351 h 2226339"/>
              <a:gd name="connsiteX2-73" fmla="*/ 5603459 w 12192000"/>
              <a:gd name="connsiteY2-74" fmla="*/ 1006594 h 2226339"/>
              <a:gd name="connsiteX3-75" fmla="*/ 11322057 w 12192000"/>
              <a:gd name="connsiteY3-76" fmla="*/ 47249 h 2226339"/>
              <a:gd name="connsiteX4-77" fmla="*/ 12192000 w 12192000"/>
              <a:gd name="connsiteY4-78" fmla="*/ 182541 h 2226339"/>
              <a:gd name="connsiteX5-79" fmla="*/ 12192000 w 12192000"/>
              <a:gd name="connsiteY5-80" fmla="*/ 2226339 h 2226339"/>
              <a:gd name="connsiteX6-81" fmla="*/ 0 w 12192000"/>
              <a:gd name="connsiteY6-82" fmla="*/ 2226339 h 2226339"/>
              <a:gd name="connsiteX7-83" fmla="*/ 0 w 12192000"/>
              <a:gd name="connsiteY7-84" fmla="*/ 108746 h 2226339"/>
              <a:gd name="connsiteX0-85" fmla="*/ 0 w 12192000"/>
              <a:gd name="connsiteY0-86" fmla="*/ 99543 h 2217136"/>
              <a:gd name="connsiteX1-87" fmla="*/ 1138602 w 12192000"/>
              <a:gd name="connsiteY1-88" fmla="*/ 1148 h 2217136"/>
              <a:gd name="connsiteX2-89" fmla="*/ 5603459 w 12192000"/>
              <a:gd name="connsiteY2-90" fmla="*/ 997391 h 2217136"/>
              <a:gd name="connsiteX3-91" fmla="*/ 11322057 w 12192000"/>
              <a:gd name="connsiteY3-92" fmla="*/ 38046 h 2217136"/>
              <a:gd name="connsiteX4-93" fmla="*/ 12192000 w 12192000"/>
              <a:gd name="connsiteY4-94" fmla="*/ 173338 h 2217136"/>
              <a:gd name="connsiteX5-95" fmla="*/ 12192000 w 12192000"/>
              <a:gd name="connsiteY5-96" fmla="*/ 2217136 h 2217136"/>
              <a:gd name="connsiteX6-97" fmla="*/ 0 w 12192000"/>
              <a:gd name="connsiteY6-98" fmla="*/ 2217136 h 2217136"/>
              <a:gd name="connsiteX7-99" fmla="*/ 0 w 12192000"/>
              <a:gd name="connsiteY7-100" fmla="*/ 99543 h 2217136"/>
              <a:gd name="connsiteX0-101" fmla="*/ 0 w 12192000"/>
              <a:gd name="connsiteY0-102" fmla="*/ 162476 h 2280069"/>
              <a:gd name="connsiteX1-103" fmla="*/ 1189402 w 12192000"/>
              <a:gd name="connsiteY1-104" fmla="*/ 581 h 2280069"/>
              <a:gd name="connsiteX2-105" fmla="*/ 5603459 w 12192000"/>
              <a:gd name="connsiteY2-106" fmla="*/ 1060324 h 2280069"/>
              <a:gd name="connsiteX3-107" fmla="*/ 11322057 w 12192000"/>
              <a:gd name="connsiteY3-108" fmla="*/ 100979 h 2280069"/>
              <a:gd name="connsiteX4-109" fmla="*/ 12192000 w 12192000"/>
              <a:gd name="connsiteY4-110" fmla="*/ 236271 h 2280069"/>
              <a:gd name="connsiteX5-111" fmla="*/ 12192000 w 12192000"/>
              <a:gd name="connsiteY5-112" fmla="*/ 2280069 h 2280069"/>
              <a:gd name="connsiteX6-113" fmla="*/ 0 w 12192000"/>
              <a:gd name="connsiteY6-114" fmla="*/ 2280069 h 2280069"/>
              <a:gd name="connsiteX7-115" fmla="*/ 0 w 12192000"/>
              <a:gd name="connsiteY7-116" fmla="*/ 162476 h 2280069"/>
              <a:gd name="connsiteX0-117" fmla="*/ 0 w 12192000"/>
              <a:gd name="connsiteY0-118" fmla="*/ 99543 h 2217136"/>
              <a:gd name="connsiteX1-119" fmla="*/ 1176702 w 12192000"/>
              <a:gd name="connsiteY1-120" fmla="*/ 1148 h 2217136"/>
              <a:gd name="connsiteX2-121" fmla="*/ 5603459 w 12192000"/>
              <a:gd name="connsiteY2-122" fmla="*/ 997391 h 2217136"/>
              <a:gd name="connsiteX3-123" fmla="*/ 11322057 w 12192000"/>
              <a:gd name="connsiteY3-124" fmla="*/ 38046 h 2217136"/>
              <a:gd name="connsiteX4-125" fmla="*/ 12192000 w 12192000"/>
              <a:gd name="connsiteY4-126" fmla="*/ 173338 h 2217136"/>
              <a:gd name="connsiteX5-127" fmla="*/ 12192000 w 12192000"/>
              <a:gd name="connsiteY5-128" fmla="*/ 2217136 h 2217136"/>
              <a:gd name="connsiteX6-129" fmla="*/ 0 w 12192000"/>
              <a:gd name="connsiteY6-130" fmla="*/ 2217136 h 2217136"/>
              <a:gd name="connsiteX7-131" fmla="*/ 0 w 12192000"/>
              <a:gd name="connsiteY7-132" fmla="*/ 99543 h 2217136"/>
              <a:gd name="connsiteX0-133" fmla="*/ 0 w 12192000"/>
              <a:gd name="connsiteY0-134" fmla="*/ 101580 h 2219173"/>
              <a:gd name="connsiteX1-135" fmla="*/ 1176702 w 12192000"/>
              <a:gd name="connsiteY1-136" fmla="*/ 3185 h 2219173"/>
              <a:gd name="connsiteX2-137" fmla="*/ 5603459 w 12192000"/>
              <a:gd name="connsiteY2-138" fmla="*/ 999428 h 2219173"/>
              <a:gd name="connsiteX3-139" fmla="*/ 11322057 w 12192000"/>
              <a:gd name="connsiteY3-140" fmla="*/ 40083 h 2219173"/>
              <a:gd name="connsiteX4-141" fmla="*/ 12192000 w 12192000"/>
              <a:gd name="connsiteY4-142" fmla="*/ 175375 h 2219173"/>
              <a:gd name="connsiteX5-143" fmla="*/ 12192000 w 12192000"/>
              <a:gd name="connsiteY5-144" fmla="*/ 2219173 h 2219173"/>
              <a:gd name="connsiteX6-145" fmla="*/ 0 w 12192000"/>
              <a:gd name="connsiteY6-146" fmla="*/ 2219173 h 2219173"/>
              <a:gd name="connsiteX7-147" fmla="*/ 0 w 12192000"/>
              <a:gd name="connsiteY7-148" fmla="*/ 101580 h 22191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92000" h="2219173">
                <a:moveTo>
                  <a:pt x="0" y="101580"/>
                </a:moveTo>
                <a:cubicBezTo>
                  <a:pt x="507267" y="49749"/>
                  <a:pt x="547782" y="-15199"/>
                  <a:pt x="1176702" y="3185"/>
                </a:cubicBezTo>
                <a:cubicBezTo>
                  <a:pt x="2122407" y="30829"/>
                  <a:pt x="3912567" y="993278"/>
                  <a:pt x="5603459" y="999428"/>
                </a:cubicBezTo>
                <a:cubicBezTo>
                  <a:pt x="7294351" y="1005578"/>
                  <a:pt x="10215196" y="71508"/>
                  <a:pt x="11322057" y="40083"/>
                </a:cubicBezTo>
                <a:cubicBezTo>
                  <a:pt x="11703723" y="29247"/>
                  <a:pt x="11940398" y="130278"/>
                  <a:pt x="12192000" y="175375"/>
                </a:cubicBezTo>
                <a:lnTo>
                  <a:pt x="12192000" y="2219173"/>
                </a:lnTo>
                <a:lnTo>
                  <a:pt x="0" y="2219173"/>
                </a:lnTo>
                <a:lnTo>
                  <a:pt x="0" y="101580"/>
                </a:lnTo>
                <a:close/>
              </a:path>
            </a:pathLst>
          </a:custGeom>
          <a:solidFill>
            <a:schemeClr val="accent1"/>
          </a:solidFill>
          <a:ln>
            <a:solidFill>
              <a:srgbClr val="F5F5F5"/>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cs typeface="Times New Roman" panose="02020603050405020304" charset="0"/>
            </a:endParaRPr>
          </a:p>
        </p:txBody>
      </p:sp>
      <p:sp>
        <p:nvSpPr>
          <p:cNvPr id="13" name="矩形: 圆角 12"/>
          <p:cNvSpPr/>
          <p:nvPr userDrawn="1"/>
        </p:nvSpPr>
        <p:spPr>
          <a:xfrm>
            <a:off x="3515360" y="3088005"/>
            <a:ext cx="1916430" cy="281940"/>
          </a:xfrm>
          <a:prstGeom prst="roundRect">
            <a:avLst>
              <a:gd name="adj" fmla="val 50000"/>
            </a:avLst>
          </a:prstGeom>
          <a:gradFill>
            <a:gsLst>
              <a:gs pos="0">
                <a:schemeClr val="bg1"/>
              </a:gs>
              <a:gs pos="100000">
                <a:schemeClr val="bg1">
                  <a:alpha val="81000"/>
                </a:schemeClr>
              </a:gs>
            </a:gsLst>
            <a:lin ang="5400000" scaled="1"/>
          </a:gra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cxnSp>
        <p:nvCxnSpPr>
          <p:cNvPr id="15" name="直接连接符 14"/>
          <p:cNvCxnSpPr/>
          <p:nvPr userDrawn="1"/>
        </p:nvCxnSpPr>
        <p:spPr>
          <a:xfrm>
            <a:off x="1367144" y="1822674"/>
            <a:ext cx="6409712" cy="0"/>
          </a:xfrm>
          <a:prstGeom prst="line">
            <a:avLst/>
          </a:prstGeom>
          <a:ln>
            <a:gradFill flip="none" rotWithShape="1">
              <a:gsLst>
                <a:gs pos="0">
                  <a:schemeClr val="accent1">
                    <a:alpha val="0"/>
                  </a:schemeClr>
                </a:gs>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4" name="文本占位符 23"/>
          <p:cNvSpPr>
            <a:spLocks noGrp="1"/>
          </p:cNvSpPr>
          <p:nvPr>
            <p:ph type="body" sz="quarter" idx="11" hasCustomPrompt="1"/>
          </p:nvPr>
        </p:nvSpPr>
        <p:spPr>
          <a:xfrm>
            <a:off x="1367145" y="1033513"/>
            <a:ext cx="6409712" cy="922020"/>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defRPr lang="zh-CN" altLang="en-US" sz="4050" b="1" kern="1200" noProof="0">
                <a:solidFill>
                  <a:schemeClr val="accent1"/>
                </a:solidFill>
                <a:latin typeface="思源黑体 CN Bold" panose="020B0800000000000000" charset="-122"/>
                <a:ea typeface="思源黑体 CN Bold" panose="020B0800000000000000" charset="-122"/>
                <a:cs typeface="Times New Roman" panose="0202060305040502030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a:ln>
                  <a:noFill/>
                </a:ln>
                <a:solidFill>
                  <a:srgbClr val="4472C4"/>
                </a:solidFill>
                <a:effectLst/>
                <a:uLnTx/>
                <a:uFillTx/>
                <a:latin typeface="+mn-lt"/>
                <a:ea typeface="+mn-ea"/>
                <a:cs typeface="+mn-cs"/>
              </a:rPr>
              <a:t>课程名称</a:t>
            </a:r>
          </a:p>
        </p:txBody>
      </p:sp>
      <p:sp>
        <p:nvSpPr>
          <p:cNvPr id="26" name="文本占位符 25"/>
          <p:cNvSpPr>
            <a:spLocks noGrp="1"/>
          </p:cNvSpPr>
          <p:nvPr>
            <p:ph type="body" sz="quarter" idx="12" hasCustomPrompt="1"/>
          </p:nvPr>
        </p:nvSpPr>
        <p:spPr>
          <a:xfrm>
            <a:off x="3311525" y="3060065"/>
            <a:ext cx="2120265" cy="337185"/>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defRPr lang="en-US" altLang="zh-CN" sz="1200" kern="1200" noProof="0">
                <a:solidFill>
                  <a:schemeClr val="tx1"/>
                </a:solidFill>
                <a:latin typeface="+mn-lt"/>
                <a:ea typeface="+mn-ea"/>
                <a:cs typeface="Times New Roman" panose="0202060305040502030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black"/>
                </a:solidFill>
                <a:effectLst/>
                <a:uLnTx/>
                <a:uFillTx/>
                <a:latin typeface="+mn-lt"/>
                <a:ea typeface="+mn-ea"/>
                <a:cs typeface="+mn-cs"/>
              </a:rPr>
              <a:t>主讲老师：xxx</a:t>
            </a:r>
            <a:endParaRPr kumimoji="0" lang="en-US" altLang="zh-CN" sz="16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四项目录页">
    <p:spTree>
      <p:nvGrpSpPr>
        <p:cNvPr id="1" name=""/>
        <p:cNvGrpSpPr/>
        <p:nvPr/>
      </p:nvGrpSpPr>
      <p:grpSpPr>
        <a:xfrm>
          <a:off x="0" y="0"/>
          <a:ext cx="0" cy="0"/>
          <a:chOff x="0" y="0"/>
          <a:chExt cx="0" cy="0"/>
        </a:xfrm>
      </p:grpSpPr>
      <p:sp>
        <p:nvSpPr>
          <p:cNvPr id="7" name="任意多边形: 形状 6"/>
          <p:cNvSpPr/>
          <p:nvPr userDrawn="1"/>
        </p:nvSpPr>
        <p:spPr>
          <a:xfrm rot="5400000">
            <a:off x="298450" y="1156970"/>
            <a:ext cx="3236595" cy="2830830"/>
          </a:xfrm>
          <a:custGeom>
            <a:avLst/>
            <a:gdLst>
              <a:gd name="connsiteX0" fmla="*/ 648891 w 2409825"/>
              <a:gd name="connsiteY0" fmla="*/ 2265998 h 2257425"/>
              <a:gd name="connsiteX1" fmla="*/ 87868 w 2409825"/>
              <a:gd name="connsiteY1" fmla="*/ 1942148 h 2257425"/>
              <a:gd name="connsiteX2" fmla="*/ 87868 w 2409825"/>
              <a:gd name="connsiteY2" fmla="*/ 1293495 h 2257425"/>
              <a:gd name="connsiteX3" fmla="*/ 646986 w 2409825"/>
              <a:gd name="connsiteY3" fmla="*/ 323850 h 2257425"/>
              <a:gd name="connsiteX4" fmla="*/ 1208008 w 2409825"/>
              <a:gd name="connsiteY4" fmla="*/ 0 h 2257425"/>
              <a:gd name="connsiteX5" fmla="*/ 1769031 w 2409825"/>
              <a:gd name="connsiteY5" fmla="*/ 323850 h 2257425"/>
              <a:gd name="connsiteX6" fmla="*/ 2329101 w 2409825"/>
              <a:gd name="connsiteY6" fmla="*/ 1293495 h 2257425"/>
              <a:gd name="connsiteX7" fmla="*/ 2329101 w 2409825"/>
              <a:gd name="connsiteY7" fmla="*/ 1942148 h 2257425"/>
              <a:gd name="connsiteX8" fmla="*/ 1768078 w 2409825"/>
              <a:gd name="connsiteY8" fmla="*/ 2265998 h 2257425"/>
              <a:gd name="connsiteX9" fmla="*/ 648891 w 2409825"/>
              <a:gd name="connsiteY9" fmla="*/ 226599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9825" h="2257425">
                <a:moveTo>
                  <a:pt x="648891" y="2265998"/>
                </a:moveTo>
                <a:cubicBezTo>
                  <a:pt x="414576" y="2265998"/>
                  <a:pt x="205026" y="2145030"/>
                  <a:pt x="87868" y="1942148"/>
                </a:cubicBezTo>
                <a:cubicBezTo>
                  <a:pt x="-29289" y="1739265"/>
                  <a:pt x="-29289" y="1496378"/>
                  <a:pt x="87868" y="1293495"/>
                </a:cubicBezTo>
                <a:lnTo>
                  <a:pt x="646986" y="323850"/>
                </a:lnTo>
                <a:cubicBezTo>
                  <a:pt x="764143" y="120968"/>
                  <a:pt x="973693" y="0"/>
                  <a:pt x="1208008" y="0"/>
                </a:cubicBezTo>
                <a:cubicBezTo>
                  <a:pt x="1442323" y="0"/>
                  <a:pt x="1651873" y="120968"/>
                  <a:pt x="1769031" y="323850"/>
                </a:cubicBezTo>
                <a:lnTo>
                  <a:pt x="2329101" y="1293495"/>
                </a:lnTo>
                <a:cubicBezTo>
                  <a:pt x="2446258" y="1496378"/>
                  <a:pt x="2446258" y="1739265"/>
                  <a:pt x="2329101" y="1942148"/>
                </a:cubicBezTo>
                <a:cubicBezTo>
                  <a:pt x="2211943" y="2145030"/>
                  <a:pt x="2002393" y="2265998"/>
                  <a:pt x="1768078" y="2265998"/>
                </a:cubicBezTo>
                <a:lnTo>
                  <a:pt x="648891" y="2265998"/>
                </a:lnTo>
                <a:close/>
              </a:path>
            </a:pathLst>
          </a:custGeom>
          <a:solidFill>
            <a:schemeClr val="accent1"/>
          </a:solidFill>
          <a:ln w="9525" cap="flat">
            <a:noFill/>
            <a:prstDash val="solid"/>
            <a:miter/>
          </a:ln>
          <a:effectLst>
            <a:outerShdw blurRad="63500" sx="102000" sy="102000" algn="ctr" rotWithShape="0">
              <a:prstClr val="black">
                <a:alpha val="20000"/>
              </a:prstClr>
            </a:outerShdw>
          </a:effectLst>
        </p:spPr>
        <p:txBody>
          <a:bodyPr rtlCol="0" anchor="ctr"/>
          <a:lstStyle/>
          <a:p>
            <a:endParaRPr lang="zh-CN" altLang="en-US" sz="1350">
              <a:cs typeface="Times New Roman" panose="02020603050405020304" charset="0"/>
            </a:endParaRPr>
          </a:p>
        </p:txBody>
      </p:sp>
      <p:grpSp>
        <p:nvGrpSpPr>
          <p:cNvPr id="8" name="组合 7"/>
          <p:cNvGrpSpPr/>
          <p:nvPr userDrawn="1"/>
        </p:nvGrpSpPr>
        <p:grpSpPr>
          <a:xfrm>
            <a:off x="1047487" y="1866982"/>
            <a:ext cx="1554480" cy="1407274"/>
            <a:chOff x="5560165" y="517"/>
            <a:chExt cx="2072640" cy="1875747"/>
          </a:xfrm>
        </p:grpSpPr>
        <p:sp>
          <p:nvSpPr>
            <p:cNvPr id="9" name="文本框 8"/>
            <p:cNvSpPr txBox="1"/>
            <p:nvPr/>
          </p:nvSpPr>
          <p:spPr>
            <a:xfrm>
              <a:off x="5560165" y="517"/>
              <a:ext cx="2072640" cy="1228955"/>
            </a:xfrm>
            <a:prstGeom prst="rect">
              <a:avLst/>
            </a:prstGeom>
            <a:noFill/>
          </p:spPr>
          <p:txBody>
            <a:bodyPr wrap="none" rtlCol="0">
              <a:spAutoFit/>
            </a:bodyPr>
            <a:lstStyle/>
            <a:p>
              <a:r>
                <a:rPr lang="zh-CN" altLang="en-US" sz="5400" b="1">
                  <a:solidFill>
                    <a:schemeClr val="bg1"/>
                  </a:solidFill>
                  <a:latin typeface="思源黑体 CN Bold" panose="020B0800000000000000" charset="-122"/>
                  <a:ea typeface="思源黑体 CN Bold" panose="020B0800000000000000" charset="-122"/>
                  <a:cs typeface="Times New Roman" panose="02020603050405020304" charset="0"/>
                </a:rPr>
                <a:t>目录</a:t>
              </a:r>
              <a:endParaRPr lang="en-US" altLang="zh-CN" sz="5400" b="1">
                <a:solidFill>
                  <a:schemeClr val="bg1"/>
                </a:solidFill>
                <a:latin typeface="思源黑体 CN Bold" panose="020B0800000000000000" charset="-122"/>
                <a:ea typeface="思源黑体 CN Bold" panose="020B0800000000000000" charset="-122"/>
                <a:cs typeface="Times New Roman" panose="02020603050405020304" charset="0"/>
              </a:endParaRPr>
            </a:p>
          </p:txBody>
        </p:sp>
        <p:sp>
          <p:nvSpPr>
            <p:cNvPr id="10" name="矩形 9"/>
            <p:cNvSpPr/>
            <p:nvPr/>
          </p:nvSpPr>
          <p:spPr>
            <a:xfrm>
              <a:off x="5560165" y="1200846"/>
              <a:ext cx="2031325" cy="675418"/>
            </a:xfrm>
            <a:prstGeom prst="rect">
              <a:avLst/>
            </a:prstGeom>
          </p:spPr>
          <p:txBody>
            <a:bodyPr wrap="square">
              <a:spAutoFit/>
            </a:bodyPr>
            <a:lstStyle/>
            <a:p>
              <a:pPr algn="ctr"/>
              <a:r>
                <a:rPr lang="en-US" altLang="zh-CN" sz="1350" b="1" spc="600">
                  <a:solidFill>
                    <a:schemeClr val="bg1"/>
                  </a:solidFill>
                  <a:latin typeface="+mj-ea"/>
                  <a:cs typeface="Times New Roman" panose="02020603050405020304" charset="0"/>
                </a:rPr>
                <a:t>CONTENT</a:t>
              </a:r>
              <a:endParaRPr lang="zh-CN" altLang="en-US" sz="1350" b="1" spc="600">
                <a:solidFill>
                  <a:schemeClr val="bg1"/>
                </a:solidFill>
                <a:latin typeface="+mj-ea"/>
                <a:cs typeface="Times New Roman" panose="02020603050405020304" charset="0"/>
              </a:endParaRPr>
            </a:p>
          </p:txBody>
        </p:sp>
      </p:grpSp>
      <p:sp>
        <p:nvSpPr>
          <p:cNvPr id="11" name="矩形 10"/>
          <p:cNvSpPr/>
          <p:nvPr userDrawn="1"/>
        </p:nvSpPr>
        <p:spPr>
          <a:xfrm>
            <a:off x="4173024" y="856603"/>
            <a:ext cx="3467768" cy="484908"/>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12" name="矩形 11"/>
          <p:cNvSpPr/>
          <p:nvPr userDrawn="1"/>
        </p:nvSpPr>
        <p:spPr>
          <a:xfrm>
            <a:off x="4173024" y="1814360"/>
            <a:ext cx="3467768" cy="484908"/>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13" name="矩形 12"/>
          <p:cNvSpPr/>
          <p:nvPr userDrawn="1"/>
        </p:nvSpPr>
        <p:spPr>
          <a:xfrm>
            <a:off x="4173024" y="2772116"/>
            <a:ext cx="3467768" cy="484908"/>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14" name="矩形 13"/>
          <p:cNvSpPr/>
          <p:nvPr userDrawn="1"/>
        </p:nvSpPr>
        <p:spPr>
          <a:xfrm>
            <a:off x="4173024" y="3729873"/>
            <a:ext cx="3467768" cy="484908"/>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grpSp>
        <p:nvGrpSpPr>
          <p:cNvPr id="15" name="组合 14"/>
          <p:cNvGrpSpPr/>
          <p:nvPr userDrawn="1"/>
        </p:nvGrpSpPr>
        <p:grpSpPr>
          <a:xfrm>
            <a:off x="3565811" y="792536"/>
            <a:ext cx="607214" cy="986087"/>
            <a:chOff x="5237396" y="1107433"/>
            <a:chExt cx="809618" cy="1314350"/>
          </a:xfrm>
          <a:solidFill>
            <a:schemeClr val="bg1"/>
          </a:solidFill>
          <a:effectLst>
            <a:outerShdw blurRad="63500" sx="102000" sy="102000" algn="ctr" rotWithShape="0">
              <a:prstClr val="black">
                <a:alpha val="20000"/>
              </a:prstClr>
            </a:outerShdw>
          </a:effectLst>
        </p:grpSpPr>
        <p:sp>
          <p:nvSpPr>
            <p:cNvPr id="16" name="矩形: 圆角 15"/>
            <p:cNvSpPr/>
            <p:nvPr/>
          </p:nvSpPr>
          <p:spPr>
            <a:xfrm>
              <a:off x="5237396" y="1107433"/>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Times New Roman" panose="02020603050405020304" charset="0"/>
              </a:endParaRPr>
            </a:p>
          </p:txBody>
        </p:sp>
        <p:sp>
          <p:nvSpPr>
            <p:cNvPr id="17" name="文本框 16"/>
            <p:cNvSpPr txBox="1"/>
            <p:nvPr/>
          </p:nvSpPr>
          <p:spPr>
            <a:xfrm>
              <a:off x="5292654" y="1192828"/>
              <a:ext cx="710916" cy="1228955"/>
            </a:xfrm>
            <a:prstGeom prst="rect">
              <a:avLst/>
            </a:prstGeom>
            <a:grpFill/>
          </p:spPr>
          <p:txBody>
            <a:bodyPr wrap="square" rtlCol="0">
              <a:spAutoFit/>
            </a:bodyPr>
            <a:lstStyle/>
            <a:p>
              <a:pPr algn="ctr"/>
              <a:r>
                <a:rPr lang="en-US" altLang="zh-CN" sz="2700" b="1">
                  <a:solidFill>
                    <a:schemeClr val="accent1"/>
                  </a:solidFill>
                  <a:cs typeface="Times New Roman" panose="02020603050405020304" charset="0"/>
                </a:rPr>
                <a:t>01</a:t>
              </a:r>
              <a:endParaRPr lang="zh-CN" altLang="en-US" sz="2700" b="1">
                <a:solidFill>
                  <a:schemeClr val="accent1"/>
                </a:solidFill>
                <a:cs typeface="Times New Roman" panose="02020603050405020304" charset="0"/>
              </a:endParaRPr>
            </a:p>
          </p:txBody>
        </p:sp>
      </p:grpSp>
      <p:grpSp>
        <p:nvGrpSpPr>
          <p:cNvPr id="18" name="组合 17"/>
          <p:cNvGrpSpPr/>
          <p:nvPr userDrawn="1"/>
        </p:nvGrpSpPr>
        <p:grpSpPr>
          <a:xfrm>
            <a:off x="3565811" y="1751231"/>
            <a:ext cx="607214" cy="986087"/>
            <a:chOff x="5237396" y="2385272"/>
            <a:chExt cx="809618" cy="1314350"/>
          </a:xfrm>
          <a:solidFill>
            <a:schemeClr val="bg1"/>
          </a:solidFill>
          <a:effectLst>
            <a:outerShdw blurRad="63500" sx="102000" sy="102000" algn="ctr" rotWithShape="0">
              <a:prstClr val="black">
                <a:alpha val="20000"/>
              </a:prstClr>
            </a:outerShdw>
          </a:effectLst>
        </p:grpSpPr>
        <p:sp>
          <p:nvSpPr>
            <p:cNvPr id="19" name="矩形: 圆角 18"/>
            <p:cNvSpPr/>
            <p:nvPr/>
          </p:nvSpPr>
          <p:spPr>
            <a:xfrm>
              <a:off x="5237396" y="2385272"/>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Times New Roman" panose="02020603050405020304" charset="0"/>
              </a:endParaRPr>
            </a:p>
          </p:txBody>
        </p:sp>
        <p:sp>
          <p:nvSpPr>
            <p:cNvPr id="20" name="文本框 19"/>
            <p:cNvSpPr txBox="1"/>
            <p:nvPr/>
          </p:nvSpPr>
          <p:spPr>
            <a:xfrm>
              <a:off x="5292654" y="2470667"/>
              <a:ext cx="710916" cy="1228955"/>
            </a:xfrm>
            <a:prstGeom prst="rect">
              <a:avLst/>
            </a:prstGeom>
            <a:grpFill/>
          </p:spPr>
          <p:txBody>
            <a:bodyPr wrap="square" rtlCol="0">
              <a:spAutoFit/>
            </a:bodyPr>
            <a:lstStyle/>
            <a:p>
              <a:pPr algn="ctr"/>
              <a:r>
                <a:rPr lang="en-US" altLang="zh-CN" sz="2700" b="1">
                  <a:solidFill>
                    <a:schemeClr val="accent1"/>
                  </a:solidFill>
                  <a:cs typeface="Times New Roman" panose="02020603050405020304" charset="0"/>
                </a:rPr>
                <a:t>02</a:t>
              </a:r>
              <a:endParaRPr lang="zh-CN" altLang="en-US" sz="2700" b="1">
                <a:solidFill>
                  <a:schemeClr val="accent1"/>
                </a:solidFill>
                <a:cs typeface="Times New Roman" panose="02020603050405020304" charset="0"/>
              </a:endParaRPr>
            </a:p>
          </p:txBody>
        </p:sp>
      </p:grpSp>
      <p:grpSp>
        <p:nvGrpSpPr>
          <p:cNvPr id="21" name="组合 20"/>
          <p:cNvGrpSpPr/>
          <p:nvPr userDrawn="1"/>
        </p:nvGrpSpPr>
        <p:grpSpPr>
          <a:xfrm>
            <a:off x="3565811" y="2709926"/>
            <a:ext cx="607214" cy="986087"/>
            <a:chOff x="5237396" y="3663111"/>
            <a:chExt cx="809618" cy="1314350"/>
          </a:xfrm>
          <a:solidFill>
            <a:schemeClr val="bg1"/>
          </a:solidFill>
          <a:effectLst>
            <a:outerShdw blurRad="63500" sx="102000" sy="102000" algn="ctr" rotWithShape="0">
              <a:prstClr val="black">
                <a:alpha val="20000"/>
              </a:prstClr>
            </a:outerShdw>
          </a:effectLst>
        </p:grpSpPr>
        <p:sp>
          <p:nvSpPr>
            <p:cNvPr id="22" name="矩形: 圆角 21"/>
            <p:cNvSpPr/>
            <p:nvPr/>
          </p:nvSpPr>
          <p:spPr>
            <a:xfrm>
              <a:off x="5237396" y="3663111"/>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Times New Roman" panose="02020603050405020304" charset="0"/>
              </a:endParaRPr>
            </a:p>
          </p:txBody>
        </p:sp>
        <p:sp>
          <p:nvSpPr>
            <p:cNvPr id="23" name="文本框 22"/>
            <p:cNvSpPr txBox="1"/>
            <p:nvPr/>
          </p:nvSpPr>
          <p:spPr>
            <a:xfrm>
              <a:off x="5292654" y="3748506"/>
              <a:ext cx="710916" cy="1228955"/>
            </a:xfrm>
            <a:prstGeom prst="rect">
              <a:avLst/>
            </a:prstGeom>
            <a:grpFill/>
          </p:spPr>
          <p:txBody>
            <a:bodyPr wrap="square" rtlCol="0">
              <a:spAutoFit/>
            </a:bodyPr>
            <a:lstStyle/>
            <a:p>
              <a:pPr algn="ctr"/>
              <a:r>
                <a:rPr lang="en-US" altLang="zh-CN" sz="2700" b="1">
                  <a:solidFill>
                    <a:schemeClr val="accent1"/>
                  </a:solidFill>
                  <a:cs typeface="Times New Roman" panose="02020603050405020304" charset="0"/>
                </a:rPr>
                <a:t>03</a:t>
              </a:r>
              <a:endParaRPr lang="zh-CN" altLang="en-US" sz="2700" b="1">
                <a:solidFill>
                  <a:schemeClr val="accent1"/>
                </a:solidFill>
                <a:cs typeface="Times New Roman" panose="02020603050405020304" charset="0"/>
              </a:endParaRPr>
            </a:p>
          </p:txBody>
        </p:sp>
      </p:grpSp>
      <p:grpSp>
        <p:nvGrpSpPr>
          <p:cNvPr id="24" name="组合 23"/>
          <p:cNvGrpSpPr/>
          <p:nvPr userDrawn="1"/>
        </p:nvGrpSpPr>
        <p:grpSpPr>
          <a:xfrm>
            <a:off x="3565811" y="3668621"/>
            <a:ext cx="607214" cy="986087"/>
            <a:chOff x="5237396" y="4940950"/>
            <a:chExt cx="809618" cy="1314350"/>
          </a:xfrm>
          <a:solidFill>
            <a:schemeClr val="bg1"/>
          </a:solidFill>
          <a:effectLst>
            <a:outerShdw blurRad="63500" sx="102000" sy="102000" algn="ctr" rotWithShape="0">
              <a:prstClr val="black">
                <a:alpha val="20000"/>
              </a:prstClr>
            </a:outerShdw>
          </a:effectLst>
        </p:grpSpPr>
        <p:sp>
          <p:nvSpPr>
            <p:cNvPr id="25" name="矩形: 圆角 24"/>
            <p:cNvSpPr/>
            <p:nvPr/>
          </p:nvSpPr>
          <p:spPr>
            <a:xfrm>
              <a:off x="5237396" y="4940950"/>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Times New Roman" panose="02020603050405020304" charset="0"/>
              </a:endParaRPr>
            </a:p>
          </p:txBody>
        </p:sp>
        <p:sp>
          <p:nvSpPr>
            <p:cNvPr id="26" name="文本框 25"/>
            <p:cNvSpPr txBox="1"/>
            <p:nvPr/>
          </p:nvSpPr>
          <p:spPr>
            <a:xfrm>
              <a:off x="5292654" y="5026345"/>
              <a:ext cx="710916" cy="1228955"/>
            </a:xfrm>
            <a:prstGeom prst="rect">
              <a:avLst/>
            </a:prstGeom>
            <a:grpFill/>
          </p:spPr>
          <p:txBody>
            <a:bodyPr wrap="square" rtlCol="0">
              <a:spAutoFit/>
            </a:bodyPr>
            <a:lstStyle/>
            <a:p>
              <a:pPr algn="ctr"/>
              <a:r>
                <a:rPr lang="en-US" altLang="zh-CN" sz="2700" b="1">
                  <a:solidFill>
                    <a:schemeClr val="accent1"/>
                  </a:solidFill>
                  <a:cs typeface="Times New Roman" panose="02020603050405020304" charset="0"/>
                </a:rPr>
                <a:t>04</a:t>
              </a:r>
              <a:endParaRPr lang="zh-CN" altLang="en-US" sz="2700" b="1">
                <a:solidFill>
                  <a:schemeClr val="accent1"/>
                </a:solidFill>
                <a:cs typeface="Times New Roman" panose="02020603050405020304" charset="0"/>
              </a:endParaRPr>
            </a:p>
          </p:txBody>
        </p:sp>
      </p:grpSp>
      <p:sp>
        <p:nvSpPr>
          <p:cNvPr id="33" name="文本占位符 32"/>
          <p:cNvSpPr>
            <a:spLocks noGrp="1"/>
          </p:cNvSpPr>
          <p:nvPr>
            <p:ph type="body" sz="quarter" idx="10" hasCustomPrompt="1"/>
          </p:nvPr>
        </p:nvSpPr>
        <p:spPr>
          <a:xfrm>
            <a:off x="4554855" y="899795"/>
            <a:ext cx="3345815" cy="571500"/>
          </a:xfr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defRPr lang="en-US" altLang="zh-CN" sz="2000" b="1" kern="1200" noProof="0">
                <a:solidFill>
                  <a:schemeClr val="tx1">
                    <a:lumMod val="85000"/>
                    <a:lumOff val="15000"/>
                  </a:schemeClr>
                </a:solidFill>
                <a:latin typeface="+mn-ea"/>
                <a:ea typeface="+mn-ea"/>
                <a:cs typeface="Times New Roman" panose="0202060305040502030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lumMod val="85000"/>
                  <a:lumOff val="15000"/>
                </a:prstClr>
              </a:solidFill>
              <a:effectLst/>
              <a:uLnTx/>
              <a:uFillTx/>
              <a:latin typeface="+mn-ea"/>
              <a:ea typeface="+mn-ea"/>
              <a:cs typeface="+mn-cs"/>
            </a:endParaRPr>
          </a:p>
        </p:txBody>
      </p:sp>
      <p:sp>
        <p:nvSpPr>
          <p:cNvPr id="34" name="文本占位符 32"/>
          <p:cNvSpPr>
            <a:spLocks noGrp="1"/>
          </p:cNvSpPr>
          <p:nvPr>
            <p:ph type="body" sz="quarter" idx="11" hasCustomPrompt="1"/>
          </p:nvPr>
        </p:nvSpPr>
        <p:spPr>
          <a:xfrm>
            <a:off x="4554855" y="1858645"/>
            <a:ext cx="3346450" cy="521970"/>
          </a:xfr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defRPr lang="en-US" altLang="zh-CN" sz="2100" b="1" kern="1200" noProof="0">
                <a:solidFill>
                  <a:schemeClr val="tx1">
                    <a:lumMod val="85000"/>
                    <a:lumOff val="15000"/>
                  </a:schemeClr>
                </a:solidFill>
                <a:latin typeface="+mn-ea"/>
                <a:ea typeface="+mn-ea"/>
                <a:cs typeface="Times New Roman" panose="02020603050405020304" charset="0"/>
              </a:defRPr>
            </a:lvl1pPr>
          </a:lstStyle>
          <a:p>
            <a:pPr algn="l"/>
            <a:endParaRPr lang="en-US" altLang="zh-CN" sz="2800" b="1">
              <a:solidFill>
                <a:schemeClr val="tx1">
                  <a:lumMod val="85000"/>
                  <a:lumOff val="15000"/>
                </a:schemeClr>
              </a:solidFill>
              <a:latin typeface="+mn-ea"/>
            </a:endParaRPr>
          </a:p>
        </p:txBody>
      </p:sp>
      <p:sp>
        <p:nvSpPr>
          <p:cNvPr id="36" name="文本占位符 32"/>
          <p:cNvSpPr>
            <a:spLocks noGrp="1"/>
          </p:cNvSpPr>
          <p:nvPr>
            <p:ph type="body" sz="quarter" idx="13" hasCustomPrompt="1"/>
          </p:nvPr>
        </p:nvSpPr>
        <p:spPr>
          <a:xfrm>
            <a:off x="4554855" y="3776345"/>
            <a:ext cx="3346450" cy="521970"/>
          </a:xfr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defRPr lang="en-US" altLang="zh-CN" sz="2100" b="1" kern="1200" noProof="0">
                <a:solidFill>
                  <a:schemeClr val="tx1">
                    <a:lumMod val="85000"/>
                    <a:lumOff val="15000"/>
                  </a:schemeClr>
                </a:solidFill>
                <a:latin typeface="+mn-ea"/>
                <a:ea typeface="+mn-ea"/>
                <a:cs typeface="Times New Roman" panose="02020603050405020304" charset="0"/>
              </a:defRPr>
            </a:lvl1pPr>
          </a:lstStyle>
          <a:p>
            <a:pPr algn="l"/>
            <a:endParaRPr lang="zh-CN" altLang="en-US" sz="2800" b="1">
              <a:solidFill>
                <a:schemeClr val="tx1">
                  <a:lumMod val="85000"/>
                  <a:lumOff val="15000"/>
                </a:schemeClr>
              </a:solidFill>
              <a:latin typeface="+mn-ea"/>
            </a:endParaRPr>
          </a:p>
        </p:txBody>
      </p:sp>
      <p:sp>
        <p:nvSpPr>
          <p:cNvPr id="2" name="文本占位符 32"/>
          <p:cNvSpPr>
            <a:spLocks noGrp="1"/>
          </p:cNvSpPr>
          <p:nvPr>
            <p:ph type="body" sz="quarter" idx="14" hasCustomPrompt="1"/>
          </p:nvPr>
        </p:nvSpPr>
        <p:spPr>
          <a:xfrm>
            <a:off x="4554855" y="2773680"/>
            <a:ext cx="3346450" cy="521970"/>
          </a:xfr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defRPr lang="en-US" altLang="zh-CN" sz="2100" b="1" kern="1200" noProof="0">
                <a:solidFill>
                  <a:schemeClr val="tx1">
                    <a:lumMod val="85000"/>
                    <a:lumOff val="15000"/>
                  </a:schemeClr>
                </a:solidFill>
                <a:latin typeface="+mn-ea"/>
                <a:ea typeface="+mn-ea"/>
                <a:cs typeface="Times New Roman" panose="02020603050405020304" charset="0"/>
              </a:defRPr>
            </a:lvl1pPr>
          </a:lstStyle>
          <a:p>
            <a:pPr algn="l"/>
            <a:endParaRPr lang="zh-CN" altLang="en-US" sz="2800" b="1">
              <a:solidFill>
                <a:schemeClr val="tx1">
                  <a:lumMod val="85000"/>
                  <a:lumOff val="15000"/>
                </a:schemeClr>
              </a:solidFill>
              <a:latin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7" name="矩形: 圆角 6"/>
          <p:cNvSpPr/>
          <p:nvPr userDrawn="1"/>
        </p:nvSpPr>
        <p:spPr>
          <a:xfrm>
            <a:off x="-9525" y="4599487"/>
            <a:ext cx="9153525" cy="577271"/>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8" name="任意多边形: 形状 7"/>
          <p:cNvSpPr/>
          <p:nvPr userDrawn="1"/>
        </p:nvSpPr>
        <p:spPr>
          <a:xfrm>
            <a:off x="2954329" y="783595"/>
            <a:ext cx="3236612" cy="3032923"/>
          </a:xfrm>
          <a:custGeom>
            <a:avLst/>
            <a:gdLst>
              <a:gd name="connsiteX0" fmla="*/ 648891 w 2409825"/>
              <a:gd name="connsiteY0" fmla="*/ 2265998 h 2257425"/>
              <a:gd name="connsiteX1" fmla="*/ 87868 w 2409825"/>
              <a:gd name="connsiteY1" fmla="*/ 1942148 h 2257425"/>
              <a:gd name="connsiteX2" fmla="*/ 87868 w 2409825"/>
              <a:gd name="connsiteY2" fmla="*/ 1293495 h 2257425"/>
              <a:gd name="connsiteX3" fmla="*/ 646986 w 2409825"/>
              <a:gd name="connsiteY3" fmla="*/ 323850 h 2257425"/>
              <a:gd name="connsiteX4" fmla="*/ 1208008 w 2409825"/>
              <a:gd name="connsiteY4" fmla="*/ 0 h 2257425"/>
              <a:gd name="connsiteX5" fmla="*/ 1769031 w 2409825"/>
              <a:gd name="connsiteY5" fmla="*/ 323850 h 2257425"/>
              <a:gd name="connsiteX6" fmla="*/ 2329101 w 2409825"/>
              <a:gd name="connsiteY6" fmla="*/ 1293495 h 2257425"/>
              <a:gd name="connsiteX7" fmla="*/ 2329101 w 2409825"/>
              <a:gd name="connsiteY7" fmla="*/ 1942148 h 2257425"/>
              <a:gd name="connsiteX8" fmla="*/ 1768078 w 2409825"/>
              <a:gd name="connsiteY8" fmla="*/ 2265998 h 2257425"/>
              <a:gd name="connsiteX9" fmla="*/ 648891 w 2409825"/>
              <a:gd name="connsiteY9" fmla="*/ 226599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9825" h="2257425">
                <a:moveTo>
                  <a:pt x="648891" y="2265998"/>
                </a:moveTo>
                <a:cubicBezTo>
                  <a:pt x="414576" y="2265998"/>
                  <a:pt x="205026" y="2145030"/>
                  <a:pt x="87868" y="1942148"/>
                </a:cubicBezTo>
                <a:cubicBezTo>
                  <a:pt x="-29289" y="1739265"/>
                  <a:pt x="-29289" y="1496378"/>
                  <a:pt x="87868" y="1293495"/>
                </a:cubicBezTo>
                <a:lnTo>
                  <a:pt x="646986" y="323850"/>
                </a:lnTo>
                <a:cubicBezTo>
                  <a:pt x="764143" y="120968"/>
                  <a:pt x="973693" y="0"/>
                  <a:pt x="1208008" y="0"/>
                </a:cubicBezTo>
                <a:cubicBezTo>
                  <a:pt x="1442323" y="0"/>
                  <a:pt x="1651873" y="120968"/>
                  <a:pt x="1769031" y="323850"/>
                </a:cubicBezTo>
                <a:lnTo>
                  <a:pt x="2329101" y="1293495"/>
                </a:lnTo>
                <a:cubicBezTo>
                  <a:pt x="2446258" y="1496378"/>
                  <a:pt x="2446258" y="1739265"/>
                  <a:pt x="2329101" y="1942148"/>
                </a:cubicBezTo>
                <a:cubicBezTo>
                  <a:pt x="2211943" y="2145030"/>
                  <a:pt x="2002393" y="2265998"/>
                  <a:pt x="1768078" y="2265998"/>
                </a:cubicBezTo>
                <a:lnTo>
                  <a:pt x="648891" y="2265998"/>
                </a:lnTo>
                <a:close/>
              </a:path>
            </a:pathLst>
          </a:custGeom>
          <a:solidFill>
            <a:schemeClr val="bg1"/>
          </a:solidFill>
          <a:ln w="9525" cap="flat">
            <a:noFill/>
            <a:prstDash val="solid"/>
            <a:miter/>
          </a:ln>
          <a:effectLst>
            <a:outerShdw blurRad="63500" sx="102000" sy="102000" algn="ctr" rotWithShape="0">
              <a:prstClr val="black">
                <a:alpha val="20000"/>
              </a:prstClr>
            </a:outerShdw>
          </a:effectLst>
        </p:spPr>
        <p:txBody>
          <a:bodyPr rtlCol="0" anchor="ctr"/>
          <a:lstStyle/>
          <a:p>
            <a:endParaRPr lang="zh-CN" altLang="en-US" sz="1350">
              <a:cs typeface="Times New Roman" panose="02020603050405020304" charset="0"/>
            </a:endParaRPr>
          </a:p>
        </p:txBody>
      </p:sp>
      <p:sp>
        <p:nvSpPr>
          <p:cNvPr id="12" name="任意多边形: 形状 11"/>
          <p:cNvSpPr/>
          <p:nvPr userDrawn="1"/>
        </p:nvSpPr>
        <p:spPr>
          <a:xfrm>
            <a:off x="2735604" y="579221"/>
            <a:ext cx="3672792" cy="3441653"/>
          </a:xfrm>
          <a:custGeom>
            <a:avLst/>
            <a:gdLst>
              <a:gd name="connsiteX0" fmla="*/ 648891 w 2409825"/>
              <a:gd name="connsiteY0" fmla="*/ 2265998 h 2257425"/>
              <a:gd name="connsiteX1" fmla="*/ 87868 w 2409825"/>
              <a:gd name="connsiteY1" fmla="*/ 1942148 h 2257425"/>
              <a:gd name="connsiteX2" fmla="*/ 87868 w 2409825"/>
              <a:gd name="connsiteY2" fmla="*/ 1293495 h 2257425"/>
              <a:gd name="connsiteX3" fmla="*/ 646986 w 2409825"/>
              <a:gd name="connsiteY3" fmla="*/ 323850 h 2257425"/>
              <a:gd name="connsiteX4" fmla="*/ 1208008 w 2409825"/>
              <a:gd name="connsiteY4" fmla="*/ 0 h 2257425"/>
              <a:gd name="connsiteX5" fmla="*/ 1769031 w 2409825"/>
              <a:gd name="connsiteY5" fmla="*/ 323850 h 2257425"/>
              <a:gd name="connsiteX6" fmla="*/ 2329101 w 2409825"/>
              <a:gd name="connsiteY6" fmla="*/ 1293495 h 2257425"/>
              <a:gd name="connsiteX7" fmla="*/ 2329101 w 2409825"/>
              <a:gd name="connsiteY7" fmla="*/ 1942148 h 2257425"/>
              <a:gd name="connsiteX8" fmla="*/ 1768078 w 2409825"/>
              <a:gd name="connsiteY8" fmla="*/ 2265998 h 2257425"/>
              <a:gd name="connsiteX9" fmla="*/ 648891 w 2409825"/>
              <a:gd name="connsiteY9" fmla="*/ 226599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9825" h="2257425">
                <a:moveTo>
                  <a:pt x="648891" y="2265998"/>
                </a:moveTo>
                <a:cubicBezTo>
                  <a:pt x="414576" y="2265998"/>
                  <a:pt x="205026" y="2145030"/>
                  <a:pt x="87868" y="1942148"/>
                </a:cubicBezTo>
                <a:cubicBezTo>
                  <a:pt x="-29289" y="1739265"/>
                  <a:pt x="-29289" y="1496378"/>
                  <a:pt x="87868" y="1293495"/>
                </a:cubicBezTo>
                <a:lnTo>
                  <a:pt x="646986" y="323850"/>
                </a:lnTo>
                <a:cubicBezTo>
                  <a:pt x="764143" y="120968"/>
                  <a:pt x="973693" y="0"/>
                  <a:pt x="1208008" y="0"/>
                </a:cubicBezTo>
                <a:cubicBezTo>
                  <a:pt x="1442323" y="0"/>
                  <a:pt x="1651873" y="120968"/>
                  <a:pt x="1769031" y="323850"/>
                </a:cubicBezTo>
                <a:lnTo>
                  <a:pt x="2329101" y="1293495"/>
                </a:lnTo>
                <a:cubicBezTo>
                  <a:pt x="2446258" y="1496378"/>
                  <a:pt x="2446258" y="1739265"/>
                  <a:pt x="2329101" y="1942148"/>
                </a:cubicBezTo>
                <a:cubicBezTo>
                  <a:pt x="2211943" y="2145030"/>
                  <a:pt x="2002393" y="2265998"/>
                  <a:pt x="1768078" y="2265998"/>
                </a:cubicBezTo>
                <a:lnTo>
                  <a:pt x="648891" y="2265998"/>
                </a:lnTo>
                <a:close/>
              </a:path>
            </a:pathLst>
          </a:custGeom>
          <a:noFill/>
          <a:ln w="9525" cap="flat">
            <a:solidFill>
              <a:schemeClr val="accent1"/>
            </a:solidFill>
            <a:prstDash val="solid"/>
            <a:miter/>
          </a:ln>
          <a:effectLst>
            <a:outerShdw blurRad="63500" sx="102000" sy="102000" algn="ctr" rotWithShape="0">
              <a:prstClr val="black">
                <a:alpha val="20000"/>
              </a:prstClr>
            </a:outerShdw>
          </a:effectLst>
        </p:spPr>
        <p:txBody>
          <a:bodyPr rtlCol="0" anchor="ctr"/>
          <a:lstStyle/>
          <a:p>
            <a:endParaRPr lang="zh-CN" altLang="en-US" sz="1350">
              <a:cs typeface="Times New Roman" panose="02020603050405020304" charset="0"/>
            </a:endParaRPr>
          </a:p>
        </p:txBody>
      </p:sp>
      <p:sp>
        <p:nvSpPr>
          <p:cNvPr id="14" name="文本占位符 13"/>
          <p:cNvSpPr>
            <a:spLocks noGrp="1"/>
          </p:cNvSpPr>
          <p:nvPr>
            <p:ph type="body" sz="quarter" idx="10" hasCustomPrompt="1"/>
          </p:nvPr>
        </p:nvSpPr>
        <p:spPr>
          <a:xfrm>
            <a:off x="3811270" y="1122045"/>
            <a:ext cx="1692275" cy="1861185"/>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defRPr lang="zh-CN" altLang="en-US" sz="1200" b="1" kern="1200" noProof="0">
                <a:solidFill>
                  <a:schemeClr val="accent1"/>
                </a:solidFill>
                <a:latin typeface="+mn-lt"/>
                <a:ea typeface="+mn-ea"/>
                <a:cs typeface="Times New Roman" panose="0202060305040502030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500" b="1" i="0" u="none" strike="noStrike" kern="1200" cap="none" spc="0" normalizeH="0" baseline="0" noProof="0">
                <a:ln>
                  <a:noFill/>
                </a:ln>
                <a:solidFill>
                  <a:srgbClr val="4472C4"/>
                </a:solidFill>
                <a:effectLst/>
                <a:uLnTx/>
                <a:uFillTx/>
                <a:latin typeface="+mn-lt"/>
                <a:ea typeface="+mn-ea"/>
                <a:cs typeface="+mn-cs"/>
              </a:rPr>
              <a:t>01</a:t>
            </a:r>
            <a:endParaRPr kumimoji="0" lang="zh-CN" altLang="en-US" sz="11500" b="1" i="0" u="none" strike="noStrike" kern="1200" cap="none" spc="0" normalizeH="0" baseline="0" noProof="0">
              <a:ln>
                <a:noFill/>
              </a:ln>
              <a:solidFill>
                <a:srgbClr val="4472C4"/>
              </a:solidFill>
              <a:effectLst/>
              <a:uLnTx/>
              <a:uFillTx/>
              <a:latin typeface="+mn-lt"/>
              <a:ea typeface="+mn-ea"/>
              <a:cs typeface="+mn-cs"/>
            </a:endParaRPr>
          </a:p>
        </p:txBody>
      </p:sp>
      <p:sp>
        <p:nvSpPr>
          <p:cNvPr id="36" name="文本占位符 32"/>
          <p:cNvSpPr>
            <a:spLocks noGrp="1"/>
          </p:cNvSpPr>
          <p:nvPr>
            <p:ph type="body" sz="quarter" idx="13" hasCustomPrompt="1"/>
          </p:nvPr>
        </p:nvSpPr>
        <p:spPr>
          <a:xfrm>
            <a:off x="3061970" y="2843530"/>
            <a:ext cx="3346450" cy="521970"/>
          </a:xfr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defRPr lang="en-US" altLang="zh-CN" sz="2100" b="1" kern="1200" noProof="0">
                <a:solidFill>
                  <a:schemeClr val="tx1">
                    <a:lumMod val="85000"/>
                    <a:lumOff val="15000"/>
                  </a:schemeClr>
                </a:solidFill>
                <a:latin typeface="+mn-ea"/>
                <a:ea typeface="+mn-ea"/>
                <a:cs typeface="Times New Roman" panose="02020603050405020304" charset="0"/>
              </a:defRPr>
            </a:lvl1pPr>
          </a:lstStyle>
          <a:p>
            <a:pPr algn="l"/>
            <a:endParaRPr lang="zh-CN" altLang="en-US" sz="2800" b="1">
              <a:solidFill>
                <a:schemeClr val="tx1">
                  <a:lumMod val="85000"/>
                  <a:lumOff val="15000"/>
                </a:schemeClr>
              </a:solidFill>
              <a:latin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cxnSp>
        <p:nvCxnSpPr>
          <p:cNvPr id="8" name="直接连接符 7"/>
          <p:cNvCxnSpPr/>
          <p:nvPr userDrawn="1"/>
        </p:nvCxnSpPr>
        <p:spPr>
          <a:xfrm>
            <a:off x="0" y="695063"/>
            <a:ext cx="914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0" y="178653"/>
            <a:ext cx="407194" cy="516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12" name="文本占位符 11"/>
          <p:cNvSpPr>
            <a:spLocks noGrp="1"/>
          </p:cNvSpPr>
          <p:nvPr>
            <p:ph type="body" sz="quarter" idx="10" hasCustomPrompt="1"/>
          </p:nvPr>
        </p:nvSpPr>
        <p:spPr>
          <a:xfrm>
            <a:off x="407035" y="178435"/>
            <a:ext cx="4120515" cy="521970"/>
          </a:xfr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defRPr kumimoji="0" lang="zh-CN" altLang="en-US" sz="2100" b="1" i="0" u="none" strike="noStrike" kern="1200" cap="none" spc="0" normalizeH="0" baseline="0" noProof="0">
                <a:ln>
                  <a:noFill/>
                </a:ln>
                <a:solidFill>
                  <a:schemeClr val="accent1"/>
                </a:solidFill>
                <a:effectLst/>
                <a:uLnTx/>
                <a:uFillTx/>
                <a:latin typeface="Arial" panose="020B0604020202020204"/>
                <a:ea typeface="微软雅黑" panose="020B0503020204020204" pitchFamily="34" charset="-122"/>
                <a:cs typeface="Times New Roman" panose="0202060305040502030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472C4"/>
                </a:solidFill>
                <a:effectLst/>
                <a:uLnTx/>
                <a:uFillTx/>
                <a:latin typeface="+mn-lt"/>
                <a:ea typeface="+mn-ea"/>
                <a:cs typeface="+mn-cs"/>
              </a:rPr>
              <a:t>请输入你的标题或观点</a:t>
            </a:r>
          </a:p>
        </p:txBody>
      </p:sp>
      <p:pic>
        <p:nvPicPr>
          <p:cNvPr id="2" name="图片 1"/>
          <p:cNvPicPr>
            <a:picLocks noChangeAspect="1"/>
          </p:cNvPicPr>
          <p:nvPr userDrawn="1"/>
        </p:nvPicPr>
        <p:blipFill>
          <a:blip r:embed="rId2">
            <a:clrChange>
              <a:clrFrom>
                <a:srgbClr val="FFFFFF"/>
              </a:clrFrom>
              <a:clrTo>
                <a:srgbClr val="FFFFFF">
                  <a:alpha val="0"/>
                </a:srgbClr>
              </a:clrTo>
            </a:clrChange>
          </a:blip>
          <a:stretch>
            <a:fillRect/>
          </a:stretch>
        </p:blipFill>
        <p:spPr>
          <a:xfrm>
            <a:off x="8209424" y="0"/>
            <a:ext cx="779313" cy="69506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文版式页2">
    <p:spTree>
      <p:nvGrpSpPr>
        <p:cNvPr id="1" name=""/>
        <p:cNvGrpSpPr/>
        <p:nvPr/>
      </p:nvGrpSpPr>
      <p:grpSpPr>
        <a:xfrm>
          <a:off x="0" y="0"/>
          <a:ext cx="0" cy="0"/>
          <a:chOff x="0" y="0"/>
          <a:chExt cx="0" cy="0"/>
        </a:xfrm>
      </p:grpSpPr>
      <p:cxnSp>
        <p:nvCxnSpPr>
          <p:cNvPr id="8" name="直接连接符 7"/>
          <p:cNvCxnSpPr/>
          <p:nvPr userDrawn="1"/>
        </p:nvCxnSpPr>
        <p:spPr>
          <a:xfrm>
            <a:off x="0" y="695063"/>
            <a:ext cx="914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0" y="178653"/>
            <a:ext cx="407194" cy="516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12" name="文本占位符 11"/>
          <p:cNvSpPr>
            <a:spLocks noGrp="1"/>
          </p:cNvSpPr>
          <p:nvPr>
            <p:ph type="body" sz="quarter" idx="10" hasCustomPrompt="1"/>
          </p:nvPr>
        </p:nvSpPr>
        <p:spPr>
          <a:xfrm>
            <a:off x="407035" y="178435"/>
            <a:ext cx="4112895" cy="521970"/>
          </a:xfr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defRPr kumimoji="0" lang="zh-CN" altLang="en-US" sz="2100" b="1" i="0" u="none" strike="noStrike" kern="1200" cap="none" spc="0" normalizeH="0" baseline="0" noProof="0">
                <a:ln>
                  <a:noFill/>
                </a:ln>
                <a:solidFill>
                  <a:schemeClr val="accent1"/>
                </a:solidFill>
                <a:effectLst/>
                <a:uLnTx/>
                <a:uFillTx/>
                <a:latin typeface="Arial" panose="020B0604020202020204"/>
                <a:ea typeface="微软雅黑" panose="020B0503020204020204" pitchFamily="34" charset="-122"/>
                <a:cs typeface="Times New Roman" panose="0202060305040502030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472C4"/>
                </a:solidFill>
                <a:effectLst/>
                <a:uLnTx/>
                <a:uFillTx/>
                <a:latin typeface="+mn-lt"/>
                <a:ea typeface="+mn-ea"/>
                <a:cs typeface="+mn-cs"/>
              </a:rPr>
              <a:t>请输入你的标题或观点</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文版式页4">
    <p:spTree>
      <p:nvGrpSpPr>
        <p:cNvPr id="1" name=""/>
        <p:cNvGrpSpPr/>
        <p:nvPr/>
      </p:nvGrpSpPr>
      <p:grpSpPr>
        <a:xfrm>
          <a:off x="0" y="0"/>
          <a:ext cx="0" cy="0"/>
          <a:chOff x="0" y="0"/>
          <a:chExt cx="0" cy="0"/>
        </a:xfrm>
      </p:grpSpPr>
      <p:cxnSp>
        <p:nvCxnSpPr>
          <p:cNvPr id="8" name="直接连接符 7"/>
          <p:cNvCxnSpPr/>
          <p:nvPr userDrawn="1"/>
        </p:nvCxnSpPr>
        <p:spPr>
          <a:xfrm>
            <a:off x="0" y="695063"/>
            <a:ext cx="914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0" y="178653"/>
            <a:ext cx="407194" cy="516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12" name="文本占位符 11"/>
          <p:cNvSpPr>
            <a:spLocks noGrp="1"/>
          </p:cNvSpPr>
          <p:nvPr>
            <p:ph type="body" sz="quarter" idx="10" hasCustomPrompt="1"/>
          </p:nvPr>
        </p:nvSpPr>
        <p:spPr>
          <a:xfrm>
            <a:off x="407035" y="178435"/>
            <a:ext cx="3928745" cy="521970"/>
          </a:xfr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defRPr kumimoji="0" lang="zh-CN" altLang="en-US" sz="2100" b="1" i="0" u="none" strike="noStrike" kern="1200" cap="none" spc="0" normalizeH="0" baseline="0" noProof="0">
                <a:ln>
                  <a:noFill/>
                </a:ln>
                <a:solidFill>
                  <a:schemeClr val="accent1"/>
                </a:solidFill>
                <a:effectLst/>
                <a:uLnTx/>
                <a:uFillTx/>
                <a:latin typeface="Arial" panose="020B0604020202020204"/>
                <a:ea typeface="微软雅黑" panose="020B0503020204020204" pitchFamily="34" charset="-122"/>
                <a:cs typeface="Times New Roman" panose="0202060305040502030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472C4"/>
                </a:solidFill>
                <a:effectLst/>
                <a:uLnTx/>
                <a:uFillTx/>
                <a:latin typeface="+mn-lt"/>
                <a:ea typeface="+mn-ea"/>
                <a:cs typeface="+mn-cs"/>
              </a:rPr>
              <a:t>请输入你的标题或观点</a:t>
            </a:r>
          </a:p>
        </p:txBody>
      </p:sp>
      <p:sp>
        <p:nvSpPr>
          <p:cNvPr id="10" name="图片占位符 9"/>
          <p:cNvSpPr>
            <a:spLocks noGrp="1"/>
          </p:cNvSpPr>
          <p:nvPr>
            <p:ph type="pic" sz="quarter" idx="11"/>
          </p:nvPr>
        </p:nvSpPr>
        <p:spPr>
          <a:xfrm>
            <a:off x="3192229" y="1429462"/>
            <a:ext cx="2759543" cy="2760451"/>
          </a:xfrm>
          <a:custGeom>
            <a:avLst/>
            <a:gdLst>
              <a:gd name="connsiteX0" fmla="*/ 1839695 w 3679390"/>
              <a:gd name="connsiteY0" fmla="*/ 0 h 3679390"/>
              <a:gd name="connsiteX1" fmla="*/ 3679390 w 3679390"/>
              <a:gd name="connsiteY1" fmla="*/ 1839695 h 3679390"/>
              <a:gd name="connsiteX2" fmla="*/ 1839695 w 3679390"/>
              <a:gd name="connsiteY2" fmla="*/ 3679390 h 3679390"/>
              <a:gd name="connsiteX3" fmla="*/ 0 w 3679390"/>
              <a:gd name="connsiteY3" fmla="*/ 1839695 h 3679390"/>
              <a:gd name="connsiteX4" fmla="*/ 1839695 w 3679390"/>
              <a:gd name="connsiteY4" fmla="*/ 0 h 367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390" h="3679390">
                <a:moveTo>
                  <a:pt x="1839695" y="0"/>
                </a:moveTo>
                <a:cubicBezTo>
                  <a:pt x="2855730" y="0"/>
                  <a:pt x="3679390" y="823660"/>
                  <a:pt x="3679390" y="1839695"/>
                </a:cubicBezTo>
                <a:cubicBezTo>
                  <a:pt x="3679390" y="2855730"/>
                  <a:pt x="2855730" y="3679390"/>
                  <a:pt x="1839695" y="3679390"/>
                </a:cubicBezTo>
                <a:cubicBezTo>
                  <a:pt x="823660" y="3679390"/>
                  <a:pt x="0" y="2855730"/>
                  <a:pt x="0" y="1839695"/>
                </a:cubicBezTo>
                <a:cubicBezTo>
                  <a:pt x="0" y="823660"/>
                  <a:pt x="823660" y="0"/>
                  <a:pt x="1839695" y="0"/>
                </a:cubicBezTo>
                <a:close/>
              </a:path>
            </a:pathLst>
          </a:custGeom>
          <a:blipFill dpi="0" rotWithShape="1">
            <a:blip r:embed="rId2"/>
            <a:srcRect/>
            <a:stretch>
              <a:fillRect r="-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350">
                <a:solidFill>
                  <a:schemeClr val="lt1"/>
                </a:solidFill>
              </a:defRPr>
            </a:lvl1pPr>
          </a:lstStyle>
          <a:p>
            <a:pPr marL="0" lvl="0" algn="ctr"/>
            <a:endParaRPr lang="zh-CN" altLang="en-US"/>
          </a:p>
        </p:txBody>
      </p:sp>
      <p:pic>
        <p:nvPicPr>
          <p:cNvPr id="6" name="图片 5"/>
          <p:cNvPicPr>
            <a:picLocks noChangeAspect="1"/>
          </p:cNvPicPr>
          <p:nvPr userDrawn="1"/>
        </p:nvPicPr>
        <p:blipFill>
          <a:blip r:embed="rId3">
            <a:clrChange>
              <a:clrFrom>
                <a:srgbClr val="FFFFFF"/>
              </a:clrFrom>
              <a:clrTo>
                <a:srgbClr val="FFFFFF">
                  <a:alpha val="0"/>
                </a:srgbClr>
              </a:clrTo>
            </a:clrChange>
          </a:blip>
          <a:stretch>
            <a:fillRect/>
          </a:stretch>
        </p:blipFill>
        <p:spPr>
          <a:xfrm>
            <a:off x="8209424" y="0"/>
            <a:ext cx="779313" cy="69506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文版式页5">
    <p:bg>
      <p:bgPr>
        <a:noFill/>
        <a:effectLst/>
      </p:bgPr>
    </p:bg>
    <p:spTree>
      <p:nvGrpSpPr>
        <p:cNvPr id="1" name=""/>
        <p:cNvGrpSpPr/>
        <p:nvPr/>
      </p:nvGrpSpPr>
      <p:grpSpPr>
        <a:xfrm>
          <a:off x="0" y="0"/>
          <a:ext cx="0" cy="0"/>
          <a:chOff x="0" y="0"/>
          <a:chExt cx="0" cy="0"/>
        </a:xfrm>
      </p:grpSpPr>
      <p:sp>
        <p:nvSpPr>
          <p:cNvPr id="23" name="图片占位符 19"/>
          <p:cNvSpPr>
            <a:spLocks noGrp="1"/>
          </p:cNvSpPr>
          <p:nvPr>
            <p:ph type="pic" sz="quarter" idx="14"/>
          </p:nvPr>
        </p:nvSpPr>
        <p:spPr>
          <a:xfrm>
            <a:off x="568452" y="3019059"/>
            <a:ext cx="2343150" cy="1724591"/>
          </a:xfr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350"/>
            </a:lvl1pPr>
          </a:lstStyle>
          <a:p>
            <a:pPr marL="0" lvl="0" algn="ctr"/>
            <a:endParaRPr lang="zh-CN" altLang="en-US"/>
          </a:p>
        </p:txBody>
      </p:sp>
      <p:sp>
        <p:nvSpPr>
          <p:cNvPr id="24" name="图片占位符 19"/>
          <p:cNvSpPr>
            <a:spLocks noGrp="1"/>
          </p:cNvSpPr>
          <p:nvPr>
            <p:ph type="pic" sz="quarter" idx="15"/>
          </p:nvPr>
        </p:nvSpPr>
        <p:spPr>
          <a:xfrm>
            <a:off x="3400425" y="3019059"/>
            <a:ext cx="2343150" cy="1724591"/>
          </a:xfr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350"/>
            </a:lvl1pPr>
          </a:lstStyle>
          <a:p>
            <a:pPr marL="0" lvl="0" algn="ctr"/>
            <a:endParaRPr lang="zh-CN" altLang="en-US"/>
          </a:p>
        </p:txBody>
      </p:sp>
      <p:sp>
        <p:nvSpPr>
          <p:cNvPr id="25" name="图片占位符 19"/>
          <p:cNvSpPr>
            <a:spLocks noGrp="1"/>
          </p:cNvSpPr>
          <p:nvPr>
            <p:ph type="pic" sz="quarter" idx="16"/>
          </p:nvPr>
        </p:nvSpPr>
        <p:spPr>
          <a:xfrm>
            <a:off x="6241542" y="3019059"/>
            <a:ext cx="2343150" cy="1724591"/>
          </a:xfr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350"/>
            </a:lvl1pPr>
          </a:lstStyle>
          <a:p>
            <a:pPr marL="0" lvl="0" algn="ctr"/>
            <a:endParaRPr lang="zh-CN" altLang="en-US"/>
          </a:p>
        </p:txBody>
      </p:sp>
      <p:sp>
        <p:nvSpPr>
          <p:cNvPr id="20" name="图片占位符 19"/>
          <p:cNvSpPr>
            <a:spLocks noGrp="1"/>
          </p:cNvSpPr>
          <p:nvPr>
            <p:ph type="pic" sz="quarter" idx="11"/>
          </p:nvPr>
        </p:nvSpPr>
        <p:spPr>
          <a:xfrm>
            <a:off x="568452" y="913339"/>
            <a:ext cx="2343150" cy="1724591"/>
          </a:xfr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zh-CN" altLang="en-US" sz="1350"/>
            </a:lvl1pPr>
          </a:lstStyle>
          <a:p>
            <a:pPr marL="0" lvl="0" algn="ctr"/>
            <a:endParaRPr lang="zh-CN" altLang="en-US"/>
          </a:p>
        </p:txBody>
      </p:sp>
      <p:sp>
        <p:nvSpPr>
          <p:cNvPr id="21" name="图片占位符 19"/>
          <p:cNvSpPr>
            <a:spLocks noGrp="1"/>
          </p:cNvSpPr>
          <p:nvPr>
            <p:ph type="pic" sz="quarter" idx="12"/>
          </p:nvPr>
        </p:nvSpPr>
        <p:spPr>
          <a:xfrm>
            <a:off x="3400425" y="913339"/>
            <a:ext cx="2343150" cy="1724591"/>
          </a:xfr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350"/>
            </a:lvl1pPr>
          </a:lstStyle>
          <a:p>
            <a:pPr marL="0" lvl="0" algn="ctr"/>
            <a:endParaRPr lang="zh-CN" altLang="en-US"/>
          </a:p>
        </p:txBody>
      </p:sp>
      <p:sp>
        <p:nvSpPr>
          <p:cNvPr id="22" name="图片占位符 19"/>
          <p:cNvSpPr>
            <a:spLocks noGrp="1"/>
          </p:cNvSpPr>
          <p:nvPr>
            <p:ph type="pic" sz="quarter" idx="13"/>
          </p:nvPr>
        </p:nvSpPr>
        <p:spPr>
          <a:xfrm>
            <a:off x="6241542" y="913339"/>
            <a:ext cx="2343150" cy="1724591"/>
          </a:xfr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350"/>
            </a:lvl1pPr>
          </a:lstStyle>
          <a:p>
            <a:pPr marL="0" lvl="0" algn="ctr"/>
            <a:endParaRPr lang="zh-CN" altLang="en-US"/>
          </a:p>
        </p:txBody>
      </p:sp>
      <p:cxnSp>
        <p:nvCxnSpPr>
          <p:cNvPr id="8" name="直接连接符 7"/>
          <p:cNvCxnSpPr/>
          <p:nvPr userDrawn="1"/>
        </p:nvCxnSpPr>
        <p:spPr>
          <a:xfrm>
            <a:off x="0" y="695063"/>
            <a:ext cx="914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0" y="178653"/>
            <a:ext cx="407194" cy="516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12" name="文本占位符 11"/>
          <p:cNvSpPr>
            <a:spLocks noGrp="1"/>
          </p:cNvSpPr>
          <p:nvPr>
            <p:ph type="body" sz="quarter" idx="10" hasCustomPrompt="1"/>
          </p:nvPr>
        </p:nvSpPr>
        <p:spPr>
          <a:xfrm>
            <a:off x="407035" y="178435"/>
            <a:ext cx="3891280" cy="521970"/>
          </a:xfr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defRPr kumimoji="0" lang="zh-CN" altLang="en-US" sz="2100" b="1" i="0" u="none" strike="noStrike" kern="1200" cap="none" spc="0" normalizeH="0" baseline="0" noProof="0">
                <a:ln>
                  <a:noFill/>
                </a:ln>
                <a:solidFill>
                  <a:schemeClr val="accent1"/>
                </a:solidFill>
                <a:effectLst/>
                <a:uLnTx/>
                <a:uFillTx/>
                <a:latin typeface="Arial" panose="020B0604020202020204"/>
                <a:ea typeface="微软雅黑" panose="020B0503020204020204" pitchFamily="34" charset="-122"/>
                <a:cs typeface="Times New Roman" panose="0202060305040502030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472C4"/>
                </a:solidFill>
                <a:effectLst/>
                <a:uLnTx/>
                <a:uFillTx/>
                <a:latin typeface="+mn-lt"/>
                <a:ea typeface="+mn-ea"/>
                <a:cs typeface="+mn-cs"/>
              </a:rPr>
              <a:t>请输入你的标题或观点</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pic>
        <p:nvPicPr>
          <p:cNvPr id="7" name="图片 6" descr="图片包含 天空, 围栏, 草, 户外&#10;&#10;描述已自动生成"/>
          <p:cNvPicPr>
            <a:picLocks noChangeAspect="1"/>
          </p:cNvPicPr>
          <p:nvPr userDrawn="1"/>
        </p:nvPicPr>
        <p:blipFill rotWithShape="1">
          <a:blip r:embed="rId2">
            <a:grayscl/>
            <a:extLst>
              <a:ext uri="{28A0092B-C50C-407E-A947-70E740481C1C}">
                <a14:useLocalDpi xmlns:a14="http://schemas.microsoft.com/office/drawing/2010/main" val="0"/>
              </a:ext>
            </a:extLst>
          </a:blip>
          <a:srcRect t="13210"/>
          <a:stretch>
            <a:fillRect/>
          </a:stretch>
        </p:blipFill>
        <p:spPr>
          <a:xfrm>
            <a:off x="-1" y="539"/>
            <a:ext cx="9144000" cy="4465535"/>
          </a:xfrm>
          <a:prstGeom prst="rect">
            <a:avLst/>
          </a:prstGeom>
        </p:spPr>
      </p:pic>
      <p:sp>
        <p:nvSpPr>
          <p:cNvPr id="8" name="矩形 7"/>
          <p:cNvSpPr/>
          <p:nvPr userDrawn="1"/>
        </p:nvSpPr>
        <p:spPr>
          <a:xfrm>
            <a:off x="476" y="476"/>
            <a:ext cx="9144000" cy="5145194"/>
          </a:xfrm>
          <a:prstGeom prst="rect">
            <a:avLst/>
          </a:prstGeom>
          <a:gradFill>
            <a:gsLst>
              <a:gs pos="0">
                <a:schemeClr val="bg1"/>
              </a:gs>
              <a:gs pos="100000">
                <a:schemeClr val="bg1">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9" name="任意多边形: 形状 8"/>
          <p:cNvSpPr/>
          <p:nvPr userDrawn="1"/>
        </p:nvSpPr>
        <p:spPr>
          <a:xfrm>
            <a:off x="-1" y="3377082"/>
            <a:ext cx="9144000" cy="1670040"/>
          </a:xfrm>
          <a:custGeom>
            <a:avLst/>
            <a:gdLst>
              <a:gd name="connsiteX0" fmla="*/ 908123 w 12192000"/>
              <a:gd name="connsiteY0" fmla="*/ 320 h 2218133"/>
              <a:gd name="connsiteX1" fmla="*/ 1138602 w 12192000"/>
              <a:gd name="connsiteY1" fmla="*/ 2145 h 2218133"/>
              <a:gd name="connsiteX2" fmla="*/ 5603459 w 12192000"/>
              <a:gd name="connsiteY2" fmla="*/ 998388 h 2218133"/>
              <a:gd name="connsiteX3" fmla="*/ 11322057 w 12192000"/>
              <a:gd name="connsiteY3" fmla="*/ 39043 h 2218133"/>
              <a:gd name="connsiteX4" fmla="*/ 12192000 w 12192000"/>
              <a:gd name="connsiteY4" fmla="*/ 174335 h 2218133"/>
              <a:gd name="connsiteX5" fmla="*/ 12192000 w 12192000"/>
              <a:gd name="connsiteY5" fmla="*/ 2218133 h 2218133"/>
              <a:gd name="connsiteX6" fmla="*/ 0 w 12192000"/>
              <a:gd name="connsiteY6" fmla="*/ 2218133 h 2218133"/>
              <a:gd name="connsiteX7" fmla="*/ 0 w 12192000"/>
              <a:gd name="connsiteY7" fmla="*/ 100540 h 2218133"/>
              <a:gd name="connsiteX8" fmla="*/ 908123 w 12192000"/>
              <a:gd name="connsiteY8" fmla="*/ 320 h 2218133"/>
              <a:gd name="connsiteX0-1" fmla="*/ 908123 w 12192000"/>
              <a:gd name="connsiteY0-2" fmla="*/ 95324 h 2313137"/>
              <a:gd name="connsiteX1-3" fmla="*/ 1138602 w 12192000"/>
              <a:gd name="connsiteY1-4" fmla="*/ 97149 h 2313137"/>
              <a:gd name="connsiteX2-5" fmla="*/ 6546887 w 12192000"/>
              <a:gd name="connsiteY2-6" fmla="*/ 1398192 h 2313137"/>
              <a:gd name="connsiteX3-7" fmla="*/ 11322057 w 12192000"/>
              <a:gd name="connsiteY3-8" fmla="*/ 134047 h 2313137"/>
              <a:gd name="connsiteX4-9" fmla="*/ 12192000 w 12192000"/>
              <a:gd name="connsiteY4-10" fmla="*/ 269339 h 2313137"/>
              <a:gd name="connsiteX5-11" fmla="*/ 12192000 w 12192000"/>
              <a:gd name="connsiteY5-12" fmla="*/ 2313137 h 2313137"/>
              <a:gd name="connsiteX6-13" fmla="*/ 0 w 12192000"/>
              <a:gd name="connsiteY6-14" fmla="*/ 2313137 h 2313137"/>
              <a:gd name="connsiteX7-15" fmla="*/ 0 w 12192000"/>
              <a:gd name="connsiteY7-16" fmla="*/ 195544 h 2313137"/>
              <a:gd name="connsiteX8-17" fmla="*/ 908123 w 12192000"/>
              <a:gd name="connsiteY8-18" fmla="*/ 95324 h 2313137"/>
              <a:gd name="connsiteX0-19" fmla="*/ 908123 w 12192000"/>
              <a:gd name="connsiteY0-20" fmla="*/ 95324 h 2313137"/>
              <a:gd name="connsiteX1-21" fmla="*/ 1138602 w 12192000"/>
              <a:gd name="connsiteY1-22" fmla="*/ 97149 h 2313137"/>
              <a:gd name="connsiteX2-23" fmla="*/ 6546887 w 12192000"/>
              <a:gd name="connsiteY2-24" fmla="*/ 1398192 h 2313137"/>
              <a:gd name="connsiteX3-25" fmla="*/ 11322057 w 12192000"/>
              <a:gd name="connsiteY3-26" fmla="*/ 134047 h 2313137"/>
              <a:gd name="connsiteX4-27" fmla="*/ 12192000 w 12192000"/>
              <a:gd name="connsiteY4-28" fmla="*/ 269339 h 2313137"/>
              <a:gd name="connsiteX5-29" fmla="*/ 12192000 w 12192000"/>
              <a:gd name="connsiteY5-30" fmla="*/ 2313137 h 2313137"/>
              <a:gd name="connsiteX6-31" fmla="*/ 0 w 12192000"/>
              <a:gd name="connsiteY6-32" fmla="*/ 2313137 h 2313137"/>
              <a:gd name="connsiteX7-33" fmla="*/ 0 w 12192000"/>
              <a:gd name="connsiteY7-34" fmla="*/ 195544 h 2313137"/>
              <a:gd name="connsiteX8-35" fmla="*/ 908123 w 12192000"/>
              <a:gd name="connsiteY8-36" fmla="*/ 95324 h 2313137"/>
              <a:gd name="connsiteX0-37" fmla="*/ 0 w 12192000"/>
              <a:gd name="connsiteY0-38" fmla="*/ 262990 h 2380583"/>
              <a:gd name="connsiteX1-39" fmla="*/ 1138602 w 12192000"/>
              <a:gd name="connsiteY1-40" fmla="*/ 164595 h 2380583"/>
              <a:gd name="connsiteX2-41" fmla="*/ 6546887 w 12192000"/>
              <a:gd name="connsiteY2-42" fmla="*/ 1465638 h 2380583"/>
              <a:gd name="connsiteX3-43" fmla="*/ 11322057 w 12192000"/>
              <a:gd name="connsiteY3-44" fmla="*/ 201493 h 2380583"/>
              <a:gd name="connsiteX4-45" fmla="*/ 12192000 w 12192000"/>
              <a:gd name="connsiteY4-46" fmla="*/ 336785 h 2380583"/>
              <a:gd name="connsiteX5-47" fmla="*/ 12192000 w 12192000"/>
              <a:gd name="connsiteY5-48" fmla="*/ 2380583 h 2380583"/>
              <a:gd name="connsiteX6-49" fmla="*/ 0 w 12192000"/>
              <a:gd name="connsiteY6-50" fmla="*/ 2380583 h 2380583"/>
              <a:gd name="connsiteX7-51" fmla="*/ 0 w 12192000"/>
              <a:gd name="connsiteY7-52" fmla="*/ 262990 h 2380583"/>
              <a:gd name="connsiteX0-53" fmla="*/ 0 w 12192000"/>
              <a:gd name="connsiteY0-54" fmla="*/ 201454 h 2319047"/>
              <a:gd name="connsiteX1-55" fmla="*/ 1138602 w 12192000"/>
              <a:gd name="connsiteY1-56" fmla="*/ 103059 h 2319047"/>
              <a:gd name="connsiteX2-57" fmla="*/ 6546887 w 12192000"/>
              <a:gd name="connsiteY2-58" fmla="*/ 1404102 h 2319047"/>
              <a:gd name="connsiteX3-59" fmla="*/ 11322057 w 12192000"/>
              <a:gd name="connsiteY3-60" fmla="*/ 139957 h 2319047"/>
              <a:gd name="connsiteX4-61" fmla="*/ 12192000 w 12192000"/>
              <a:gd name="connsiteY4-62" fmla="*/ 275249 h 2319047"/>
              <a:gd name="connsiteX5-63" fmla="*/ 12192000 w 12192000"/>
              <a:gd name="connsiteY5-64" fmla="*/ 2319047 h 2319047"/>
              <a:gd name="connsiteX6-65" fmla="*/ 0 w 12192000"/>
              <a:gd name="connsiteY6-66" fmla="*/ 2319047 h 2319047"/>
              <a:gd name="connsiteX7-67" fmla="*/ 0 w 12192000"/>
              <a:gd name="connsiteY7-68" fmla="*/ 201454 h 2319047"/>
              <a:gd name="connsiteX0-69" fmla="*/ 0 w 12192000"/>
              <a:gd name="connsiteY0-70" fmla="*/ 131737 h 2249330"/>
              <a:gd name="connsiteX1-71" fmla="*/ 1138602 w 12192000"/>
              <a:gd name="connsiteY1-72" fmla="*/ 33342 h 2249330"/>
              <a:gd name="connsiteX2-73" fmla="*/ 6546887 w 12192000"/>
              <a:gd name="connsiteY2-74" fmla="*/ 1334385 h 2249330"/>
              <a:gd name="connsiteX3-75" fmla="*/ 11322057 w 12192000"/>
              <a:gd name="connsiteY3-76" fmla="*/ 70240 h 2249330"/>
              <a:gd name="connsiteX4-77" fmla="*/ 12192000 w 12192000"/>
              <a:gd name="connsiteY4-78" fmla="*/ 205532 h 2249330"/>
              <a:gd name="connsiteX5-79" fmla="*/ 12192000 w 12192000"/>
              <a:gd name="connsiteY5-80" fmla="*/ 2249330 h 2249330"/>
              <a:gd name="connsiteX6-81" fmla="*/ 0 w 12192000"/>
              <a:gd name="connsiteY6-82" fmla="*/ 2249330 h 2249330"/>
              <a:gd name="connsiteX7-83" fmla="*/ 0 w 12192000"/>
              <a:gd name="connsiteY7-84" fmla="*/ 131737 h 2249330"/>
              <a:gd name="connsiteX0-85" fmla="*/ 0 w 12192000"/>
              <a:gd name="connsiteY0-86" fmla="*/ 126077 h 2243670"/>
              <a:gd name="connsiteX1-87" fmla="*/ 1138602 w 12192000"/>
              <a:gd name="connsiteY1-88" fmla="*/ 27682 h 2243670"/>
              <a:gd name="connsiteX2-89" fmla="*/ 6546887 w 12192000"/>
              <a:gd name="connsiteY2-90" fmla="*/ 1328725 h 2243670"/>
              <a:gd name="connsiteX3-91" fmla="*/ 11322057 w 12192000"/>
              <a:gd name="connsiteY3-92" fmla="*/ 64580 h 2243670"/>
              <a:gd name="connsiteX4-93" fmla="*/ 12192000 w 12192000"/>
              <a:gd name="connsiteY4-94" fmla="*/ 199872 h 2243670"/>
              <a:gd name="connsiteX5-95" fmla="*/ 12192000 w 12192000"/>
              <a:gd name="connsiteY5-96" fmla="*/ 2243670 h 2243670"/>
              <a:gd name="connsiteX6-97" fmla="*/ 0 w 12192000"/>
              <a:gd name="connsiteY6-98" fmla="*/ 2243670 h 2243670"/>
              <a:gd name="connsiteX7-99" fmla="*/ 0 w 12192000"/>
              <a:gd name="connsiteY7-100" fmla="*/ 126077 h 2243670"/>
              <a:gd name="connsiteX0-101" fmla="*/ 0 w 12192000"/>
              <a:gd name="connsiteY0-102" fmla="*/ 126077 h 2243670"/>
              <a:gd name="connsiteX1-103" fmla="*/ 1138602 w 12192000"/>
              <a:gd name="connsiteY1-104" fmla="*/ 27682 h 2243670"/>
              <a:gd name="connsiteX2-105" fmla="*/ 6546887 w 12192000"/>
              <a:gd name="connsiteY2-106" fmla="*/ 1328725 h 2243670"/>
              <a:gd name="connsiteX3-107" fmla="*/ 11322057 w 12192000"/>
              <a:gd name="connsiteY3-108" fmla="*/ 64580 h 2243670"/>
              <a:gd name="connsiteX4-109" fmla="*/ 12192000 w 12192000"/>
              <a:gd name="connsiteY4-110" fmla="*/ 199872 h 2243670"/>
              <a:gd name="connsiteX5-111" fmla="*/ 12192000 w 12192000"/>
              <a:gd name="connsiteY5-112" fmla="*/ 2243670 h 2243670"/>
              <a:gd name="connsiteX6-113" fmla="*/ 0 w 12192000"/>
              <a:gd name="connsiteY6-114" fmla="*/ 2243670 h 2243670"/>
              <a:gd name="connsiteX7-115" fmla="*/ 0 w 12192000"/>
              <a:gd name="connsiteY7-116" fmla="*/ 126077 h 2243670"/>
              <a:gd name="connsiteX0-117" fmla="*/ 0 w 12192000"/>
              <a:gd name="connsiteY0-118" fmla="*/ 126077 h 2243670"/>
              <a:gd name="connsiteX1-119" fmla="*/ 1138602 w 12192000"/>
              <a:gd name="connsiteY1-120" fmla="*/ 27682 h 2243670"/>
              <a:gd name="connsiteX2-121" fmla="*/ 6546887 w 12192000"/>
              <a:gd name="connsiteY2-122" fmla="*/ 1328725 h 2243670"/>
              <a:gd name="connsiteX3-123" fmla="*/ 11322057 w 12192000"/>
              <a:gd name="connsiteY3-124" fmla="*/ 64580 h 2243670"/>
              <a:gd name="connsiteX4-125" fmla="*/ 12192000 w 12192000"/>
              <a:gd name="connsiteY4-126" fmla="*/ 199872 h 2243670"/>
              <a:gd name="connsiteX5-127" fmla="*/ 12192000 w 12192000"/>
              <a:gd name="connsiteY5-128" fmla="*/ 2243670 h 2243670"/>
              <a:gd name="connsiteX6-129" fmla="*/ 0 w 12192000"/>
              <a:gd name="connsiteY6-130" fmla="*/ 2243670 h 2243670"/>
              <a:gd name="connsiteX7-131" fmla="*/ 0 w 12192000"/>
              <a:gd name="connsiteY7-132" fmla="*/ 126077 h 2243670"/>
              <a:gd name="connsiteX0-133" fmla="*/ 0 w 12192000"/>
              <a:gd name="connsiteY0-134" fmla="*/ 104448 h 2222041"/>
              <a:gd name="connsiteX1-135" fmla="*/ 1138602 w 12192000"/>
              <a:gd name="connsiteY1-136" fmla="*/ 6053 h 2222041"/>
              <a:gd name="connsiteX2-137" fmla="*/ 6546887 w 12192000"/>
              <a:gd name="connsiteY2-138" fmla="*/ 1307096 h 2222041"/>
              <a:gd name="connsiteX3-139" fmla="*/ 11322057 w 12192000"/>
              <a:gd name="connsiteY3-140" fmla="*/ 42951 h 2222041"/>
              <a:gd name="connsiteX4-141" fmla="*/ 12192000 w 12192000"/>
              <a:gd name="connsiteY4-142" fmla="*/ 178243 h 2222041"/>
              <a:gd name="connsiteX5-143" fmla="*/ 12192000 w 12192000"/>
              <a:gd name="connsiteY5-144" fmla="*/ 2222041 h 2222041"/>
              <a:gd name="connsiteX6-145" fmla="*/ 0 w 12192000"/>
              <a:gd name="connsiteY6-146" fmla="*/ 2222041 h 2222041"/>
              <a:gd name="connsiteX7-147" fmla="*/ 0 w 12192000"/>
              <a:gd name="connsiteY7-148" fmla="*/ 104448 h 2222041"/>
              <a:gd name="connsiteX0-149" fmla="*/ 0 w 12192000"/>
              <a:gd name="connsiteY0-150" fmla="*/ 104448 h 2222041"/>
              <a:gd name="connsiteX1-151" fmla="*/ 1138602 w 12192000"/>
              <a:gd name="connsiteY1-152" fmla="*/ 6053 h 2222041"/>
              <a:gd name="connsiteX2-153" fmla="*/ 6546887 w 12192000"/>
              <a:gd name="connsiteY2-154" fmla="*/ 1307096 h 2222041"/>
              <a:gd name="connsiteX3-155" fmla="*/ 11322057 w 12192000"/>
              <a:gd name="connsiteY3-156" fmla="*/ 42951 h 2222041"/>
              <a:gd name="connsiteX4-157" fmla="*/ 12192000 w 12192000"/>
              <a:gd name="connsiteY4-158" fmla="*/ 178243 h 2222041"/>
              <a:gd name="connsiteX5-159" fmla="*/ 12192000 w 12192000"/>
              <a:gd name="connsiteY5-160" fmla="*/ 2222041 h 2222041"/>
              <a:gd name="connsiteX6-161" fmla="*/ 0 w 12192000"/>
              <a:gd name="connsiteY6-162" fmla="*/ 2222041 h 2222041"/>
              <a:gd name="connsiteX7-163" fmla="*/ 0 w 12192000"/>
              <a:gd name="connsiteY7-164" fmla="*/ 104448 h 2222041"/>
              <a:gd name="connsiteX0-165" fmla="*/ 0 w 12192000"/>
              <a:gd name="connsiteY0-166" fmla="*/ 104448 h 2222041"/>
              <a:gd name="connsiteX1-167" fmla="*/ 1138602 w 12192000"/>
              <a:gd name="connsiteY1-168" fmla="*/ 6053 h 2222041"/>
              <a:gd name="connsiteX2-169" fmla="*/ 6546887 w 12192000"/>
              <a:gd name="connsiteY2-170" fmla="*/ 1307096 h 2222041"/>
              <a:gd name="connsiteX3-171" fmla="*/ 11322057 w 12192000"/>
              <a:gd name="connsiteY3-172" fmla="*/ 42951 h 2222041"/>
              <a:gd name="connsiteX4-173" fmla="*/ 12192000 w 12192000"/>
              <a:gd name="connsiteY4-174" fmla="*/ 178243 h 2222041"/>
              <a:gd name="connsiteX5-175" fmla="*/ 12192000 w 12192000"/>
              <a:gd name="connsiteY5-176" fmla="*/ 2222041 h 2222041"/>
              <a:gd name="connsiteX6-177" fmla="*/ 0 w 12192000"/>
              <a:gd name="connsiteY6-178" fmla="*/ 2222041 h 2222041"/>
              <a:gd name="connsiteX7-179" fmla="*/ 0 w 12192000"/>
              <a:gd name="connsiteY7-180" fmla="*/ 104448 h 2222041"/>
              <a:gd name="connsiteX0-181" fmla="*/ 0 w 12192000"/>
              <a:gd name="connsiteY0-182" fmla="*/ 104448 h 2222041"/>
              <a:gd name="connsiteX1-183" fmla="*/ 1138602 w 12192000"/>
              <a:gd name="connsiteY1-184" fmla="*/ 6053 h 2222041"/>
              <a:gd name="connsiteX2-185" fmla="*/ 6546887 w 12192000"/>
              <a:gd name="connsiteY2-186" fmla="*/ 1307096 h 2222041"/>
              <a:gd name="connsiteX3-187" fmla="*/ 11322057 w 12192000"/>
              <a:gd name="connsiteY3-188" fmla="*/ 42951 h 2222041"/>
              <a:gd name="connsiteX4-189" fmla="*/ 12192000 w 12192000"/>
              <a:gd name="connsiteY4-190" fmla="*/ 178243 h 2222041"/>
              <a:gd name="connsiteX5-191" fmla="*/ 12192000 w 12192000"/>
              <a:gd name="connsiteY5-192" fmla="*/ 2222041 h 2222041"/>
              <a:gd name="connsiteX6-193" fmla="*/ 0 w 12192000"/>
              <a:gd name="connsiteY6-194" fmla="*/ 2222041 h 2222041"/>
              <a:gd name="connsiteX7-195" fmla="*/ 0 w 12192000"/>
              <a:gd name="connsiteY7-196" fmla="*/ 104448 h 2222041"/>
              <a:gd name="connsiteX0-197" fmla="*/ 0 w 12192000"/>
              <a:gd name="connsiteY0-198" fmla="*/ 104448 h 2222041"/>
              <a:gd name="connsiteX1-199" fmla="*/ 1138602 w 12192000"/>
              <a:gd name="connsiteY1-200" fmla="*/ 6053 h 2222041"/>
              <a:gd name="connsiteX2-201" fmla="*/ 6546887 w 12192000"/>
              <a:gd name="connsiteY2-202" fmla="*/ 1307096 h 2222041"/>
              <a:gd name="connsiteX3-203" fmla="*/ 11322057 w 12192000"/>
              <a:gd name="connsiteY3-204" fmla="*/ 42951 h 2222041"/>
              <a:gd name="connsiteX4-205" fmla="*/ 12192000 w 12192000"/>
              <a:gd name="connsiteY4-206" fmla="*/ 178243 h 2222041"/>
              <a:gd name="connsiteX5-207" fmla="*/ 12192000 w 12192000"/>
              <a:gd name="connsiteY5-208" fmla="*/ 2222041 h 2222041"/>
              <a:gd name="connsiteX6-209" fmla="*/ 0 w 12192000"/>
              <a:gd name="connsiteY6-210" fmla="*/ 2222041 h 2222041"/>
              <a:gd name="connsiteX7-211" fmla="*/ 0 w 12192000"/>
              <a:gd name="connsiteY7-212" fmla="*/ 104448 h 2222041"/>
              <a:gd name="connsiteX0-213" fmla="*/ 0 w 12192000"/>
              <a:gd name="connsiteY0-214" fmla="*/ 98865 h 2216458"/>
              <a:gd name="connsiteX1-215" fmla="*/ 1138602 w 12192000"/>
              <a:gd name="connsiteY1-216" fmla="*/ 470 h 2216458"/>
              <a:gd name="connsiteX2-217" fmla="*/ 6546887 w 12192000"/>
              <a:gd name="connsiteY2-218" fmla="*/ 1301513 h 2216458"/>
              <a:gd name="connsiteX3-219" fmla="*/ 11322057 w 12192000"/>
              <a:gd name="connsiteY3-220" fmla="*/ 37368 h 2216458"/>
              <a:gd name="connsiteX4-221" fmla="*/ 12192000 w 12192000"/>
              <a:gd name="connsiteY4-222" fmla="*/ 172660 h 2216458"/>
              <a:gd name="connsiteX5-223" fmla="*/ 12192000 w 12192000"/>
              <a:gd name="connsiteY5-224" fmla="*/ 2216458 h 2216458"/>
              <a:gd name="connsiteX6-225" fmla="*/ 0 w 12192000"/>
              <a:gd name="connsiteY6-226" fmla="*/ 2216458 h 2216458"/>
              <a:gd name="connsiteX7-227" fmla="*/ 0 w 12192000"/>
              <a:gd name="connsiteY7-228" fmla="*/ 98865 h 2216458"/>
              <a:gd name="connsiteX0-229" fmla="*/ 0 w 12192000"/>
              <a:gd name="connsiteY0-230" fmla="*/ 98865 h 2216458"/>
              <a:gd name="connsiteX1-231" fmla="*/ 1071927 w 12192000"/>
              <a:gd name="connsiteY1-232" fmla="*/ 470 h 2216458"/>
              <a:gd name="connsiteX2-233" fmla="*/ 6546887 w 12192000"/>
              <a:gd name="connsiteY2-234" fmla="*/ 1301513 h 2216458"/>
              <a:gd name="connsiteX3-235" fmla="*/ 11322057 w 12192000"/>
              <a:gd name="connsiteY3-236" fmla="*/ 37368 h 2216458"/>
              <a:gd name="connsiteX4-237" fmla="*/ 12192000 w 12192000"/>
              <a:gd name="connsiteY4-238" fmla="*/ 172660 h 2216458"/>
              <a:gd name="connsiteX5-239" fmla="*/ 12192000 w 12192000"/>
              <a:gd name="connsiteY5-240" fmla="*/ 2216458 h 2216458"/>
              <a:gd name="connsiteX6-241" fmla="*/ 0 w 12192000"/>
              <a:gd name="connsiteY6-242" fmla="*/ 2216458 h 2216458"/>
              <a:gd name="connsiteX7-243" fmla="*/ 0 w 12192000"/>
              <a:gd name="connsiteY7-244" fmla="*/ 98865 h 2216458"/>
              <a:gd name="connsiteX0-245" fmla="*/ 0 w 12192000"/>
              <a:gd name="connsiteY0-246" fmla="*/ 98452 h 2216045"/>
              <a:gd name="connsiteX1-247" fmla="*/ 1071927 w 12192000"/>
              <a:gd name="connsiteY1-248" fmla="*/ 57 h 2216045"/>
              <a:gd name="connsiteX2-249" fmla="*/ 6546887 w 12192000"/>
              <a:gd name="connsiteY2-250" fmla="*/ 1301100 h 2216045"/>
              <a:gd name="connsiteX3-251" fmla="*/ 11322057 w 12192000"/>
              <a:gd name="connsiteY3-252" fmla="*/ 36955 h 2216045"/>
              <a:gd name="connsiteX4-253" fmla="*/ 12192000 w 12192000"/>
              <a:gd name="connsiteY4-254" fmla="*/ 172247 h 2216045"/>
              <a:gd name="connsiteX5-255" fmla="*/ 12192000 w 12192000"/>
              <a:gd name="connsiteY5-256" fmla="*/ 2216045 h 2216045"/>
              <a:gd name="connsiteX6-257" fmla="*/ 0 w 12192000"/>
              <a:gd name="connsiteY6-258" fmla="*/ 2216045 h 2216045"/>
              <a:gd name="connsiteX7-259" fmla="*/ 0 w 12192000"/>
              <a:gd name="connsiteY7-260" fmla="*/ 98452 h 2216045"/>
              <a:gd name="connsiteX0-261" fmla="*/ 0 w 12192000"/>
              <a:gd name="connsiteY0-262" fmla="*/ 108394 h 2225987"/>
              <a:gd name="connsiteX1-263" fmla="*/ 1071927 w 12192000"/>
              <a:gd name="connsiteY1-264" fmla="*/ 9999 h 2225987"/>
              <a:gd name="connsiteX2-265" fmla="*/ 6546887 w 12192000"/>
              <a:gd name="connsiteY2-266" fmla="*/ 1311042 h 2225987"/>
              <a:gd name="connsiteX3-267" fmla="*/ 11322057 w 12192000"/>
              <a:gd name="connsiteY3-268" fmla="*/ 46897 h 2225987"/>
              <a:gd name="connsiteX4-269" fmla="*/ 12192000 w 12192000"/>
              <a:gd name="connsiteY4-270" fmla="*/ 182189 h 2225987"/>
              <a:gd name="connsiteX5-271" fmla="*/ 12192000 w 12192000"/>
              <a:gd name="connsiteY5-272" fmla="*/ 2225987 h 2225987"/>
              <a:gd name="connsiteX6-273" fmla="*/ 0 w 12192000"/>
              <a:gd name="connsiteY6-274" fmla="*/ 2225987 h 2225987"/>
              <a:gd name="connsiteX7-275" fmla="*/ 0 w 12192000"/>
              <a:gd name="connsiteY7-276" fmla="*/ 108394 h 22259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92000" h="2225987">
                <a:moveTo>
                  <a:pt x="0" y="108394"/>
                </a:moveTo>
                <a:cubicBezTo>
                  <a:pt x="503185" y="18009"/>
                  <a:pt x="544630" y="-19755"/>
                  <a:pt x="1071927" y="9999"/>
                </a:cubicBezTo>
                <a:cubicBezTo>
                  <a:pt x="1739550" y="47671"/>
                  <a:pt x="4838532" y="1304892"/>
                  <a:pt x="6546887" y="1311042"/>
                </a:cubicBezTo>
                <a:cubicBezTo>
                  <a:pt x="8255242" y="1317192"/>
                  <a:pt x="10886030" y="73114"/>
                  <a:pt x="11322057" y="46897"/>
                </a:cubicBezTo>
                <a:cubicBezTo>
                  <a:pt x="11758084" y="20680"/>
                  <a:pt x="11930873" y="70417"/>
                  <a:pt x="12192000" y="182189"/>
                </a:cubicBezTo>
                <a:lnTo>
                  <a:pt x="12192000" y="2225987"/>
                </a:lnTo>
                <a:lnTo>
                  <a:pt x="0" y="2225987"/>
                </a:lnTo>
                <a:lnTo>
                  <a:pt x="0" y="108394"/>
                </a:lnTo>
                <a:close/>
              </a:path>
            </a:pathLst>
          </a:custGeom>
          <a:gradFill>
            <a:gsLst>
              <a:gs pos="0">
                <a:schemeClr val="bg1"/>
              </a:gs>
              <a:gs pos="100000">
                <a:schemeClr val="bg1">
                  <a:alpha val="81000"/>
                </a:schemeClr>
              </a:gs>
            </a:gsLst>
            <a:lin ang="5400000" scaled="1"/>
          </a:gra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cs typeface="Times New Roman" panose="02020603050405020304" charset="0"/>
            </a:endParaRPr>
          </a:p>
        </p:txBody>
      </p:sp>
      <p:sp>
        <p:nvSpPr>
          <p:cNvPr id="10" name="任意多边形: 形状 9"/>
          <p:cNvSpPr/>
          <p:nvPr userDrawn="1"/>
        </p:nvSpPr>
        <p:spPr>
          <a:xfrm>
            <a:off x="-57151" y="3583070"/>
            <a:ext cx="9258302" cy="1685741"/>
          </a:xfrm>
          <a:custGeom>
            <a:avLst/>
            <a:gdLst>
              <a:gd name="connsiteX0" fmla="*/ 908123 w 12192000"/>
              <a:gd name="connsiteY0" fmla="*/ 320 h 2218133"/>
              <a:gd name="connsiteX1" fmla="*/ 1138602 w 12192000"/>
              <a:gd name="connsiteY1" fmla="*/ 2145 h 2218133"/>
              <a:gd name="connsiteX2" fmla="*/ 5603459 w 12192000"/>
              <a:gd name="connsiteY2" fmla="*/ 998388 h 2218133"/>
              <a:gd name="connsiteX3" fmla="*/ 11322057 w 12192000"/>
              <a:gd name="connsiteY3" fmla="*/ 39043 h 2218133"/>
              <a:gd name="connsiteX4" fmla="*/ 12192000 w 12192000"/>
              <a:gd name="connsiteY4" fmla="*/ 174335 h 2218133"/>
              <a:gd name="connsiteX5" fmla="*/ 12192000 w 12192000"/>
              <a:gd name="connsiteY5" fmla="*/ 2218133 h 2218133"/>
              <a:gd name="connsiteX6" fmla="*/ 0 w 12192000"/>
              <a:gd name="connsiteY6" fmla="*/ 2218133 h 2218133"/>
              <a:gd name="connsiteX7" fmla="*/ 0 w 12192000"/>
              <a:gd name="connsiteY7" fmla="*/ 100540 h 2218133"/>
              <a:gd name="connsiteX8" fmla="*/ 908123 w 12192000"/>
              <a:gd name="connsiteY8" fmla="*/ 320 h 2218133"/>
              <a:gd name="connsiteX0-1" fmla="*/ 908123 w 12192000"/>
              <a:gd name="connsiteY0-2" fmla="*/ 0 h 2217813"/>
              <a:gd name="connsiteX1-3" fmla="*/ 1138602 w 12192000"/>
              <a:gd name="connsiteY1-4" fmla="*/ 1825 h 2217813"/>
              <a:gd name="connsiteX2-5" fmla="*/ 5603459 w 12192000"/>
              <a:gd name="connsiteY2-6" fmla="*/ 998068 h 2217813"/>
              <a:gd name="connsiteX3-7" fmla="*/ 11322057 w 12192000"/>
              <a:gd name="connsiteY3-8" fmla="*/ 38723 h 2217813"/>
              <a:gd name="connsiteX4-9" fmla="*/ 12192000 w 12192000"/>
              <a:gd name="connsiteY4-10" fmla="*/ 174015 h 2217813"/>
              <a:gd name="connsiteX5-11" fmla="*/ 12192000 w 12192000"/>
              <a:gd name="connsiteY5-12" fmla="*/ 2217813 h 2217813"/>
              <a:gd name="connsiteX6-13" fmla="*/ 0 w 12192000"/>
              <a:gd name="connsiteY6-14" fmla="*/ 2217813 h 2217813"/>
              <a:gd name="connsiteX7-15" fmla="*/ 0 w 12192000"/>
              <a:gd name="connsiteY7-16" fmla="*/ 100220 h 2217813"/>
              <a:gd name="connsiteX8-17" fmla="*/ 908123 w 12192000"/>
              <a:gd name="connsiteY8-18" fmla="*/ 0 h 2217813"/>
              <a:gd name="connsiteX0-19" fmla="*/ 870023 w 12192000"/>
              <a:gd name="connsiteY0-20" fmla="*/ 27892 h 2309205"/>
              <a:gd name="connsiteX1-21" fmla="*/ 1138602 w 12192000"/>
              <a:gd name="connsiteY1-22" fmla="*/ 93217 h 2309205"/>
              <a:gd name="connsiteX2-23" fmla="*/ 5603459 w 12192000"/>
              <a:gd name="connsiteY2-24" fmla="*/ 1089460 h 2309205"/>
              <a:gd name="connsiteX3-25" fmla="*/ 11322057 w 12192000"/>
              <a:gd name="connsiteY3-26" fmla="*/ 130115 h 2309205"/>
              <a:gd name="connsiteX4-27" fmla="*/ 12192000 w 12192000"/>
              <a:gd name="connsiteY4-28" fmla="*/ 265407 h 2309205"/>
              <a:gd name="connsiteX5-29" fmla="*/ 12192000 w 12192000"/>
              <a:gd name="connsiteY5-30" fmla="*/ 2309205 h 2309205"/>
              <a:gd name="connsiteX6-31" fmla="*/ 0 w 12192000"/>
              <a:gd name="connsiteY6-32" fmla="*/ 2309205 h 2309205"/>
              <a:gd name="connsiteX7-33" fmla="*/ 0 w 12192000"/>
              <a:gd name="connsiteY7-34" fmla="*/ 191612 h 2309205"/>
              <a:gd name="connsiteX8-35" fmla="*/ 870023 w 12192000"/>
              <a:gd name="connsiteY8-36" fmla="*/ 27892 h 2309205"/>
              <a:gd name="connsiteX0-37" fmla="*/ 0 w 12192000"/>
              <a:gd name="connsiteY0-38" fmla="*/ 243906 h 2361499"/>
              <a:gd name="connsiteX1-39" fmla="*/ 1138602 w 12192000"/>
              <a:gd name="connsiteY1-40" fmla="*/ 145511 h 2361499"/>
              <a:gd name="connsiteX2-41" fmla="*/ 5603459 w 12192000"/>
              <a:gd name="connsiteY2-42" fmla="*/ 1141754 h 2361499"/>
              <a:gd name="connsiteX3-43" fmla="*/ 11322057 w 12192000"/>
              <a:gd name="connsiteY3-44" fmla="*/ 182409 h 2361499"/>
              <a:gd name="connsiteX4-45" fmla="*/ 12192000 w 12192000"/>
              <a:gd name="connsiteY4-46" fmla="*/ 317701 h 2361499"/>
              <a:gd name="connsiteX5-47" fmla="*/ 12192000 w 12192000"/>
              <a:gd name="connsiteY5-48" fmla="*/ 2361499 h 2361499"/>
              <a:gd name="connsiteX6-49" fmla="*/ 0 w 12192000"/>
              <a:gd name="connsiteY6-50" fmla="*/ 2361499 h 2361499"/>
              <a:gd name="connsiteX7-51" fmla="*/ 0 w 12192000"/>
              <a:gd name="connsiteY7-52" fmla="*/ 243906 h 2361499"/>
              <a:gd name="connsiteX0-53" fmla="*/ 0 w 12192000"/>
              <a:gd name="connsiteY0-54" fmla="*/ 197151 h 2314744"/>
              <a:gd name="connsiteX1-55" fmla="*/ 1138602 w 12192000"/>
              <a:gd name="connsiteY1-56" fmla="*/ 98756 h 2314744"/>
              <a:gd name="connsiteX2-57" fmla="*/ 5603459 w 12192000"/>
              <a:gd name="connsiteY2-58" fmla="*/ 1094999 h 2314744"/>
              <a:gd name="connsiteX3-59" fmla="*/ 11322057 w 12192000"/>
              <a:gd name="connsiteY3-60" fmla="*/ 135654 h 2314744"/>
              <a:gd name="connsiteX4-61" fmla="*/ 12192000 w 12192000"/>
              <a:gd name="connsiteY4-62" fmla="*/ 270946 h 2314744"/>
              <a:gd name="connsiteX5-63" fmla="*/ 12192000 w 12192000"/>
              <a:gd name="connsiteY5-64" fmla="*/ 2314744 h 2314744"/>
              <a:gd name="connsiteX6-65" fmla="*/ 0 w 12192000"/>
              <a:gd name="connsiteY6-66" fmla="*/ 2314744 h 2314744"/>
              <a:gd name="connsiteX7-67" fmla="*/ 0 w 12192000"/>
              <a:gd name="connsiteY7-68" fmla="*/ 197151 h 2314744"/>
              <a:gd name="connsiteX0-69" fmla="*/ 0 w 12192000"/>
              <a:gd name="connsiteY0-70" fmla="*/ 108746 h 2226339"/>
              <a:gd name="connsiteX1-71" fmla="*/ 1138602 w 12192000"/>
              <a:gd name="connsiteY1-72" fmla="*/ 10351 h 2226339"/>
              <a:gd name="connsiteX2-73" fmla="*/ 5603459 w 12192000"/>
              <a:gd name="connsiteY2-74" fmla="*/ 1006594 h 2226339"/>
              <a:gd name="connsiteX3-75" fmla="*/ 11322057 w 12192000"/>
              <a:gd name="connsiteY3-76" fmla="*/ 47249 h 2226339"/>
              <a:gd name="connsiteX4-77" fmla="*/ 12192000 w 12192000"/>
              <a:gd name="connsiteY4-78" fmla="*/ 182541 h 2226339"/>
              <a:gd name="connsiteX5-79" fmla="*/ 12192000 w 12192000"/>
              <a:gd name="connsiteY5-80" fmla="*/ 2226339 h 2226339"/>
              <a:gd name="connsiteX6-81" fmla="*/ 0 w 12192000"/>
              <a:gd name="connsiteY6-82" fmla="*/ 2226339 h 2226339"/>
              <a:gd name="connsiteX7-83" fmla="*/ 0 w 12192000"/>
              <a:gd name="connsiteY7-84" fmla="*/ 108746 h 2226339"/>
              <a:gd name="connsiteX0-85" fmla="*/ 0 w 12192000"/>
              <a:gd name="connsiteY0-86" fmla="*/ 99543 h 2217136"/>
              <a:gd name="connsiteX1-87" fmla="*/ 1138602 w 12192000"/>
              <a:gd name="connsiteY1-88" fmla="*/ 1148 h 2217136"/>
              <a:gd name="connsiteX2-89" fmla="*/ 5603459 w 12192000"/>
              <a:gd name="connsiteY2-90" fmla="*/ 997391 h 2217136"/>
              <a:gd name="connsiteX3-91" fmla="*/ 11322057 w 12192000"/>
              <a:gd name="connsiteY3-92" fmla="*/ 38046 h 2217136"/>
              <a:gd name="connsiteX4-93" fmla="*/ 12192000 w 12192000"/>
              <a:gd name="connsiteY4-94" fmla="*/ 173338 h 2217136"/>
              <a:gd name="connsiteX5-95" fmla="*/ 12192000 w 12192000"/>
              <a:gd name="connsiteY5-96" fmla="*/ 2217136 h 2217136"/>
              <a:gd name="connsiteX6-97" fmla="*/ 0 w 12192000"/>
              <a:gd name="connsiteY6-98" fmla="*/ 2217136 h 2217136"/>
              <a:gd name="connsiteX7-99" fmla="*/ 0 w 12192000"/>
              <a:gd name="connsiteY7-100" fmla="*/ 99543 h 2217136"/>
              <a:gd name="connsiteX0-101" fmla="*/ 0 w 12192000"/>
              <a:gd name="connsiteY0-102" fmla="*/ 162476 h 2280069"/>
              <a:gd name="connsiteX1-103" fmla="*/ 1189402 w 12192000"/>
              <a:gd name="connsiteY1-104" fmla="*/ 581 h 2280069"/>
              <a:gd name="connsiteX2-105" fmla="*/ 5603459 w 12192000"/>
              <a:gd name="connsiteY2-106" fmla="*/ 1060324 h 2280069"/>
              <a:gd name="connsiteX3-107" fmla="*/ 11322057 w 12192000"/>
              <a:gd name="connsiteY3-108" fmla="*/ 100979 h 2280069"/>
              <a:gd name="connsiteX4-109" fmla="*/ 12192000 w 12192000"/>
              <a:gd name="connsiteY4-110" fmla="*/ 236271 h 2280069"/>
              <a:gd name="connsiteX5-111" fmla="*/ 12192000 w 12192000"/>
              <a:gd name="connsiteY5-112" fmla="*/ 2280069 h 2280069"/>
              <a:gd name="connsiteX6-113" fmla="*/ 0 w 12192000"/>
              <a:gd name="connsiteY6-114" fmla="*/ 2280069 h 2280069"/>
              <a:gd name="connsiteX7-115" fmla="*/ 0 w 12192000"/>
              <a:gd name="connsiteY7-116" fmla="*/ 162476 h 2280069"/>
              <a:gd name="connsiteX0-117" fmla="*/ 0 w 12192000"/>
              <a:gd name="connsiteY0-118" fmla="*/ 99543 h 2217136"/>
              <a:gd name="connsiteX1-119" fmla="*/ 1176702 w 12192000"/>
              <a:gd name="connsiteY1-120" fmla="*/ 1148 h 2217136"/>
              <a:gd name="connsiteX2-121" fmla="*/ 5603459 w 12192000"/>
              <a:gd name="connsiteY2-122" fmla="*/ 997391 h 2217136"/>
              <a:gd name="connsiteX3-123" fmla="*/ 11322057 w 12192000"/>
              <a:gd name="connsiteY3-124" fmla="*/ 38046 h 2217136"/>
              <a:gd name="connsiteX4-125" fmla="*/ 12192000 w 12192000"/>
              <a:gd name="connsiteY4-126" fmla="*/ 173338 h 2217136"/>
              <a:gd name="connsiteX5-127" fmla="*/ 12192000 w 12192000"/>
              <a:gd name="connsiteY5-128" fmla="*/ 2217136 h 2217136"/>
              <a:gd name="connsiteX6-129" fmla="*/ 0 w 12192000"/>
              <a:gd name="connsiteY6-130" fmla="*/ 2217136 h 2217136"/>
              <a:gd name="connsiteX7-131" fmla="*/ 0 w 12192000"/>
              <a:gd name="connsiteY7-132" fmla="*/ 99543 h 2217136"/>
              <a:gd name="connsiteX0-133" fmla="*/ 0 w 12192000"/>
              <a:gd name="connsiteY0-134" fmla="*/ 101580 h 2219173"/>
              <a:gd name="connsiteX1-135" fmla="*/ 1176702 w 12192000"/>
              <a:gd name="connsiteY1-136" fmla="*/ 3185 h 2219173"/>
              <a:gd name="connsiteX2-137" fmla="*/ 5603459 w 12192000"/>
              <a:gd name="connsiteY2-138" fmla="*/ 999428 h 2219173"/>
              <a:gd name="connsiteX3-139" fmla="*/ 11322057 w 12192000"/>
              <a:gd name="connsiteY3-140" fmla="*/ 40083 h 2219173"/>
              <a:gd name="connsiteX4-141" fmla="*/ 12192000 w 12192000"/>
              <a:gd name="connsiteY4-142" fmla="*/ 175375 h 2219173"/>
              <a:gd name="connsiteX5-143" fmla="*/ 12192000 w 12192000"/>
              <a:gd name="connsiteY5-144" fmla="*/ 2219173 h 2219173"/>
              <a:gd name="connsiteX6-145" fmla="*/ 0 w 12192000"/>
              <a:gd name="connsiteY6-146" fmla="*/ 2219173 h 2219173"/>
              <a:gd name="connsiteX7-147" fmla="*/ 0 w 12192000"/>
              <a:gd name="connsiteY7-148" fmla="*/ 101580 h 22191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92000" h="2219173">
                <a:moveTo>
                  <a:pt x="0" y="101580"/>
                </a:moveTo>
                <a:cubicBezTo>
                  <a:pt x="507267" y="49749"/>
                  <a:pt x="547782" y="-15199"/>
                  <a:pt x="1176702" y="3185"/>
                </a:cubicBezTo>
                <a:cubicBezTo>
                  <a:pt x="2122407" y="30829"/>
                  <a:pt x="3912567" y="993278"/>
                  <a:pt x="5603459" y="999428"/>
                </a:cubicBezTo>
                <a:cubicBezTo>
                  <a:pt x="7294351" y="1005578"/>
                  <a:pt x="10215196" y="71508"/>
                  <a:pt x="11322057" y="40083"/>
                </a:cubicBezTo>
                <a:cubicBezTo>
                  <a:pt x="11703723" y="29247"/>
                  <a:pt x="11940398" y="130278"/>
                  <a:pt x="12192000" y="175375"/>
                </a:cubicBezTo>
                <a:lnTo>
                  <a:pt x="12192000" y="2219173"/>
                </a:lnTo>
                <a:lnTo>
                  <a:pt x="0" y="2219173"/>
                </a:lnTo>
                <a:lnTo>
                  <a:pt x="0" y="101580"/>
                </a:lnTo>
                <a:close/>
              </a:path>
            </a:pathLst>
          </a:custGeom>
          <a:solidFill>
            <a:schemeClr val="accent1"/>
          </a:solidFill>
          <a:ln>
            <a:solidFill>
              <a:srgbClr val="F5F5F5"/>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cs typeface="Times New Roman" panose="02020603050405020304" charset="0"/>
            </a:endParaRPr>
          </a:p>
        </p:txBody>
      </p:sp>
      <p:sp>
        <p:nvSpPr>
          <p:cNvPr id="13" name="矩形: 圆角 12"/>
          <p:cNvSpPr/>
          <p:nvPr userDrawn="1"/>
        </p:nvSpPr>
        <p:spPr>
          <a:xfrm>
            <a:off x="3533299" y="3421913"/>
            <a:ext cx="1980724" cy="281556"/>
          </a:xfrm>
          <a:prstGeom prst="roundRect">
            <a:avLst>
              <a:gd name="adj" fmla="val 50000"/>
            </a:avLst>
          </a:prstGeom>
          <a:gradFill>
            <a:gsLst>
              <a:gs pos="0">
                <a:schemeClr val="bg1"/>
              </a:gs>
              <a:gs pos="100000">
                <a:schemeClr val="bg1">
                  <a:alpha val="81000"/>
                </a:schemeClr>
              </a:gs>
            </a:gsLst>
            <a:lin ang="5400000" scaled="1"/>
          </a:gra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grpSp>
        <p:nvGrpSpPr>
          <p:cNvPr id="16" name="组合 15"/>
          <p:cNvGrpSpPr/>
          <p:nvPr userDrawn="1"/>
        </p:nvGrpSpPr>
        <p:grpSpPr>
          <a:xfrm>
            <a:off x="-267367" y="3877185"/>
            <a:ext cx="9678728" cy="993013"/>
            <a:chOff x="-127002" y="4938408"/>
            <a:chExt cx="12904971" cy="1323582"/>
          </a:xfrm>
        </p:grpSpPr>
        <p:sp>
          <p:nvSpPr>
            <p:cNvPr id="17" name="任意多边形: 形状 16"/>
            <p:cNvSpPr/>
            <p:nvPr/>
          </p:nvSpPr>
          <p:spPr>
            <a:xfrm>
              <a:off x="-95252" y="4938408"/>
              <a:ext cx="12841471" cy="1081421"/>
            </a:xfrm>
            <a:custGeom>
              <a:avLst/>
              <a:gdLst>
                <a:gd name="connsiteX0" fmla="*/ 0 w 12217400"/>
                <a:gd name="connsiteY0" fmla="*/ 228600 h 838200"/>
                <a:gd name="connsiteX1" fmla="*/ 1536700 w 12217400"/>
                <a:gd name="connsiteY1" fmla="*/ 127000 h 838200"/>
                <a:gd name="connsiteX2" fmla="*/ 4902200 w 12217400"/>
                <a:gd name="connsiteY2" fmla="*/ 838200 h 838200"/>
                <a:gd name="connsiteX3" fmla="*/ 9372600 w 12217400"/>
                <a:gd name="connsiteY3" fmla="*/ 546100 h 838200"/>
                <a:gd name="connsiteX4" fmla="*/ 11379200 w 12217400"/>
                <a:gd name="connsiteY4" fmla="*/ 0 h 838200"/>
                <a:gd name="connsiteX5" fmla="*/ 12217400 w 12217400"/>
                <a:gd name="connsiteY5" fmla="*/ 254000 h 838200"/>
                <a:gd name="connsiteX6" fmla="*/ 12217400 w 12217400"/>
                <a:gd name="connsiteY6" fmla="*/ 254000 h 838200"/>
                <a:gd name="connsiteX0-1" fmla="*/ 0 w 12217400"/>
                <a:gd name="connsiteY0-2" fmla="*/ 228600 h 838200"/>
                <a:gd name="connsiteX1-3" fmla="*/ 1536700 w 12217400"/>
                <a:gd name="connsiteY1-4" fmla="*/ 127000 h 838200"/>
                <a:gd name="connsiteX2-5" fmla="*/ 4902200 w 12217400"/>
                <a:gd name="connsiteY2-6" fmla="*/ 838200 h 838200"/>
                <a:gd name="connsiteX3-7" fmla="*/ 9372600 w 12217400"/>
                <a:gd name="connsiteY3-8" fmla="*/ 546100 h 838200"/>
                <a:gd name="connsiteX4-9" fmla="*/ 11379200 w 12217400"/>
                <a:gd name="connsiteY4-10" fmla="*/ 0 h 838200"/>
                <a:gd name="connsiteX5-11" fmla="*/ 12217400 w 12217400"/>
                <a:gd name="connsiteY5-12" fmla="*/ 254000 h 838200"/>
                <a:gd name="connsiteX6-13" fmla="*/ 12217400 w 12217400"/>
                <a:gd name="connsiteY6-14" fmla="*/ 254000 h 838200"/>
                <a:gd name="connsiteX0-15" fmla="*/ 0 w 12217400"/>
                <a:gd name="connsiteY0-16" fmla="*/ 228600 h 847380"/>
                <a:gd name="connsiteX1-17" fmla="*/ 1536700 w 12217400"/>
                <a:gd name="connsiteY1-18" fmla="*/ 127000 h 847380"/>
                <a:gd name="connsiteX2-19" fmla="*/ 4902200 w 12217400"/>
                <a:gd name="connsiteY2-20" fmla="*/ 838200 h 847380"/>
                <a:gd name="connsiteX3-21" fmla="*/ 9372600 w 12217400"/>
                <a:gd name="connsiteY3-22" fmla="*/ 546100 h 847380"/>
                <a:gd name="connsiteX4-23" fmla="*/ 11379200 w 12217400"/>
                <a:gd name="connsiteY4-24" fmla="*/ 0 h 847380"/>
                <a:gd name="connsiteX5-25" fmla="*/ 12217400 w 12217400"/>
                <a:gd name="connsiteY5-26" fmla="*/ 254000 h 847380"/>
                <a:gd name="connsiteX6-27" fmla="*/ 12217400 w 12217400"/>
                <a:gd name="connsiteY6-28" fmla="*/ 254000 h 847380"/>
                <a:gd name="connsiteX0-29" fmla="*/ 0 w 12217400"/>
                <a:gd name="connsiteY0-30" fmla="*/ 228600 h 843210"/>
                <a:gd name="connsiteX1-31" fmla="*/ 1536700 w 12217400"/>
                <a:gd name="connsiteY1-32" fmla="*/ 127000 h 843210"/>
                <a:gd name="connsiteX2-33" fmla="*/ 4902200 w 12217400"/>
                <a:gd name="connsiteY2-34" fmla="*/ 838200 h 843210"/>
                <a:gd name="connsiteX3-35" fmla="*/ 9372600 w 12217400"/>
                <a:gd name="connsiteY3-36" fmla="*/ 546100 h 843210"/>
                <a:gd name="connsiteX4-37" fmla="*/ 11379200 w 12217400"/>
                <a:gd name="connsiteY4-38" fmla="*/ 0 h 843210"/>
                <a:gd name="connsiteX5-39" fmla="*/ 12217400 w 12217400"/>
                <a:gd name="connsiteY5-40" fmla="*/ 254000 h 843210"/>
                <a:gd name="connsiteX6-41" fmla="*/ 12217400 w 12217400"/>
                <a:gd name="connsiteY6-42" fmla="*/ 254000 h 843210"/>
                <a:gd name="connsiteX0-43" fmla="*/ 0 w 12217400"/>
                <a:gd name="connsiteY0-44" fmla="*/ 228600 h 855686"/>
                <a:gd name="connsiteX1-45" fmla="*/ 1536700 w 12217400"/>
                <a:gd name="connsiteY1-46" fmla="*/ 127000 h 855686"/>
                <a:gd name="connsiteX2-47" fmla="*/ 5138553 w 12217400"/>
                <a:gd name="connsiteY2-48" fmla="*/ 850900 h 855686"/>
                <a:gd name="connsiteX3-49" fmla="*/ 9372600 w 12217400"/>
                <a:gd name="connsiteY3-50" fmla="*/ 546100 h 855686"/>
                <a:gd name="connsiteX4-51" fmla="*/ 11379200 w 12217400"/>
                <a:gd name="connsiteY4-52" fmla="*/ 0 h 855686"/>
                <a:gd name="connsiteX5-53" fmla="*/ 12217400 w 12217400"/>
                <a:gd name="connsiteY5-54" fmla="*/ 254000 h 855686"/>
                <a:gd name="connsiteX6-55" fmla="*/ 12217400 w 12217400"/>
                <a:gd name="connsiteY6-56" fmla="*/ 254000 h 855686"/>
                <a:gd name="connsiteX0-57" fmla="*/ 0 w 12217400"/>
                <a:gd name="connsiteY0-58" fmla="*/ 228600 h 857597"/>
                <a:gd name="connsiteX1-59" fmla="*/ 1536700 w 12217400"/>
                <a:gd name="connsiteY1-60" fmla="*/ 127000 h 857597"/>
                <a:gd name="connsiteX2-61" fmla="*/ 5138553 w 12217400"/>
                <a:gd name="connsiteY2-62" fmla="*/ 850900 h 857597"/>
                <a:gd name="connsiteX3-63" fmla="*/ 9372600 w 12217400"/>
                <a:gd name="connsiteY3-64" fmla="*/ 546100 h 857597"/>
                <a:gd name="connsiteX4-65" fmla="*/ 11379200 w 12217400"/>
                <a:gd name="connsiteY4-66" fmla="*/ 0 h 857597"/>
                <a:gd name="connsiteX5-67" fmla="*/ 12217400 w 12217400"/>
                <a:gd name="connsiteY5-68" fmla="*/ 254000 h 857597"/>
                <a:gd name="connsiteX6-69" fmla="*/ 12217400 w 12217400"/>
                <a:gd name="connsiteY6-70" fmla="*/ 254000 h 857597"/>
                <a:gd name="connsiteX0-71" fmla="*/ 0 w 12217400"/>
                <a:gd name="connsiteY0-72" fmla="*/ 276386 h 905383"/>
                <a:gd name="connsiteX1-73" fmla="*/ 1536700 w 12217400"/>
                <a:gd name="connsiteY1-74" fmla="*/ 174786 h 905383"/>
                <a:gd name="connsiteX2-75" fmla="*/ 5138553 w 12217400"/>
                <a:gd name="connsiteY2-76" fmla="*/ 898686 h 905383"/>
                <a:gd name="connsiteX3-77" fmla="*/ 9372600 w 12217400"/>
                <a:gd name="connsiteY3-78" fmla="*/ 593886 h 905383"/>
                <a:gd name="connsiteX4-79" fmla="*/ 11379200 w 12217400"/>
                <a:gd name="connsiteY4-80" fmla="*/ 47786 h 905383"/>
                <a:gd name="connsiteX5-81" fmla="*/ 12217400 w 12217400"/>
                <a:gd name="connsiteY5-82" fmla="*/ 301786 h 905383"/>
                <a:gd name="connsiteX6-83" fmla="*/ 12217400 w 12217400"/>
                <a:gd name="connsiteY6-84" fmla="*/ 301786 h 905383"/>
                <a:gd name="connsiteX0-85" fmla="*/ 0 w 12217400"/>
                <a:gd name="connsiteY0-86" fmla="*/ 246200 h 875197"/>
                <a:gd name="connsiteX1-87" fmla="*/ 1536700 w 12217400"/>
                <a:gd name="connsiteY1-88" fmla="*/ 144600 h 875197"/>
                <a:gd name="connsiteX2-89" fmla="*/ 5138553 w 12217400"/>
                <a:gd name="connsiteY2-90" fmla="*/ 868500 h 875197"/>
                <a:gd name="connsiteX3-91" fmla="*/ 9372600 w 12217400"/>
                <a:gd name="connsiteY3-92" fmla="*/ 563700 h 875197"/>
                <a:gd name="connsiteX4-93" fmla="*/ 11379200 w 12217400"/>
                <a:gd name="connsiteY4-94" fmla="*/ 17600 h 875197"/>
                <a:gd name="connsiteX5-95" fmla="*/ 12217400 w 12217400"/>
                <a:gd name="connsiteY5-96" fmla="*/ 271600 h 875197"/>
                <a:gd name="connsiteX6-97" fmla="*/ 12217400 w 12217400"/>
                <a:gd name="connsiteY6-98" fmla="*/ 271600 h 875197"/>
                <a:gd name="connsiteX0-99" fmla="*/ 0 w 12217400"/>
                <a:gd name="connsiteY0-100" fmla="*/ 246200 h 869012"/>
                <a:gd name="connsiteX1-101" fmla="*/ 1536700 w 12217400"/>
                <a:gd name="connsiteY1-102" fmla="*/ 144600 h 869012"/>
                <a:gd name="connsiteX2-103" fmla="*/ 5138553 w 12217400"/>
                <a:gd name="connsiteY2-104" fmla="*/ 868500 h 869012"/>
                <a:gd name="connsiteX3-105" fmla="*/ 11379200 w 12217400"/>
                <a:gd name="connsiteY3-106" fmla="*/ 17600 h 869012"/>
                <a:gd name="connsiteX4-107" fmla="*/ 12217400 w 12217400"/>
                <a:gd name="connsiteY4-108" fmla="*/ 271600 h 869012"/>
                <a:gd name="connsiteX5-109" fmla="*/ 12217400 w 12217400"/>
                <a:gd name="connsiteY5-110" fmla="*/ 271600 h 869012"/>
                <a:gd name="connsiteX0-111" fmla="*/ 0 w 12217400"/>
                <a:gd name="connsiteY0-112" fmla="*/ 270645 h 893674"/>
                <a:gd name="connsiteX1-113" fmla="*/ 1536700 w 12217400"/>
                <a:gd name="connsiteY1-114" fmla="*/ 169045 h 893674"/>
                <a:gd name="connsiteX2-115" fmla="*/ 5138553 w 12217400"/>
                <a:gd name="connsiteY2-116" fmla="*/ 892945 h 893674"/>
                <a:gd name="connsiteX3-117" fmla="*/ 10856737 w 12217400"/>
                <a:gd name="connsiteY3-118" fmla="*/ 16645 h 893674"/>
                <a:gd name="connsiteX4-119" fmla="*/ 12217400 w 12217400"/>
                <a:gd name="connsiteY4-120" fmla="*/ 296045 h 893674"/>
                <a:gd name="connsiteX5-121" fmla="*/ 12217400 w 12217400"/>
                <a:gd name="connsiteY5-122" fmla="*/ 296045 h 893674"/>
                <a:gd name="connsiteX0-123" fmla="*/ 0 w 12217400"/>
                <a:gd name="connsiteY0-124" fmla="*/ 270645 h 893674"/>
                <a:gd name="connsiteX1-125" fmla="*/ 1536700 w 12217400"/>
                <a:gd name="connsiteY1-126" fmla="*/ 169045 h 893674"/>
                <a:gd name="connsiteX2-127" fmla="*/ 5138553 w 12217400"/>
                <a:gd name="connsiteY2-128" fmla="*/ 892945 h 893674"/>
                <a:gd name="connsiteX3-129" fmla="*/ 10856737 w 12217400"/>
                <a:gd name="connsiteY3-130" fmla="*/ 16645 h 893674"/>
                <a:gd name="connsiteX4-131" fmla="*/ 12217400 w 12217400"/>
                <a:gd name="connsiteY4-132" fmla="*/ 296045 h 893674"/>
                <a:gd name="connsiteX5-133" fmla="*/ 12217400 w 12217400"/>
                <a:gd name="connsiteY5-134" fmla="*/ 296045 h 893674"/>
                <a:gd name="connsiteX0-135" fmla="*/ 0 w 12217400"/>
                <a:gd name="connsiteY0-136" fmla="*/ 270645 h 894229"/>
                <a:gd name="connsiteX1-137" fmla="*/ 1536700 w 12217400"/>
                <a:gd name="connsiteY1-138" fmla="*/ 169045 h 894229"/>
                <a:gd name="connsiteX2-139" fmla="*/ 5138553 w 12217400"/>
                <a:gd name="connsiteY2-140" fmla="*/ 892945 h 894229"/>
                <a:gd name="connsiteX3-141" fmla="*/ 10856737 w 12217400"/>
                <a:gd name="connsiteY3-142" fmla="*/ 16645 h 894229"/>
                <a:gd name="connsiteX4-143" fmla="*/ 12217400 w 12217400"/>
                <a:gd name="connsiteY4-144" fmla="*/ 296045 h 894229"/>
                <a:gd name="connsiteX5-145" fmla="*/ 12217400 w 12217400"/>
                <a:gd name="connsiteY5-146" fmla="*/ 296045 h 894229"/>
                <a:gd name="connsiteX0-147" fmla="*/ 0 w 12217400"/>
                <a:gd name="connsiteY0-148" fmla="*/ 270645 h 893177"/>
                <a:gd name="connsiteX1-149" fmla="*/ 1586459 w 12217400"/>
                <a:gd name="connsiteY1-150" fmla="*/ 105545 h 893177"/>
                <a:gd name="connsiteX2-151" fmla="*/ 5138553 w 12217400"/>
                <a:gd name="connsiteY2-152" fmla="*/ 892945 h 893177"/>
                <a:gd name="connsiteX3-153" fmla="*/ 10856737 w 12217400"/>
                <a:gd name="connsiteY3-154" fmla="*/ 16645 h 893177"/>
                <a:gd name="connsiteX4-155" fmla="*/ 12217400 w 12217400"/>
                <a:gd name="connsiteY4-156" fmla="*/ 296045 h 893177"/>
                <a:gd name="connsiteX5-157" fmla="*/ 12217400 w 12217400"/>
                <a:gd name="connsiteY5-158" fmla="*/ 296045 h 893177"/>
                <a:gd name="connsiteX0-159" fmla="*/ 0 w 12217400"/>
                <a:gd name="connsiteY0-160" fmla="*/ 270645 h 893177"/>
                <a:gd name="connsiteX1-161" fmla="*/ 1586459 w 12217400"/>
                <a:gd name="connsiteY1-162" fmla="*/ 105545 h 893177"/>
                <a:gd name="connsiteX2-163" fmla="*/ 5138553 w 12217400"/>
                <a:gd name="connsiteY2-164" fmla="*/ 892945 h 893177"/>
                <a:gd name="connsiteX3-165" fmla="*/ 10856737 w 12217400"/>
                <a:gd name="connsiteY3-166" fmla="*/ 16645 h 893177"/>
                <a:gd name="connsiteX4-167" fmla="*/ 12217400 w 12217400"/>
                <a:gd name="connsiteY4-168" fmla="*/ 296045 h 893177"/>
                <a:gd name="connsiteX5-169" fmla="*/ 12217400 w 12217400"/>
                <a:gd name="connsiteY5-170" fmla="*/ 296045 h 893177"/>
                <a:gd name="connsiteX0-171" fmla="*/ 0 w 12105444"/>
                <a:gd name="connsiteY0-172" fmla="*/ 232545 h 893179"/>
                <a:gd name="connsiteX1-173" fmla="*/ 1474503 w 12105444"/>
                <a:gd name="connsiteY1-174" fmla="*/ 105545 h 893179"/>
                <a:gd name="connsiteX2-175" fmla="*/ 5026597 w 12105444"/>
                <a:gd name="connsiteY2-176" fmla="*/ 892945 h 893179"/>
                <a:gd name="connsiteX3-177" fmla="*/ 10744781 w 12105444"/>
                <a:gd name="connsiteY3-178" fmla="*/ 16645 h 893179"/>
                <a:gd name="connsiteX4-179" fmla="*/ 12105444 w 12105444"/>
                <a:gd name="connsiteY4-180" fmla="*/ 296045 h 893179"/>
                <a:gd name="connsiteX5-181" fmla="*/ 12105444 w 12105444"/>
                <a:gd name="connsiteY5-182" fmla="*/ 296045 h 893179"/>
                <a:gd name="connsiteX0-183" fmla="*/ 0 w 12105444"/>
                <a:gd name="connsiteY0-184" fmla="*/ 232545 h 893018"/>
                <a:gd name="connsiteX1-185" fmla="*/ 1598899 w 12105444"/>
                <a:gd name="connsiteY1-186" fmla="*/ 67445 h 893018"/>
                <a:gd name="connsiteX2-187" fmla="*/ 5026597 w 12105444"/>
                <a:gd name="connsiteY2-188" fmla="*/ 892945 h 893018"/>
                <a:gd name="connsiteX3-189" fmla="*/ 10744781 w 12105444"/>
                <a:gd name="connsiteY3-190" fmla="*/ 16645 h 893018"/>
                <a:gd name="connsiteX4-191" fmla="*/ 12105444 w 12105444"/>
                <a:gd name="connsiteY4-192" fmla="*/ 296045 h 893018"/>
                <a:gd name="connsiteX5-193" fmla="*/ 12105444 w 12105444"/>
                <a:gd name="connsiteY5-194" fmla="*/ 296045 h 893018"/>
                <a:gd name="connsiteX0-195" fmla="*/ 0 w 12105444"/>
                <a:gd name="connsiteY0-196" fmla="*/ 244105 h 904509"/>
                <a:gd name="connsiteX1-197" fmla="*/ 1934768 w 12105444"/>
                <a:gd name="connsiteY1-198" fmla="*/ 40905 h 904509"/>
                <a:gd name="connsiteX2-199" fmla="*/ 5026597 w 12105444"/>
                <a:gd name="connsiteY2-200" fmla="*/ 904505 h 904509"/>
                <a:gd name="connsiteX3-201" fmla="*/ 10744781 w 12105444"/>
                <a:gd name="connsiteY3-202" fmla="*/ 28205 h 904509"/>
                <a:gd name="connsiteX4-203" fmla="*/ 12105444 w 12105444"/>
                <a:gd name="connsiteY4-204" fmla="*/ 307605 h 904509"/>
                <a:gd name="connsiteX5-205" fmla="*/ 12105444 w 12105444"/>
                <a:gd name="connsiteY5-206" fmla="*/ 307605 h 904509"/>
                <a:gd name="connsiteX0-207" fmla="*/ 0 w 12105444"/>
                <a:gd name="connsiteY0-208" fmla="*/ 245006 h 918110"/>
                <a:gd name="connsiteX1-209" fmla="*/ 1934768 w 12105444"/>
                <a:gd name="connsiteY1-210" fmla="*/ 41806 h 918110"/>
                <a:gd name="connsiteX2-211" fmla="*/ 6046643 w 12105444"/>
                <a:gd name="connsiteY2-212" fmla="*/ 918106 h 918110"/>
                <a:gd name="connsiteX3-213" fmla="*/ 10744781 w 12105444"/>
                <a:gd name="connsiteY3-214" fmla="*/ 29106 h 918110"/>
                <a:gd name="connsiteX4-215" fmla="*/ 12105444 w 12105444"/>
                <a:gd name="connsiteY4-216" fmla="*/ 308506 h 918110"/>
                <a:gd name="connsiteX5-217" fmla="*/ 12105444 w 12105444"/>
                <a:gd name="connsiteY5-218" fmla="*/ 308506 h 918110"/>
                <a:gd name="connsiteX0-219" fmla="*/ 0 w 12105444"/>
                <a:gd name="connsiteY0-220" fmla="*/ 308616 h 981924"/>
                <a:gd name="connsiteX1-221" fmla="*/ 1934768 w 12105444"/>
                <a:gd name="connsiteY1-222" fmla="*/ 105416 h 981924"/>
                <a:gd name="connsiteX2-223" fmla="*/ 6046643 w 12105444"/>
                <a:gd name="connsiteY2-224" fmla="*/ 981716 h 981924"/>
                <a:gd name="connsiteX3-225" fmla="*/ 10931375 w 12105444"/>
                <a:gd name="connsiteY3-226" fmla="*/ 16516 h 981924"/>
                <a:gd name="connsiteX4-227" fmla="*/ 12105444 w 12105444"/>
                <a:gd name="connsiteY4-228" fmla="*/ 372116 h 981924"/>
                <a:gd name="connsiteX5-229" fmla="*/ 12105444 w 12105444"/>
                <a:gd name="connsiteY5-230" fmla="*/ 372116 h 981924"/>
                <a:gd name="connsiteX0-231" fmla="*/ 0 w 12105444"/>
                <a:gd name="connsiteY0-232" fmla="*/ 292100 h 965408"/>
                <a:gd name="connsiteX1-233" fmla="*/ 1934768 w 12105444"/>
                <a:gd name="connsiteY1-234" fmla="*/ 88900 h 965408"/>
                <a:gd name="connsiteX2-235" fmla="*/ 6046643 w 12105444"/>
                <a:gd name="connsiteY2-236" fmla="*/ 965200 h 965408"/>
                <a:gd name="connsiteX3-237" fmla="*/ 10931375 w 12105444"/>
                <a:gd name="connsiteY3-238" fmla="*/ 0 h 965408"/>
                <a:gd name="connsiteX4-239" fmla="*/ 12105444 w 12105444"/>
                <a:gd name="connsiteY4-240" fmla="*/ 355600 h 965408"/>
                <a:gd name="connsiteX5-241" fmla="*/ 12105444 w 12105444"/>
                <a:gd name="connsiteY5-242" fmla="*/ 355600 h 965408"/>
                <a:gd name="connsiteX0-243" fmla="*/ 0 w 12105444"/>
                <a:gd name="connsiteY0-244" fmla="*/ 316991 h 1168066"/>
                <a:gd name="connsiteX1-245" fmla="*/ 1934768 w 12105444"/>
                <a:gd name="connsiteY1-246" fmla="*/ 113791 h 1168066"/>
                <a:gd name="connsiteX2-247" fmla="*/ 7054249 w 12105444"/>
                <a:gd name="connsiteY2-248" fmla="*/ 1167891 h 1168066"/>
                <a:gd name="connsiteX3-249" fmla="*/ 10931375 w 12105444"/>
                <a:gd name="connsiteY3-250" fmla="*/ 24891 h 1168066"/>
                <a:gd name="connsiteX4-251" fmla="*/ 12105444 w 12105444"/>
                <a:gd name="connsiteY4-252" fmla="*/ 380491 h 1168066"/>
                <a:gd name="connsiteX5-253" fmla="*/ 12105444 w 12105444"/>
                <a:gd name="connsiteY5-254" fmla="*/ 380491 h 1168066"/>
                <a:gd name="connsiteX0-255" fmla="*/ 0 w 12105444"/>
                <a:gd name="connsiteY0-256" fmla="*/ 329192 h 1180320"/>
                <a:gd name="connsiteX1-257" fmla="*/ 1934768 w 12105444"/>
                <a:gd name="connsiteY1-258" fmla="*/ 125992 h 1180320"/>
                <a:gd name="connsiteX2-259" fmla="*/ 7054249 w 12105444"/>
                <a:gd name="connsiteY2-260" fmla="*/ 1180092 h 1180320"/>
                <a:gd name="connsiteX3-261" fmla="*/ 11130408 w 12105444"/>
                <a:gd name="connsiteY3-262" fmla="*/ 24392 h 1180320"/>
                <a:gd name="connsiteX4-263" fmla="*/ 12105444 w 12105444"/>
                <a:gd name="connsiteY4-264" fmla="*/ 392692 h 1180320"/>
                <a:gd name="connsiteX5-265" fmla="*/ 12105444 w 12105444"/>
                <a:gd name="connsiteY5-266" fmla="*/ 392692 h 1180320"/>
                <a:gd name="connsiteX0-267" fmla="*/ 0 w 12777181"/>
                <a:gd name="connsiteY0-268" fmla="*/ 329662 h 1180790"/>
                <a:gd name="connsiteX1-269" fmla="*/ 1934768 w 12777181"/>
                <a:gd name="connsiteY1-270" fmla="*/ 126462 h 1180790"/>
                <a:gd name="connsiteX2-271" fmla="*/ 7054249 w 12777181"/>
                <a:gd name="connsiteY2-272" fmla="*/ 1180562 h 1180790"/>
                <a:gd name="connsiteX3-273" fmla="*/ 11130408 w 12777181"/>
                <a:gd name="connsiteY3-274" fmla="*/ 24862 h 1180790"/>
                <a:gd name="connsiteX4-275" fmla="*/ 12105444 w 12777181"/>
                <a:gd name="connsiteY4-276" fmla="*/ 393162 h 1180790"/>
                <a:gd name="connsiteX5-277" fmla="*/ 12777181 w 12777181"/>
                <a:gd name="connsiteY5-278" fmla="*/ 456662 h 1180790"/>
                <a:gd name="connsiteX0-279" fmla="*/ 0 w 12105444"/>
                <a:gd name="connsiteY0-280" fmla="*/ 329662 h 1180790"/>
                <a:gd name="connsiteX1-281" fmla="*/ 1934768 w 12105444"/>
                <a:gd name="connsiteY1-282" fmla="*/ 126462 h 1180790"/>
                <a:gd name="connsiteX2-283" fmla="*/ 7054249 w 12105444"/>
                <a:gd name="connsiteY2-284" fmla="*/ 1180562 h 1180790"/>
                <a:gd name="connsiteX3-285" fmla="*/ 11130408 w 12105444"/>
                <a:gd name="connsiteY3-286" fmla="*/ 24862 h 1180790"/>
                <a:gd name="connsiteX4-287" fmla="*/ 12105444 w 12105444"/>
                <a:gd name="connsiteY4-288" fmla="*/ 393162 h 1180790"/>
                <a:gd name="connsiteX0-289" fmla="*/ 0 w 12304477"/>
                <a:gd name="connsiteY0-290" fmla="*/ 326203 h 1177331"/>
                <a:gd name="connsiteX1-291" fmla="*/ 1934768 w 12304477"/>
                <a:gd name="connsiteY1-292" fmla="*/ 123003 h 1177331"/>
                <a:gd name="connsiteX2-293" fmla="*/ 7054249 w 12304477"/>
                <a:gd name="connsiteY2-294" fmla="*/ 1177103 h 1177331"/>
                <a:gd name="connsiteX3-295" fmla="*/ 11130408 w 12304477"/>
                <a:gd name="connsiteY3-296" fmla="*/ 21403 h 1177331"/>
                <a:gd name="connsiteX4-297" fmla="*/ 12304477 w 12304477"/>
                <a:gd name="connsiteY4-298" fmla="*/ 427803 h 1177331"/>
                <a:gd name="connsiteX0-299" fmla="*/ 0 w 12304477"/>
                <a:gd name="connsiteY0-300" fmla="*/ 327712 h 1178840"/>
                <a:gd name="connsiteX1-301" fmla="*/ 1934768 w 12304477"/>
                <a:gd name="connsiteY1-302" fmla="*/ 124512 h 1178840"/>
                <a:gd name="connsiteX2-303" fmla="*/ 7054249 w 12304477"/>
                <a:gd name="connsiteY2-304" fmla="*/ 1178612 h 1178840"/>
                <a:gd name="connsiteX3-305" fmla="*/ 11130408 w 12304477"/>
                <a:gd name="connsiteY3-306" fmla="*/ 22912 h 1178840"/>
                <a:gd name="connsiteX4-307" fmla="*/ 12304477 w 12304477"/>
                <a:gd name="connsiteY4-308" fmla="*/ 429312 h 1178840"/>
                <a:gd name="connsiteX0-309" fmla="*/ 0 w 12304477"/>
                <a:gd name="connsiteY0-310" fmla="*/ 325890 h 1138926"/>
                <a:gd name="connsiteX1-311" fmla="*/ 1934768 w 12304477"/>
                <a:gd name="connsiteY1-312" fmla="*/ 122690 h 1138926"/>
                <a:gd name="connsiteX2-313" fmla="*/ 6357633 w 12304477"/>
                <a:gd name="connsiteY2-314" fmla="*/ 1138690 h 1138926"/>
                <a:gd name="connsiteX3-315" fmla="*/ 11130408 w 12304477"/>
                <a:gd name="connsiteY3-316" fmla="*/ 21090 h 1138926"/>
                <a:gd name="connsiteX4-317" fmla="*/ 12304477 w 12304477"/>
                <a:gd name="connsiteY4-318" fmla="*/ 427490 h 1138926"/>
                <a:gd name="connsiteX0-319" fmla="*/ 0 w 12304477"/>
                <a:gd name="connsiteY0-320" fmla="*/ 326492 h 1152225"/>
                <a:gd name="connsiteX1-321" fmla="*/ 1934768 w 12304477"/>
                <a:gd name="connsiteY1-322" fmla="*/ 123292 h 1152225"/>
                <a:gd name="connsiteX2-323" fmla="*/ 6830337 w 12304477"/>
                <a:gd name="connsiteY2-324" fmla="*/ 1151992 h 1152225"/>
                <a:gd name="connsiteX3-325" fmla="*/ 11130408 w 12304477"/>
                <a:gd name="connsiteY3-326" fmla="*/ 21692 h 1152225"/>
                <a:gd name="connsiteX4-327" fmla="*/ 12304477 w 12304477"/>
                <a:gd name="connsiteY4-328" fmla="*/ 428092 h 1152225"/>
                <a:gd name="connsiteX0-329" fmla="*/ 0 w 12441312"/>
                <a:gd name="connsiteY0-330" fmla="*/ 321380 h 1147113"/>
                <a:gd name="connsiteX1-331" fmla="*/ 1934768 w 12441312"/>
                <a:gd name="connsiteY1-332" fmla="*/ 118180 h 1147113"/>
                <a:gd name="connsiteX2-333" fmla="*/ 6830337 w 12441312"/>
                <a:gd name="connsiteY2-334" fmla="*/ 1146880 h 1147113"/>
                <a:gd name="connsiteX3-335" fmla="*/ 11130408 w 12441312"/>
                <a:gd name="connsiteY3-336" fmla="*/ 16580 h 1147113"/>
                <a:gd name="connsiteX4-337" fmla="*/ 12441312 w 12441312"/>
                <a:gd name="connsiteY4-338" fmla="*/ 486480 h 1147113"/>
                <a:gd name="connsiteX0-339" fmla="*/ 0 w 12441312"/>
                <a:gd name="connsiteY0-340" fmla="*/ 322978 h 1148711"/>
                <a:gd name="connsiteX1-341" fmla="*/ 1934768 w 12441312"/>
                <a:gd name="connsiteY1-342" fmla="*/ 119778 h 1148711"/>
                <a:gd name="connsiteX2-343" fmla="*/ 6830337 w 12441312"/>
                <a:gd name="connsiteY2-344" fmla="*/ 1148478 h 1148711"/>
                <a:gd name="connsiteX3-345" fmla="*/ 11130408 w 12441312"/>
                <a:gd name="connsiteY3-346" fmla="*/ 18178 h 1148711"/>
                <a:gd name="connsiteX4-347" fmla="*/ 12441312 w 12441312"/>
                <a:gd name="connsiteY4-348" fmla="*/ 488078 h 1148711"/>
                <a:gd name="connsiteX0-349" fmla="*/ 0 w 12441312"/>
                <a:gd name="connsiteY0-350" fmla="*/ 255890 h 1081486"/>
                <a:gd name="connsiteX1-351" fmla="*/ 1934768 w 12441312"/>
                <a:gd name="connsiteY1-352" fmla="*/ 52690 h 1081486"/>
                <a:gd name="connsiteX2-353" fmla="*/ 6830337 w 12441312"/>
                <a:gd name="connsiteY2-354" fmla="*/ 1081390 h 1081486"/>
                <a:gd name="connsiteX3-355" fmla="*/ 11192606 w 12441312"/>
                <a:gd name="connsiteY3-356" fmla="*/ 116190 h 1081486"/>
                <a:gd name="connsiteX4-357" fmla="*/ 12441312 w 12441312"/>
                <a:gd name="connsiteY4-358" fmla="*/ 420990 h 1081486"/>
                <a:gd name="connsiteX0-359" fmla="*/ 0 w 12515949"/>
                <a:gd name="connsiteY0-360" fmla="*/ 255890 h 1081480"/>
                <a:gd name="connsiteX1-361" fmla="*/ 1934768 w 12515949"/>
                <a:gd name="connsiteY1-362" fmla="*/ 52690 h 1081480"/>
                <a:gd name="connsiteX2-363" fmla="*/ 6830337 w 12515949"/>
                <a:gd name="connsiteY2-364" fmla="*/ 1081390 h 1081480"/>
                <a:gd name="connsiteX3-365" fmla="*/ 11192606 w 12515949"/>
                <a:gd name="connsiteY3-366" fmla="*/ 116190 h 1081480"/>
                <a:gd name="connsiteX4-367" fmla="*/ 12515949 w 12515949"/>
                <a:gd name="connsiteY4-368" fmla="*/ 738490 h 1081480"/>
                <a:gd name="connsiteX0-369" fmla="*/ 0 w 12515949"/>
                <a:gd name="connsiteY0-370" fmla="*/ 255890 h 1081422"/>
                <a:gd name="connsiteX1-371" fmla="*/ 1934768 w 12515949"/>
                <a:gd name="connsiteY1-372" fmla="*/ 52690 h 1081422"/>
                <a:gd name="connsiteX2-373" fmla="*/ 6830337 w 12515949"/>
                <a:gd name="connsiteY2-374" fmla="*/ 1081390 h 1081422"/>
                <a:gd name="connsiteX3-375" fmla="*/ 10856738 w 12515949"/>
                <a:gd name="connsiteY3-376" fmla="*/ 90790 h 1081422"/>
                <a:gd name="connsiteX4-377" fmla="*/ 12515949 w 12515949"/>
                <a:gd name="connsiteY4-378" fmla="*/ 738490 h 1081422"/>
                <a:gd name="connsiteX0-379" fmla="*/ 0 w 12515949"/>
                <a:gd name="connsiteY0-380" fmla="*/ 255890 h 1081422"/>
                <a:gd name="connsiteX1-381" fmla="*/ 1934768 w 12515949"/>
                <a:gd name="connsiteY1-382" fmla="*/ 52690 h 1081422"/>
                <a:gd name="connsiteX2-383" fmla="*/ 6444711 w 12515949"/>
                <a:gd name="connsiteY2-384" fmla="*/ 1081390 h 1081422"/>
                <a:gd name="connsiteX3-385" fmla="*/ 10856738 w 12515949"/>
                <a:gd name="connsiteY3-386" fmla="*/ 90790 h 1081422"/>
                <a:gd name="connsiteX4-387" fmla="*/ 12515949 w 12515949"/>
                <a:gd name="connsiteY4-388" fmla="*/ 738490 h 1081422"/>
                <a:gd name="connsiteX0-389" fmla="*/ 0 w 12578147"/>
                <a:gd name="connsiteY0-390" fmla="*/ 255890 h 1081421"/>
                <a:gd name="connsiteX1-391" fmla="*/ 1934768 w 12578147"/>
                <a:gd name="connsiteY1-392" fmla="*/ 52690 h 1081421"/>
                <a:gd name="connsiteX2-393" fmla="*/ 6444711 w 12578147"/>
                <a:gd name="connsiteY2-394" fmla="*/ 1081390 h 1081421"/>
                <a:gd name="connsiteX3-395" fmla="*/ 10856738 w 12578147"/>
                <a:gd name="connsiteY3-396" fmla="*/ 90790 h 1081421"/>
                <a:gd name="connsiteX4-397" fmla="*/ 12578147 w 12578147"/>
                <a:gd name="connsiteY4-398" fmla="*/ 916290 h 1081421"/>
                <a:gd name="connsiteX0-399" fmla="*/ 0 w 12578147"/>
                <a:gd name="connsiteY0-400" fmla="*/ 255890 h 1081421"/>
                <a:gd name="connsiteX1-401" fmla="*/ 1934768 w 12578147"/>
                <a:gd name="connsiteY1-402" fmla="*/ 52690 h 1081421"/>
                <a:gd name="connsiteX2-403" fmla="*/ 6444711 w 12578147"/>
                <a:gd name="connsiteY2-404" fmla="*/ 1081390 h 1081421"/>
                <a:gd name="connsiteX3-405" fmla="*/ 10856738 w 12578147"/>
                <a:gd name="connsiteY3-406" fmla="*/ 90790 h 1081421"/>
                <a:gd name="connsiteX4-407" fmla="*/ 12578147 w 12578147"/>
                <a:gd name="connsiteY4-408" fmla="*/ 916290 h 10814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78147" h="1081421">
                  <a:moveTo>
                    <a:pt x="0" y="255890"/>
                  </a:moveTo>
                  <a:cubicBezTo>
                    <a:pt x="474915" y="69623"/>
                    <a:pt x="860650" y="-84893"/>
                    <a:pt x="1934768" y="52690"/>
                  </a:cubicBezTo>
                  <a:cubicBezTo>
                    <a:pt x="3008886" y="190273"/>
                    <a:pt x="4957716" y="1075040"/>
                    <a:pt x="6444711" y="1081390"/>
                  </a:cubicBezTo>
                  <a:cubicBezTo>
                    <a:pt x="7931706" y="1087740"/>
                    <a:pt x="9834499" y="118307"/>
                    <a:pt x="10856738" y="90790"/>
                  </a:cubicBezTo>
                  <a:cubicBezTo>
                    <a:pt x="11878977" y="63273"/>
                    <a:pt x="12403201" y="755423"/>
                    <a:pt x="12578147" y="916290"/>
                  </a:cubicBezTo>
                </a:path>
              </a:pathLst>
            </a:custGeom>
            <a:noFill/>
            <a:ln>
              <a:solidFill>
                <a:schemeClr val="bg1">
                  <a:alpha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sp>
          <p:nvSpPr>
            <p:cNvPr id="18" name="任意多边形: 形状 17"/>
            <p:cNvSpPr/>
            <p:nvPr/>
          </p:nvSpPr>
          <p:spPr>
            <a:xfrm>
              <a:off x="-127002" y="5036340"/>
              <a:ext cx="12904971" cy="1225650"/>
            </a:xfrm>
            <a:custGeom>
              <a:avLst/>
              <a:gdLst>
                <a:gd name="connsiteX0" fmla="*/ 0 w 12217400"/>
                <a:gd name="connsiteY0" fmla="*/ 228600 h 838200"/>
                <a:gd name="connsiteX1" fmla="*/ 1536700 w 12217400"/>
                <a:gd name="connsiteY1" fmla="*/ 127000 h 838200"/>
                <a:gd name="connsiteX2" fmla="*/ 4902200 w 12217400"/>
                <a:gd name="connsiteY2" fmla="*/ 838200 h 838200"/>
                <a:gd name="connsiteX3" fmla="*/ 9372600 w 12217400"/>
                <a:gd name="connsiteY3" fmla="*/ 546100 h 838200"/>
                <a:gd name="connsiteX4" fmla="*/ 11379200 w 12217400"/>
                <a:gd name="connsiteY4" fmla="*/ 0 h 838200"/>
                <a:gd name="connsiteX5" fmla="*/ 12217400 w 12217400"/>
                <a:gd name="connsiteY5" fmla="*/ 254000 h 838200"/>
                <a:gd name="connsiteX6" fmla="*/ 12217400 w 12217400"/>
                <a:gd name="connsiteY6" fmla="*/ 254000 h 838200"/>
                <a:gd name="connsiteX0-1" fmla="*/ 0 w 12217400"/>
                <a:gd name="connsiteY0-2" fmla="*/ 228600 h 838200"/>
                <a:gd name="connsiteX1-3" fmla="*/ 1536700 w 12217400"/>
                <a:gd name="connsiteY1-4" fmla="*/ 127000 h 838200"/>
                <a:gd name="connsiteX2-5" fmla="*/ 4902200 w 12217400"/>
                <a:gd name="connsiteY2-6" fmla="*/ 838200 h 838200"/>
                <a:gd name="connsiteX3-7" fmla="*/ 9372600 w 12217400"/>
                <a:gd name="connsiteY3-8" fmla="*/ 546100 h 838200"/>
                <a:gd name="connsiteX4-9" fmla="*/ 11379200 w 12217400"/>
                <a:gd name="connsiteY4-10" fmla="*/ 0 h 838200"/>
                <a:gd name="connsiteX5-11" fmla="*/ 12217400 w 12217400"/>
                <a:gd name="connsiteY5-12" fmla="*/ 254000 h 838200"/>
                <a:gd name="connsiteX6-13" fmla="*/ 12217400 w 12217400"/>
                <a:gd name="connsiteY6-14" fmla="*/ 254000 h 838200"/>
                <a:gd name="connsiteX0-15" fmla="*/ 0 w 12217400"/>
                <a:gd name="connsiteY0-16" fmla="*/ 228600 h 847380"/>
                <a:gd name="connsiteX1-17" fmla="*/ 1536700 w 12217400"/>
                <a:gd name="connsiteY1-18" fmla="*/ 127000 h 847380"/>
                <a:gd name="connsiteX2-19" fmla="*/ 4902200 w 12217400"/>
                <a:gd name="connsiteY2-20" fmla="*/ 838200 h 847380"/>
                <a:gd name="connsiteX3-21" fmla="*/ 9372600 w 12217400"/>
                <a:gd name="connsiteY3-22" fmla="*/ 546100 h 847380"/>
                <a:gd name="connsiteX4-23" fmla="*/ 11379200 w 12217400"/>
                <a:gd name="connsiteY4-24" fmla="*/ 0 h 847380"/>
                <a:gd name="connsiteX5-25" fmla="*/ 12217400 w 12217400"/>
                <a:gd name="connsiteY5-26" fmla="*/ 254000 h 847380"/>
                <a:gd name="connsiteX6-27" fmla="*/ 12217400 w 12217400"/>
                <a:gd name="connsiteY6-28" fmla="*/ 254000 h 847380"/>
                <a:gd name="connsiteX0-29" fmla="*/ 0 w 12217400"/>
                <a:gd name="connsiteY0-30" fmla="*/ 228600 h 843210"/>
                <a:gd name="connsiteX1-31" fmla="*/ 1536700 w 12217400"/>
                <a:gd name="connsiteY1-32" fmla="*/ 127000 h 843210"/>
                <a:gd name="connsiteX2-33" fmla="*/ 4902200 w 12217400"/>
                <a:gd name="connsiteY2-34" fmla="*/ 838200 h 843210"/>
                <a:gd name="connsiteX3-35" fmla="*/ 9372600 w 12217400"/>
                <a:gd name="connsiteY3-36" fmla="*/ 546100 h 843210"/>
                <a:gd name="connsiteX4-37" fmla="*/ 11379200 w 12217400"/>
                <a:gd name="connsiteY4-38" fmla="*/ 0 h 843210"/>
                <a:gd name="connsiteX5-39" fmla="*/ 12217400 w 12217400"/>
                <a:gd name="connsiteY5-40" fmla="*/ 254000 h 843210"/>
                <a:gd name="connsiteX6-41" fmla="*/ 12217400 w 12217400"/>
                <a:gd name="connsiteY6-42" fmla="*/ 254000 h 843210"/>
                <a:gd name="connsiteX0-43" fmla="*/ 0 w 12217400"/>
                <a:gd name="connsiteY0-44" fmla="*/ 228600 h 855686"/>
                <a:gd name="connsiteX1-45" fmla="*/ 1536700 w 12217400"/>
                <a:gd name="connsiteY1-46" fmla="*/ 127000 h 855686"/>
                <a:gd name="connsiteX2-47" fmla="*/ 5138553 w 12217400"/>
                <a:gd name="connsiteY2-48" fmla="*/ 850900 h 855686"/>
                <a:gd name="connsiteX3-49" fmla="*/ 9372600 w 12217400"/>
                <a:gd name="connsiteY3-50" fmla="*/ 546100 h 855686"/>
                <a:gd name="connsiteX4-51" fmla="*/ 11379200 w 12217400"/>
                <a:gd name="connsiteY4-52" fmla="*/ 0 h 855686"/>
                <a:gd name="connsiteX5-53" fmla="*/ 12217400 w 12217400"/>
                <a:gd name="connsiteY5-54" fmla="*/ 254000 h 855686"/>
                <a:gd name="connsiteX6-55" fmla="*/ 12217400 w 12217400"/>
                <a:gd name="connsiteY6-56" fmla="*/ 254000 h 855686"/>
                <a:gd name="connsiteX0-57" fmla="*/ 0 w 12217400"/>
                <a:gd name="connsiteY0-58" fmla="*/ 228600 h 857597"/>
                <a:gd name="connsiteX1-59" fmla="*/ 1536700 w 12217400"/>
                <a:gd name="connsiteY1-60" fmla="*/ 127000 h 857597"/>
                <a:gd name="connsiteX2-61" fmla="*/ 5138553 w 12217400"/>
                <a:gd name="connsiteY2-62" fmla="*/ 850900 h 857597"/>
                <a:gd name="connsiteX3-63" fmla="*/ 9372600 w 12217400"/>
                <a:gd name="connsiteY3-64" fmla="*/ 546100 h 857597"/>
                <a:gd name="connsiteX4-65" fmla="*/ 11379200 w 12217400"/>
                <a:gd name="connsiteY4-66" fmla="*/ 0 h 857597"/>
                <a:gd name="connsiteX5-67" fmla="*/ 12217400 w 12217400"/>
                <a:gd name="connsiteY5-68" fmla="*/ 254000 h 857597"/>
                <a:gd name="connsiteX6-69" fmla="*/ 12217400 w 12217400"/>
                <a:gd name="connsiteY6-70" fmla="*/ 254000 h 857597"/>
                <a:gd name="connsiteX0-71" fmla="*/ 0 w 12217400"/>
                <a:gd name="connsiteY0-72" fmla="*/ 276386 h 905383"/>
                <a:gd name="connsiteX1-73" fmla="*/ 1536700 w 12217400"/>
                <a:gd name="connsiteY1-74" fmla="*/ 174786 h 905383"/>
                <a:gd name="connsiteX2-75" fmla="*/ 5138553 w 12217400"/>
                <a:gd name="connsiteY2-76" fmla="*/ 898686 h 905383"/>
                <a:gd name="connsiteX3-77" fmla="*/ 9372600 w 12217400"/>
                <a:gd name="connsiteY3-78" fmla="*/ 593886 h 905383"/>
                <a:gd name="connsiteX4-79" fmla="*/ 11379200 w 12217400"/>
                <a:gd name="connsiteY4-80" fmla="*/ 47786 h 905383"/>
                <a:gd name="connsiteX5-81" fmla="*/ 12217400 w 12217400"/>
                <a:gd name="connsiteY5-82" fmla="*/ 301786 h 905383"/>
                <a:gd name="connsiteX6-83" fmla="*/ 12217400 w 12217400"/>
                <a:gd name="connsiteY6-84" fmla="*/ 301786 h 905383"/>
                <a:gd name="connsiteX0-85" fmla="*/ 0 w 12217400"/>
                <a:gd name="connsiteY0-86" fmla="*/ 246200 h 875197"/>
                <a:gd name="connsiteX1-87" fmla="*/ 1536700 w 12217400"/>
                <a:gd name="connsiteY1-88" fmla="*/ 144600 h 875197"/>
                <a:gd name="connsiteX2-89" fmla="*/ 5138553 w 12217400"/>
                <a:gd name="connsiteY2-90" fmla="*/ 868500 h 875197"/>
                <a:gd name="connsiteX3-91" fmla="*/ 9372600 w 12217400"/>
                <a:gd name="connsiteY3-92" fmla="*/ 563700 h 875197"/>
                <a:gd name="connsiteX4-93" fmla="*/ 11379200 w 12217400"/>
                <a:gd name="connsiteY4-94" fmla="*/ 17600 h 875197"/>
                <a:gd name="connsiteX5-95" fmla="*/ 12217400 w 12217400"/>
                <a:gd name="connsiteY5-96" fmla="*/ 271600 h 875197"/>
                <a:gd name="connsiteX6-97" fmla="*/ 12217400 w 12217400"/>
                <a:gd name="connsiteY6-98" fmla="*/ 271600 h 875197"/>
                <a:gd name="connsiteX0-99" fmla="*/ 0 w 12217400"/>
                <a:gd name="connsiteY0-100" fmla="*/ 246200 h 869012"/>
                <a:gd name="connsiteX1-101" fmla="*/ 1536700 w 12217400"/>
                <a:gd name="connsiteY1-102" fmla="*/ 144600 h 869012"/>
                <a:gd name="connsiteX2-103" fmla="*/ 5138553 w 12217400"/>
                <a:gd name="connsiteY2-104" fmla="*/ 868500 h 869012"/>
                <a:gd name="connsiteX3-105" fmla="*/ 11379200 w 12217400"/>
                <a:gd name="connsiteY3-106" fmla="*/ 17600 h 869012"/>
                <a:gd name="connsiteX4-107" fmla="*/ 12217400 w 12217400"/>
                <a:gd name="connsiteY4-108" fmla="*/ 271600 h 869012"/>
                <a:gd name="connsiteX5-109" fmla="*/ 12217400 w 12217400"/>
                <a:gd name="connsiteY5-110" fmla="*/ 271600 h 869012"/>
                <a:gd name="connsiteX0-111" fmla="*/ 0 w 12217400"/>
                <a:gd name="connsiteY0-112" fmla="*/ 270645 h 893674"/>
                <a:gd name="connsiteX1-113" fmla="*/ 1536700 w 12217400"/>
                <a:gd name="connsiteY1-114" fmla="*/ 169045 h 893674"/>
                <a:gd name="connsiteX2-115" fmla="*/ 5138553 w 12217400"/>
                <a:gd name="connsiteY2-116" fmla="*/ 892945 h 893674"/>
                <a:gd name="connsiteX3-117" fmla="*/ 10856737 w 12217400"/>
                <a:gd name="connsiteY3-118" fmla="*/ 16645 h 893674"/>
                <a:gd name="connsiteX4-119" fmla="*/ 12217400 w 12217400"/>
                <a:gd name="connsiteY4-120" fmla="*/ 296045 h 893674"/>
                <a:gd name="connsiteX5-121" fmla="*/ 12217400 w 12217400"/>
                <a:gd name="connsiteY5-122" fmla="*/ 296045 h 893674"/>
                <a:gd name="connsiteX0-123" fmla="*/ 0 w 12217400"/>
                <a:gd name="connsiteY0-124" fmla="*/ 270645 h 893674"/>
                <a:gd name="connsiteX1-125" fmla="*/ 1536700 w 12217400"/>
                <a:gd name="connsiteY1-126" fmla="*/ 169045 h 893674"/>
                <a:gd name="connsiteX2-127" fmla="*/ 5138553 w 12217400"/>
                <a:gd name="connsiteY2-128" fmla="*/ 892945 h 893674"/>
                <a:gd name="connsiteX3-129" fmla="*/ 10856737 w 12217400"/>
                <a:gd name="connsiteY3-130" fmla="*/ 16645 h 893674"/>
                <a:gd name="connsiteX4-131" fmla="*/ 12217400 w 12217400"/>
                <a:gd name="connsiteY4-132" fmla="*/ 296045 h 893674"/>
                <a:gd name="connsiteX5-133" fmla="*/ 12217400 w 12217400"/>
                <a:gd name="connsiteY5-134" fmla="*/ 296045 h 893674"/>
                <a:gd name="connsiteX0-135" fmla="*/ 0 w 12217400"/>
                <a:gd name="connsiteY0-136" fmla="*/ 270645 h 894229"/>
                <a:gd name="connsiteX1-137" fmla="*/ 1536700 w 12217400"/>
                <a:gd name="connsiteY1-138" fmla="*/ 169045 h 894229"/>
                <a:gd name="connsiteX2-139" fmla="*/ 5138553 w 12217400"/>
                <a:gd name="connsiteY2-140" fmla="*/ 892945 h 894229"/>
                <a:gd name="connsiteX3-141" fmla="*/ 10856737 w 12217400"/>
                <a:gd name="connsiteY3-142" fmla="*/ 16645 h 894229"/>
                <a:gd name="connsiteX4-143" fmla="*/ 12217400 w 12217400"/>
                <a:gd name="connsiteY4-144" fmla="*/ 296045 h 894229"/>
                <a:gd name="connsiteX5-145" fmla="*/ 12217400 w 12217400"/>
                <a:gd name="connsiteY5-146" fmla="*/ 296045 h 894229"/>
                <a:gd name="connsiteX0-147" fmla="*/ 0 w 12217400"/>
                <a:gd name="connsiteY0-148" fmla="*/ 270645 h 893177"/>
                <a:gd name="connsiteX1-149" fmla="*/ 1586459 w 12217400"/>
                <a:gd name="connsiteY1-150" fmla="*/ 105545 h 893177"/>
                <a:gd name="connsiteX2-151" fmla="*/ 5138553 w 12217400"/>
                <a:gd name="connsiteY2-152" fmla="*/ 892945 h 893177"/>
                <a:gd name="connsiteX3-153" fmla="*/ 10856737 w 12217400"/>
                <a:gd name="connsiteY3-154" fmla="*/ 16645 h 893177"/>
                <a:gd name="connsiteX4-155" fmla="*/ 12217400 w 12217400"/>
                <a:gd name="connsiteY4-156" fmla="*/ 296045 h 893177"/>
                <a:gd name="connsiteX5-157" fmla="*/ 12217400 w 12217400"/>
                <a:gd name="connsiteY5-158" fmla="*/ 296045 h 893177"/>
                <a:gd name="connsiteX0-159" fmla="*/ 0 w 12217400"/>
                <a:gd name="connsiteY0-160" fmla="*/ 270645 h 893177"/>
                <a:gd name="connsiteX1-161" fmla="*/ 1586459 w 12217400"/>
                <a:gd name="connsiteY1-162" fmla="*/ 105545 h 893177"/>
                <a:gd name="connsiteX2-163" fmla="*/ 5138553 w 12217400"/>
                <a:gd name="connsiteY2-164" fmla="*/ 892945 h 893177"/>
                <a:gd name="connsiteX3-165" fmla="*/ 10856737 w 12217400"/>
                <a:gd name="connsiteY3-166" fmla="*/ 16645 h 893177"/>
                <a:gd name="connsiteX4-167" fmla="*/ 12217400 w 12217400"/>
                <a:gd name="connsiteY4-168" fmla="*/ 296045 h 893177"/>
                <a:gd name="connsiteX5-169" fmla="*/ 12217400 w 12217400"/>
                <a:gd name="connsiteY5-170" fmla="*/ 296045 h 893177"/>
                <a:gd name="connsiteX0-171" fmla="*/ 0 w 12105444"/>
                <a:gd name="connsiteY0-172" fmla="*/ 232545 h 893179"/>
                <a:gd name="connsiteX1-173" fmla="*/ 1474503 w 12105444"/>
                <a:gd name="connsiteY1-174" fmla="*/ 105545 h 893179"/>
                <a:gd name="connsiteX2-175" fmla="*/ 5026597 w 12105444"/>
                <a:gd name="connsiteY2-176" fmla="*/ 892945 h 893179"/>
                <a:gd name="connsiteX3-177" fmla="*/ 10744781 w 12105444"/>
                <a:gd name="connsiteY3-178" fmla="*/ 16645 h 893179"/>
                <a:gd name="connsiteX4-179" fmla="*/ 12105444 w 12105444"/>
                <a:gd name="connsiteY4-180" fmla="*/ 296045 h 893179"/>
                <a:gd name="connsiteX5-181" fmla="*/ 12105444 w 12105444"/>
                <a:gd name="connsiteY5-182" fmla="*/ 296045 h 893179"/>
                <a:gd name="connsiteX0-183" fmla="*/ 0 w 12105444"/>
                <a:gd name="connsiteY0-184" fmla="*/ 232545 h 893018"/>
                <a:gd name="connsiteX1-185" fmla="*/ 1598899 w 12105444"/>
                <a:gd name="connsiteY1-186" fmla="*/ 67445 h 893018"/>
                <a:gd name="connsiteX2-187" fmla="*/ 5026597 w 12105444"/>
                <a:gd name="connsiteY2-188" fmla="*/ 892945 h 893018"/>
                <a:gd name="connsiteX3-189" fmla="*/ 10744781 w 12105444"/>
                <a:gd name="connsiteY3-190" fmla="*/ 16645 h 893018"/>
                <a:gd name="connsiteX4-191" fmla="*/ 12105444 w 12105444"/>
                <a:gd name="connsiteY4-192" fmla="*/ 296045 h 893018"/>
                <a:gd name="connsiteX5-193" fmla="*/ 12105444 w 12105444"/>
                <a:gd name="connsiteY5-194" fmla="*/ 296045 h 893018"/>
                <a:gd name="connsiteX0-195" fmla="*/ 0 w 12105444"/>
                <a:gd name="connsiteY0-196" fmla="*/ 244105 h 904509"/>
                <a:gd name="connsiteX1-197" fmla="*/ 1934768 w 12105444"/>
                <a:gd name="connsiteY1-198" fmla="*/ 40905 h 904509"/>
                <a:gd name="connsiteX2-199" fmla="*/ 5026597 w 12105444"/>
                <a:gd name="connsiteY2-200" fmla="*/ 904505 h 904509"/>
                <a:gd name="connsiteX3-201" fmla="*/ 10744781 w 12105444"/>
                <a:gd name="connsiteY3-202" fmla="*/ 28205 h 904509"/>
                <a:gd name="connsiteX4-203" fmla="*/ 12105444 w 12105444"/>
                <a:gd name="connsiteY4-204" fmla="*/ 307605 h 904509"/>
                <a:gd name="connsiteX5-205" fmla="*/ 12105444 w 12105444"/>
                <a:gd name="connsiteY5-206" fmla="*/ 307605 h 904509"/>
                <a:gd name="connsiteX0-207" fmla="*/ 0 w 12105444"/>
                <a:gd name="connsiteY0-208" fmla="*/ 245006 h 918110"/>
                <a:gd name="connsiteX1-209" fmla="*/ 1934768 w 12105444"/>
                <a:gd name="connsiteY1-210" fmla="*/ 41806 h 918110"/>
                <a:gd name="connsiteX2-211" fmla="*/ 6046643 w 12105444"/>
                <a:gd name="connsiteY2-212" fmla="*/ 918106 h 918110"/>
                <a:gd name="connsiteX3-213" fmla="*/ 10744781 w 12105444"/>
                <a:gd name="connsiteY3-214" fmla="*/ 29106 h 918110"/>
                <a:gd name="connsiteX4-215" fmla="*/ 12105444 w 12105444"/>
                <a:gd name="connsiteY4-216" fmla="*/ 308506 h 918110"/>
                <a:gd name="connsiteX5-217" fmla="*/ 12105444 w 12105444"/>
                <a:gd name="connsiteY5-218" fmla="*/ 308506 h 918110"/>
                <a:gd name="connsiteX0-219" fmla="*/ 0 w 12105444"/>
                <a:gd name="connsiteY0-220" fmla="*/ 308616 h 981924"/>
                <a:gd name="connsiteX1-221" fmla="*/ 1934768 w 12105444"/>
                <a:gd name="connsiteY1-222" fmla="*/ 105416 h 981924"/>
                <a:gd name="connsiteX2-223" fmla="*/ 6046643 w 12105444"/>
                <a:gd name="connsiteY2-224" fmla="*/ 981716 h 981924"/>
                <a:gd name="connsiteX3-225" fmla="*/ 10931375 w 12105444"/>
                <a:gd name="connsiteY3-226" fmla="*/ 16516 h 981924"/>
                <a:gd name="connsiteX4-227" fmla="*/ 12105444 w 12105444"/>
                <a:gd name="connsiteY4-228" fmla="*/ 372116 h 981924"/>
                <a:gd name="connsiteX5-229" fmla="*/ 12105444 w 12105444"/>
                <a:gd name="connsiteY5-230" fmla="*/ 372116 h 981924"/>
                <a:gd name="connsiteX0-231" fmla="*/ 0 w 12105444"/>
                <a:gd name="connsiteY0-232" fmla="*/ 292100 h 965408"/>
                <a:gd name="connsiteX1-233" fmla="*/ 1934768 w 12105444"/>
                <a:gd name="connsiteY1-234" fmla="*/ 88900 h 965408"/>
                <a:gd name="connsiteX2-235" fmla="*/ 6046643 w 12105444"/>
                <a:gd name="connsiteY2-236" fmla="*/ 965200 h 965408"/>
                <a:gd name="connsiteX3-237" fmla="*/ 10931375 w 12105444"/>
                <a:gd name="connsiteY3-238" fmla="*/ 0 h 965408"/>
                <a:gd name="connsiteX4-239" fmla="*/ 12105444 w 12105444"/>
                <a:gd name="connsiteY4-240" fmla="*/ 355600 h 965408"/>
                <a:gd name="connsiteX5-241" fmla="*/ 12105444 w 12105444"/>
                <a:gd name="connsiteY5-242" fmla="*/ 355600 h 965408"/>
                <a:gd name="connsiteX0-243" fmla="*/ 0 w 12105444"/>
                <a:gd name="connsiteY0-244" fmla="*/ 316991 h 1168066"/>
                <a:gd name="connsiteX1-245" fmla="*/ 1934768 w 12105444"/>
                <a:gd name="connsiteY1-246" fmla="*/ 113791 h 1168066"/>
                <a:gd name="connsiteX2-247" fmla="*/ 7054249 w 12105444"/>
                <a:gd name="connsiteY2-248" fmla="*/ 1167891 h 1168066"/>
                <a:gd name="connsiteX3-249" fmla="*/ 10931375 w 12105444"/>
                <a:gd name="connsiteY3-250" fmla="*/ 24891 h 1168066"/>
                <a:gd name="connsiteX4-251" fmla="*/ 12105444 w 12105444"/>
                <a:gd name="connsiteY4-252" fmla="*/ 380491 h 1168066"/>
                <a:gd name="connsiteX5-253" fmla="*/ 12105444 w 12105444"/>
                <a:gd name="connsiteY5-254" fmla="*/ 380491 h 1168066"/>
                <a:gd name="connsiteX0-255" fmla="*/ 0 w 12105444"/>
                <a:gd name="connsiteY0-256" fmla="*/ 329192 h 1180320"/>
                <a:gd name="connsiteX1-257" fmla="*/ 1934768 w 12105444"/>
                <a:gd name="connsiteY1-258" fmla="*/ 125992 h 1180320"/>
                <a:gd name="connsiteX2-259" fmla="*/ 7054249 w 12105444"/>
                <a:gd name="connsiteY2-260" fmla="*/ 1180092 h 1180320"/>
                <a:gd name="connsiteX3-261" fmla="*/ 11130408 w 12105444"/>
                <a:gd name="connsiteY3-262" fmla="*/ 24392 h 1180320"/>
                <a:gd name="connsiteX4-263" fmla="*/ 12105444 w 12105444"/>
                <a:gd name="connsiteY4-264" fmla="*/ 392692 h 1180320"/>
                <a:gd name="connsiteX5-265" fmla="*/ 12105444 w 12105444"/>
                <a:gd name="connsiteY5-266" fmla="*/ 392692 h 1180320"/>
                <a:gd name="connsiteX0-267" fmla="*/ 0 w 12777181"/>
                <a:gd name="connsiteY0-268" fmla="*/ 329662 h 1180790"/>
                <a:gd name="connsiteX1-269" fmla="*/ 1934768 w 12777181"/>
                <a:gd name="connsiteY1-270" fmla="*/ 126462 h 1180790"/>
                <a:gd name="connsiteX2-271" fmla="*/ 7054249 w 12777181"/>
                <a:gd name="connsiteY2-272" fmla="*/ 1180562 h 1180790"/>
                <a:gd name="connsiteX3-273" fmla="*/ 11130408 w 12777181"/>
                <a:gd name="connsiteY3-274" fmla="*/ 24862 h 1180790"/>
                <a:gd name="connsiteX4-275" fmla="*/ 12105444 w 12777181"/>
                <a:gd name="connsiteY4-276" fmla="*/ 393162 h 1180790"/>
                <a:gd name="connsiteX5-277" fmla="*/ 12777181 w 12777181"/>
                <a:gd name="connsiteY5-278" fmla="*/ 456662 h 1180790"/>
                <a:gd name="connsiteX0-279" fmla="*/ 0 w 12105444"/>
                <a:gd name="connsiteY0-280" fmla="*/ 329662 h 1180790"/>
                <a:gd name="connsiteX1-281" fmla="*/ 1934768 w 12105444"/>
                <a:gd name="connsiteY1-282" fmla="*/ 126462 h 1180790"/>
                <a:gd name="connsiteX2-283" fmla="*/ 7054249 w 12105444"/>
                <a:gd name="connsiteY2-284" fmla="*/ 1180562 h 1180790"/>
                <a:gd name="connsiteX3-285" fmla="*/ 11130408 w 12105444"/>
                <a:gd name="connsiteY3-286" fmla="*/ 24862 h 1180790"/>
                <a:gd name="connsiteX4-287" fmla="*/ 12105444 w 12105444"/>
                <a:gd name="connsiteY4-288" fmla="*/ 393162 h 1180790"/>
                <a:gd name="connsiteX0-289" fmla="*/ 0 w 12304477"/>
                <a:gd name="connsiteY0-290" fmla="*/ 326203 h 1177331"/>
                <a:gd name="connsiteX1-291" fmla="*/ 1934768 w 12304477"/>
                <a:gd name="connsiteY1-292" fmla="*/ 123003 h 1177331"/>
                <a:gd name="connsiteX2-293" fmla="*/ 7054249 w 12304477"/>
                <a:gd name="connsiteY2-294" fmla="*/ 1177103 h 1177331"/>
                <a:gd name="connsiteX3-295" fmla="*/ 11130408 w 12304477"/>
                <a:gd name="connsiteY3-296" fmla="*/ 21403 h 1177331"/>
                <a:gd name="connsiteX4-297" fmla="*/ 12304477 w 12304477"/>
                <a:gd name="connsiteY4-298" fmla="*/ 427803 h 1177331"/>
                <a:gd name="connsiteX0-299" fmla="*/ 0 w 12304477"/>
                <a:gd name="connsiteY0-300" fmla="*/ 327712 h 1178840"/>
                <a:gd name="connsiteX1-301" fmla="*/ 1934768 w 12304477"/>
                <a:gd name="connsiteY1-302" fmla="*/ 124512 h 1178840"/>
                <a:gd name="connsiteX2-303" fmla="*/ 7054249 w 12304477"/>
                <a:gd name="connsiteY2-304" fmla="*/ 1178612 h 1178840"/>
                <a:gd name="connsiteX3-305" fmla="*/ 11130408 w 12304477"/>
                <a:gd name="connsiteY3-306" fmla="*/ 22912 h 1178840"/>
                <a:gd name="connsiteX4-307" fmla="*/ 12304477 w 12304477"/>
                <a:gd name="connsiteY4-308" fmla="*/ 429312 h 1178840"/>
                <a:gd name="connsiteX0-309" fmla="*/ 0 w 12304477"/>
                <a:gd name="connsiteY0-310" fmla="*/ 325890 h 1138926"/>
                <a:gd name="connsiteX1-311" fmla="*/ 1934768 w 12304477"/>
                <a:gd name="connsiteY1-312" fmla="*/ 122690 h 1138926"/>
                <a:gd name="connsiteX2-313" fmla="*/ 6357633 w 12304477"/>
                <a:gd name="connsiteY2-314" fmla="*/ 1138690 h 1138926"/>
                <a:gd name="connsiteX3-315" fmla="*/ 11130408 w 12304477"/>
                <a:gd name="connsiteY3-316" fmla="*/ 21090 h 1138926"/>
                <a:gd name="connsiteX4-317" fmla="*/ 12304477 w 12304477"/>
                <a:gd name="connsiteY4-318" fmla="*/ 427490 h 1138926"/>
                <a:gd name="connsiteX0-319" fmla="*/ 0 w 12304477"/>
                <a:gd name="connsiteY0-320" fmla="*/ 326492 h 1152225"/>
                <a:gd name="connsiteX1-321" fmla="*/ 1934768 w 12304477"/>
                <a:gd name="connsiteY1-322" fmla="*/ 123292 h 1152225"/>
                <a:gd name="connsiteX2-323" fmla="*/ 6830337 w 12304477"/>
                <a:gd name="connsiteY2-324" fmla="*/ 1151992 h 1152225"/>
                <a:gd name="connsiteX3-325" fmla="*/ 11130408 w 12304477"/>
                <a:gd name="connsiteY3-326" fmla="*/ 21692 h 1152225"/>
                <a:gd name="connsiteX4-327" fmla="*/ 12304477 w 12304477"/>
                <a:gd name="connsiteY4-328" fmla="*/ 428092 h 1152225"/>
                <a:gd name="connsiteX0-329" fmla="*/ 0 w 12441312"/>
                <a:gd name="connsiteY0-330" fmla="*/ 321380 h 1147113"/>
                <a:gd name="connsiteX1-331" fmla="*/ 1934768 w 12441312"/>
                <a:gd name="connsiteY1-332" fmla="*/ 118180 h 1147113"/>
                <a:gd name="connsiteX2-333" fmla="*/ 6830337 w 12441312"/>
                <a:gd name="connsiteY2-334" fmla="*/ 1146880 h 1147113"/>
                <a:gd name="connsiteX3-335" fmla="*/ 11130408 w 12441312"/>
                <a:gd name="connsiteY3-336" fmla="*/ 16580 h 1147113"/>
                <a:gd name="connsiteX4-337" fmla="*/ 12441312 w 12441312"/>
                <a:gd name="connsiteY4-338" fmla="*/ 486480 h 1147113"/>
                <a:gd name="connsiteX0-339" fmla="*/ 0 w 12441312"/>
                <a:gd name="connsiteY0-340" fmla="*/ 322978 h 1148711"/>
                <a:gd name="connsiteX1-341" fmla="*/ 1934768 w 12441312"/>
                <a:gd name="connsiteY1-342" fmla="*/ 119778 h 1148711"/>
                <a:gd name="connsiteX2-343" fmla="*/ 6830337 w 12441312"/>
                <a:gd name="connsiteY2-344" fmla="*/ 1148478 h 1148711"/>
                <a:gd name="connsiteX3-345" fmla="*/ 11130408 w 12441312"/>
                <a:gd name="connsiteY3-346" fmla="*/ 18178 h 1148711"/>
                <a:gd name="connsiteX4-347" fmla="*/ 12441312 w 12441312"/>
                <a:gd name="connsiteY4-348" fmla="*/ 488078 h 1148711"/>
                <a:gd name="connsiteX0-349" fmla="*/ 0 w 12441312"/>
                <a:gd name="connsiteY0-350" fmla="*/ 255890 h 1081486"/>
                <a:gd name="connsiteX1-351" fmla="*/ 1934768 w 12441312"/>
                <a:gd name="connsiteY1-352" fmla="*/ 52690 h 1081486"/>
                <a:gd name="connsiteX2-353" fmla="*/ 6830337 w 12441312"/>
                <a:gd name="connsiteY2-354" fmla="*/ 1081390 h 1081486"/>
                <a:gd name="connsiteX3-355" fmla="*/ 11192606 w 12441312"/>
                <a:gd name="connsiteY3-356" fmla="*/ 116190 h 1081486"/>
                <a:gd name="connsiteX4-357" fmla="*/ 12441312 w 12441312"/>
                <a:gd name="connsiteY4-358" fmla="*/ 420990 h 1081486"/>
                <a:gd name="connsiteX0-359" fmla="*/ 0 w 12515949"/>
                <a:gd name="connsiteY0-360" fmla="*/ 255890 h 1081480"/>
                <a:gd name="connsiteX1-361" fmla="*/ 1934768 w 12515949"/>
                <a:gd name="connsiteY1-362" fmla="*/ 52690 h 1081480"/>
                <a:gd name="connsiteX2-363" fmla="*/ 6830337 w 12515949"/>
                <a:gd name="connsiteY2-364" fmla="*/ 1081390 h 1081480"/>
                <a:gd name="connsiteX3-365" fmla="*/ 11192606 w 12515949"/>
                <a:gd name="connsiteY3-366" fmla="*/ 116190 h 1081480"/>
                <a:gd name="connsiteX4-367" fmla="*/ 12515949 w 12515949"/>
                <a:gd name="connsiteY4-368" fmla="*/ 738490 h 1081480"/>
                <a:gd name="connsiteX0-369" fmla="*/ 0 w 12515949"/>
                <a:gd name="connsiteY0-370" fmla="*/ 255890 h 1081422"/>
                <a:gd name="connsiteX1-371" fmla="*/ 1934768 w 12515949"/>
                <a:gd name="connsiteY1-372" fmla="*/ 52690 h 1081422"/>
                <a:gd name="connsiteX2-373" fmla="*/ 6830337 w 12515949"/>
                <a:gd name="connsiteY2-374" fmla="*/ 1081390 h 1081422"/>
                <a:gd name="connsiteX3-375" fmla="*/ 10856738 w 12515949"/>
                <a:gd name="connsiteY3-376" fmla="*/ 90790 h 1081422"/>
                <a:gd name="connsiteX4-377" fmla="*/ 12515949 w 12515949"/>
                <a:gd name="connsiteY4-378" fmla="*/ 738490 h 1081422"/>
                <a:gd name="connsiteX0-379" fmla="*/ 0 w 12515949"/>
                <a:gd name="connsiteY0-380" fmla="*/ 255890 h 1081422"/>
                <a:gd name="connsiteX1-381" fmla="*/ 1934768 w 12515949"/>
                <a:gd name="connsiteY1-382" fmla="*/ 52690 h 1081422"/>
                <a:gd name="connsiteX2-383" fmla="*/ 6444711 w 12515949"/>
                <a:gd name="connsiteY2-384" fmla="*/ 1081390 h 1081422"/>
                <a:gd name="connsiteX3-385" fmla="*/ 10856738 w 12515949"/>
                <a:gd name="connsiteY3-386" fmla="*/ 90790 h 1081422"/>
                <a:gd name="connsiteX4-387" fmla="*/ 12515949 w 12515949"/>
                <a:gd name="connsiteY4-388" fmla="*/ 738490 h 1081422"/>
                <a:gd name="connsiteX0-389" fmla="*/ 0 w 12640345"/>
                <a:gd name="connsiteY0-390" fmla="*/ 119301 h 1186133"/>
                <a:gd name="connsiteX1-391" fmla="*/ 2059164 w 12640345"/>
                <a:gd name="connsiteY1-392" fmla="*/ 157401 h 1186133"/>
                <a:gd name="connsiteX2-393" fmla="*/ 6569107 w 12640345"/>
                <a:gd name="connsiteY2-394" fmla="*/ 1186101 h 1186133"/>
                <a:gd name="connsiteX3-395" fmla="*/ 10981134 w 12640345"/>
                <a:gd name="connsiteY3-396" fmla="*/ 195501 h 1186133"/>
                <a:gd name="connsiteX4-397" fmla="*/ 12640345 w 12640345"/>
                <a:gd name="connsiteY4-398" fmla="*/ 843201 h 1186133"/>
                <a:gd name="connsiteX0-399" fmla="*/ 0 w 12640345"/>
                <a:gd name="connsiteY0-400" fmla="*/ 119301 h 1186133"/>
                <a:gd name="connsiteX1-401" fmla="*/ 2059164 w 12640345"/>
                <a:gd name="connsiteY1-402" fmla="*/ 157401 h 1186133"/>
                <a:gd name="connsiteX2-403" fmla="*/ 6569107 w 12640345"/>
                <a:gd name="connsiteY2-404" fmla="*/ 1186101 h 1186133"/>
                <a:gd name="connsiteX3-405" fmla="*/ 10981134 w 12640345"/>
                <a:gd name="connsiteY3-406" fmla="*/ 195501 h 1186133"/>
                <a:gd name="connsiteX4-407" fmla="*/ 12640345 w 12640345"/>
                <a:gd name="connsiteY4-408" fmla="*/ 843201 h 1186133"/>
                <a:gd name="connsiteX0-409" fmla="*/ 0 w 12640345"/>
                <a:gd name="connsiteY0-410" fmla="*/ 118610 h 1172742"/>
                <a:gd name="connsiteX1-411" fmla="*/ 2059164 w 12640345"/>
                <a:gd name="connsiteY1-412" fmla="*/ 156710 h 1172742"/>
                <a:gd name="connsiteX2-413" fmla="*/ 6668624 w 12640345"/>
                <a:gd name="connsiteY2-414" fmla="*/ 1172710 h 1172742"/>
                <a:gd name="connsiteX3-415" fmla="*/ 10981134 w 12640345"/>
                <a:gd name="connsiteY3-416" fmla="*/ 194810 h 1172742"/>
                <a:gd name="connsiteX4-417" fmla="*/ 12640345 w 12640345"/>
                <a:gd name="connsiteY4-418" fmla="*/ 842510 h 1172742"/>
                <a:gd name="connsiteX0-419" fmla="*/ 0 w 12640345"/>
                <a:gd name="connsiteY0-420" fmla="*/ 155892 h 1210277"/>
                <a:gd name="connsiteX1-421" fmla="*/ 2084043 w 12640345"/>
                <a:gd name="connsiteY1-422" fmla="*/ 117792 h 1210277"/>
                <a:gd name="connsiteX2-423" fmla="*/ 6668624 w 12640345"/>
                <a:gd name="connsiteY2-424" fmla="*/ 1209992 h 1210277"/>
                <a:gd name="connsiteX3-425" fmla="*/ 10981134 w 12640345"/>
                <a:gd name="connsiteY3-426" fmla="*/ 232092 h 1210277"/>
                <a:gd name="connsiteX4-427" fmla="*/ 12640345 w 12640345"/>
                <a:gd name="connsiteY4-428" fmla="*/ 879792 h 1210277"/>
                <a:gd name="connsiteX0-429" fmla="*/ 0 w 12640345"/>
                <a:gd name="connsiteY0-430" fmla="*/ 171547 h 1225932"/>
                <a:gd name="connsiteX1-431" fmla="*/ 2084043 w 12640345"/>
                <a:gd name="connsiteY1-432" fmla="*/ 133447 h 1225932"/>
                <a:gd name="connsiteX2-433" fmla="*/ 6668624 w 12640345"/>
                <a:gd name="connsiteY2-434" fmla="*/ 1225647 h 1225932"/>
                <a:gd name="connsiteX3-435" fmla="*/ 10981134 w 12640345"/>
                <a:gd name="connsiteY3-436" fmla="*/ 247747 h 1225932"/>
                <a:gd name="connsiteX4-437" fmla="*/ 12640345 w 12640345"/>
                <a:gd name="connsiteY4-438" fmla="*/ 895447 h 1225932"/>
                <a:gd name="connsiteX0-439" fmla="*/ 0 w 12640345"/>
                <a:gd name="connsiteY0-440" fmla="*/ 171547 h 1225650"/>
                <a:gd name="connsiteX1-441" fmla="*/ 2084043 w 12640345"/>
                <a:gd name="connsiteY1-442" fmla="*/ 133447 h 1225650"/>
                <a:gd name="connsiteX2-443" fmla="*/ 6668624 w 12640345"/>
                <a:gd name="connsiteY2-444" fmla="*/ 1225647 h 1225650"/>
                <a:gd name="connsiteX3-445" fmla="*/ 11043332 w 12640345"/>
                <a:gd name="connsiteY3-446" fmla="*/ 146147 h 1225650"/>
                <a:gd name="connsiteX4-447" fmla="*/ 12640345 w 12640345"/>
                <a:gd name="connsiteY4-448" fmla="*/ 895447 h 12256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640345" h="1225650">
                  <a:moveTo>
                    <a:pt x="0" y="171547"/>
                  </a:moveTo>
                  <a:cubicBezTo>
                    <a:pt x="474915" y="-14720"/>
                    <a:pt x="1134320" y="-80336"/>
                    <a:pt x="2084043" y="133447"/>
                  </a:cubicBezTo>
                  <a:cubicBezTo>
                    <a:pt x="3033766" y="347230"/>
                    <a:pt x="5175409" y="1223530"/>
                    <a:pt x="6668624" y="1225647"/>
                  </a:cubicBezTo>
                  <a:cubicBezTo>
                    <a:pt x="8161839" y="1227764"/>
                    <a:pt x="10048045" y="201180"/>
                    <a:pt x="11043332" y="146147"/>
                  </a:cubicBezTo>
                  <a:cubicBezTo>
                    <a:pt x="12038619" y="91114"/>
                    <a:pt x="12452960" y="734580"/>
                    <a:pt x="12640345" y="895447"/>
                  </a:cubicBezTo>
                </a:path>
              </a:pathLst>
            </a:custGeom>
            <a:noFill/>
            <a:ln>
              <a:solidFill>
                <a:schemeClr val="bg1">
                  <a:alpha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Times New Roman" panose="02020603050405020304" charset="0"/>
              </a:endParaRPr>
            </a:p>
          </p:txBody>
        </p:sp>
      </p:grpSp>
      <p:sp>
        <p:nvSpPr>
          <p:cNvPr id="22" name="文本占位符 21"/>
          <p:cNvSpPr>
            <a:spLocks noGrp="1"/>
          </p:cNvSpPr>
          <p:nvPr>
            <p:ph type="body" sz="quarter" idx="10" hasCustomPrompt="1"/>
          </p:nvPr>
        </p:nvSpPr>
        <p:spPr>
          <a:xfrm>
            <a:off x="1367776" y="2375143"/>
            <a:ext cx="6409712" cy="768350"/>
          </a:xfrm>
        </p:spPr>
        <p:txBody>
          <a:bodyPr>
            <a:spAutoFit/>
          </a:bodyPr>
          <a:lstStyle>
            <a:lvl1pPr marL="0" marR="0" indent="0" algn="ctr" defTabSz="914400" rtl="0" eaLnBrk="1" fontAlgn="auto" latinLnBrk="0" hangingPunct="1">
              <a:lnSpc>
                <a:spcPct val="100000"/>
              </a:lnSpc>
              <a:spcBef>
                <a:spcPts val="0"/>
              </a:spcBef>
              <a:spcAft>
                <a:spcPts val="0"/>
              </a:spcAft>
              <a:buClrTx/>
              <a:buSzTx/>
              <a:buFontTx/>
              <a:buNone/>
              <a:defRPr lang="en-US" altLang="zh-CN" sz="3300" kern="1200" noProof="0">
                <a:solidFill>
                  <a:schemeClr val="tx1"/>
                </a:solidFill>
                <a:latin typeface="+mn-lt"/>
                <a:ea typeface="+mn-ea"/>
                <a:cs typeface="Times New Roman" panose="0202060305040502030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a:ln>
                  <a:noFill/>
                </a:ln>
                <a:solidFill>
                  <a:prstClr val="black"/>
                </a:solidFill>
                <a:effectLst/>
                <a:uLnTx/>
                <a:uFillTx/>
                <a:latin typeface="+mn-lt"/>
                <a:ea typeface="+mn-ea"/>
                <a:cs typeface="+mn-cs"/>
              </a:rPr>
              <a:t>THANK YOU</a:t>
            </a:r>
          </a:p>
        </p:txBody>
      </p:sp>
      <p:sp>
        <p:nvSpPr>
          <p:cNvPr id="24" name="文本占位符 23"/>
          <p:cNvSpPr>
            <a:spLocks noGrp="1"/>
          </p:cNvSpPr>
          <p:nvPr>
            <p:ph type="body" sz="quarter" idx="11" hasCustomPrompt="1"/>
          </p:nvPr>
        </p:nvSpPr>
        <p:spPr>
          <a:xfrm>
            <a:off x="1367144" y="684747"/>
            <a:ext cx="6409712" cy="1861185"/>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defRPr lang="zh-CN" altLang="en-US" sz="9600" b="1" kern="1200" noProof="0">
                <a:solidFill>
                  <a:schemeClr val="accent1"/>
                </a:solidFill>
                <a:latin typeface="+mn-lt"/>
                <a:ea typeface="+mn-ea"/>
                <a:cs typeface="Times New Roman" panose="0202060305040502030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1" i="0" u="none" strike="noStrike" kern="1200" cap="none" spc="0" normalizeH="0" baseline="0" noProof="0">
                <a:ln>
                  <a:noFill/>
                </a:ln>
                <a:solidFill>
                  <a:srgbClr val="4472C4"/>
                </a:solidFill>
                <a:effectLst/>
                <a:uLnTx/>
                <a:uFillTx/>
                <a:latin typeface="+mn-lt"/>
                <a:ea typeface="+mn-ea"/>
                <a:cs typeface="+mn-cs"/>
              </a:rPr>
              <a:t>谢谢</a:t>
            </a:r>
          </a:p>
        </p:txBody>
      </p:sp>
      <p:sp>
        <p:nvSpPr>
          <p:cNvPr id="26" name="文本占位符 25"/>
          <p:cNvSpPr>
            <a:spLocks noGrp="1"/>
          </p:cNvSpPr>
          <p:nvPr>
            <p:ph type="body" sz="quarter" idx="12" hasCustomPrompt="1"/>
          </p:nvPr>
        </p:nvSpPr>
        <p:spPr>
          <a:xfrm>
            <a:off x="3450908" y="3376837"/>
            <a:ext cx="2015490" cy="252972"/>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defRPr lang="en-US" altLang="zh-CN" sz="1200" kern="1200" noProof="0">
                <a:solidFill>
                  <a:schemeClr val="tx1"/>
                </a:solidFill>
                <a:latin typeface="+mn-lt"/>
                <a:ea typeface="+mn-ea"/>
                <a:cs typeface="Times New Roman" panose="0202060305040502030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black"/>
                </a:solidFill>
                <a:effectLst/>
                <a:uLnTx/>
                <a:uFillTx/>
                <a:latin typeface="+mn-lt"/>
                <a:ea typeface="+mn-ea"/>
                <a:cs typeface="+mn-cs"/>
              </a:rPr>
              <a:t>主讲老师：xxx</a:t>
            </a:r>
            <a:endParaRPr kumimoji="0" lang="en-US" altLang="zh-CN" sz="16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934"/>
            <a:ext cx="5200174" cy="994738"/>
          </a:xfrm>
          <a:prstGeom prst="rect">
            <a:avLst/>
          </a:prstGeom>
        </p:spPr>
        <p:txBody>
          <a:bodyPr vert="horz" lIns="91440" tIns="45720" rIns="91440" bIns="45720" rtlCol="0" anchor="ctr">
            <a:noAutofit/>
          </a:bodyPr>
          <a:lstStyle/>
          <a:p>
            <a:r>
              <a:rPr lang="zh-CN" altLang="en-US"/>
              <a:t>单击此处编辑母版标题样式</a:t>
            </a:r>
          </a:p>
        </p:txBody>
      </p:sp>
      <p:sp>
        <p:nvSpPr>
          <p:cNvPr id="3" name="文本占位符 2"/>
          <p:cNvSpPr>
            <a:spLocks noGrp="1"/>
          </p:cNvSpPr>
          <p:nvPr>
            <p:ph type="body" idx="1"/>
          </p:nvPr>
        </p:nvSpPr>
        <p:spPr>
          <a:xfrm>
            <a:off x="628650" y="1369670"/>
            <a:ext cx="7886700" cy="326457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4768833"/>
            <a:ext cx="2057400" cy="273934"/>
          </a:xfrm>
          <a:prstGeom prst="rect">
            <a:avLst/>
          </a:prstGeom>
        </p:spPr>
        <p:txBody>
          <a:bodyPr vert="horz" lIns="91440" tIns="45720" rIns="91440" bIns="45720" rtlCol="0" anchor="ctr"/>
          <a:lstStyle>
            <a:lvl1pPr algn="l">
              <a:defRPr sz="900">
                <a:solidFill>
                  <a:schemeClr val="tx1">
                    <a:tint val="75000"/>
                  </a:schemeClr>
                </a:solidFill>
                <a:latin typeface="Times New Roman" panose="02020603050405020304" charset="0"/>
                <a:ea typeface="思源黑体 CN Bold" panose="020B0800000000000000" charset="-122"/>
                <a:cs typeface="Times New Roman" panose="02020603050405020304" charset="0"/>
              </a:defRPr>
            </a:lvl1pPr>
          </a:lstStyle>
          <a:p>
            <a:fld id="{05D158CB-212E-4EF4-8224-C37F6C1149F4}" type="datetimeFigureOut">
              <a:rPr lang="zh-CN" altLang="en-US" smtClean="0"/>
              <a:t>2021/12/11</a:t>
            </a:fld>
            <a:endParaRPr lang="zh-CN" altLang="en-US"/>
          </a:p>
        </p:txBody>
      </p:sp>
      <p:sp>
        <p:nvSpPr>
          <p:cNvPr id="5" name="页脚占位符 4"/>
          <p:cNvSpPr>
            <a:spLocks noGrp="1"/>
          </p:cNvSpPr>
          <p:nvPr>
            <p:ph type="ftr" sz="quarter" idx="3"/>
          </p:nvPr>
        </p:nvSpPr>
        <p:spPr>
          <a:xfrm>
            <a:off x="3028950" y="4768833"/>
            <a:ext cx="3086100" cy="273934"/>
          </a:xfrm>
          <a:prstGeom prst="rect">
            <a:avLst/>
          </a:prstGeom>
        </p:spPr>
        <p:txBody>
          <a:bodyPr vert="horz" lIns="91440" tIns="45720" rIns="91440" bIns="45720" rtlCol="0" anchor="ctr"/>
          <a:lstStyle>
            <a:lvl1pPr algn="ctr">
              <a:defRPr sz="900">
                <a:solidFill>
                  <a:schemeClr val="tx1">
                    <a:tint val="75000"/>
                  </a:schemeClr>
                </a:solidFill>
                <a:latin typeface="Times New Roman" panose="02020603050405020304" charset="0"/>
                <a:ea typeface="思源黑体 CN Bold" panose="020B0800000000000000" charset="-122"/>
                <a:cs typeface="Times New Roman" panose="02020603050405020304" charset="0"/>
              </a:defRPr>
            </a:lvl1pPr>
          </a:lstStyle>
          <a:p>
            <a:endParaRPr lang="zh-CN" altLang="en-US"/>
          </a:p>
        </p:txBody>
      </p:sp>
      <p:sp>
        <p:nvSpPr>
          <p:cNvPr id="6" name="灯片编号占位符 5"/>
          <p:cNvSpPr>
            <a:spLocks noGrp="1"/>
          </p:cNvSpPr>
          <p:nvPr>
            <p:ph type="sldNum" sz="quarter" idx="4"/>
          </p:nvPr>
        </p:nvSpPr>
        <p:spPr>
          <a:xfrm>
            <a:off x="6457950" y="4768833"/>
            <a:ext cx="2057400" cy="273934"/>
          </a:xfrm>
          <a:prstGeom prst="rect">
            <a:avLst/>
          </a:prstGeom>
        </p:spPr>
        <p:txBody>
          <a:bodyPr vert="horz" lIns="91440" tIns="45720" rIns="91440" bIns="45720" rtlCol="0" anchor="ctr"/>
          <a:lstStyle>
            <a:lvl1pPr algn="r">
              <a:defRPr sz="900">
                <a:solidFill>
                  <a:schemeClr val="tx1">
                    <a:tint val="75000"/>
                  </a:schemeClr>
                </a:solidFill>
                <a:latin typeface="Times New Roman" panose="02020603050405020304" charset="0"/>
                <a:ea typeface="思源黑体 CN Bold" panose="020B0800000000000000" charset="-122"/>
                <a:cs typeface="Times New Roman" panose="02020603050405020304" charset="0"/>
              </a:defRPr>
            </a:lvl1pPr>
          </a:lstStyle>
          <a:p>
            <a:fld id="{30D50541-B1B0-44D0-ADD5-50940B1BB7C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685800" rtl="0" eaLnBrk="1" latinLnBrk="0" hangingPunct="1">
        <a:lnSpc>
          <a:spcPct val="90000"/>
        </a:lnSpc>
        <a:spcBef>
          <a:spcPts val="0"/>
        </a:spcBef>
        <a:spcAft>
          <a:spcPts val="0"/>
        </a:spcAft>
        <a:buNone/>
        <a:defRPr sz="3600" b="0" i="0" u="none" kern="1200">
          <a:solidFill>
            <a:srgbClr val="000000"/>
          </a:solidFill>
          <a:latin typeface="思源黑体 CN Medium" panose="020B0600000000000000" charset="-122"/>
          <a:ea typeface="思源黑体 CN Medium" panose="020B0600000000000000" charset="-122"/>
          <a:cs typeface="Times New Roman" panose="02020603050405020304" charset="0"/>
        </a:defRPr>
      </a:lvl1pPr>
    </p:titleStyle>
    <p:bodyStyle>
      <a:lvl1pPr marL="171450" indent="-171450" algn="l" defTabSz="685800" rtl="0" eaLnBrk="1" latinLnBrk="0" hangingPunct="1">
        <a:lnSpc>
          <a:spcPct val="100000"/>
        </a:lnSpc>
        <a:spcBef>
          <a:spcPts val="0"/>
        </a:spcBef>
        <a:spcAft>
          <a:spcPts val="0"/>
        </a:spcAft>
        <a:buFont typeface="Arial" panose="020B0604020202020204" pitchFamily="34" charset="0"/>
        <a:buChar char="•"/>
        <a:defRPr sz="2400" b="1" i="0" u="none" kern="1200">
          <a:solidFill>
            <a:srgbClr val="4472C4"/>
          </a:solidFill>
          <a:latin typeface="思源黑体 CN Bold" panose="020B0800000000000000" charset="-122"/>
          <a:ea typeface="思源黑体 CN Bold" panose="020B0800000000000000" charset="-122"/>
          <a:cs typeface="Times New Roman" panose="0202060305040502030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anose="02020603050405020304" charset="0"/>
          <a:ea typeface="思源黑体 CN Bold" panose="020B0800000000000000" charset="-122"/>
          <a:cs typeface="Times New Roman" panose="0202060305040502030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anose="02020603050405020304" charset="0"/>
          <a:ea typeface="思源黑体 CN Bold" panose="020B0800000000000000" charset="-122"/>
          <a:cs typeface="Times New Roman" panose="0202060305040502030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anose="02020603050405020304" charset="0"/>
          <a:ea typeface="思源黑体 CN Bold" panose="020B0800000000000000" charset="-122"/>
          <a:cs typeface="Times New Roman" panose="0202060305040502030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anose="02020603050405020304" charset="0"/>
          <a:ea typeface="思源黑体 CN Bold" panose="020B0800000000000000" charset="-122"/>
          <a:cs typeface="Times New Roman" panose="02020603050405020304" charset="0"/>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s://baike.baidu.com/item/%E9%A6%96%E5%B8%AD%E4%BF%A1%E6%81%AF%E5%AE%98/2512517"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4.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6.xml"/><Relationship Id="rId11" Type="http://schemas.openxmlformats.org/officeDocument/2006/relationships/image" Target="../media/image24.jpeg"/><Relationship Id="rId5" Type="http://schemas.openxmlformats.org/officeDocument/2006/relationships/tags" Target="../tags/tag6.xml"/><Relationship Id="rId10" Type="http://schemas.openxmlformats.org/officeDocument/2006/relationships/image" Target="../media/image23.jpeg"/><Relationship Id="rId4" Type="http://schemas.openxmlformats.org/officeDocument/2006/relationships/tags" Target="../tags/tag5.xml"/><Relationship Id="rId9"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467832" y="565681"/>
            <a:ext cx="8452884" cy="1338828"/>
          </a:xfrm>
        </p:spPr>
        <p:txBody>
          <a:bodyPr/>
          <a:lstStyle/>
          <a:p>
            <a:r>
              <a:rPr lang="zh-CN" altLang="en-US" dirty="0"/>
              <a:t>实现新城建绿色低碳建筑工业化链的智慧建造研究</a:t>
            </a:r>
          </a:p>
        </p:txBody>
      </p:sp>
      <p:sp>
        <p:nvSpPr>
          <p:cNvPr id="4" name="文本占位符 3"/>
          <p:cNvSpPr>
            <a:spLocks noGrp="1"/>
          </p:cNvSpPr>
          <p:nvPr>
            <p:ph type="body" sz="quarter" idx="12"/>
          </p:nvPr>
        </p:nvSpPr>
        <p:spPr>
          <a:xfrm>
            <a:off x="3952875" y="3094142"/>
            <a:ext cx="1025525" cy="276999"/>
          </a:xfrm>
        </p:spPr>
        <p:txBody>
          <a:bodyPr/>
          <a:lstStyle/>
          <a:p>
            <a:r>
              <a:rPr lang="zh-CN" altLang="en-US" dirty="0"/>
              <a:t>徐培蓁  教授</a:t>
            </a:r>
          </a:p>
        </p:txBody>
      </p:sp>
    </p:spTree>
    <p:extLst>
      <p:ext uri="{BB962C8B-B14F-4D97-AF65-F5344CB8AC3E}">
        <p14:creationId xmlns:p14="http://schemas.microsoft.com/office/powerpoint/2010/main" val="2277082408"/>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5" y="178435"/>
            <a:ext cx="6162378" cy="1061829"/>
          </a:xfrm>
        </p:spPr>
        <p:txBody>
          <a:bodyPr/>
          <a:lstStyle/>
          <a:p>
            <a:r>
              <a:rPr lang="zh-CN" altLang="en-US" dirty="0"/>
              <a:t>推动传统建材产业绿色转型</a:t>
            </a:r>
            <a:r>
              <a:rPr lang="en-US" altLang="zh-CN" dirty="0"/>
              <a:t>  </a:t>
            </a:r>
            <a:r>
              <a:rPr lang="zh-CN" altLang="en-US" dirty="0"/>
              <a:t>助力碳达峰碳中和</a:t>
            </a:r>
          </a:p>
          <a:p>
            <a:endParaRPr lang="zh-CN" altLang="en-US" dirty="0"/>
          </a:p>
        </p:txBody>
      </p:sp>
      <p:sp>
        <p:nvSpPr>
          <p:cNvPr id="6" name="文本框 2"/>
          <p:cNvSpPr txBox="1"/>
          <p:nvPr/>
        </p:nvSpPr>
        <p:spPr>
          <a:xfrm>
            <a:off x="0" y="693950"/>
            <a:ext cx="9144000" cy="1495409"/>
          </a:xfrm>
          <a:prstGeom prst="rect">
            <a:avLst/>
          </a:prstGeom>
          <a:noFill/>
        </p:spPr>
        <p:txBody>
          <a:bodyPr wrap="square" rtlCol="0" anchor="t">
            <a:spAutoFit/>
          </a:bodyPr>
          <a:lstStyle/>
          <a:p>
            <a:pPr algn="ctr">
              <a:lnSpc>
                <a:spcPct val="200000"/>
              </a:lnSpc>
            </a:pPr>
            <a:r>
              <a:rPr lang="en-US" altLang="zh-CN" sz="1600" b="1" dirty="0">
                <a:solidFill>
                  <a:schemeClr val="bg2">
                    <a:lumMod val="25000"/>
                  </a:schemeClr>
                </a:solidFill>
                <a:latin typeface="微软雅黑" panose="020B0503020204020204" pitchFamily="34" charset="-122"/>
                <a:ea typeface="微软雅黑" panose="020B0503020204020204" pitchFamily="34" charset="-122"/>
                <a:sym typeface="+mn-ea"/>
              </a:rPr>
              <a:t>2020.7.15 </a:t>
            </a:r>
            <a:r>
              <a:rPr lang="zh-CN" altLang="en-US" sz="1600" b="1" dirty="0">
                <a:solidFill>
                  <a:schemeClr val="bg2">
                    <a:lumMod val="25000"/>
                  </a:schemeClr>
                </a:solidFill>
                <a:latin typeface="微软雅黑" panose="020B0503020204020204" pitchFamily="34" charset="-122"/>
                <a:ea typeface="微软雅黑" panose="020B0503020204020204" pitchFamily="34" charset="-122"/>
                <a:sym typeface="+mn-ea"/>
              </a:rPr>
              <a:t>七部委</a:t>
            </a:r>
            <a:endParaRPr lang="en-US" altLang="zh-CN" sz="1600" b="1" dirty="0">
              <a:solidFill>
                <a:schemeClr val="bg2">
                  <a:lumMod val="25000"/>
                </a:schemeClr>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600" b="1" dirty="0">
                <a:solidFill>
                  <a:schemeClr val="bg2">
                    <a:lumMod val="25000"/>
                  </a:schemeClr>
                </a:solidFill>
                <a:latin typeface="微软雅黑" panose="020B0503020204020204" pitchFamily="34" charset="-122"/>
                <a:ea typeface="微软雅黑" panose="020B0503020204020204" pitchFamily="34" charset="-122"/>
                <a:sym typeface="+mn-ea"/>
              </a:rPr>
              <a:t>住房和城乡建设部 国家发展改革委 教育部 工业和信息化部 人民银行 国管局 银保监会</a:t>
            </a:r>
            <a:endParaRPr lang="zh-CN" altLang="en-US" sz="1600" b="1" dirty="0">
              <a:solidFill>
                <a:schemeClr val="bg2">
                  <a:lumMod val="25000"/>
                </a:schemeClr>
              </a:solidFill>
              <a:latin typeface="微软雅黑" panose="020B0503020204020204" pitchFamily="34" charset="-122"/>
              <a:ea typeface="微软雅黑" panose="020B0503020204020204" pitchFamily="34" charset="-122"/>
            </a:endParaRPr>
          </a:p>
          <a:p>
            <a:pPr algn="ctr">
              <a:lnSpc>
                <a:spcPct val="200000"/>
              </a:lnSpc>
            </a:pPr>
            <a:r>
              <a:rPr lang="zh-CN" altLang="en-US" sz="1600" b="1" dirty="0">
                <a:solidFill>
                  <a:schemeClr val="bg2">
                    <a:lumMod val="25000"/>
                  </a:schemeClr>
                </a:solidFill>
                <a:latin typeface="微软雅黑" panose="020B0503020204020204" pitchFamily="34" charset="-122"/>
                <a:ea typeface="微软雅黑" panose="020B0503020204020204" pitchFamily="34" charset="-122"/>
                <a:sym typeface="+mn-ea"/>
              </a:rPr>
              <a:t>《绿色建筑创建行动方案》</a:t>
            </a:r>
            <a:r>
              <a:rPr lang="zh-CN" altLang="en-US" sz="1600" b="1" dirty="0">
                <a:solidFill>
                  <a:schemeClr val="bg2">
                    <a:lumMod val="25000"/>
                  </a:schemeClr>
                </a:solidFill>
                <a:latin typeface="微软雅黑" panose="020B0503020204020204" pitchFamily="34" charset="-122"/>
                <a:ea typeface="微软雅黑" panose="020B0503020204020204" pitchFamily="34" charset="-122"/>
              </a:rPr>
              <a:t>（建标</a:t>
            </a:r>
            <a:r>
              <a:rPr lang="zh-CN" altLang="en-US" sz="1600" b="1"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〔2020〕</a:t>
            </a:r>
            <a:r>
              <a:rPr lang="zh-CN" altLang="en-US" sz="1600" b="1" dirty="0">
                <a:solidFill>
                  <a:schemeClr val="bg2">
                    <a:lumMod val="25000"/>
                  </a:schemeClr>
                </a:solidFill>
                <a:latin typeface="微软雅黑" panose="020B0503020204020204" pitchFamily="34" charset="-122"/>
                <a:ea typeface="微软雅黑" panose="020B0503020204020204" pitchFamily="34" charset="-122"/>
              </a:rPr>
              <a:t>65号）</a:t>
            </a:r>
          </a:p>
        </p:txBody>
      </p:sp>
      <p:sp>
        <p:nvSpPr>
          <p:cNvPr id="8" name="文本框 4"/>
          <p:cNvSpPr txBox="1"/>
          <p:nvPr/>
        </p:nvSpPr>
        <p:spPr>
          <a:xfrm>
            <a:off x="291830" y="2688534"/>
            <a:ext cx="7194345" cy="417743"/>
          </a:xfrm>
          <a:prstGeom prst="rect">
            <a:avLst/>
          </a:prstGeom>
          <a:noFill/>
        </p:spPr>
        <p:txBody>
          <a:bodyPr wrap="square" rtlCol="0" anchor="t">
            <a:spAutoFit/>
          </a:bodyPr>
          <a:lstStyle/>
          <a:p>
            <a:pPr>
              <a:lnSpc>
                <a:spcPct val="150000"/>
              </a:lnSpc>
            </a:pPr>
            <a:r>
              <a:rPr lang="zh-CN" altLang="en-US" sz="1600" dirty="0">
                <a:solidFill>
                  <a:srgbClr val="FF0000"/>
                </a:solidFill>
                <a:latin typeface="微软雅黑" panose="020B0503020204020204" pitchFamily="34" charset="-122"/>
                <a:ea typeface="微软雅黑" panose="020B0503020204020204" pitchFamily="34" charset="-122"/>
              </a:rPr>
              <a:t>三、重点任务</a:t>
            </a:r>
          </a:p>
        </p:txBody>
      </p:sp>
      <p:cxnSp>
        <p:nvCxnSpPr>
          <p:cNvPr id="10" name="直接连接符 9"/>
          <p:cNvCxnSpPr/>
          <p:nvPr/>
        </p:nvCxnSpPr>
        <p:spPr>
          <a:xfrm>
            <a:off x="45396" y="2380905"/>
            <a:ext cx="9098604"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矩形 10"/>
          <p:cNvSpPr/>
          <p:nvPr/>
        </p:nvSpPr>
        <p:spPr>
          <a:xfrm>
            <a:off x="356681" y="3126496"/>
            <a:ext cx="8430638" cy="1323054"/>
          </a:xfrm>
          <a:prstGeom prst="rect">
            <a:avLst/>
          </a:prstGeom>
        </p:spPr>
        <p:txBody>
          <a:bodyPr wrap="square">
            <a:spAutoFit/>
          </a:bodyPr>
          <a:lstStyle/>
          <a:p>
            <a:pPr>
              <a:lnSpc>
                <a:spcPct val="200000"/>
              </a:lnSpc>
            </a:pPr>
            <a:r>
              <a:rPr lang="zh-CN" altLang="en-US" sz="1400" dirty="0">
                <a:solidFill>
                  <a:srgbClr val="FF0000"/>
                </a:solidFill>
                <a:latin typeface="微软雅黑" panose="020B0503020204020204" pitchFamily="34" charset="-122"/>
                <a:ea typeface="微软雅黑" panose="020B0503020204020204" pitchFamily="34" charset="-122"/>
              </a:rPr>
              <a:t>（六）推动绿色建材应用。</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加快推进绿色建材评价认证和推广应用，建立绿色建材采信机制，推动建材产               品质量提升。指导各地制定绿色建材推广应用政策措施，</a:t>
            </a:r>
            <a:r>
              <a:rPr lang="zh-CN" altLang="en-US" sz="1400" dirty="0">
                <a:solidFill>
                  <a:schemeClr val="accent1"/>
                </a:solidFill>
                <a:latin typeface="微软雅黑" panose="020B0503020204020204" pitchFamily="34" charset="-122"/>
                <a:ea typeface="微软雅黑" panose="020B0503020204020204" pitchFamily="34" charset="-122"/>
              </a:rPr>
              <a:t>推动政府投资工程率先采用绿色建材，逐步提高城镇新建建筑中绿色建材应用比例。打造一批绿色建材应用示范工程，大力发展新型绿色建材</a:t>
            </a:r>
            <a:r>
              <a:rPr lang="zh-CN" altLang="en-US" sz="1400" dirty="0">
                <a:latin typeface="微软雅黑" panose="020B0503020204020204" pitchFamily="34" charset="-122"/>
                <a:ea typeface="微软雅黑" panose="020B0503020204020204" pitchFamily="34" charset="-122"/>
              </a:rPr>
              <a:t>。</a:t>
            </a:r>
          </a:p>
        </p:txBody>
      </p:sp>
      <p:sp>
        <p:nvSpPr>
          <p:cNvPr id="7" name="矩形 6">
            <a:extLst>
              <a:ext uri="{FF2B5EF4-FFF2-40B4-BE49-F238E27FC236}">
                <a16:creationId xmlns:a16="http://schemas.microsoft.com/office/drawing/2014/main" id="{2760DBDA-79DF-43D1-8D23-8270264CBC04}"/>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33139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示 10"/>
          <p:cNvPicPr/>
          <p:nvPr/>
        </p:nvPicPr>
        <p:blipFill>
          <a:blip r:embed="rId2" cstate="print"/>
          <a:stretch>
            <a:fillRect/>
          </a:stretch>
        </p:blipFill>
        <p:spPr>
          <a:xfrm>
            <a:off x="1371654" y="2720446"/>
            <a:ext cx="2624455" cy="2157095"/>
          </a:xfrm>
          <a:prstGeom prst="rect">
            <a:avLst/>
          </a:prstGeom>
          <a:noFill/>
          <a:ln w="9525">
            <a:noFill/>
            <a:miter/>
          </a:ln>
        </p:spPr>
      </p:pic>
      <p:sp>
        <p:nvSpPr>
          <p:cNvPr id="2" name="矩形 1"/>
          <p:cNvSpPr/>
          <p:nvPr/>
        </p:nvSpPr>
        <p:spPr>
          <a:xfrm>
            <a:off x="442757" y="1364238"/>
            <a:ext cx="4738843" cy="456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a:lnSpc>
                <a:spcPct val="150000"/>
              </a:lnSpc>
            </a:pPr>
            <a:r>
              <a:rPr kumimoji="1" lang="zh-CN" altLang="en-US" sz="1400" dirty="0">
                <a:latin typeface="微软雅黑" panose="020B0503020204020204" pitchFamily="34" charset="-122"/>
                <a:ea typeface="微软雅黑" panose="020B0503020204020204" pitchFamily="34" charset="-122"/>
                <a:sym typeface="Arial" panose="020B0604020202020204" pitchFamily="34" charset="0"/>
              </a:rPr>
              <a:t>《关于建立统一的绿色产品标准、认证、标识体系的意见》</a:t>
            </a:r>
            <a:endParaRPr lang="zh-CN" altLang="en-US" sz="1400" dirty="0">
              <a:latin typeface="微软雅黑" panose="020B0503020204020204" pitchFamily="34" charset="-122"/>
              <a:ea typeface="微软雅黑" panose="020B0503020204020204" pitchFamily="34" charset="-122"/>
            </a:endParaRPr>
          </a:p>
        </p:txBody>
      </p:sp>
      <p:sp>
        <p:nvSpPr>
          <p:cNvPr id="4" name="矩形 3"/>
          <p:cNvSpPr/>
          <p:nvPr/>
        </p:nvSpPr>
        <p:spPr>
          <a:xfrm>
            <a:off x="3735697" y="857482"/>
            <a:ext cx="1569660" cy="307777"/>
          </a:xfrm>
          <a:prstGeom prst="rect">
            <a:avLst/>
          </a:prstGeom>
        </p:spPr>
        <p:txBody>
          <a:bodyPr wrap="none">
            <a:spAutoFit/>
          </a:bodyPr>
          <a:lstStyle/>
          <a:p>
            <a:r>
              <a:rPr lang="en-US" altLang="zh-CN" sz="1400" dirty="0">
                <a:solidFill>
                  <a:srgbClr val="555555"/>
                </a:solidFill>
                <a:latin typeface="+mn-ea"/>
              </a:rPr>
              <a:t>2016</a:t>
            </a:r>
            <a:r>
              <a:rPr lang="zh-CN" altLang="en-US" sz="1400" dirty="0">
                <a:solidFill>
                  <a:srgbClr val="555555"/>
                </a:solidFill>
                <a:latin typeface="+mn-ea"/>
              </a:rPr>
              <a:t>年</a:t>
            </a:r>
            <a:r>
              <a:rPr lang="en-US" altLang="zh-CN" sz="1400" dirty="0">
                <a:solidFill>
                  <a:srgbClr val="555555"/>
                </a:solidFill>
                <a:latin typeface="+mn-ea"/>
              </a:rPr>
              <a:t>11</a:t>
            </a:r>
            <a:r>
              <a:rPr lang="zh-CN" altLang="en-US" sz="1400" dirty="0">
                <a:solidFill>
                  <a:srgbClr val="555555"/>
                </a:solidFill>
                <a:latin typeface="+mn-ea"/>
              </a:rPr>
              <a:t>月</a:t>
            </a:r>
            <a:r>
              <a:rPr lang="en-US" altLang="zh-CN" sz="1400" dirty="0">
                <a:solidFill>
                  <a:srgbClr val="555555"/>
                </a:solidFill>
                <a:latin typeface="+mn-ea"/>
              </a:rPr>
              <a:t>22</a:t>
            </a:r>
            <a:r>
              <a:rPr lang="zh-CN" altLang="en-US" sz="1400" dirty="0">
                <a:solidFill>
                  <a:srgbClr val="555555"/>
                </a:solidFill>
                <a:latin typeface="+mn-ea"/>
              </a:rPr>
              <a:t>日</a:t>
            </a:r>
          </a:p>
        </p:txBody>
      </p:sp>
      <p:sp>
        <p:nvSpPr>
          <p:cNvPr id="13" name="文本占位符 1"/>
          <p:cNvSpPr txBox="1">
            <a:spLocks/>
          </p:cNvSpPr>
          <p:nvPr/>
        </p:nvSpPr>
        <p:spPr>
          <a:xfrm>
            <a:off x="407035" y="178435"/>
            <a:ext cx="5283405" cy="738664"/>
          </a:xfrm>
          <a:prstGeom prst="rect">
            <a:avLst/>
          </a:prstGeom>
        </p:spPr>
        <p:txBody>
          <a:bodyPr vert="horz" wrap="square" lIns="91440" tIns="45720" rIns="91440" bIns="45720" rtlCol="0">
            <a:spAutoFit/>
          </a:bodyPr>
          <a:lstStyle>
            <a:lvl1pPr marL="0" marR="0" indent="0" algn="l" defTabSz="914400" rtl="0" eaLnBrk="1" fontAlgn="auto" latinLnBrk="0" hangingPunct="1">
              <a:lnSpc>
                <a:spcPct val="100000"/>
              </a:lnSpc>
              <a:spcBef>
                <a:spcPts val="0"/>
              </a:spcBef>
              <a:spcAft>
                <a:spcPts val="0"/>
              </a:spcAft>
              <a:buClrTx/>
              <a:buSzTx/>
              <a:buFontTx/>
              <a:buNone/>
              <a:defRPr kumimoji="0" lang="zh-CN" altLang="en-US" sz="2100" b="1" i="0" u="none" strike="noStrike" kern="1200" cap="none" spc="0" normalizeH="0" baseline="0" noProof="0">
                <a:ln>
                  <a:noFill/>
                </a:ln>
                <a:solidFill>
                  <a:schemeClr val="accent1"/>
                </a:solidFill>
                <a:effectLst/>
                <a:uLnTx/>
                <a:uFillTx/>
                <a:latin typeface="Arial" panose="020B0604020202020204"/>
                <a:ea typeface="微软雅黑" panose="020B0503020204020204" pitchFamily="34" charset="-122"/>
                <a:cs typeface="Times New Roman" panose="0202060305040502030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anose="02020603050405020304" charset="0"/>
                <a:ea typeface="思源黑体 CN Bold" panose="020B0800000000000000" charset="-122"/>
                <a:cs typeface="Times New Roman" panose="0202060305040502030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anose="02020603050405020304" charset="0"/>
                <a:ea typeface="思源黑体 CN Bold" panose="020B0800000000000000" charset="-122"/>
                <a:cs typeface="Times New Roman" panose="0202060305040502030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anose="02020603050405020304" charset="0"/>
                <a:ea typeface="思源黑体 CN Bold" panose="020B0800000000000000" charset="-122"/>
                <a:cs typeface="Times New Roman" panose="0202060305040502030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anose="02020603050405020304" charset="0"/>
                <a:ea typeface="思源黑体 CN Bold" panose="020B0800000000000000" charset="-122"/>
                <a:cs typeface="Times New Roman" panose="02020603050405020304" charset="0"/>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kumimoji="1" lang="zh-CN" altLang="en-US" dirty="0">
                <a:sym typeface="+mn-ea"/>
              </a:rPr>
              <a:t>推进绿色建材评价转向绿色建材产品认证</a:t>
            </a:r>
            <a:endParaRPr lang="zh-CN" altLang="en-US" dirty="0"/>
          </a:p>
        </p:txBody>
      </p:sp>
      <p:sp>
        <p:nvSpPr>
          <p:cNvPr id="14" name="矩形 13"/>
          <p:cNvSpPr/>
          <p:nvPr/>
        </p:nvSpPr>
        <p:spPr>
          <a:xfrm>
            <a:off x="338745" y="826704"/>
            <a:ext cx="1569660" cy="369332"/>
          </a:xfrm>
          <a:prstGeom prst="rect">
            <a:avLst/>
          </a:prstGeom>
        </p:spPr>
        <p:txBody>
          <a:bodyPr wrap="none">
            <a:spAutoFit/>
          </a:bodyPr>
          <a:lstStyle/>
          <a:p>
            <a:r>
              <a:rPr lang="zh-CN" altLang="en-US" b="1" dirty="0">
                <a:solidFill>
                  <a:schemeClr val="accent1"/>
                </a:solidFill>
              </a:rPr>
              <a:t>国务院办公厅</a:t>
            </a:r>
            <a:endParaRPr lang="en-US" altLang="zh-CN" b="1" dirty="0">
              <a:solidFill>
                <a:schemeClr val="accent1"/>
              </a:solidFill>
            </a:endParaRPr>
          </a:p>
        </p:txBody>
      </p:sp>
      <p:grpSp>
        <p:nvGrpSpPr>
          <p:cNvPr id="15" name="组合 14"/>
          <p:cNvGrpSpPr/>
          <p:nvPr/>
        </p:nvGrpSpPr>
        <p:grpSpPr>
          <a:xfrm>
            <a:off x="5594522" y="924934"/>
            <a:ext cx="1061474" cy="3958206"/>
            <a:chOff x="5755450" y="869631"/>
            <a:chExt cx="1061474" cy="3958206"/>
          </a:xfrm>
        </p:grpSpPr>
        <p:pic>
          <p:nvPicPr>
            <p:cNvPr id="16" name="Picture 11">
              <a:extLst>
                <a:ext uri="{FF2B5EF4-FFF2-40B4-BE49-F238E27FC236}">
                  <a16:creationId xmlns:a16="http://schemas.microsoft.com/office/drawing/2014/main" id="{1BA3D6C5-B78E-4285-9D2C-AF517C4A3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450" y="869631"/>
              <a:ext cx="1030438" cy="111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a:extLst>
                <a:ext uri="{FF2B5EF4-FFF2-40B4-BE49-F238E27FC236}">
                  <a16:creationId xmlns:a16="http://schemas.microsoft.com/office/drawing/2014/main" id="{738F3CEF-5A9E-48C7-8934-C67AAD039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86" y="2297839"/>
              <a:ext cx="1030438" cy="111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a:extLst>
                <a:ext uri="{FF2B5EF4-FFF2-40B4-BE49-F238E27FC236}">
                  <a16:creationId xmlns:a16="http://schemas.microsoft.com/office/drawing/2014/main" id="{AFADDE74-ED18-4402-B67B-71179F012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86" y="3711776"/>
              <a:ext cx="1030438" cy="111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组合 18"/>
          <p:cNvGrpSpPr/>
          <p:nvPr/>
        </p:nvGrpSpPr>
        <p:grpSpPr>
          <a:xfrm>
            <a:off x="7647709" y="760029"/>
            <a:ext cx="1397104" cy="4123111"/>
            <a:chOff x="7437278" y="709399"/>
            <a:chExt cx="1531965" cy="4173741"/>
          </a:xfrm>
        </p:grpSpPr>
        <p:pic>
          <p:nvPicPr>
            <p:cNvPr id="20" name="Picture 13">
              <a:extLst>
                <a:ext uri="{FF2B5EF4-FFF2-40B4-BE49-F238E27FC236}">
                  <a16:creationId xmlns:a16="http://schemas.microsoft.com/office/drawing/2014/main" id="{3BAD325F-9BE1-4895-9E31-819F72061F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1637" y="709399"/>
              <a:ext cx="1517606" cy="133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a:extLst>
                <a:ext uri="{FF2B5EF4-FFF2-40B4-BE49-F238E27FC236}">
                  <a16:creationId xmlns:a16="http://schemas.microsoft.com/office/drawing/2014/main" id="{67BEE2EE-29F4-4C70-B9B6-01C01BCD5C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7278" y="2137607"/>
              <a:ext cx="1517606" cy="133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a:extLst>
                <a:ext uri="{FF2B5EF4-FFF2-40B4-BE49-F238E27FC236}">
                  <a16:creationId xmlns:a16="http://schemas.microsoft.com/office/drawing/2014/main" id="{116DD031-80FB-465C-940A-5AB6D361A8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7278" y="3551544"/>
              <a:ext cx="1517606" cy="133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组合 22"/>
          <p:cNvGrpSpPr/>
          <p:nvPr/>
        </p:nvGrpSpPr>
        <p:grpSpPr>
          <a:xfrm>
            <a:off x="6738348" y="915817"/>
            <a:ext cx="931151" cy="4027779"/>
            <a:chOff x="6754852" y="855361"/>
            <a:chExt cx="931151" cy="4027779"/>
          </a:xfrm>
        </p:grpSpPr>
        <p:pic>
          <p:nvPicPr>
            <p:cNvPr id="24" name="Picture 2">
              <a:extLst>
                <a:ext uri="{FF2B5EF4-FFF2-40B4-BE49-F238E27FC236}">
                  <a16:creationId xmlns:a16="http://schemas.microsoft.com/office/drawing/2014/main" id="{BF2559EB-1DD6-471B-84F7-02C6E6D13D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5307"/>
            <a:stretch/>
          </p:blipFill>
          <p:spPr bwMode="auto">
            <a:xfrm>
              <a:off x="6754852" y="855361"/>
              <a:ext cx="913719" cy="114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a:extLst>
                <a:ext uri="{FF2B5EF4-FFF2-40B4-BE49-F238E27FC236}">
                  <a16:creationId xmlns:a16="http://schemas.microsoft.com/office/drawing/2014/main" id="{D098CA0A-DAF8-41D9-83CB-BE4532C774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600" r="33031"/>
            <a:stretch/>
          </p:blipFill>
          <p:spPr bwMode="auto">
            <a:xfrm>
              <a:off x="6816083" y="2269298"/>
              <a:ext cx="852488" cy="114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a:extLst>
                <a:ext uri="{FF2B5EF4-FFF2-40B4-BE49-F238E27FC236}">
                  <a16:creationId xmlns:a16="http://schemas.microsoft.com/office/drawing/2014/main" id="{C6F3B0B3-1952-4F6B-9FCF-01B278C953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969"/>
            <a:stretch/>
          </p:blipFill>
          <p:spPr bwMode="auto">
            <a:xfrm>
              <a:off x="6816083" y="3738538"/>
              <a:ext cx="869920" cy="114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矩形 26"/>
          <p:cNvSpPr/>
          <p:nvPr/>
        </p:nvSpPr>
        <p:spPr>
          <a:xfrm>
            <a:off x="438445" y="2082293"/>
            <a:ext cx="4738843" cy="456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a:lnSpc>
                <a:spcPct val="150000"/>
              </a:lnSpc>
            </a:pPr>
            <a:r>
              <a:rPr kumimoji="1" lang="zh-CN" altLang="en-US" sz="1400" dirty="0">
                <a:latin typeface="微软雅黑" panose="020B0503020204020204" pitchFamily="34" charset="-122"/>
                <a:ea typeface="微软雅黑" panose="020B0503020204020204" pitchFamily="34" charset="-122"/>
              </a:rPr>
              <a:t>《绿色建材评价标准》团体标准</a:t>
            </a:r>
            <a:r>
              <a:rPr lang="en-US" altLang="zh-CN" sz="1400" dirty="0">
                <a:latin typeface="微软雅黑" panose="020B0503020204020204" pitchFamily="34" charset="-122"/>
                <a:ea typeface="微软雅黑" panose="020B0503020204020204" pitchFamily="34" charset="-122"/>
              </a:rPr>
              <a:t>TCECS 2019</a:t>
            </a:r>
            <a:endParaRPr lang="zh-CN" altLang="en-US" sz="1400" dirty="0">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BCEAAC8B-FDEE-4EFA-A1BC-0C198C9AB56C}"/>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090829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5" y="178435"/>
            <a:ext cx="5699041" cy="738664"/>
          </a:xfrm>
        </p:spPr>
        <p:txBody>
          <a:bodyPr/>
          <a:lstStyle/>
          <a:p>
            <a:r>
              <a:rPr lang="zh-CN" altLang="en-US" dirty="0"/>
              <a:t>绿色建材评价  预拌混凝土</a:t>
            </a:r>
            <a:r>
              <a:rPr lang="en-US" altLang="zh-CN" dirty="0"/>
              <a:t>TCECS 1004-2019</a:t>
            </a:r>
            <a:endParaRPr lang="zh-CN" altLang="en-US" dirty="0"/>
          </a:p>
        </p:txBody>
      </p:sp>
      <p:graphicFrame>
        <p:nvGraphicFramePr>
          <p:cNvPr id="4" name="表格 3">
            <a:extLst>
              <a:ext uri="{FF2B5EF4-FFF2-40B4-BE49-F238E27FC236}">
                <a16:creationId xmlns:a16="http://schemas.microsoft.com/office/drawing/2014/main" id="{0A646EF8-06DF-43D3-8A1C-A8EAA661DEB8}"/>
              </a:ext>
            </a:extLst>
          </p:cNvPr>
          <p:cNvGraphicFramePr>
            <a:graphicFrameLocks noGrp="1"/>
          </p:cNvGraphicFramePr>
          <p:nvPr>
            <p:extLst>
              <p:ext uri="{D42A27DB-BD31-4B8C-83A1-F6EECF244321}">
                <p14:modId xmlns:p14="http://schemas.microsoft.com/office/powerpoint/2010/main" val="3961899366"/>
              </p:ext>
            </p:extLst>
          </p:nvPr>
        </p:nvGraphicFramePr>
        <p:xfrm>
          <a:off x="323169" y="838331"/>
          <a:ext cx="8497661" cy="4126734"/>
        </p:xfrm>
        <a:graphic>
          <a:graphicData uri="http://schemas.openxmlformats.org/drawingml/2006/table">
            <a:tbl>
              <a:tblPr firstRow="1" firstCol="1" bandRow="1"/>
              <a:tblGrid>
                <a:gridCol w="4043694">
                  <a:extLst>
                    <a:ext uri="{9D8B030D-6E8A-4147-A177-3AD203B41FA5}">
                      <a16:colId xmlns:a16="http://schemas.microsoft.com/office/drawing/2014/main" val="800563736"/>
                    </a:ext>
                  </a:extLst>
                </a:gridCol>
                <a:gridCol w="1484973">
                  <a:extLst>
                    <a:ext uri="{9D8B030D-6E8A-4147-A177-3AD203B41FA5}">
                      <a16:colId xmlns:a16="http://schemas.microsoft.com/office/drawing/2014/main" val="507558066"/>
                    </a:ext>
                  </a:extLst>
                </a:gridCol>
                <a:gridCol w="1484973">
                  <a:extLst>
                    <a:ext uri="{9D8B030D-6E8A-4147-A177-3AD203B41FA5}">
                      <a16:colId xmlns:a16="http://schemas.microsoft.com/office/drawing/2014/main" val="166883143"/>
                    </a:ext>
                  </a:extLst>
                </a:gridCol>
                <a:gridCol w="1484021">
                  <a:extLst>
                    <a:ext uri="{9D8B030D-6E8A-4147-A177-3AD203B41FA5}">
                      <a16:colId xmlns:a16="http://schemas.microsoft.com/office/drawing/2014/main" val="3978170324"/>
                    </a:ext>
                  </a:extLst>
                </a:gridCol>
              </a:tblGrid>
              <a:tr h="362771">
                <a:tc rowSpan="2">
                  <a:txBody>
                    <a:bodyPr/>
                    <a:lstStyle/>
                    <a:p>
                      <a:pPr algn="ctr"/>
                      <a:r>
                        <a:rPr lang="zh-CN" sz="1400" b="1"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具体规定</a:t>
                      </a:r>
                    </a:p>
                  </a:txBody>
                  <a:tcPr marL="95941" marR="95941" marT="47971" marB="479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zh-CN" sz="1400" b="1"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不同评价等级符合项数要求</a:t>
                      </a:r>
                    </a:p>
                  </a:txBody>
                  <a:tcPr marL="95941" marR="95941" marT="47971" marB="479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095898275"/>
                  </a:ext>
                </a:extLst>
              </a:tr>
              <a:tr h="474512">
                <a:tc vMerge="1">
                  <a:txBody>
                    <a:bodyPr/>
                    <a:lstStyle/>
                    <a:p>
                      <a:endParaRPr lang="zh-CN" altLang="en-US"/>
                    </a:p>
                  </a:txBody>
                  <a:tcPr/>
                </a:tc>
                <a:tc>
                  <a:txBody>
                    <a:bodyPr/>
                    <a:lstStyle/>
                    <a:p>
                      <a:pPr algn="ct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一星级</a:t>
                      </a:r>
                    </a:p>
                  </a:txBody>
                  <a:tcPr marL="71956" marR="71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二星级</a:t>
                      </a:r>
                    </a:p>
                  </a:txBody>
                  <a:tcPr marL="71956" marR="71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三星级</a:t>
                      </a:r>
                    </a:p>
                  </a:txBody>
                  <a:tcPr marL="71956" marR="71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32615"/>
                  </a:ext>
                </a:extLst>
              </a:tr>
              <a:tr h="447675">
                <a:tc>
                  <a:txBody>
                    <a:bodyPr/>
                    <a:lstStyle/>
                    <a:p>
                      <a:pPr algn="just"/>
                      <a:r>
                        <a:rPr lang="zh-CN" sz="1400" b="0"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安全生产标准化</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满足</a:t>
                      </a:r>
                      <a:r>
                        <a:rPr lang="en-US"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GB/T 33000</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要求</a:t>
                      </a:r>
                    </a:p>
                  </a:txBody>
                  <a:tcPr marL="71956" marR="71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pPr algn="ct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95941" marR="95941" marT="47971" marB="479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pPr algn="ct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至少符合</a:t>
                      </a:r>
                      <a:r>
                        <a:rPr lang="en-US"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项</a:t>
                      </a:r>
                    </a:p>
                  </a:txBody>
                  <a:tcPr marL="95941" marR="95941" marT="47971" marB="479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pPr algn="ct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至少符合</a:t>
                      </a:r>
                      <a:r>
                        <a:rPr lang="en-US"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项</a:t>
                      </a:r>
                    </a:p>
                  </a:txBody>
                  <a:tcPr marL="95941" marR="95941" marT="47971" marB="479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4428720"/>
                  </a:ext>
                </a:extLst>
              </a:tr>
              <a:tr h="466725">
                <a:tc>
                  <a:txBody>
                    <a:bodyPr/>
                    <a:lstStyle/>
                    <a:p>
                      <a:pPr algn="just"/>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按照</a:t>
                      </a:r>
                      <a:r>
                        <a:rPr lang="en-US"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GB/T 23331</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建立并运行</a:t>
                      </a:r>
                      <a:r>
                        <a:rPr lang="zh-CN" sz="1400" b="0"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能源管理体系</a:t>
                      </a:r>
                    </a:p>
                  </a:txBody>
                  <a:tcPr marL="71956" marR="71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6545143"/>
                  </a:ext>
                </a:extLst>
              </a:tr>
              <a:tr h="678586">
                <a:tc>
                  <a:txBody>
                    <a:bodyPr/>
                    <a:lstStyle/>
                    <a:p>
                      <a:pPr algn="just">
                        <a:lnSpc>
                          <a:spcPct val="125000"/>
                        </a:lnSpc>
                      </a:pP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具有第三方机构出具的</a:t>
                      </a:r>
                      <a:r>
                        <a:rPr lang="zh-CN" sz="1400" b="0"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环境产品声明</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EPD</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）和</a:t>
                      </a:r>
                      <a:r>
                        <a:rPr lang="zh-CN" sz="1400" b="0"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碳足迹报告</a:t>
                      </a:r>
                    </a:p>
                  </a:txBody>
                  <a:tcPr marL="71956" marR="71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506197460"/>
                  </a:ext>
                </a:extLst>
              </a:tr>
              <a:tr h="1357172">
                <a:tc>
                  <a:txBody>
                    <a:bodyPr/>
                    <a:lstStyle/>
                    <a:p>
                      <a:pPr algn="l">
                        <a:lnSpc>
                          <a:spcPct val="125000"/>
                        </a:lnSpc>
                      </a:pP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申请一二星级绿色建材的</a:t>
                      </a:r>
                      <a:r>
                        <a:rPr lang="zh-CN" sz="1400" b="0"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企业生产和管理</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达到</a:t>
                      </a:r>
                      <a:r>
                        <a:rPr lang="en-US"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JGJ/T 328</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的一星级或更高要求；申请三星级绿色建材的企业生产和管理达到</a:t>
                      </a:r>
                      <a:r>
                        <a:rPr lang="en-US"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JGJ/T 328</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的二星级或更高要求。</a:t>
                      </a:r>
                    </a:p>
                  </a:txBody>
                  <a:tcPr marL="71956" marR="71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109207656"/>
                  </a:ext>
                </a:extLst>
              </a:tr>
              <a:tr h="339293">
                <a:tc>
                  <a:txBody>
                    <a:bodyPr/>
                    <a:lstStyle/>
                    <a:p>
                      <a:pPr algn="just"/>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通过</a:t>
                      </a:r>
                      <a:r>
                        <a:rPr lang="zh-CN" sz="1400" b="0"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rPr>
                        <a:t>清洁生产</a:t>
                      </a:r>
                      <a:r>
                        <a:rPr lang="zh-CN" sz="1400" b="0" kern="100" dirty="0">
                          <a:solidFill>
                            <a:srgbClr val="555555"/>
                          </a:solidFill>
                          <a:effectLst/>
                          <a:latin typeface="微软雅黑" panose="020B0503020204020204" pitchFamily="34" charset="-122"/>
                          <a:ea typeface="微软雅黑" panose="020B0503020204020204" pitchFamily="34" charset="-122"/>
                          <a:cs typeface="Times New Roman" panose="02020603050405020304" pitchFamily="18" charset="0"/>
                        </a:rPr>
                        <a:t>审核</a:t>
                      </a:r>
                    </a:p>
                  </a:txBody>
                  <a:tcPr marL="71956" marR="71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66367153"/>
                  </a:ext>
                </a:extLst>
              </a:tr>
            </a:tbl>
          </a:graphicData>
        </a:graphic>
      </p:graphicFrame>
      <p:sp>
        <p:nvSpPr>
          <p:cNvPr id="5" name="矩形 4">
            <a:extLst>
              <a:ext uri="{FF2B5EF4-FFF2-40B4-BE49-F238E27FC236}">
                <a16:creationId xmlns:a16="http://schemas.microsoft.com/office/drawing/2014/main" id="{899B86BB-3EAD-4FF4-BFCD-CE469E7C454B}"/>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99930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5" y="178435"/>
            <a:ext cx="3928745" cy="415498"/>
          </a:xfrm>
        </p:spPr>
        <p:txBody>
          <a:bodyPr/>
          <a:lstStyle/>
          <a:p>
            <a:r>
              <a:rPr lang="zh-CN" altLang="en-US" dirty="0"/>
              <a:t>绿色建材评价  预拌混凝土</a:t>
            </a:r>
          </a:p>
        </p:txBody>
      </p:sp>
      <p:graphicFrame>
        <p:nvGraphicFramePr>
          <p:cNvPr id="4" name="表格 3">
            <a:extLst>
              <a:ext uri="{FF2B5EF4-FFF2-40B4-BE49-F238E27FC236}">
                <a16:creationId xmlns:a16="http://schemas.microsoft.com/office/drawing/2014/main" id="{2B79282B-CFDF-409A-9C56-53831B47AC04}"/>
              </a:ext>
            </a:extLst>
          </p:cNvPr>
          <p:cNvGraphicFramePr>
            <a:graphicFrameLocks noGrp="1"/>
          </p:cNvGraphicFramePr>
          <p:nvPr>
            <p:extLst>
              <p:ext uri="{D42A27DB-BD31-4B8C-83A1-F6EECF244321}">
                <p14:modId xmlns:p14="http://schemas.microsoft.com/office/powerpoint/2010/main" val="1196042950"/>
              </p:ext>
            </p:extLst>
          </p:nvPr>
        </p:nvGraphicFramePr>
        <p:xfrm>
          <a:off x="519218" y="830352"/>
          <a:ext cx="8105564" cy="4179956"/>
        </p:xfrm>
        <a:graphic>
          <a:graphicData uri="http://schemas.openxmlformats.org/drawingml/2006/table">
            <a:tbl>
              <a:tblPr firstRow="1" firstCol="1" bandRow="1"/>
              <a:tblGrid>
                <a:gridCol w="1137392">
                  <a:extLst>
                    <a:ext uri="{9D8B030D-6E8A-4147-A177-3AD203B41FA5}">
                      <a16:colId xmlns:a16="http://schemas.microsoft.com/office/drawing/2014/main" val="2595881330"/>
                    </a:ext>
                  </a:extLst>
                </a:gridCol>
                <a:gridCol w="941289">
                  <a:extLst>
                    <a:ext uri="{9D8B030D-6E8A-4147-A177-3AD203B41FA5}">
                      <a16:colId xmlns:a16="http://schemas.microsoft.com/office/drawing/2014/main" val="2879099169"/>
                    </a:ext>
                  </a:extLst>
                </a:gridCol>
                <a:gridCol w="592295">
                  <a:extLst>
                    <a:ext uri="{9D8B030D-6E8A-4147-A177-3AD203B41FA5}">
                      <a16:colId xmlns:a16="http://schemas.microsoft.com/office/drawing/2014/main" val="3047546132"/>
                    </a:ext>
                  </a:extLst>
                </a:gridCol>
                <a:gridCol w="1002671">
                  <a:extLst>
                    <a:ext uri="{9D8B030D-6E8A-4147-A177-3AD203B41FA5}">
                      <a16:colId xmlns:a16="http://schemas.microsoft.com/office/drawing/2014/main" val="4192677713"/>
                    </a:ext>
                  </a:extLst>
                </a:gridCol>
                <a:gridCol w="955381">
                  <a:extLst>
                    <a:ext uri="{9D8B030D-6E8A-4147-A177-3AD203B41FA5}">
                      <a16:colId xmlns:a16="http://schemas.microsoft.com/office/drawing/2014/main" val="543860383"/>
                    </a:ext>
                  </a:extLst>
                </a:gridCol>
                <a:gridCol w="1158845">
                  <a:extLst>
                    <a:ext uri="{9D8B030D-6E8A-4147-A177-3AD203B41FA5}">
                      <a16:colId xmlns:a16="http://schemas.microsoft.com/office/drawing/2014/main" val="1700721023"/>
                    </a:ext>
                  </a:extLst>
                </a:gridCol>
                <a:gridCol w="1158846">
                  <a:extLst>
                    <a:ext uri="{9D8B030D-6E8A-4147-A177-3AD203B41FA5}">
                      <a16:colId xmlns:a16="http://schemas.microsoft.com/office/drawing/2014/main" val="780757720"/>
                    </a:ext>
                  </a:extLst>
                </a:gridCol>
                <a:gridCol w="1158845">
                  <a:extLst>
                    <a:ext uri="{9D8B030D-6E8A-4147-A177-3AD203B41FA5}">
                      <a16:colId xmlns:a16="http://schemas.microsoft.com/office/drawing/2014/main" val="3032026069"/>
                    </a:ext>
                  </a:extLst>
                </a:gridCol>
              </a:tblGrid>
              <a:tr h="219314">
                <a:tc rowSpan="2">
                  <a:txBody>
                    <a:bodyPr/>
                    <a:lstStyle/>
                    <a:p>
                      <a:pPr algn="ctr"/>
                      <a:r>
                        <a:rPr lang="zh-CN" sz="1400" b="0" kern="100" dirty="0">
                          <a:solidFill>
                            <a:schemeClr val="bg2">
                              <a:lumMod val="25000"/>
                            </a:schemeClr>
                          </a:solidFill>
                          <a:effectLst/>
                          <a:latin typeface="+mn-ea"/>
                          <a:ea typeface="+mn-ea"/>
                          <a:cs typeface="Times New Roman" panose="02020603050405020304" pitchFamily="18" charset="0"/>
                        </a:rPr>
                        <a:t>一级指标</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3">
                  <a:txBody>
                    <a:bodyPr/>
                    <a:lstStyle/>
                    <a:p>
                      <a:pPr algn="ctr"/>
                      <a:r>
                        <a:rPr lang="zh-CN" sz="1400" b="0" kern="100" dirty="0">
                          <a:solidFill>
                            <a:schemeClr val="bg2">
                              <a:lumMod val="25000"/>
                            </a:schemeClr>
                          </a:solidFill>
                          <a:effectLst/>
                          <a:latin typeface="+mn-ea"/>
                          <a:ea typeface="+mn-ea"/>
                          <a:cs typeface="Times New Roman" panose="02020603050405020304" pitchFamily="18" charset="0"/>
                        </a:rPr>
                        <a:t>二级指标</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CN" altLang="en-US"/>
                    </a:p>
                  </a:txBody>
                  <a:tcPr/>
                </a:tc>
                <a:tc rowSpan="2" hMerge="1">
                  <a:txBody>
                    <a:bodyPr/>
                    <a:lstStyle/>
                    <a:p>
                      <a:endParaRPr lang="zh-CN" altLang="en-US"/>
                    </a:p>
                  </a:txBody>
                  <a:tcPr/>
                </a:tc>
                <a:tc rowSpan="2">
                  <a:txBody>
                    <a:bodyPr/>
                    <a:lstStyle/>
                    <a:p>
                      <a:pPr algn="ctr"/>
                      <a:r>
                        <a:rPr lang="zh-CN" sz="1400" b="0" kern="100" dirty="0">
                          <a:solidFill>
                            <a:schemeClr val="bg2">
                              <a:lumMod val="25000"/>
                            </a:schemeClr>
                          </a:solidFill>
                          <a:effectLst/>
                          <a:latin typeface="+mn-ea"/>
                          <a:ea typeface="+mn-ea"/>
                          <a:cs typeface="Times New Roman" panose="02020603050405020304" pitchFamily="18" charset="0"/>
                        </a:rPr>
                        <a:t>单位</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zh-CN" sz="1400" b="0" kern="100" dirty="0">
                          <a:solidFill>
                            <a:schemeClr val="bg2">
                              <a:lumMod val="25000"/>
                            </a:schemeClr>
                          </a:solidFill>
                          <a:effectLst/>
                          <a:latin typeface="+mn-ea"/>
                          <a:ea typeface="+mn-ea"/>
                          <a:cs typeface="Times New Roman" panose="02020603050405020304" pitchFamily="18" charset="0"/>
                        </a:rPr>
                        <a:t>基准值</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786034791"/>
                  </a:ext>
                </a:extLst>
              </a:tr>
              <a:tr h="219314">
                <a:tc vMerge="1">
                  <a:txBody>
                    <a:bodyPr/>
                    <a:lstStyle/>
                    <a:p>
                      <a:endParaRPr lang="zh-CN" altLang="en-US"/>
                    </a:p>
                  </a:txBody>
                  <a:tcPr/>
                </a:tc>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vMerge="1">
                  <a:txBody>
                    <a:bodyPr/>
                    <a:lstStyle/>
                    <a:p>
                      <a:endParaRPr lang="zh-CN" altLang="en-US"/>
                    </a:p>
                  </a:txBody>
                  <a:tcPr/>
                </a:tc>
                <a:tc>
                  <a:txBody>
                    <a:bodyPr/>
                    <a:lstStyle/>
                    <a:p>
                      <a:pPr algn="ctr"/>
                      <a:r>
                        <a:rPr lang="zh-CN" sz="1400" b="0" kern="100">
                          <a:solidFill>
                            <a:schemeClr val="bg2">
                              <a:lumMod val="25000"/>
                            </a:schemeClr>
                          </a:solidFill>
                          <a:effectLst/>
                          <a:latin typeface="+mn-ea"/>
                          <a:ea typeface="+mn-ea"/>
                          <a:cs typeface="Times New Roman" panose="02020603050405020304" pitchFamily="18" charset="0"/>
                        </a:rPr>
                        <a:t>一星级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400" b="0" kern="100">
                          <a:solidFill>
                            <a:schemeClr val="bg2">
                              <a:lumMod val="25000"/>
                            </a:schemeClr>
                          </a:solidFill>
                          <a:effectLst/>
                          <a:latin typeface="+mn-ea"/>
                          <a:ea typeface="+mn-ea"/>
                          <a:cs typeface="Times New Roman" panose="02020603050405020304" pitchFamily="18" charset="0"/>
                        </a:rPr>
                        <a:t>二星级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400" b="0" kern="100" dirty="0">
                          <a:solidFill>
                            <a:schemeClr val="bg2">
                              <a:lumMod val="25000"/>
                            </a:schemeClr>
                          </a:solidFill>
                          <a:effectLst/>
                          <a:latin typeface="+mn-ea"/>
                          <a:ea typeface="+mn-ea"/>
                          <a:cs typeface="Times New Roman" panose="02020603050405020304" pitchFamily="18" charset="0"/>
                        </a:rPr>
                        <a:t>三星级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9558908"/>
                  </a:ext>
                </a:extLst>
              </a:tr>
              <a:tr h="204049">
                <a:tc rowSpan="2">
                  <a:txBody>
                    <a:bodyPr/>
                    <a:lstStyle/>
                    <a:p>
                      <a:pPr algn="ctr"/>
                      <a:r>
                        <a:rPr lang="zh-CN" sz="1400" b="0" kern="100" dirty="0">
                          <a:solidFill>
                            <a:schemeClr val="accent1"/>
                          </a:solidFill>
                          <a:effectLst/>
                          <a:latin typeface="+mn-ea"/>
                          <a:ea typeface="+mn-ea"/>
                          <a:cs typeface="Times New Roman" panose="02020603050405020304" pitchFamily="18" charset="0"/>
                        </a:rPr>
                        <a:t>资源属性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生产过程产生废弃物利用率</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r>
                        <a:rPr lang="en-US" alt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100</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981361808"/>
                  </a:ext>
                </a:extLst>
              </a:tr>
              <a:tr h="204049">
                <a:tc vMerge="1">
                  <a:txBody>
                    <a:bodyPr/>
                    <a:lstStyle/>
                    <a:p>
                      <a:endParaRPr lang="zh-CN" altLang="en-US"/>
                    </a:p>
                  </a:txBody>
                  <a:tcPr/>
                </a:tc>
                <a:tc gridSpan="3">
                  <a:txBody>
                    <a:bodyPr/>
                    <a:lstStyle/>
                    <a:p>
                      <a:pPr algn="just"/>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固体废弃物掺加量</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r>
                        <a:rPr lang="en-US" alt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30</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928591702"/>
                  </a:ext>
                </a:extLst>
              </a:tr>
              <a:tr h="204049">
                <a:tc rowSpan="2">
                  <a:txBody>
                    <a:bodyPr/>
                    <a:lstStyle/>
                    <a:p>
                      <a:pPr algn="ctr"/>
                      <a:r>
                        <a:rPr lang="zh-CN" sz="1400" b="0" kern="100" dirty="0">
                          <a:solidFill>
                            <a:schemeClr val="accent1"/>
                          </a:solidFill>
                          <a:effectLst/>
                          <a:latin typeface="+mn-ea"/>
                          <a:ea typeface="+mn-ea"/>
                          <a:cs typeface="Times New Roman" panose="02020603050405020304" pitchFamily="18" charset="0"/>
                        </a:rPr>
                        <a:t>能源属性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单位产品生产能耗</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287499"/>
                  </a:ext>
                </a:extLst>
              </a:tr>
              <a:tr h="204049">
                <a:tc vMerge="1">
                  <a:txBody>
                    <a:bodyPr/>
                    <a:lstStyle/>
                    <a:p>
                      <a:endParaRPr lang="zh-CN" altLang="en-US"/>
                    </a:p>
                  </a:txBody>
                  <a:tcPr/>
                </a:tc>
                <a:tc gridSpan="3">
                  <a:txBody>
                    <a:bodyPr/>
                    <a:lstStyle/>
                    <a:p>
                      <a:pPr algn="just"/>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原材料本地化程度</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r>
                        <a:rPr lang="en-US" alt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95</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744399269"/>
                  </a:ext>
                </a:extLst>
              </a:tr>
              <a:tr h="204049">
                <a:tc rowSpan="5">
                  <a:txBody>
                    <a:bodyPr/>
                    <a:lstStyle/>
                    <a:p>
                      <a:pPr algn="ctr"/>
                      <a:r>
                        <a:rPr lang="zh-CN" sz="1400" b="0" kern="100" dirty="0">
                          <a:solidFill>
                            <a:schemeClr val="accent1"/>
                          </a:solidFill>
                          <a:effectLst/>
                          <a:latin typeface="+mn-ea"/>
                          <a:ea typeface="+mn-ea"/>
                          <a:cs typeface="Times New Roman" panose="02020603050405020304" pitchFamily="18" charset="0"/>
                        </a:rPr>
                        <a:t>环境属性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水溶性六价铬含量</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r>
                        <a:rPr lang="en-US" alt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mg/t</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200</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502494219"/>
                  </a:ext>
                </a:extLst>
              </a:tr>
              <a:tr h="204049">
                <a:tc vMerge="1">
                  <a:txBody>
                    <a:bodyPr/>
                    <a:lstStyle/>
                    <a:p>
                      <a:endParaRPr lang="zh-CN" altLang="en-US"/>
                    </a:p>
                  </a:txBody>
                  <a:tcPr/>
                </a:tc>
                <a:tc gridSpan="3">
                  <a:txBody>
                    <a:bodyPr/>
                    <a:lstStyle/>
                    <a:p>
                      <a:pPr algn="just"/>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氨释放量</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r>
                        <a:rPr lang="en-US" alt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mg/m</a:t>
                      </a:r>
                      <a:r>
                        <a:rPr lang="en-US" altLang="zh-CN" sz="1200" b="0" kern="100" baseline="300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0.2</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876194275"/>
                  </a:ext>
                </a:extLst>
              </a:tr>
              <a:tr h="204049">
                <a:tc vMerge="1">
                  <a:txBody>
                    <a:bodyPr/>
                    <a:lstStyle/>
                    <a:p>
                      <a:endParaRPr lang="zh-CN" altLang="en-US"/>
                    </a:p>
                  </a:txBody>
                  <a:tcPr/>
                </a:tc>
                <a:tc gridSpan="3">
                  <a:txBody>
                    <a:bodyPr/>
                    <a:lstStyle/>
                    <a:p>
                      <a:pPr algn="just"/>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单位产品工业废水排放量</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kg/m</a:t>
                      </a:r>
                      <a:r>
                        <a:rPr lang="en-US" altLang="zh-CN" sz="1200" b="0" kern="100" baseline="300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a:t>
                      </a:r>
                      <a:endParaRPr lang="zh-CN" alt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726444464"/>
                  </a:ext>
                </a:extLst>
              </a:tr>
              <a:tr h="204049">
                <a:tc vMerge="1">
                  <a:txBody>
                    <a:bodyPr/>
                    <a:lstStyle/>
                    <a:p>
                      <a:endParaRPr lang="zh-CN" altLang="en-US"/>
                    </a:p>
                  </a:txBody>
                  <a:tcPr/>
                </a:tc>
                <a:tc rowSpan="2" gridSpan="2">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放射性比活度</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algn="ct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200" b="0" kern="100" dirty="0" err="1">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I</a:t>
                      </a:r>
                      <a:r>
                        <a:rPr lang="en-US" altLang="zh-CN" sz="1200" b="0" kern="100" baseline="-25000" dirty="0" err="1">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Rx</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0.6</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457641342"/>
                  </a:ext>
                </a:extLst>
              </a:tr>
              <a:tr h="204049">
                <a:tc vMerge="1">
                  <a:txBody>
                    <a:bodyPr/>
                    <a:lstStyle/>
                    <a:p>
                      <a:endParaRPr lang="zh-CN" altLang="en-US"/>
                    </a:p>
                  </a:txBody>
                  <a:tcPr/>
                </a:tc>
                <a:tc gridSpan="2" vMerge="1">
                  <a:txBody>
                    <a:bodyPr/>
                    <a:lstStyle/>
                    <a:p>
                      <a:endParaRPr lang="zh-CN" altLang="en-US"/>
                    </a:p>
                  </a:txBody>
                  <a:tcPr/>
                </a:tc>
                <a:tc hMerge="1" vMerge="1">
                  <a:txBody>
                    <a:bodyPr/>
                    <a:lstStyle/>
                    <a:p>
                      <a:endParaRPr lang="zh-CN" altLang="en-US"/>
                    </a:p>
                  </a:txBody>
                  <a:tcPr/>
                </a:tc>
                <a:tc>
                  <a:txBody>
                    <a:bodyPr/>
                    <a:lstStyle/>
                    <a:p>
                      <a:pPr algn="ctr"/>
                      <a:r>
                        <a:rPr lang="en-US" altLang="zh-CN" sz="1200" b="0" kern="100" dirty="0" err="1">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I</a:t>
                      </a:r>
                      <a:r>
                        <a:rPr lang="en-US" altLang="zh-CN" sz="1200" b="0" kern="100" baseline="-25000" dirty="0" err="1">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r</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0.6</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576485982"/>
                  </a:ext>
                </a:extLst>
              </a:tr>
              <a:tr h="384954">
                <a:tc rowSpan="7">
                  <a:txBody>
                    <a:bodyPr/>
                    <a:lstStyle/>
                    <a:p>
                      <a:pPr algn="ctr"/>
                      <a:r>
                        <a:rPr lang="zh-CN" sz="1400" b="0" kern="100" dirty="0">
                          <a:solidFill>
                            <a:schemeClr val="accent1"/>
                          </a:solidFill>
                          <a:effectLst/>
                          <a:latin typeface="+mn-ea"/>
                          <a:ea typeface="+mn-ea"/>
                          <a:cs typeface="Times New Roman" panose="02020603050405020304" pitchFamily="18" charset="0"/>
                        </a:rPr>
                        <a:t>品质属性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实测标准偏差与该强度等级标准偏差上限的比值</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1.0</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0.8</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770767029"/>
                  </a:ext>
                </a:extLst>
              </a:tr>
              <a:tr h="438628">
                <a:tc vMerge="1">
                  <a:txBody>
                    <a:bodyPr/>
                    <a:lstStyle/>
                    <a:p>
                      <a:endParaRPr lang="zh-CN" altLang="en-US"/>
                    </a:p>
                  </a:txBody>
                  <a:tcPr/>
                </a:tc>
                <a:tc gridSpan="3">
                  <a:txBody>
                    <a:bodyPr/>
                    <a:lstStyle/>
                    <a:p>
                      <a:pPr algn="just"/>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实测强度与设计强度的比值</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zh-CN" sz="1400" b="0" kern="100" dirty="0">
                          <a:solidFill>
                            <a:schemeClr val="accent1"/>
                          </a:solidFill>
                          <a:effectLst/>
                          <a:latin typeface="+mn-ea"/>
                          <a:ea typeface="+mn-ea"/>
                          <a:cs typeface="Times New Roman" panose="02020603050405020304" pitchFamily="18" charset="0"/>
                        </a:rPr>
                        <a:t>≥</a:t>
                      </a:r>
                      <a:r>
                        <a:rPr lang="en-US" sz="1400" b="0" kern="100" dirty="0">
                          <a:solidFill>
                            <a:schemeClr val="accent1"/>
                          </a:solidFill>
                          <a:effectLst/>
                          <a:latin typeface="+mn-ea"/>
                          <a:ea typeface="+mn-ea"/>
                          <a:cs typeface="Times New Roman" panose="02020603050405020304" pitchFamily="18" charset="0"/>
                        </a:rPr>
                        <a:t>1.0</a:t>
                      </a:r>
                      <a:r>
                        <a:rPr lang="zh-CN" sz="1400" b="0" kern="100" dirty="0">
                          <a:solidFill>
                            <a:schemeClr val="accent1"/>
                          </a:solidFill>
                          <a:effectLst/>
                          <a:latin typeface="+mn-ea"/>
                          <a:ea typeface="+mn-ea"/>
                          <a:cs typeface="Times New Roman" panose="02020603050405020304" pitchFamily="18" charset="0"/>
                        </a:rPr>
                        <a:t>且≤</a:t>
                      </a:r>
                      <a:r>
                        <a:rPr lang="en-US" sz="1400" b="0" kern="100" dirty="0">
                          <a:solidFill>
                            <a:schemeClr val="accent1"/>
                          </a:solidFill>
                          <a:effectLst/>
                          <a:latin typeface="+mn-ea"/>
                          <a:ea typeface="+mn-ea"/>
                          <a:cs typeface="Times New Roman" panose="02020603050405020304" pitchFamily="18" charset="0"/>
                        </a:rPr>
                        <a:t>1.3</a:t>
                      </a:r>
                      <a:endParaRPr lang="zh-CN" sz="1400" b="0" kern="100" dirty="0">
                        <a:solidFill>
                          <a:schemeClr val="accent1"/>
                        </a:solidFill>
                        <a:effectLst/>
                        <a:latin typeface="+mn-ea"/>
                        <a:ea typeface="+mn-ea"/>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r>
                        <a:rPr lang="zh-CN" sz="1400" b="0" kern="100" dirty="0">
                          <a:solidFill>
                            <a:schemeClr val="accent1"/>
                          </a:solidFill>
                          <a:effectLst/>
                          <a:latin typeface="+mn-ea"/>
                          <a:ea typeface="+mn-ea"/>
                          <a:cs typeface="Times New Roman" panose="02020603050405020304" pitchFamily="18" charset="0"/>
                        </a:rPr>
                        <a:t>≥</a:t>
                      </a:r>
                      <a:r>
                        <a:rPr lang="en-US" sz="1400" b="0" kern="100" dirty="0">
                          <a:solidFill>
                            <a:schemeClr val="accent1"/>
                          </a:solidFill>
                          <a:effectLst/>
                          <a:latin typeface="+mn-ea"/>
                          <a:ea typeface="+mn-ea"/>
                          <a:cs typeface="Times New Roman" panose="02020603050405020304" pitchFamily="18" charset="0"/>
                        </a:rPr>
                        <a:t>1.15</a:t>
                      </a:r>
                      <a:r>
                        <a:rPr lang="zh-CN" sz="1400" b="0" kern="100" dirty="0">
                          <a:solidFill>
                            <a:schemeClr val="accent1"/>
                          </a:solidFill>
                          <a:effectLst/>
                          <a:latin typeface="+mn-ea"/>
                          <a:ea typeface="+mn-ea"/>
                          <a:cs typeface="Times New Roman" panose="02020603050405020304" pitchFamily="18" charset="0"/>
                        </a:rPr>
                        <a:t>且≤</a:t>
                      </a:r>
                      <a:r>
                        <a:rPr lang="en-US" sz="1400" b="0" kern="100" dirty="0">
                          <a:solidFill>
                            <a:schemeClr val="accent1"/>
                          </a:solidFill>
                          <a:effectLst/>
                          <a:latin typeface="+mn-ea"/>
                          <a:ea typeface="+mn-ea"/>
                          <a:cs typeface="Times New Roman" panose="02020603050405020304" pitchFamily="18" charset="0"/>
                        </a:rPr>
                        <a:t>1.25</a:t>
                      </a:r>
                      <a:endParaRPr lang="zh-CN" sz="1000" b="0" kern="100" dirty="0">
                        <a:solidFill>
                          <a:schemeClr val="accent1"/>
                        </a:solidFill>
                        <a:effectLst/>
                        <a:latin typeface="+mn-ea"/>
                        <a:ea typeface="+mn-ea"/>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1507103"/>
                  </a:ext>
                </a:extLst>
              </a:tr>
              <a:tr h="204049">
                <a:tc vMerge="1">
                  <a:txBody>
                    <a:bodyPr/>
                    <a:lstStyle/>
                    <a:p>
                      <a:endParaRPr lang="zh-CN" altLang="en-US"/>
                    </a:p>
                  </a:txBody>
                  <a:tcPr/>
                </a:tc>
                <a:tc gridSpan="3">
                  <a:txBody>
                    <a:bodyPr/>
                    <a:lstStyle/>
                    <a:p>
                      <a:pPr algn="just"/>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水溶性氯离子含量</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r>
                        <a:rPr lang="en-US" alt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0.06</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473241440"/>
                  </a:ext>
                </a:extLst>
              </a:tr>
              <a:tr h="219314">
                <a:tc vMerge="1">
                  <a:txBody>
                    <a:bodyPr/>
                    <a:lstStyle/>
                    <a:p>
                      <a:endParaRPr lang="zh-CN" altLang="en-US"/>
                    </a:p>
                  </a:txBody>
                  <a:tcPr/>
                </a:tc>
                <a:tc rowSpan="4">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耐久性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zh-CN" sz="1200" b="0" kern="10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抗渗等级</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r>
                        <a:rPr lang="zh-CN" sz="1000" kern="100">
                          <a:effectLst/>
                          <a:latin typeface="等线" panose="02010600030101010101" pitchFamily="2" charset="-122"/>
                          <a:ea typeface="等线" panose="02010600030101010101" pitchFamily="2" charset="-122"/>
                          <a:cs typeface="Times New Roman" panose="02020603050405020304" pitchFamily="18" charset="0"/>
                        </a:rPr>
                        <a:t>抗渗等级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P8</a:t>
                      </a: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P10</a:t>
                      </a: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b="0" kern="100" dirty="0">
                          <a:solidFill>
                            <a:schemeClr val="accent1"/>
                          </a:solidFill>
                          <a:effectLst/>
                          <a:latin typeface="+mn-ea"/>
                          <a:ea typeface="+mn-ea"/>
                          <a:cs typeface="Times New Roman" panose="02020603050405020304" pitchFamily="18" charset="0"/>
                        </a:rPr>
                        <a:t>P12</a:t>
                      </a:r>
                      <a:r>
                        <a:rPr lang="zh-CN" sz="1400" b="0" kern="100" dirty="0">
                          <a:solidFill>
                            <a:schemeClr val="accent1"/>
                          </a:solidFill>
                          <a:effectLst/>
                          <a:latin typeface="+mn-ea"/>
                          <a:ea typeface="+mn-ea"/>
                          <a:cs typeface="Times New Roman" panose="02020603050405020304" pitchFamily="18" charset="0"/>
                        </a:rPr>
                        <a:t>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193201"/>
                  </a:ext>
                </a:extLst>
              </a:tr>
              <a:tr h="219314">
                <a:tc vMerge="1">
                  <a:txBody>
                    <a:bodyPr/>
                    <a:lstStyle/>
                    <a:p>
                      <a:endParaRPr lang="zh-CN" altLang="en-US"/>
                    </a:p>
                  </a:txBody>
                  <a:tcPr/>
                </a:tc>
                <a:tc vMerge="1">
                  <a:txBody>
                    <a:bodyPr/>
                    <a:lstStyle/>
                    <a:p>
                      <a:endParaRPr lang="zh-CN" altLang="en-US"/>
                    </a:p>
                  </a:txBody>
                  <a:tcPr/>
                </a:tc>
                <a:tc gridSpan="2">
                  <a:txBody>
                    <a:bodyPr/>
                    <a:lstStyle/>
                    <a:p>
                      <a:r>
                        <a:rPr lang="zh-CN" sz="1200" b="0" kern="10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抗氯离子渗透等级</a:t>
                      </a:r>
                      <a:endParaRPr lang="zh-CN" altLang="en-US" sz="1200" b="0">
                        <a:solidFill>
                          <a:schemeClr val="bg2">
                            <a:lumMod val="25000"/>
                          </a:schemeClr>
                        </a:solidFill>
                        <a:latin typeface="微软雅黑" panose="020B0503020204020204" pitchFamily="34" charset="-122"/>
                        <a:ea typeface="微软雅黑" panose="020B0503020204020204" pitchFamily="34" charset="-122"/>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r>
                        <a:rPr lang="zh-CN" sz="1000" kern="100">
                          <a:effectLst/>
                          <a:latin typeface="等线" panose="02010600030101010101" pitchFamily="2" charset="-122"/>
                          <a:ea typeface="等线" panose="02010600030101010101" pitchFamily="2" charset="-122"/>
                          <a:cs typeface="Times New Roman" panose="02020603050405020304" pitchFamily="18" charset="0"/>
                        </a:rPr>
                        <a:t>抗氯离子渗透等级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200" b="0" kern="10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Ⅱ级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Ⅲ</a:t>
                      </a: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b="0" kern="100" dirty="0">
                          <a:solidFill>
                            <a:schemeClr val="accent1"/>
                          </a:solidFill>
                          <a:effectLst/>
                          <a:latin typeface="+mn-ea"/>
                          <a:ea typeface="+mn-ea"/>
                          <a:cs typeface="Times New Roman" panose="02020603050405020304" pitchFamily="18" charset="0"/>
                        </a:rPr>
                        <a:t>Ⅳ</a:t>
                      </a:r>
                      <a:endParaRPr lang="zh-CN" sz="1400" b="0" kern="100" dirty="0">
                        <a:solidFill>
                          <a:schemeClr val="accent1"/>
                        </a:solidFill>
                        <a:effectLst/>
                        <a:latin typeface="+mn-ea"/>
                        <a:ea typeface="+mn-ea"/>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9691400"/>
                  </a:ext>
                </a:extLst>
              </a:tr>
              <a:tr h="219314">
                <a:tc vMerge="1">
                  <a:txBody>
                    <a:bodyPr/>
                    <a:lstStyle/>
                    <a:p>
                      <a:endParaRPr lang="zh-CN" altLang="en-US"/>
                    </a:p>
                  </a:txBody>
                  <a:tcPr/>
                </a:tc>
                <a:tc vMerge="1">
                  <a:txBody>
                    <a:bodyPr/>
                    <a:lstStyle/>
                    <a:p>
                      <a:endParaRPr lang="zh-CN" altLang="en-US"/>
                    </a:p>
                  </a:txBody>
                  <a:tcPr/>
                </a:tc>
                <a:tc gridSpan="2">
                  <a:txBody>
                    <a:bodyPr/>
                    <a:lstStyle/>
                    <a:p>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抗碳化等级</a:t>
                      </a:r>
                      <a:endParaRPr lang="zh-CN" altLang="en-US" sz="1200" b="0" dirty="0">
                        <a:solidFill>
                          <a:schemeClr val="bg2">
                            <a:lumMod val="25000"/>
                          </a:schemeClr>
                        </a:solidFill>
                        <a:latin typeface="微软雅黑" panose="020B0503020204020204" pitchFamily="34" charset="-122"/>
                        <a:ea typeface="微软雅黑" panose="020B0503020204020204" pitchFamily="34" charset="-122"/>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r>
                        <a:rPr lang="zh-CN" sz="1000" kern="100">
                          <a:effectLst/>
                          <a:latin typeface="等线" panose="02010600030101010101" pitchFamily="2" charset="-122"/>
                          <a:ea typeface="等线" panose="02010600030101010101" pitchFamily="2" charset="-122"/>
                          <a:cs typeface="Times New Roman" panose="02020603050405020304" pitchFamily="18" charset="0"/>
                        </a:rPr>
                        <a:t>抗碳化等级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Ⅲ</a:t>
                      </a: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r>
                        <a:rPr lang="en-US" sz="1400" b="0" kern="100" dirty="0">
                          <a:solidFill>
                            <a:schemeClr val="accent1"/>
                          </a:solidFill>
                          <a:effectLst/>
                          <a:latin typeface="+mn-ea"/>
                          <a:ea typeface="+mn-ea"/>
                          <a:cs typeface="Times New Roman" panose="02020603050405020304" pitchFamily="18" charset="0"/>
                        </a:rPr>
                        <a:t>Ⅳ</a:t>
                      </a:r>
                      <a:r>
                        <a:rPr lang="zh-CN" sz="1400" b="0" kern="100" dirty="0">
                          <a:solidFill>
                            <a:schemeClr val="accent1"/>
                          </a:solidFill>
                          <a:effectLst/>
                          <a:latin typeface="+mn-ea"/>
                          <a:ea typeface="+mn-ea"/>
                          <a:cs typeface="Times New Roman" panose="02020603050405020304" pitchFamily="18" charset="0"/>
                        </a:rPr>
                        <a:t>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894100"/>
                  </a:ext>
                </a:extLst>
              </a:tr>
              <a:tr h="219314">
                <a:tc vMerge="1">
                  <a:txBody>
                    <a:bodyPr/>
                    <a:lstStyle/>
                    <a:p>
                      <a:endParaRPr lang="zh-CN" altLang="en-US"/>
                    </a:p>
                  </a:txBody>
                  <a:tcPr/>
                </a:tc>
                <a:tc vMerge="1">
                  <a:txBody>
                    <a:bodyPr/>
                    <a:lstStyle/>
                    <a:p>
                      <a:endParaRPr lang="zh-CN" altLang="en-US"/>
                    </a:p>
                  </a:txBody>
                  <a:tcPr/>
                </a:tc>
                <a:tc gridSpan="2">
                  <a:txBody>
                    <a:bodyPr/>
                    <a:lstStyle/>
                    <a:p>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抗冻等级</a:t>
                      </a:r>
                      <a:endParaRPr lang="zh-CN" altLang="en-US" sz="1200" b="0" dirty="0">
                        <a:solidFill>
                          <a:schemeClr val="bg2">
                            <a:lumMod val="25000"/>
                          </a:schemeClr>
                        </a:solidFill>
                        <a:latin typeface="微软雅黑" panose="020B0503020204020204" pitchFamily="34" charset="-122"/>
                        <a:ea typeface="微软雅黑" panose="020B0503020204020204" pitchFamily="34" charset="-122"/>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r>
                        <a:rPr lang="zh-CN" sz="1000" kern="100" dirty="0">
                          <a:effectLst/>
                          <a:latin typeface="等线" panose="02010600030101010101" pitchFamily="2" charset="-122"/>
                          <a:ea typeface="等线" panose="02010600030101010101" pitchFamily="2" charset="-122"/>
                          <a:cs typeface="Times New Roman" panose="02020603050405020304" pitchFamily="18" charset="0"/>
                        </a:rPr>
                        <a:t>抗冻等级</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F300</a:t>
                      </a:r>
                      <a:endParaRPr lang="zh-CN" sz="1200" b="0" kern="1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dirty="0"/>
                    </a:p>
                  </a:txBody>
                  <a:tcPr/>
                </a:tc>
                <a:tc>
                  <a:txBody>
                    <a:bodyPr/>
                    <a:lstStyle/>
                    <a:p>
                      <a:pPr algn="ctr"/>
                      <a:r>
                        <a:rPr lang="en-US" sz="1400" b="0" kern="100" dirty="0">
                          <a:solidFill>
                            <a:schemeClr val="accent1"/>
                          </a:solidFill>
                          <a:effectLst/>
                          <a:latin typeface="+mn-ea"/>
                          <a:ea typeface="+mn-ea"/>
                          <a:cs typeface="Times New Roman" panose="02020603050405020304" pitchFamily="18" charset="0"/>
                        </a:rPr>
                        <a:t>F400</a:t>
                      </a:r>
                      <a:endParaRPr lang="zh-CN" sz="1400" b="0" kern="100" dirty="0">
                        <a:solidFill>
                          <a:schemeClr val="accent1"/>
                        </a:solidFill>
                        <a:effectLst/>
                        <a:latin typeface="+mn-ea"/>
                        <a:ea typeface="+mn-ea"/>
                        <a:cs typeface="Times New Roman" panose="02020603050405020304" pitchFamily="18" charset="0"/>
                      </a:endParaRPr>
                    </a:p>
                  </a:txBody>
                  <a:tcPr marL="49958" marR="4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18013"/>
                  </a:ext>
                </a:extLst>
              </a:tr>
            </a:tbl>
          </a:graphicData>
        </a:graphic>
      </p:graphicFrame>
      <p:sp>
        <p:nvSpPr>
          <p:cNvPr id="5" name="矩形 4">
            <a:extLst>
              <a:ext uri="{FF2B5EF4-FFF2-40B4-BE49-F238E27FC236}">
                <a16:creationId xmlns:a16="http://schemas.microsoft.com/office/drawing/2014/main" id="{2B3601B6-B8CF-4659-9B76-B9D701EDEEF2}"/>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599987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B053E51-EF4C-42B5-A804-3F7F532FE104}"/>
              </a:ext>
            </a:extLst>
          </p:cNvPr>
          <p:cNvSpPr/>
          <p:nvPr/>
        </p:nvSpPr>
        <p:spPr>
          <a:xfrm>
            <a:off x="320090" y="1387583"/>
            <a:ext cx="623944" cy="3004457"/>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pc="-300" dirty="0">
                <a:latin typeface="+mn-ea"/>
              </a:rPr>
              <a:t>绿色建筑评价标准</a:t>
            </a:r>
          </a:p>
        </p:txBody>
      </p:sp>
      <p:sp>
        <p:nvSpPr>
          <p:cNvPr id="7" name="矩形 6">
            <a:extLst>
              <a:ext uri="{FF2B5EF4-FFF2-40B4-BE49-F238E27FC236}">
                <a16:creationId xmlns:a16="http://schemas.microsoft.com/office/drawing/2014/main" id="{F1992C39-7033-45F3-BA7B-5D83A6980DC3}"/>
              </a:ext>
            </a:extLst>
          </p:cNvPr>
          <p:cNvSpPr/>
          <p:nvPr/>
        </p:nvSpPr>
        <p:spPr>
          <a:xfrm>
            <a:off x="1339917" y="877985"/>
            <a:ext cx="1801665"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n-ea"/>
              </a:rPr>
              <a:t>安全耐久</a:t>
            </a:r>
          </a:p>
        </p:txBody>
      </p:sp>
      <p:sp>
        <p:nvSpPr>
          <p:cNvPr id="8" name="矩形 7">
            <a:extLst>
              <a:ext uri="{FF2B5EF4-FFF2-40B4-BE49-F238E27FC236}">
                <a16:creationId xmlns:a16="http://schemas.microsoft.com/office/drawing/2014/main" id="{CDAE5B3C-28AB-4A47-A785-1124FBDC9C31}"/>
              </a:ext>
            </a:extLst>
          </p:cNvPr>
          <p:cNvSpPr/>
          <p:nvPr/>
        </p:nvSpPr>
        <p:spPr>
          <a:xfrm>
            <a:off x="1339917" y="1580796"/>
            <a:ext cx="1801665"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n-ea"/>
              </a:rPr>
              <a:t>健康舒适</a:t>
            </a:r>
          </a:p>
        </p:txBody>
      </p:sp>
      <p:sp>
        <p:nvSpPr>
          <p:cNvPr id="9" name="矩形 8">
            <a:extLst>
              <a:ext uri="{FF2B5EF4-FFF2-40B4-BE49-F238E27FC236}">
                <a16:creationId xmlns:a16="http://schemas.microsoft.com/office/drawing/2014/main" id="{0BCA2665-D2B0-4B8F-9400-DCB684A371F5}"/>
              </a:ext>
            </a:extLst>
          </p:cNvPr>
          <p:cNvSpPr/>
          <p:nvPr/>
        </p:nvSpPr>
        <p:spPr>
          <a:xfrm>
            <a:off x="1339917" y="2283607"/>
            <a:ext cx="1801665"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n-ea"/>
              </a:rPr>
              <a:t>生活便利</a:t>
            </a:r>
          </a:p>
        </p:txBody>
      </p:sp>
      <p:sp>
        <p:nvSpPr>
          <p:cNvPr id="10" name="矩形 9">
            <a:extLst>
              <a:ext uri="{FF2B5EF4-FFF2-40B4-BE49-F238E27FC236}">
                <a16:creationId xmlns:a16="http://schemas.microsoft.com/office/drawing/2014/main" id="{0F0BD44C-0B1F-473F-82F1-6C43C7E91549}"/>
              </a:ext>
            </a:extLst>
          </p:cNvPr>
          <p:cNvSpPr/>
          <p:nvPr/>
        </p:nvSpPr>
        <p:spPr>
          <a:xfrm>
            <a:off x="1339917" y="2986418"/>
            <a:ext cx="1801665"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n-ea"/>
              </a:rPr>
              <a:t>资源节约</a:t>
            </a:r>
          </a:p>
        </p:txBody>
      </p:sp>
      <p:sp>
        <p:nvSpPr>
          <p:cNvPr id="11" name="矩形 10">
            <a:extLst>
              <a:ext uri="{FF2B5EF4-FFF2-40B4-BE49-F238E27FC236}">
                <a16:creationId xmlns:a16="http://schemas.microsoft.com/office/drawing/2014/main" id="{4886E9D0-BBD2-42CD-8075-AE8F6859A9C3}"/>
              </a:ext>
            </a:extLst>
          </p:cNvPr>
          <p:cNvSpPr/>
          <p:nvPr/>
        </p:nvSpPr>
        <p:spPr>
          <a:xfrm>
            <a:off x="1339917" y="3689229"/>
            <a:ext cx="1801665"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n-ea"/>
              </a:rPr>
              <a:t>环境宜居</a:t>
            </a:r>
          </a:p>
        </p:txBody>
      </p:sp>
      <p:sp>
        <p:nvSpPr>
          <p:cNvPr id="12" name="矩形 11">
            <a:extLst>
              <a:ext uri="{FF2B5EF4-FFF2-40B4-BE49-F238E27FC236}">
                <a16:creationId xmlns:a16="http://schemas.microsoft.com/office/drawing/2014/main" id="{42CD7DE7-2EEA-4A59-99C1-61C64945AFB7}"/>
              </a:ext>
            </a:extLst>
          </p:cNvPr>
          <p:cNvSpPr/>
          <p:nvPr/>
        </p:nvSpPr>
        <p:spPr>
          <a:xfrm>
            <a:off x="1339917" y="4392040"/>
            <a:ext cx="1801665"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n-ea"/>
              </a:rPr>
              <a:t>提高和创新</a:t>
            </a:r>
          </a:p>
        </p:txBody>
      </p:sp>
      <p:sp>
        <p:nvSpPr>
          <p:cNvPr id="13" name="矩形 12">
            <a:extLst>
              <a:ext uri="{FF2B5EF4-FFF2-40B4-BE49-F238E27FC236}">
                <a16:creationId xmlns:a16="http://schemas.microsoft.com/office/drawing/2014/main" id="{B6991E6C-A80F-467B-9B69-331A44333EA3}"/>
              </a:ext>
            </a:extLst>
          </p:cNvPr>
          <p:cNvSpPr/>
          <p:nvPr/>
        </p:nvSpPr>
        <p:spPr>
          <a:xfrm>
            <a:off x="3452153" y="877985"/>
            <a:ext cx="5072170"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00" b="1" dirty="0">
                <a:latin typeface="+mn-ea"/>
              </a:rPr>
              <a:t>对建筑物的建筑结构、建筑场地的选择、建筑材料及建筑性能等提出了安全耐久的要求</a:t>
            </a:r>
          </a:p>
        </p:txBody>
      </p:sp>
      <p:cxnSp>
        <p:nvCxnSpPr>
          <p:cNvPr id="14" name="直接连接符 13">
            <a:extLst>
              <a:ext uri="{FF2B5EF4-FFF2-40B4-BE49-F238E27FC236}">
                <a16:creationId xmlns:a16="http://schemas.microsoft.com/office/drawing/2014/main" id="{F43175CE-AAE2-42CA-8315-87E4E858B70B}"/>
              </a:ext>
            </a:extLst>
          </p:cNvPr>
          <p:cNvCxnSpPr>
            <a:stCxn id="7" idx="1"/>
          </p:cNvCxnSpPr>
          <p:nvPr/>
        </p:nvCxnSpPr>
        <p:spPr>
          <a:xfrm flipH="1">
            <a:off x="1156058" y="1150332"/>
            <a:ext cx="18385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F9CA219-CBFB-425C-AAA3-B2F35C2F5D5F}"/>
              </a:ext>
            </a:extLst>
          </p:cNvPr>
          <p:cNvCxnSpPr/>
          <p:nvPr/>
        </p:nvCxnSpPr>
        <p:spPr>
          <a:xfrm>
            <a:off x="1339918" y="1853143"/>
            <a:ext cx="200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D7225AE8-C542-4DB7-B8F2-34C30DFC4A04}"/>
              </a:ext>
            </a:extLst>
          </p:cNvPr>
          <p:cNvCxnSpPr/>
          <p:nvPr/>
        </p:nvCxnSpPr>
        <p:spPr>
          <a:xfrm>
            <a:off x="1339918" y="2555954"/>
            <a:ext cx="200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1FE2F50C-7554-4292-9ED2-84BA2DAD8A61}"/>
              </a:ext>
            </a:extLst>
          </p:cNvPr>
          <p:cNvCxnSpPr/>
          <p:nvPr/>
        </p:nvCxnSpPr>
        <p:spPr>
          <a:xfrm>
            <a:off x="1339918" y="3258765"/>
            <a:ext cx="200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94A191AA-C02A-4300-888F-5163F7676A08}"/>
              </a:ext>
            </a:extLst>
          </p:cNvPr>
          <p:cNvCxnSpPr/>
          <p:nvPr/>
        </p:nvCxnSpPr>
        <p:spPr>
          <a:xfrm>
            <a:off x="1339918" y="3961576"/>
            <a:ext cx="200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EED58DC-27A0-4BC1-83F8-9267A1F9AF74}"/>
              </a:ext>
            </a:extLst>
          </p:cNvPr>
          <p:cNvCxnSpPr/>
          <p:nvPr/>
        </p:nvCxnSpPr>
        <p:spPr>
          <a:xfrm>
            <a:off x="1339918" y="4664387"/>
            <a:ext cx="200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CAC22FFD-198B-4B94-9144-C97036EF7ED1}"/>
              </a:ext>
            </a:extLst>
          </p:cNvPr>
          <p:cNvCxnSpPr/>
          <p:nvPr/>
        </p:nvCxnSpPr>
        <p:spPr>
          <a:xfrm>
            <a:off x="1156058" y="1150332"/>
            <a:ext cx="0" cy="35140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88C6124-8390-46CC-AAB9-2EEFA174873A}"/>
              </a:ext>
            </a:extLst>
          </p:cNvPr>
          <p:cNvCxnSpPr>
            <a:stCxn id="6" idx="3"/>
          </p:cNvCxnSpPr>
          <p:nvPr/>
        </p:nvCxnSpPr>
        <p:spPr>
          <a:xfrm>
            <a:off x="944034" y="2889812"/>
            <a:ext cx="20496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E7DB771A-D53F-443C-AA66-7749C3BF2B1D}"/>
              </a:ext>
            </a:extLst>
          </p:cNvPr>
          <p:cNvSpPr/>
          <p:nvPr/>
        </p:nvSpPr>
        <p:spPr>
          <a:xfrm>
            <a:off x="3452153" y="1580796"/>
            <a:ext cx="5072170"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00" b="1" dirty="0">
                <a:latin typeface="+mn-ea"/>
              </a:rPr>
              <a:t>对建筑室内排气系统、室内给水排水系统、室内照明系统等提出了健康舒适的要求</a:t>
            </a:r>
          </a:p>
        </p:txBody>
      </p:sp>
      <p:sp>
        <p:nvSpPr>
          <p:cNvPr id="23" name="矩形 22">
            <a:extLst>
              <a:ext uri="{FF2B5EF4-FFF2-40B4-BE49-F238E27FC236}">
                <a16:creationId xmlns:a16="http://schemas.microsoft.com/office/drawing/2014/main" id="{F4494367-5C59-4AFE-8E83-BD224C6FBFE4}"/>
              </a:ext>
            </a:extLst>
          </p:cNvPr>
          <p:cNvSpPr/>
          <p:nvPr/>
        </p:nvSpPr>
        <p:spPr>
          <a:xfrm>
            <a:off x="3452153" y="2283607"/>
            <a:ext cx="5072170"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00" b="1" dirty="0">
                <a:latin typeface="+mn-ea"/>
              </a:rPr>
              <a:t>对建筑物的出行、服务设施、智慧运行与物业管理等提出了生活便利的要求</a:t>
            </a:r>
          </a:p>
        </p:txBody>
      </p:sp>
      <p:sp>
        <p:nvSpPr>
          <p:cNvPr id="24" name="矩形 23">
            <a:extLst>
              <a:ext uri="{FF2B5EF4-FFF2-40B4-BE49-F238E27FC236}">
                <a16:creationId xmlns:a16="http://schemas.microsoft.com/office/drawing/2014/main" id="{2B8FC982-B01D-4CB4-9FCF-A8BEFF739AF7}"/>
              </a:ext>
            </a:extLst>
          </p:cNvPr>
          <p:cNvSpPr/>
          <p:nvPr/>
        </p:nvSpPr>
        <p:spPr>
          <a:xfrm>
            <a:off x="3452153" y="2986418"/>
            <a:ext cx="5072170"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00" b="1" dirty="0">
                <a:latin typeface="+mn-ea"/>
              </a:rPr>
              <a:t>对建筑物的资源利用与</a:t>
            </a:r>
            <a:r>
              <a:rPr lang="zh-CN" altLang="en-US" sz="1300" b="1" dirty="0">
                <a:solidFill>
                  <a:srgbClr val="FF0000"/>
                </a:solidFill>
                <a:latin typeface="+mn-ea"/>
              </a:rPr>
              <a:t>绿色建材</a:t>
            </a:r>
            <a:r>
              <a:rPr lang="zh-CN" altLang="en-US" sz="1300" b="1" dirty="0">
                <a:latin typeface="+mn-ea"/>
              </a:rPr>
              <a:t>的使用提出了资源节约的要求</a:t>
            </a:r>
          </a:p>
        </p:txBody>
      </p:sp>
      <p:sp>
        <p:nvSpPr>
          <p:cNvPr id="25" name="矩形 24">
            <a:extLst>
              <a:ext uri="{FF2B5EF4-FFF2-40B4-BE49-F238E27FC236}">
                <a16:creationId xmlns:a16="http://schemas.microsoft.com/office/drawing/2014/main" id="{1E9F7541-FB77-46D0-96DF-D8D39C393E41}"/>
              </a:ext>
            </a:extLst>
          </p:cNvPr>
          <p:cNvSpPr/>
          <p:nvPr/>
        </p:nvSpPr>
        <p:spPr>
          <a:xfrm>
            <a:off x="3452153" y="3689229"/>
            <a:ext cx="5072170"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00" b="1" dirty="0">
                <a:latin typeface="+mn-ea"/>
              </a:rPr>
              <a:t>对建筑物的场地生态与景观以及室外物理环境提出了环境宜居的要求</a:t>
            </a:r>
          </a:p>
        </p:txBody>
      </p:sp>
      <p:sp>
        <p:nvSpPr>
          <p:cNvPr id="26" name="矩形 25">
            <a:extLst>
              <a:ext uri="{FF2B5EF4-FFF2-40B4-BE49-F238E27FC236}">
                <a16:creationId xmlns:a16="http://schemas.microsoft.com/office/drawing/2014/main" id="{74BDC0B2-4DC8-4AA5-8B2E-429EE062B7D0}"/>
              </a:ext>
            </a:extLst>
          </p:cNvPr>
          <p:cNvSpPr/>
          <p:nvPr/>
        </p:nvSpPr>
        <p:spPr>
          <a:xfrm>
            <a:off x="3452153" y="4392040"/>
            <a:ext cx="5072170" cy="544694"/>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00" b="1" dirty="0">
                <a:latin typeface="+mn-ea"/>
              </a:rPr>
              <a:t>此项为加分项，对建筑物为达成以上标准进行的提高与创新进行加分</a:t>
            </a:r>
          </a:p>
        </p:txBody>
      </p:sp>
      <p:cxnSp>
        <p:nvCxnSpPr>
          <p:cNvPr id="27" name="直接连接符 26">
            <a:extLst>
              <a:ext uri="{FF2B5EF4-FFF2-40B4-BE49-F238E27FC236}">
                <a16:creationId xmlns:a16="http://schemas.microsoft.com/office/drawing/2014/main" id="{4CC0B389-A4D8-480F-826E-C0FC30F00EDF}"/>
              </a:ext>
            </a:extLst>
          </p:cNvPr>
          <p:cNvCxnSpPr/>
          <p:nvPr/>
        </p:nvCxnSpPr>
        <p:spPr>
          <a:xfrm>
            <a:off x="3149139" y="1150332"/>
            <a:ext cx="30301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E1C84239-0F9F-4A87-8F07-51CEF8CB30D6}"/>
              </a:ext>
            </a:extLst>
          </p:cNvPr>
          <p:cNvCxnSpPr>
            <a:stCxn id="8" idx="3"/>
          </p:cNvCxnSpPr>
          <p:nvPr/>
        </p:nvCxnSpPr>
        <p:spPr>
          <a:xfrm flipV="1">
            <a:off x="3141582" y="1847258"/>
            <a:ext cx="310571" cy="588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1F06090-CBAC-4252-A7B8-3E2AB076CB1A}"/>
              </a:ext>
            </a:extLst>
          </p:cNvPr>
          <p:cNvCxnSpPr/>
          <p:nvPr/>
        </p:nvCxnSpPr>
        <p:spPr>
          <a:xfrm flipV="1">
            <a:off x="3149139" y="2551744"/>
            <a:ext cx="295209" cy="42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EEF63378-3D23-4235-A8E4-15ED3B8BE23E}"/>
              </a:ext>
            </a:extLst>
          </p:cNvPr>
          <p:cNvCxnSpPr>
            <a:endCxn id="12" idx="1"/>
          </p:cNvCxnSpPr>
          <p:nvPr/>
        </p:nvCxnSpPr>
        <p:spPr>
          <a:xfrm>
            <a:off x="1145843" y="4660177"/>
            <a:ext cx="194074" cy="42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A1F06090-CBAC-4252-A7B8-3E2AB076CB1A}"/>
              </a:ext>
            </a:extLst>
          </p:cNvPr>
          <p:cNvCxnSpPr/>
          <p:nvPr/>
        </p:nvCxnSpPr>
        <p:spPr>
          <a:xfrm flipV="1">
            <a:off x="3150399" y="3263362"/>
            <a:ext cx="295209" cy="42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A1F06090-CBAC-4252-A7B8-3E2AB076CB1A}"/>
              </a:ext>
            </a:extLst>
          </p:cNvPr>
          <p:cNvCxnSpPr/>
          <p:nvPr/>
        </p:nvCxnSpPr>
        <p:spPr>
          <a:xfrm flipV="1">
            <a:off x="3149387" y="3961576"/>
            <a:ext cx="295209" cy="42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A1F06090-CBAC-4252-A7B8-3E2AB076CB1A}"/>
              </a:ext>
            </a:extLst>
          </p:cNvPr>
          <p:cNvCxnSpPr/>
          <p:nvPr/>
        </p:nvCxnSpPr>
        <p:spPr>
          <a:xfrm flipV="1">
            <a:off x="3149387" y="4678230"/>
            <a:ext cx="295209" cy="421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450693" y="213132"/>
            <a:ext cx="5582888" cy="415498"/>
          </a:xfrm>
          <a:prstGeom prst="rect">
            <a:avLst/>
          </a:prstGeom>
        </p:spPr>
        <p:txBody>
          <a:bodyPr wrap="square">
            <a:spAutoFit/>
          </a:bodyPr>
          <a:lstStyle/>
          <a:p>
            <a:r>
              <a:rPr lang="zh-CN" altLang="en-US" sz="2100" b="1" dirty="0">
                <a:solidFill>
                  <a:schemeClr val="accent1"/>
                </a:solidFill>
                <a:latin typeface="Arial" panose="020B0604020202020204"/>
                <a:ea typeface="微软雅黑" panose="020B0503020204020204" pitchFamily="34" charset="-122"/>
                <a:cs typeface="Times New Roman" panose="02020603050405020304" charset="0"/>
                <a:sym typeface="Arial" panose="020B0604020202020204" pitchFamily="34" charset="0"/>
              </a:rPr>
              <a:t>《绿色建筑行动方案》（国办发〔2013号〕1）</a:t>
            </a:r>
            <a:endParaRPr lang="zh-CN" altLang="en-US" sz="2100" b="1" dirty="0">
              <a:solidFill>
                <a:schemeClr val="accent1"/>
              </a:solidFill>
              <a:latin typeface="Arial" panose="020B0604020202020204"/>
              <a:ea typeface="微软雅黑" panose="020B0503020204020204" pitchFamily="34" charset="-122"/>
              <a:cs typeface="Times New Roman" panose="02020603050405020304" charset="0"/>
            </a:endParaRPr>
          </a:p>
        </p:txBody>
      </p:sp>
      <p:sp>
        <p:nvSpPr>
          <p:cNvPr id="33" name="矩形 32">
            <a:extLst>
              <a:ext uri="{FF2B5EF4-FFF2-40B4-BE49-F238E27FC236}">
                <a16:creationId xmlns:a16="http://schemas.microsoft.com/office/drawing/2014/main" id="{C57074E1-86D6-47B5-B3F1-B54B5C2BFF54}"/>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290593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5" y="178435"/>
            <a:ext cx="3928745" cy="414643"/>
          </a:xfrm>
        </p:spPr>
        <p:txBody>
          <a:bodyPr/>
          <a:lstStyle/>
          <a:p>
            <a:r>
              <a:rPr lang="zh-CN" altLang="en-US" dirty="0"/>
              <a:t>超低能耗建筑</a:t>
            </a:r>
          </a:p>
          <a:p>
            <a:endParaRPr lang="zh-CN" altLang="en-US" dirty="0"/>
          </a:p>
        </p:txBody>
      </p:sp>
      <p:pic>
        <p:nvPicPr>
          <p:cNvPr id="4" name="Picture 2" descr="FtEZpG3FFF-vvsPINJf4UfsQQak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583" y="2031370"/>
            <a:ext cx="4620824" cy="230319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199960" y="4495833"/>
            <a:ext cx="5025957" cy="369332"/>
          </a:xfrm>
          <a:prstGeom prst="rect">
            <a:avLst/>
          </a:prstGeom>
        </p:spPr>
        <p:txBody>
          <a:bodyPr wrap="square">
            <a:spAutoFit/>
          </a:bodyPr>
          <a:lstStyle/>
          <a:p>
            <a:r>
              <a:rPr lang="zh-CN" altLang="en-US" b="1" dirty="0">
                <a:solidFill>
                  <a:srgbClr val="555555"/>
                </a:solidFill>
                <a:latin typeface="微软雅黑" panose="020B0503020204020204" pitchFamily="34" charset="-122"/>
                <a:ea typeface="微软雅黑" panose="020B0503020204020204" pitchFamily="34" charset="-122"/>
              </a:rPr>
              <a:t>          被动房超低能耗绿色建筑（技术中心）</a:t>
            </a:r>
            <a:endParaRPr lang="en-US" altLang="zh-CN" b="1" dirty="0">
              <a:solidFill>
                <a:srgbClr val="555555"/>
              </a:solidFill>
              <a:latin typeface="微软雅黑" panose="020B0503020204020204" pitchFamily="34" charset="-122"/>
              <a:ea typeface="微软雅黑" panose="020B0503020204020204" pitchFamily="34" charset="-122"/>
            </a:endParaRPr>
          </a:p>
        </p:txBody>
      </p:sp>
      <p:sp>
        <p:nvSpPr>
          <p:cNvPr id="7" name="文本框 3">
            <a:extLst>
              <a:ext uri="{FF2B5EF4-FFF2-40B4-BE49-F238E27FC236}">
                <a16:creationId xmlns:a16="http://schemas.microsoft.com/office/drawing/2014/main" id="{37E070F4-9CD9-4F26-A6ED-EC9DEA3896A3}"/>
              </a:ext>
            </a:extLst>
          </p:cNvPr>
          <p:cNvSpPr txBox="1"/>
          <p:nvPr/>
        </p:nvSpPr>
        <p:spPr>
          <a:xfrm>
            <a:off x="638516" y="1349281"/>
            <a:ext cx="2829899" cy="369332"/>
          </a:xfrm>
          <a:prstGeom prst="rect">
            <a:avLst/>
          </a:prstGeom>
          <a:noFill/>
        </p:spPr>
        <p:txBody>
          <a:bodyPr wrap="square" rtlCol="0">
            <a:spAutoFit/>
          </a:bodyPr>
          <a:lstStyle/>
          <a:p>
            <a:r>
              <a:rPr lang="zh-CN" altLang="en-US" b="1" dirty="0">
                <a:solidFill>
                  <a:srgbClr val="555555"/>
                </a:solidFill>
                <a:latin typeface="微软雅黑" panose="020B0503020204020204" pitchFamily="34" charset="-122"/>
                <a:ea typeface="微软雅黑" panose="020B0503020204020204" pitchFamily="34" charset="-122"/>
              </a:rPr>
              <a:t>老三步走（</a:t>
            </a:r>
            <a:r>
              <a:rPr lang="en-US" altLang="zh-CN" b="1" dirty="0">
                <a:solidFill>
                  <a:srgbClr val="555555"/>
                </a:solidFill>
                <a:latin typeface="微软雅黑" panose="020B0503020204020204" pitchFamily="34" charset="-122"/>
                <a:ea typeface="微软雅黑" panose="020B0503020204020204" pitchFamily="34" charset="-122"/>
              </a:rPr>
              <a:t>1986-2016</a:t>
            </a:r>
            <a:r>
              <a:rPr lang="zh-CN" altLang="en-US" b="1" dirty="0">
                <a:solidFill>
                  <a:srgbClr val="555555"/>
                </a:solidFill>
                <a:latin typeface="微软雅黑" panose="020B0503020204020204" pitchFamily="34" charset="-122"/>
                <a:ea typeface="微软雅黑" panose="020B0503020204020204" pitchFamily="34" charset="-122"/>
              </a:rPr>
              <a:t>）</a:t>
            </a:r>
          </a:p>
        </p:txBody>
      </p:sp>
      <p:grpSp>
        <p:nvGrpSpPr>
          <p:cNvPr id="13" name="组合 12"/>
          <p:cNvGrpSpPr/>
          <p:nvPr/>
        </p:nvGrpSpPr>
        <p:grpSpPr>
          <a:xfrm>
            <a:off x="260201" y="1906877"/>
            <a:ext cx="3486778" cy="801411"/>
            <a:chOff x="1004990" y="1227118"/>
            <a:chExt cx="3486778" cy="801411"/>
          </a:xfrm>
        </p:grpSpPr>
        <p:sp>
          <p:nvSpPr>
            <p:cNvPr id="6" name="箭头: 右 2">
              <a:extLst>
                <a:ext uri="{FF2B5EF4-FFF2-40B4-BE49-F238E27FC236}">
                  <a16:creationId xmlns:a16="http://schemas.microsoft.com/office/drawing/2014/main" id="{361F1718-5459-46E9-A503-B778A6EDA268}"/>
                </a:ext>
              </a:extLst>
            </p:cNvPr>
            <p:cNvSpPr/>
            <p:nvPr/>
          </p:nvSpPr>
          <p:spPr>
            <a:xfrm>
              <a:off x="1004990" y="1596450"/>
              <a:ext cx="3486778" cy="432079"/>
            </a:xfrm>
            <a:prstGeom prst="rightArrow">
              <a:avLst/>
            </a:prstGeom>
            <a:ln>
              <a:solidFill>
                <a:srgbClr val="447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55555"/>
                </a:solidFill>
                <a:latin typeface="微软雅黑" panose="020B0503020204020204" pitchFamily="34" charset="-122"/>
                <a:ea typeface="微软雅黑" panose="020B0503020204020204" pitchFamily="34" charset="-122"/>
              </a:endParaRPr>
            </a:p>
          </p:txBody>
        </p:sp>
        <p:sp>
          <p:nvSpPr>
            <p:cNvPr id="8" name="文本框 4">
              <a:extLst>
                <a:ext uri="{FF2B5EF4-FFF2-40B4-BE49-F238E27FC236}">
                  <a16:creationId xmlns:a16="http://schemas.microsoft.com/office/drawing/2014/main" id="{FFFB5C37-37F9-4B8B-97E9-C93013C50EF0}"/>
                </a:ext>
              </a:extLst>
            </p:cNvPr>
            <p:cNvSpPr txBox="1"/>
            <p:nvPr/>
          </p:nvSpPr>
          <p:spPr>
            <a:xfrm>
              <a:off x="1004990" y="1227118"/>
              <a:ext cx="713433" cy="338554"/>
            </a:xfrm>
            <a:prstGeom prst="rect">
              <a:avLst/>
            </a:prstGeom>
            <a:noFill/>
          </p:spPr>
          <p:txBody>
            <a:bodyPr wrap="square" rtlCol="0">
              <a:spAutoFit/>
            </a:bodyPr>
            <a:lstStyle/>
            <a:p>
              <a:pPr algn="ctr"/>
              <a:r>
                <a:rPr lang="en-US" altLang="zh-CN" sz="1600" dirty="0">
                  <a:solidFill>
                    <a:srgbClr val="555555"/>
                  </a:solidFill>
                  <a:latin typeface="微软雅黑" panose="020B0503020204020204" pitchFamily="34" charset="-122"/>
                  <a:ea typeface="微软雅黑" panose="020B0503020204020204" pitchFamily="34" charset="-122"/>
                </a:rPr>
                <a:t>30%</a:t>
              </a:r>
              <a:endParaRPr lang="zh-CN" altLang="en-US" sz="1600" dirty="0">
                <a:solidFill>
                  <a:srgbClr val="555555"/>
                </a:solidFill>
                <a:latin typeface="微软雅黑" panose="020B0503020204020204" pitchFamily="34" charset="-122"/>
                <a:ea typeface="微软雅黑" panose="020B0503020204020204" pitchFamily="34" charset="-122"/>
              </a:endParaRPr>
            </a:p>
          </p:txBody>
        </p:sp>
        <p:sp>
          <p:nvSpPr>
            <p:cNvPr id="9" name="箭头: 右 5">
              <a:extLst>
                <a:ext uri="{FF2B5EF4-FFF2-40B4-BE49-F238E27FC236}">
                  <a16:creationId xmlns:a16="http://schemas.microsoft.com/office/drawing/2014/main" id="{7CE3FA7F-9639-47DD-9A17-4D90E61D5366}"/>
                </a:ext>
              </a:extLst>
            </p:cNvPr>
            <p:cNvSpPr/>
            <p:nvPr/>
          </p:nvSpPr>
          <p:spPr>
            <a:xfrm>
              <a:off x="1718423" y="1319451"/>
              <a:ext cx="411983" cy="18466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55555"/>
                </a:solidFill>
                <a:latin typeface="微软雅黑" panose="020B0503020204020204" pitchFamily="34" charset="-122"/>
                <a:ea typeface="微软雅黑" panose="020B0503020204020204" pitchFamily="34" charset="-122"/>
              </a:endParaRPr>
            </a:p>
          </p:txBody>
        </p:sp>
        <p:sp>
          <p:nvSpPr>
            <p:cNvPr id="10" name="文本框 7">
              <a:extLst>
                <a:ext uri="{FF2B5EF4-FFF2-40B4-BE49-F238E27FC236}">
                  <a16:creationId xmlns:a16="http://schemas.microsoft.com/office/drawing/2014/main" id="{56653161-4250-42C3-B402-5BF16F03D535}"/>
                </a:ext>
              </a:extLst>
            </p:cNvPr>
            <p:cNvSpPr txBox="1"/>
            <p:nvPr/>
          </p:nvSpPr>
          <p:spPr>
            <a:xfrm>
              <a:off x="2210793" y="1227118"/>
              <a:ext cx="713433" cy="338554"/>
            </a:xfrm>
            <a:prstGeom prst="rect">
              <a:avLst/>
            </a:prstGeom>
            <a:noFill/>
          </p:spPr>
          <p:txBody>
            <a:bodyPr wrap="square" rtlCol="0">
              <a:spAutoFit/>
            </a:bodyPr>
            <a:lstStyle/>
            <a:p>
              <a:pPr algn="ctr"/>
              <a:r>
                <a:rPr lang="en-US" altLang="zh-CN" sz="1600" dirty="0">
                  <a:solidFill>
                    <a:srgbClr val="555555"/>
                  </a:solidFill>
                  <a:latin typeface="微软雅黑" panose="020B0503020204020204" pitchFamily="34" charset="-122"/>
                  <a:ea typeface="微软雅黑" panose="020B0503020204020204" pitchFamily="34" charset="-122"/>
                </a:rPr>
                <a:t>50%</a:t>
              </a:r>
              <a:endParaRPr lang="zh-CN" altLang="en-US" sz="1600" dirty="0">
                <a:solidFill>
                  <a:srgbClr val="555555"/>
                </a:solidFill>
                <a:latin typeface="微软雅黑" panose="020B0503020204020204" pitchFamily="34" charset="-122"/>
                <a:ea typeface="微软雅黑" panose="020B0503020204020204" pitchFamily="34" charset="-122"/>
              </a:endParaRPr>
            </a:p>
          </p:txBody>
        </p:sp>
        <p:sp>
          <p:nvSpPr>
            <p:cNvPr id="11" name="箭头: 右 8">
              <a:extLst>
                <a:ext uri="{FF2B5EF4-FFF2-40B4-BE49-F238E27FC236}">
                  <a16:creationId xmlns:a16="http://schemas.microsoft.com/office/drawing/2014/main" id="{434C3071-A0C7-4CCE-9526-62AA1EE8B5C1}"/>
                </a:ext>
              </a:extLst>
            </p:cNvPr>
            <p:cNvSpPr/>
            <p:nvPr/>
          </p:nvSpPr>
          <p:spPr>
            <a:xfrm>
              <a:off x="2954372" y="1319451"/>
              <a:ext cx="411983" cy="18466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55555"/>
                </a:solidFill>
                <a:latin typeface="微软雅黑" panose="020B0503020204020204" pitchFamily="34" charset="-122"/>
                <a:ea typeface="微软雅黑" panose="020B0503020204020204" pitchFamily="34" charset="-122"/>
              </a:endParaRPr>
            </a:p>
          </p:txBody>
        </p:sp>
        <p:sp>
          <p:nvSpPr>
            <p:cNvPr id="12" name="文本框 9">
              <a:extLst>
                <a:ext uri="{FF2B5EF4-FFF2-40B4-BE49-F238E27FC236}">
                  <a16:creationId xmlns:a16="http://schemas.microsoft.com/office/drawing/2014/main" id="{287F5A05-301F-4ABC-BC04-1C6FB16AD071}"/>
                </a:ext>
              </a:extLst>
            </p:cNvPr>
            <p:cNvSpPr txBox="1"/>
            <p:nvPr/>
          </p:nvSpPr>
          <p:spPr>
            <a:xfrm>
              <a:off x="3446742" y="1227118"/>
              <a:ext cx="713433" cy="338554"/>
            </a:xfrm>
            <a:prstGeom prst="rect">
              <a:avLst/>
            </a:prstGeom>
            <a:noFill/>
          </p:spPr>
          <p:txBody>
            <a:bodyPr wrap="square" rtlCol="0">
              <a:spAutoFit/>
            </a:bodyPr>
            <a:lstStyle/>
            <a:p>
              <a:pPr algn="ctr"/>
              <a:r>
                <a:rPr lang="en-US" altLang="zh-CN" sz="1600" dirty="0">
                  <a:solidFill>
                    <a:srgbClr val="555555"/>
                  </a:solidFill>
                  <a:latin typeface="微软雅黑" panose="020B0503020204020204" pitchFamily="34" charset="-122"/>
                  <a:ea typeface="微软雅黑" panose="020B0503020204020204" pitchFamily="34" charset="-122"/>
                </a:rPr>
                <a:t>65%</a:t>
              </a:r>
              <a:endParaRPr lang="zh-CN" altLang="en-US" sz="1600" dirty="0">
                <a:solidFill>
                  <a:srgbClr val="555555"/>
                </a:solidFill>
                <a:latin typeface="微软雅黑" panose="020B0503020204020204" pitchFamily="34" charset="-122"/>
                <a:ea typeface="微软雅黑" panose="020B0503020204020204" pitchFamily="34" charset="-122"/>
              </a:endParaRPr>
            </a:p>
          </p:txBody>
        </p:sp>
      </p:grpSp>
      <p:sp>
        <p:nvSpPr>
          <p:cNvPr id="14" name="文本框 16">
            <a:extLst>
              <a:ext uri="{FF2B5EF4-FFF2-40B4-BE49-F238E27FC236}">
                <a16:creationId xmlns:a16="http://schemas.microsoft.com/office/drawing/2014/main" id="{E5FE21DB-E314-47B6-B422-00F0B79BFEDA}"/>
              </a:ext>
            </a:extLst>
          </p:cNvPr>
          <p:cNvSpPr txBox="1"/>
          <p:nvPr/>
        </p:nvSpPr>
        <p:spPr>
          <a:xfrm>
            <a:off x="585486" y="2996041"/>
            <a:ext cx="3052659" cy="369332"/>
          </a:xfrm>
          <a:prstGeom prst="rect">
            <a:avLst/>
          </a:prstGeom>
          <a:noFill/>
        </p:spPr>
        <p:txBody>
          <a:bodyPr wrap="square" rtlCol="0">
            <a:spAutoFit/>
          </a:bodyPr>
          <a:lstStyle/>
          <a:p>
            <a:r>
              <a:rPr lang="zh-CN" altLang="en-US" b="1" dirty="0">
                <a:solidFill>
                  <a:srgbClr val="555555"/>
                </a:solidFill>
                <a:latin typeface="微软雅黑" panose="020B0503020204020204" pitchFamily="34" charset="-122"/>
                <a:ea typeface="微软雅黑" panose="020B0503020204020204" pitchFamily="34" charset="-122"/>
              </a:rPr>
              <a:t>新三步走（</a:t>
            </a:r>
            <a:r>
              <a:rPr lang="en-US" altLang="zh-CN" b="1" dirty="0">
                <a:solidFill>
                  <a:srgbClr val="555555"/>
                </a:solidFill>
                <a:latin typeface="微软雅黑" panose="020B0503020204020204" pitchFamily="34" charset="-122"/>
                <a:ea typeface="微软雅黑" panose="020B0503020204020204" pitchFamily="34" charset="-122"/>
              </a:rPr>
              <a:t>2016-2030</a:t>
            </a:r>
            <a:r>
              <a:rPr lang="zh-CN" altLang="en-US" b="1" dirty="0">
                <a:solidFill>
                  <a:srgbClr val="555555"/>
                </a:solidFill>
                <a:latin typeface="微软雅黑" panose="020B0503020204020204" pitchFamily="34" charset="-122"/>
                <a:ea typeface="微软雅黑" panose="020B0503020204020204" pitchFamily="34" charset="-122"/>
              </a:rPr>
              <a:t>）</a:t>
            </a:r>
          </a:p>
        </p:txBody>
      </p:sp>
      <p:grpSp>
        <p:nvGrpSpPr>
          <p:cNvPr id="15" name="组合 14"/>
          <p:cNvGrpSpPr/>
          <p:nvPr/>
        </p:nvGrpSpPr>
        <p:grpSpPr>
          <a:xfrm>
            <a:off x="123219" y="3512397"/>
            <a:ext cx="3873833" cy="1076655"/>
            <a:chOff x="4330911" y="1688783"/>
            <a:chExt cx="3992830" cy="1140464"/>
          </a:xfrm>
        </p:grpSpPr>
        <p:sp>
          <p:nvSpPr>
            <p:cNvPr id="16" name="箭头: 右 10">
              <a:extLst>
                <a:ext uri="{FF2B5EF4-FFF2-40B4-BE49-F238E27FC236}">
                  <a16:creationId xmlns:a16="http://schemas.microsoft.com/office/drawing/2014/main" id="{B885C9DC-1A0F-4C56-85D9-419DDEC0E810}"/>
                </a:ext>
              </a:extLst>
            </p:cNvPr>
            <p:cNvSpPr/>
            <p:nvPr/>
          </p:nvSpPr>
          <p:spPr>
            <a:xfrm>
              <a:off x="4471595" y="1688783"/>
              <a:ext cx="3697714" cy="432079"/>
            </a:xfrm>
            <a:prstGeom prst="rightArrow">
              <a:avLst/>
            </a:prstGeom>
            <a:ln>
              <a:solidFill>
                <a:srgbClr val="447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55555"/>
                </a:solidFill>
                <a:latin typeface="微软雅黑" panose="020B0503020204020204" pitchFamily="34" charset="-122"/>
                <a:ea typeface="微软雅黑" panose="020B0503020204020204" pitchFamily="34" charset="-122"/>
              </a:endParaRPr>
            </a:p>
          </p:txBody>
        </p:sp>
        <p:sp>
          <p:nvSpPr>
            <p:cNvPr id="17" name="文本框 6">
              <a:extLst>
                <a:ext uri="{FF2B5EF4-FFF2-40B4-BE49-F238E27FC236}">
                  <a16:creationId xmlns:a16="http://schemas.microsoft.com/office/drawing/2014/main" id="{5D58DCD5-7827-46B3-88E5-DE235BBAB220}"/>
                </a:ext>
              </a:extLst>
            </p:cNvPr>
            <p:cNvSpPr txBox="1"/>
            <p:nvPr/>
          </p:nvSpPr>
          <p:spPr>
            <a:xfrm>
              <a:off x="4443773" y="2213195"/>
              <a:ext cx="1004835" cy="326018"/>
            </a:xfrm>
            <a:prstGeom prst="rect">
              <a:avLst/>
            </a:prstGeom>
            <a:noFill/>
          </p:spPr>
          <p:txBody>
            <a:bodyPr wrap="square" rtlCol="0">
              <a:spAutoFit/>
            </a:bodyPr>
            <a:lstStyle/>
            <a:p>
              <a:r>
                <a:rPr lang="zh-CN" altLang="en-US" sz="1400" b="1" dirty="0">
                  <a:solidFill>
                    <a:srgbClr val="555555"/>
                  </a:solidFill>
                  <a:latin typeface="微软雅黑" panose="020B0503020204020204" pitchFamily="34" charset="-122"/>
                  <a:ea typeface="微软雅黑" panose="020B0503020204020204" pitchFamily="34" charset="-122"/>
                </a:rPr>
                <a:t>低能耗 </a:t>
              </a:r>
            </a:p>
          </p:txBody>
        </p:sp>
        <p:sp>
          <p:nvSpPr>
            <p:cNvPr id="18" name="箭头: 右 12">
              <a:extLst>
                <a:ext uri="{FF2B5EF4-FFF2-40B4-BE49-F238E27FC236}">
                  <a16:creationId xmlns:a16="http://schemas.microsoft.com/office/drawing/2014/main" id="{CF033638-6C26-4118-B770-472B6C8D7B06}"/>
                </a:ext>
              </a:extLst>
            </p:cNvPr>
            <p:cNvSpPr/>
            <p:nvPr/>
          </p:nvSpPr>
          <p:spPr>
            <a:xfrm>
              <a:off x="5265250" y="2305528"/>
              <a:ext cx="411983" cy="18466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55555"/>
                </a:solidFill>
                <a:latin typeface="微软雅黑" panose="020B0503020204020204" pitchFamily="34" charset="-122"/>
                <a:ea typeface="微软雅黑" panose="020B0503020204020204" pitchFamily="34" charset="-122"/>
              </a:endParaRPr>
            </a:p>
          </p:txBody>
        </p:sp>
        <p:sp>
          <p:nvSpPr>
            <p:cNvPr id="19" name="文本框 13">
              <a:extLst>
                <a:ext uri="{FF2B5EF4-FFF2-40B4-BE49-F238E27FC236}">
                  <a16:creationId xmlns:a16="http://schemas.microsoft.com/office/drawing/2014/main" id="{A90CD47E-E9F1-4ECB-82F0-1F53424A9DF6}"/>
                </a:ext>
              </a:extLst>
            </p:cNvPr>
            <p:cNvSpPr txBox="1"/>
            <p:nvPr/>
          </p:nvSpPr>
          <p:spPr>
            <a:xfrm>
              <a:off x="5785228" y="2214813"/>
              <a:ext cx="1004835" cy="326018"/>
            </a:xfrm>
            <a:prstGeom prst="rect">
              <a:avLst/>
            </a:prstGeom>
            <a:noFill/>
          </p:spPr>
          <p:txBody>
            <a:bodyPr wrap="square" rtlCol="0">
              <a:spAutoFit/>
            </a:bodyPr>
            <a:lstStyle/>
            <a:p>
              <a:r>
                <a:rPr lang="zh-CN" altLang="en-US" sz="1400" b="1" dirty="0">
                  <a:solidFill>
                    <a:srgbClr val="555555"/>
                  </a:solidFill>
                  <a:latin typeface="微软雅黑" panose="020B0503020204020204" pitchFamily="34" charset="-122"/>
                  <a:ea typeface="微软雅黑" panose="020B0503020204020204" pitchFamily="34" charset="-122"/>
                </a:rPr>
                <a:t>零能耗 </a:t>
              </a:r>
            </a:p>
          </p:txBody>
        </p:sp>
        <p:sp>
          <p:nvSpPr>
            <p:cNvPr id="20" name="箭头: 右 14">
              <a:extLst>
                <a:ext uri="{FF2B5EF4-FFF2-40B4-BE49-F238E27FC236}">
                  <a16:creationId xmlns:a16="http://schemas.microsoft.com/office/drawing/2014/main" id="{82C9BF9C-380B-4A36-8B52-62379F32D595}"/>
                </a:ext>
              </a:extLst>
            </p:cNvPr>
            <p:cNvSpPr/>
            <p:nvPr/>
          </p:nvSpPr>
          <p:spPr>
            <a:xfrm>
              <a:off x="6606704" y="2307146"/>
              <a:ext cx="411983" cy="18466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55555"/>
                </a:solidFill>
                <a:latin typeface="微软雅黑" panose="020B0503020204020204" pitchFamily="34" charset="-122"/>
                <a:ea typeface="微软雅黑" panose="020B0503020204020204" pitchFamily="34" charset="-122"/>
              </a:endParaRPr>
            </a:p>
          </p:txBody>
        </p:sp>
        <p:sp>
          <p:nvSpPr>
            <p:cNvPr id="21" name="文本框 15">
              <a:extLst>
                <a:ext uri="{FF2B5EF4-FFF2-40B4-BE49-F238E27FC236}">
                  <a16:creationId xmlns:a16="http://schemas.microsoft.com/office/drawing/2014/main" id="{5584AD85-55DB-478F-8872-0989C49CBF38}"/>
                </a:ext>
              </a:extLst>
            </p:cNvPr>
            <p:cNvSpPr txBox="1"/>
            <p:nvPr/>
          </p:nvSpPr>
          <p:spPr>
            <a:xfrm>
              <a:off x="7158209" y="2213195"/>
              <a:ext cx="1165532" cy="326018"/>
            </a:xfrm>
            <a:prstGeom prst="rect">
              <a:avLst/>
            </a:prstGeom>
            <a:noFill/>
          </p:spPr>
          <p:txBody>
            <a:bodyPr wrap="square" rtlCol="0">
              <a:spAutoFit/>
            </a:bodyPr>
            <a:lstStyle/>
            <a:p>
              <a:r>
                <a:rPr lang="zh-CN" altLang="en-US" sz="1400" b="1" dirty="0">
                  <a:solidFill>
                    <a:srgbClr val="555555"/>
                  </a:solidFill>
                  <a:latin typeface="微软雅黑" panose="020B0503020204020204" pitchFamily="34" charset="-122"/>
                  <a:ea typeface="微软雅黑" panose="020B0503020204020204" pitchFamily="34" charset="-122"/>
                </a:rPr>
                <a:t>产能建筑</a:t>
              </a:r>
            </a:p>
          </p:txBody>
        </p:sp>
        <p:sp>
          <p:nvSpPr>
            <p:cNvPr id="22" name="文本框 11">
              <a:extLst>
                <a:ext uri="{FF2B5EF4-FFF2-40B4-BE49-F238E27FC236}">
                  <a16:creationId xmlns:a16="http://schemas.microsoft.com/office/drawing/2014/main" id="{45719B94-F9A4-4CC0-B263-F9737323EEBB}"/>
                </a:ext>
              </a:extLst>
            </p:cNvPr>
            <p:cNvSpPr txBox="1"/>
            <p:nvPr/>
          </p:nvSpPr>
          <p:spPr>
            <a:xfrm>
              <a:off x="4330911" y="2534773"/>
              <a:ext cx="824126" cy="293416"/>
            </a:xfrm>
            <a:prstGeom prst="rect">
              <a:avLst/>
            </a:prstGeom>
            <a:noFill/>
          </p:spPr>
          <p:txBody>
            <a:bodyPr wrap="square" rtlCol="0">
              <a:spAutoFit/>
            </a:bodyPr>
            <a:lstStyle/>
            <a:p>
              <a:pPr algn="ctr"/>
              <a:r>
                <a:rPr lang="en-US" altLang="zh-CN" sz="1200" dirty="0">
                  <a:solidFill>
                    <a:srgbClr val="555555"/>
                  </a:solidFill>
                  <a:latin typeface="微软雅黑" panose="020B0503020204020204" pitchFamily="34" charset="-122"/>
                  <a:ea typeface="微软雅黑" panose="020B0503020204020204" pitchFamily="34" charset="-122"/>
                </a:rPr>
                <a:t>1.0</a:t>
              </a:r>
              <a:r>
                <a:rPr lang="zh-CN" altLang="en-US" sz="1200" dirty="0">
                  <a:solidFill>
                    <a:srgbClr val="555555"/>
                  </a:solidFill>
                  <a:latin typeface="微软雅黑" panose="020B0503020204020204" pitchFamily="34" charset="-122"/>
                  <a:ea typeface="微软雅黑" panose="020B0503020204020204" pitchFamily="34" charset="-122"/>
                </a:rPr>
                <a:t>版本</a:t>
              </a:r>
            </a:p>
          </p:txBody>
        </p:sp>
        <p:sp>
          <p:nvSpPr>
            <p:cNvPr id="23" name="文本框 18">
              <a:extLst>
                <a:ext uri="{FF2B5EF4-FFF2-40B4-BE49-F238E27FC236}">
                  <a16:creationId xmlns:a16="http://schemas.microsoft.com/office/drawing/2014/main" id="{886AF71A-E032-4CD0-BFAC-68BCFFF015F8}"/>
                </a:ext>
              </a:extLst>
            </p:cNvPr>
            <p:cNvSpPr txBox="1"/>
            <p:nvPr/>
          </p:nvSpPr>
          <p:spPr>
            <a:xfrm>
              <a:off x="5762719" y="2535830"/>
              <a:ext cx="824126" cy="293416"/>
            </a:xfrm>
            <a:prstGeom prst="rect">
              <a:avLst/>
            </a:prstGeom>
            <a:noFill/>
          </p:spPr>
          <p:txBody>
            <a:bodyPr wrap="square" rtlCol="0">
              <a:spAutoFit/>
            </a:bodyPr>
            <a:lstStyle/>
            <a:p>
              <a:pPr algn="ctr"/>
              <a:r>
                <a:rPr lang="en-US" altLang="zh-CN" sz="1200" dirty="0">
                  <a:solidFill>
                    <a:srgbClr val="555555"/>
                  </a:solidFill>
                  <a:latin typeface="微软雅黑" panose="020B0503020204020204" pitchFamily="34" charset="-122"/>
                  <a:ea typeface="微软雅黑" panose="020B0503020204020204" pitchFamily="34" charset="-122"/>
                </a:rPr>
                <a:t>2.0</a:t>
              </a:r>
              <a:r>
                <a:rPr lang="zh-CN" altLang="en-US" sz="1200" dirty="0">
                  <a:solidFill>
                    <a:srgbClr val="555555"/>
                  </a:solidFill>
                  <a:latin typeface="微软雅黑" panose="020B0503020204020204" pitchFamily="34" charset="-122"/>
                  <a:ea typeface="微软雅黑" panose="020B0503020204020204" pitchFamily="34" charset="-122"/>
                </a:rPr>
                <a:t>版本</a:t>
              </a:r>
            </a:p>
          </p:txBody>
        </p:sp>
        <p:sp>
          <p:nvSpPr>
            <p:cNvPr id="24" name="文本框 19">
              <a:extLst>
                <a:ext uri="{FF2B5EF4-FFF2-40B4-BE49-F238E27FC236}">
                  <a16:creationId xmlns:a16="http://schemas.microsoft.com/office/drawing/2014/main" id="{39E4846B-8A51-47CB-959D-52B36015DB9F}"/>
                </a:ext>
              </a:extLst>
            </p:cNvPr>
            <p:cNvSpPr txBox="1"/>
            <p:nvPr/>
          </p:nvSpPr>
          <p:spPr>
            <a:xfrm>
              <a:off x="7274956" y="2535831"/>
              <a:ext cx="824126" cy="293416"/>
            </a:xfrm>
            <a:prstGeom prst="rect">
              <a:avLst/>
            </a:prstGeom>
            <a:noFill/>
          </p:spPr>
          <p:txBody>
            <a:bodyPr wrap="square" rtlCol="0">
              <a:spAutoFit/>
            </a:bodyPr>
            <a:lstStyle/>
            <a:p>
              <a:pPr algn="ctr"/>
              <a:r>
                <a:rPr lang="en-US" altLang="zh-CN" sz="1200" dirty="0">
                  <a:solidFill>
                    <a:srgbClr val="555555"/>
                  </a:solidFill>
                  <a:latin typeface="微软雅黑" panose="020B0503020204020204" pitchFamily="34" charset="-122"/>
                  <a:ea typeface="微软雅黑" panose="020B0503020204020204" pitchFamily="34" charset="-122"/>
                </a:rPr>
                <a:t>3.0</a:t>
              </a:r>
              <a:r>
                <a:rPr lang="zh-CN" altLang="en-US" sz="1200" dirty="0">
                  <a:solidFill>
                    <a:srgbClr val="555555"/>
                  </a:solidFill>
                  <a:latin typeface="微软雅黑" panose="020B0503020204020204" pitchFamily="34" charset="-122"/>
                  <a:ea typeface="微软雅黑" panose="020B0503020204020204" pitchFamily="34" charset="-122"/>
                </a:rPr>
                <a:t>版本</a:t>
              </a:r>
            </a:p>
          </p:txBody>
        </p:sp>
      </p:grpSp>
      <p:sp>
        <p:nvSpPr>
          <p:cNvPr id="29" name="矩形 28"/>
          <p:cNvSpPr/>
          <p:nvPr/>
        </p:nvSpPr>
        <p:spPr>
          <a:xfrm>
            <a:off x="4395234" y="1327939"/>
            <a:ext cx="4635410" cy="454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a:lnSpc>
                <a:spcPct val="150000"/>
              </a:lnSpc>
            </a:pPr>
            <a:r>
              <a:rPr lang="en-US" altLang="zh-CN" sz="1600" dirty="0">
                <a:latin typeface="+mn-ea"/>
              </a:rPr>
              <a:t>《</a:t>
            </a:r>
            <a:r>
              <a:rPr lang="zh-CN" altLang="en-US" sz="1600" dirty="0">
                <a:latin typeface="+mn-ea"/>
              </a:rPr>
              <a:t>近零能耗建筑技术标准</a:t>
            </a:r>
            <a:r>
              <a:rPr lang="en-US" altLang="zh-CN" sz="1600" b="1" dirty="0">
                <a:latin typeface="+mn-ea"/>
              </a:rPr>
              <a:t>GB</a:t>
            </a:r>
            <a:r>
              <a:rPr lang="zh-CN" altLang="en-US" sz="1600" b="1" dirty="0">
                <a:latin typeface="+mn-ea"/>
              </a:rPr>
              <a:t>／</a:t>
            </a:r>
            <a:r>
              <a:rPr lang="en-US" altLang="zh-CN" sz="1600" b="1" dirty="0">
                <a:latin typeface="+mn-ea"/>
              </a:rPr>
              <a:t>T 51350-2019</a:t>
            </a:r>
            <a:r>
              <a:rPr lang="en-US" altLang="zh-CN" sz="1600" dirty="0">
                <a:latin typeface="+mn-ea"/>
              </a:rPr>
              <a:t>》</a:t>
            </a:r>
            <a:endParaRPr lang="zh-CN" altLang="en-US" sz="1600" dirty="0"/>
          </a:p>
        </p:txBody>
      </p:sp>
      <p:sp>
        <p:nvSpPr>
          <p:cNvPr id="30" name="矩形 29"/>
          <p:cNvSpPr/>
          <p:nvPr/>
        </p:nvSpPr>
        <p:spPr>
          <a:xfrm>
            <a:off x="7554048" y="839646"/>
            <a:ext cx="1569660" cy="307777"/>
          </a:xfrm>
          <a:prstGeom prst="rect">
            <a:avLst/>
          </a:prstGeom>
        </p:spPr>
        <p:txBody>
          <a:bodyPr wrap="none">
            <a:spAutoFit/>
          </a:bodyPr>
          <a:lstStyle/>
          <a:p>
            <a:r>
              <a:rPr lang="en-US" altLang="zh-CN" sz="1400" dirty="0">
                <a:solidFill>
                  <a:srgbClr val="555555"/>
                </a:solidFill>
                <a:latin typeface="+mn-ea"/>
              </a:rPr>
              <a:t>2019</a:t>
            </a:r>
            <a:r>
              <a:rPr lang="zh-CN" altLang="en-US" sz="1400" dirty="0">
                <a:solidFill>
                  <a:srgbClr val="555555"/>
                </a:solidFill>
                <a:latin typeface="+mn-ea"/>
              </a:rPr>
              <a:t>年</a:t>
            </a:r>
            <a:r>
              <a:rPr lang="en-US" altLang="zh-CN" sz="1400" dirty="0">
                <a:solidFill>
                  <a:srgbClr val="555555"/>
                </a:solidFill>
                <a:latin typeface="+mn-ea"/>
              </a:rPr>
              <a:t>01</a:t>
            </a:r>
            <a:r>
              <a:rPr lang="zh-CN" altLang="en-US" sz="1400" dirty="0">
                <a:solidFill>
                  <a:srgbClr val="555555"/>
                </a:solidFill>
                <a:latin typeface="+mn-ea"/>
              </a:rPr>
              <a:t>月</a:t>
            </a:r>
            <a:r>
              <a:rPr lang="en-US" altLang="zh-CN" sz="1400" dirty="0">
                <a:solidFill>
                  <a:srgbClr val="555555"/>
                </a:solidFill>
                <a:latin typeface="+mn-ea"/>
              </a:rPr>
              <a:t>24</a:t>
            </a:r>
            <a:r>
              <a:rPr lang="zh-CN" altLang="en-US" sz="1400" dirty="0">
                <a:solidFill>
                  <a:srgbClr val="555555"/>
                </a:solidFill>
                <a:latin typeface="+mn-ea"/>
              </a:rPr>
              <a:t>日</a:t>
            </a:r>
            <a:endParaRPr lang="zh-CN" altLang="en-US" sz="1400" dirty="0">
              <a:solidFill>
                <a:srgbClr val="555555"/>
              </a:solidFill>
            </a:endParaRPr>
          </a:p>
        </p:txBody>
      </p:sp>
      <p:sp>
        <p:nvSpPr>
          <p:cNvPr id="31" name="矩形 30"/>
          <p:cNvSpPr/>
          <p:nvPr/>
        </p:nvSpPr>
        <p:spPr>
          <a:xfrm>
            <a:off x="4301791" y="808868"/>
            <a:ext cx="1800493" cy="369332"/>
          </a:xfrm>
          <a:prstGeom prst="rect">
            <a:avLst/>
          </a:prstGeom>
        </p:spPr>
        <p:txBody>
          <a:bodyPr wrap="none">
            <a:spAutoFit/>
          </a:bodyPr>
          <a:lstStyle/>
          <a:p>
            <a:r>
              <a:rPr lang="zh-CN" altLang="en-US" dirty="0">
                <a:solidFill>
                  <a:schemeClr val="accent1"/>
                </a:solidFill>
                <a:latin typeface="+mn-ea"/>
              </a:rPr>
              <a:t>住房城乡建设部</a:t>
            </a:r>
            <a:endParaRPr lang="zh-CN" altLang="en-US" dirty="0">
              <a:solidFill>
                <a:schemeClr val="accent1"/>
              </a:solidFill>
            </a:endParaRPr>
          </a:p>
        </p:txBody>
      </p:sp>
      <p:sp>
        <p:nvSpPr>
          <p:cNvPr id="32" name="矩形 31">
            <a:extLst>
              <a:ext uri="{FF2B5EF4-FFF2-40B4-BE49-F238E27FC236}">
                <a16:creationId xmlns:a16="http://schemas.microsoft.com/office/drawing/2014/main" id="{A830F69F-7992-44B1-811F-E82D71F1FFEC}"/>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32">
            <a:extLst>
              <a:ext uri="{FF2B5EF4-FFF2-40B4-BE49-F238E27FC236}">
                <a16:creationId xmlns:a16="http://schemas.microsoft.com/office/drawing/2014/main" id="{6C50C3FA-409F-48A3-A9A7-3426C4D60A1B}"/>
              </a:ext>
            </a:extLst>
          </p:cNvPr>
          <p:cNvSpPr/>
          <p:nvPr/>
        </p:nvSpPr>
        <p:spPr>
          <a:xfrm>
            <a:off x="1037804" y="808868"/>
            <a:ext cx="2031325" cy="369332"/>
          </a:xfrm>
          <a:prstGeom prst="rect">
            <a:avLst/>
          </a:prstGeom>
          <a:noFill/>
        </p:spPr>
        <p:txBody>
          <a:bodyPr wrap="none" lIns="91440" tIns="45720" rIns="91440" bIns="45720">
            <a:spAutoFit/>
          </a:bodyPr>
          <a:lstStyle/>
          <a:p>
            <a:r>
              <a:rPr lang="zh-CN"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建筑节能阶段目标</a:t>
            </a:r>
          </a:p>
        </p:txBody>
      </p:sp>
    </p:spTree>
    <p:extLst>
      <p:ext uri="{BB962C8B-B14F-4D97-AF65-F5344CB8AC3E}">
        <p14:creationId xmlns:p14="http://schemas.microsoft.com/office/powerpoint/2010/main" val="3222789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1"/>
          <p:cNvSpPr txBox="1">
            <a:spLocks/>
          </p:cNvSpPr>
          <p:nvPr/>
        </p:nvSpPr>
        <p:spPr>
          <a:xfrm>
            <a:off x="432976" y="287811"/>
            <a:ext cx="4641769" cy="415498"/>
          </a:xfrm>
          <a:prstGeom prst="rect">
            <a:avLst/>
          </a:prstGeom>
        </p:spPr>
        <p:txBody>
          <a:bodyPr vert="horz" wrap="square" lIns="91440" tIns="45720" rIns="91440" bIns="45720" rtlCol="0">
            <a:spAutoFit/>
          </a:bodyPr>
          <a:lstStyle>
            <a:lvl1pPr marL="0" marR="0" indent="0" algn="l" defTabSz="914400" rtl="0" eaLnBrk="1" fontAlgn="auto" latinLnBrk="0" hangingPunct="1">
              <a:lnSpc>
                <a:spcPct val="100000"/>
              </a:lnSpc>
              <a:spcBef>
                <a:spcPts val="0"/>
              </a:spcBef>
              <a:spcAft>
                <a:spcPts val="0"/>
              </a:spcAft>
              <a:buClrTx/>
              <a:buSzTx/>
              <a:buFontTx/>
              <a:buNone/>
              <a:defRPr kumimoji="0" lang="zh-CN" altLang="en-US" sz="2100" b="1" i="0" u="none" strike="noStrike" kern="1200" cap="none" spc="0" normalizeH="0" baseline="0" noProof="0">
                <a:ln>
                  <a:noFill/>
                </a:ln>
                <a:solidFill>
                  <a:schemeClr val="accent1"/>
                </a:solidFill>
                <a:effectLst/>
                <a:uLnTx/>
                <a:uFillTx/>
                <a:latin typeface="Arial" panose="020B0604020202020204"/>
                <a:ea typeface="微软雅黑" panose="020B0503020204020204" pitchFamily="34" charset="-122"/>
                <a:cs typeface="Times New Roman" panose="0202060305040502030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anose="02020603050405020304" charset="0"/>
                <a:ea typeface="思源黑体 CN Bold" panose="020B0800000000000000" charset="-122"/>
                <a:cs typeface="Times New Roman" panose="0202060305040502030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anose="02020603050405020304" charset="0"/>
                <a:ea typeface="思源黑体 CN Bold" panose="020B0800000000000000" charset="-122"/>
                <a:cs typeface="Times New Roman" panose="0202060305040502030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anose="02020603050405020304" charset="0"/>
                <a:ea typeface="思源黑体 CN Bold" panose="020B0800000000000000" charset="-122"/>
                <a:cs typeface="Times New Roman" panose="0202060305040502030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anose="02020603050405020304" charset="0"/>
                <a:ea typeface="思源黑体 CN Bold" panose="020B0800000000000000" charset="-122"/>
                <a:cs typeface="Times New Roman" panose="02020603050405020304" charset="0"/>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a:t>实施全过程绿色建造</a:t>
            </a:r>
            <a:endParaRPr lang="zh-CN" altLang="en-US" dirty="0"/>
          </a:p>
        </p:txBody>
      </p:sp>
      <p:sp>
        <p:nvSpPr>
          <p:cNvPr id="5" name="矩形 4"/>
          <p:cNvSpPr/>
          <p:nvPr/>
        </p:nvSpPr>
        <p:spPr>
          <a:xfrm>
            <a:off x="3150188" y="831940"/>
            <a:ext cx="1497526" cy="307777"/>
          </a:xfrm>
          <a:prstGeom prst="rect">
            <a:avLst/>
          </a:prstGeom>
        </p:spPr>
        <p:txBody>
          <a:bodyPr wrap="square">
            <a:spAutoFit/>
          </a:bodyPr>
          <a:lstStyle/>
          <a:p>
            <a:r>
              <a:rPr lang="en-US" altLang="zh-CN" sz="1400" dirty="0">
                <a:solidFill>
                  <a:srgbClr val="555555"/>
                </a:solidFill>
                <a:latin typeface="+mn-ea"/>
              </a:rPr>
              <a:t>2021</a:t>
            </a:r>
            <a:r>
              <a:rPr lang="zh-CN" altLang="en-US" sz="1400" dirty="0">
                <a:solidFill>
                  <a:srgbClr val="555555"/>
                </a:solidFill>
                <a:latin typeface="+mn-ea"/>
              </a:rPr>
              <a:t>年</a:t>
            </a:r>
            <a:r>
              <a:rPr lang="en-US" altLang="zh-CN" sz="1400" dirty="0">
                <a:solidFill>
                  <a:srgbClr val="555555"/>
                </a:solidFill>
                <a:latin typeface="+mn-ea"/>
              </a:rPr>
              <a:t>1</a:t>
            </a:r>
            <a:r>
              <a:rPr lang="zh-CN" altLang="en-US" sz="1400" dirty="0">
                <a:solidFill>
                  <a:srgbClr val="555555"/>
                </a:solidFill>
                <a:latin typeface="+mn-ea"/>
              </a:rPr>
              <a:t>月</a:t>
            </a:r>
            <a:r>
              <a:rPr lang="en-US" altLang="zh-CN" sz="1400" dirty="0">
                <a:solidFill>
                  <a:srgbClr val="555555"/>
                </a:solidFill>
                <a:latin typeface="+mn-ea"/>
              </a:rPr>
              <a:t>11</a:t>
            </a:r>
            <a:r>
              <a:rPr lang="zh-CN" altLang="en-US" sz="1400" dirty="0">
                <a:solidFill>
                  <a:srgbClr val="555555"/>
                </a:solidFill>
                <a:latin typeface="+mn-ea"/>
              </a:rPr>
              <a:t>日</a:t>
            </a:r>
          </a:p>
        </p:txBody>
      </p:sp>
      <p:sp>
        <p:nvSpPr>
          <p:cNvPr id="7" name="矩形 6"/>
          <p:cNvSpPr/>
          <p:nvPr/>
        </p:nvSpPr>
        <p:spPr>
          <a:xfrm>
            <a:off x="398120" y="808810"/>
            <a:ext cx="2031325" cy="369332"/>
          </a:xfrm>
          <a:prstGeom prst="rect">
            <a:avLst/>
          </a:prstGeom>
        </p:spPr>
        <p:txBody>
          <a:bodyPr wrap="none">
            <a:spAutoFit/>
          </a:bodyPr>
          <a:lstStyle/>
          <a:p>
            <a:r>
              <a:rPr lang="zh-CN" altLang="en-US" dirty="0">
                <a:solidFill>
                  <a:schemeClr val="accent1"/>
                </a:solidFill>
              </a:rPr>
              <a:t>住房和城乡建设部</a:t>
            </a:r>
          </a:p>
        </p:txBody>
      </p:sp>
      <p:sp>
        <p:nvSpPr>
          <p:cNvPr id="8" name="矩形 7"/>
          <p:cNvSpPr/>
          <p:nvPr/>
        </p:nvSpPr>
        <p:spPr>
          <a:xfrm>
            <a:off x="398120" y="1285308"/>
            <a:ext cx="4122988"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zh-CN" sz="1600" dirty="0">
                <a:latin typeface="+mn-ea"/>
              </a:rPr>
              <a:t>《</a:t>
            </a:r>
            <a:r>
              <a:rPr lang="zh-CN" altLang="en-US" sz="1600" dirty="0">
                <a:latin typeface="+mn-ea"/>
              </a:rPr>
              <a:t>关于开展绿色建造试点工作的函</a:t>
            </a:r>
            <a:r>
              <a:rPr lang="en-US" altLang="zh-CN" sz="1600" dirty="0">
                <a:latin typeface="+mn-ea"/>
              </a:rPr>
              <a:t>》</a:t>
            </a:r>
            <a:endParaRPr lang="zh-CN" altLang="en-US" sz="1600" dirty="0">
              <a:latin typeface="+mn-ea"/>
            </a:endParaRPr>
          </a:p>
        </p:txBody>
      </p:sp>
      <p:sp>
        <p:nvSpPr>
          <p:cNvPr id="10" name="矩形 9"/>
          <p:cNvSpPr/>
          <p:nvPr/>
        </p:nvSpPr>
        <p:spPr>
          <a:xfrm>
            <a:off x="398120" y="1756368"/>
            <a:ext cx="3940232" cy="338554"/>
          </a:xfrm>
          <a:prstGeom prst="rect">
            <a:avLst/>
          </a:prstGeom>
        </p:spPr>
        <p:txBody>
          <a:bodyPr wrap="square">
            <a:spAutoFit/>
          </a:bodyPr>
          <a:lstStyle/>
          <a:p>
            <a:r>
              <a:rPr lang="zh-CN" altLang="en-US" sz="1600" dirty="0">
                <a:solidFill>
                  <a:schemeClr val="bg2">
                    <a:lumMod val="25000"/>
                  </a:schemeClr>
                </a:solidFill>
                <a:latin typeface="微软雅黑" panose="020B0503020204020204" pitchFamily="34" charset="-122"/>
                <a:ea typeface="微软雅黑" panose="020B0503020204020204" pitchFamily="34" charset="-122"/>
              </a:rPr>
              <a:t>湖南省、广东省深圳市、江苏省常州市</a:t>
            </a:r>
          </a:p>
        </p:txBody>
      </p:sp>
      <p:sp>
        <p:nvSpPr>
          <p:cNvPr id="11" name="矩形 10"/>
          <p:cNvSpPr/>
          <p:nvPr/>
        </p:nvSpPr>
        <p:spPr>
          <a:xfrm>
            <a:off x="2934000" y="2674678"/>
            <a:ext cx="1497526" cy="307777"/>
          </a:xfrm>
          <a:prstGeom prst="rect">
            <a:avLst/>
          </a:prstGeom>
        </p:spPr>
        <p:txBody>
          <a:bodyPr wrap="square">
            <a:spAutoFit/>
          </a:bodyPr>
          <a:lstStyle/>
          <a:p>
            <a:r>
              <a:rPr lang="en-US" altLang="zh-CN" sz="1400" dirty="0">
                <a:solidFill>
                  <a:srgbClr val="555555"/>
                </a:solidFill>
                <a:latin typeface="思源黑体 CN Bold"/>
                <a:ea typeface="微软雅黑" panose="020B0503020204020204" pitchFamily="34" charset="-122"/>
              </a:rPr>
              <a:t>2021</a:t>
            </a:r>
            <a:r>
              <a:rPr lang="zh-CN" altLang="en-US" sz="1400" dirty="0">
                <a:solidFill>
                  <a:srgbClr val="555555"/>
                </a:solidFill>
                <a:latin typeface="思源黑体 CN Bold"/>
                <a:ea typeface="微软雅黑" panose="020B0503020204020204" pitchFamily="34" charset="-122"/>
              </a:rPr>
              <a:t>年</a:t>
            </a:r>
            <a:r>
              <a:rPr lang="en-US" altLang="zh-CN" sz="1400" dirty="0">
                <a:solidFill>
                  <a:srgbClr val="555555"/>
                </a:solidFill>
                <a:latin typeface="思源黑体 CN Bold"/>
                <a:ea typeface="微软雅黑" panose="020B0503020204020204" pitchFamily="34" charset="-122"/>
              </a:rPr>
              <a:t>3</a:t>
            </a:r>
            <a:r>
              <a:rPr lang="zh-CN" altLang="en-US" sz="1400" dirty="0">
                <a:solidFill>
                  <a:srgbClr val="555555"/>
                </a:solidFill>
                <a:latin typeface="思源黑体 CN Bold"/>
                <a:ea typeface="微软雅黑" panose="020B0503020204020204" pitchFamily="34" charset="-122"/>
              </a:rPr>
              <a:t>月</a:t>
            </a:r>
            <a:r>
              <a:rPr lang="en-US" altLang="zh-CN" sz="1400" dirty="0">
                <a:solidFill>
                  <a:srgbClr val="555555"/>
                </a:solidFill>
                <a:latin typeface="思源黑体 CN Bold"/>
                <a:ea typeface="微软雅黑" panose="020B0503020204020204" pitchFamily="34" charset="-122"/>
              </a:rPr>
              <a:t>16</a:t>
            </a:r>
            <a:r>
              <a:rPr lang="zh-CN" altLang="en-US" sz="1400" dirty="0">
                <a:solidFill>
                  <a:srgbClr val="555555"/>
                </a:solidFill>
                <a:latin typeface="思源黑体 CN Bold"/>
                <a:ea typeface="微软雅黑" panose="020B0503020204020204" pitchFamily="34" charset="-122"/>
              </a:rPr>
              <a:t>日</a:t>
            </a:r>
          </a:p>
        </p:txBody>
      </p:sp>
      <p:sp>
        <p:nvSpPr>
          <p:cNvPr id="13" name="矩形 12"/>
          <p:cNvSpPr/>
          <p:nvPr/>
        </p:nvSpPr>
        <p:spPr>
          <a:xfrm>
            <a:off x="398120" y="3146908"/>
            <a:ext cx="4122988"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zh-CN" sz="1600" dirty="0">
                <a:solidFill>
                  <a:schemeClr val="lt1"/>
                </a:solidFill>
                <a:latin typeface="+mn-ea"/>
              </a:rPr>
              <a:t>《</a:t>
            </a:r>
            <a:r>
              <a:rPr lang="zh-CN" altLang="en-US" sz="1600" dirty="0">
                <a:solidFill>
                  <a:schemeClr val="lt1"/>
                </a:solidFill>
                <a:latin typeface="+mn-ea"/>
              </a:rPr>
              <a:t>绿色建造技术导则（试行）</a:t>
            </a:r>
            <a:r>
              <a:rPr lang="en-US" altLang="zh-CN" sz="1600" dirty="0">
                <a:solidFill>
                  <a:schemeClr val="lt1"/>
                </a:solidFill>
                <a:latin typeface="+mn-ea"/>
              </a:rPr>
              <a:t>》</a:t>
            </a:r>
            <a:endParaRPr lang="zh-CN" altLang="en-US" sz="1600" dirty="0">
              <a:solidFill>
                <a:schemeClr val="lt1"/>
              </a:solidFill>
              <a:latin typeface="+mn-ea"/>
            </a:endParaRPr>
          </a:p>
        </p:txBody>
      </p:sp>
      <p:sp>
        <p:nvSpPr>
          <p:cNvPr id="17" name="矩形 16"/>
          <p:cNvSpPr/>
          <p:nvPr/>
        </p:nvSpPr>
        <p:spPr>
          <a:xfrm>
            <a:off x="398120" y="2643900"/>
            <a:ext cx="2031325" cy="369332"/>
          </a:xfrm>
          <a:prstGeom prst="rect">
            <a:avLst/>
          </a:prstGeom>
        </p:spPr>
        <p:txBody>
          <a:bodyPr wrap="none">
            <a:spAutoFit/>
          </a:bodyPr>
          <a:lstStyle/>
          <a:p>
            <a:r>
              <a:rPr lang="zh-CN" altLang="en-US" dirty="0">
                <a:solidFill>
                  <a:schemeClr val="accent1"/>
                </a:solidFill>
              </a:rPr>
              <a:t>住房和城乡建设部</a:t>
            </a:r>
          </a:p>
        </p:txBody>
      </p:sp>
      <p:cxnSp>
        <p:nvCxnSpPr>
          <p:cNvPr id="18" name="直接连接符 17"/>
          <p:cNvCxnSpPr>
            <a:cxnSpLocks/>
          </p:cNvCxnSpPr>
          <p:nvPr/>
        </p:nvCxnSpPr>
        <p:spPr>
          <a:xfrm>
            <a:off x="398120" y="2372965"/>
            <a:ext cx="4122988"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矩形 14"/>
          <p:cNvSpPr/>
          <p:nvPr/>
        </p:nvSpPr>
        <p:spPr>
          <a:xfrm>
            <a:off x="398120" y="3595986"/>
            <a:ext cx="4122988" cy="1160318"/>
          </a:xfrm>
          <a:prstGeom prst="rect">
            <a:avLst/>
          </a:prstGeom>
        </p:spPr>
        <p:txBody>
          <a:bodyPr wrap="square">
            <a:spAutoFit/>
          </a:bodyPr>
          <a:lstStyle/>
          <a:p>
            <a:pPr>
              <a:lnSpc>
                <a:spcPct val="15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rPr>
              <a:t>当前和今后一个时期指导绿色建造工作、推进建筑业转型升级和城乡建设绿色发展的重要文件。</a:t>
            </a:r>
          </a:p>
        </p:txBody>
      </p:sp>
      <p:grpSp>
        <p:nvGrpSpPr>
          <p:cNvPr id="20" name="组合 19"/>
          <p:cNvGrpSpPr/>
          <p:nvPr/>
        </p:nvGrpSpPr>
        <p:grpSpPr>
          <a:xfrm>
            <a:off x="5274248" y="1061741"/>
            <a:ext cx="3539160" cy="3461120"/>
            <a:chOff x="637038" y="532264"/>
            <a:chExt cx="5458962" cy="5335359"/>
          </a:xfrm>
        </p:grpSpPr>
        <p:sp>
          <p:nvSpPr>
            <p:cNvPr id="21" name="椭圆 20">
              <a:extLst>
                <a:ext uri="{FF2B5EF4-FFF2-40B4-BE49-F238E27FC236}">
                  <a16:creationId xmlns:a16="http://schemas.microsoft.com/office/drawing/2014/main" id="{5EE92D6D-1453-46C2-A486-2A87B1CED374}"/>
                </a:ext>
              </a:extLst>
            </p:cNvPr>
            <p:cNvSpPr/>
            <p:nvPr/>
          </p:nvSpPr>
          <p:spPr>
            <a:xfrm>
              <a:off x="1897038" y="1989000"/>
              <a:ext cx="2880000" cy="28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latin typeface="+mn-ea"/>
                </a:rPr>
                <a:t>绿色</a:t>
              </a:r>
              <a:endParaRPr lang="en-US" altLang="zh-CN" sz="2600" dirty="0">
                <a:latin typeface="+mn-ea"/>
              </a:endParaRPr>
            </a:p>
            <a:p>
              <a:pPr algn="ctr"/>
              <a:r>
                <a:rPr lang="zh-CN" altLang="en-US" sz="2600" dirty="0">
                  <a:latin typeface="+mn-ea"/>
                </a:rPr>
                <a:t>建造</a:t>
              </a:r>
            </a:p>
          </p:txBody>
        </p:sp>
        <p:sp>
          <p:nvSpPr>
            <p:cNvPr id="22" name="椭圆 21">
              <a:extLst>
                <a:ext uri="{FF2B5EF4-FFF2-40B4-BE49-F238E27FC236}">
                  <a16:creationId xmlns:a16="http://schemas.microsoft.com/office/drawing/2014/main" id="{6A2BFB82-F6F8-46A0-A1EB-29BBFA436A7E}"/>
                </a:ext>
              </a:extLst>
            </p:cNvPr>
            <p:cNvSpPr/>
            <p:nvPr/>
          </p:nvSpPr>
          <p:spPr>
            <a:xfrm>
              <a:off x="2457670" y="532264"/>
              <a:ext cx="1800000" cy="1800000"/>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r>
                <a:rPr lang="zh-CN" altLang="en-US" sz="1600" b="1" dirty="0">
                  <a:solidFill>
                    <a:schemeClr val="tx1"/>
                  </a:solidFill>
                  <a:latin typeface="微软雅黑" panose="020B0503020204020204" pitchFamily="34" charset="-122"/>
                  <a:ea typeface="微软雅黑" panose="020B0503020204020204" pitchFamily="34" charset="-122"/>
                </a:rPr>
                <a:t>建造活动</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绿色化</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id="{BDAC1197-2861-4A96-8952-27D21FD70A7B}"/>
                </a:ext>
              </a:extLst>
            </p:cNvPr>
            <p:cNvSpPr/>
            <p:nvPr/>
          </p:nvSpPr>
          <p:spPr>
            <a:xfrm>
              <a:off x="4296000" y="1849689"/>
              <a:ext cx="1800000" cy="1800000"/>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r>
                <a:rPr lang="zh-CN" altLang="en-US" sz="1600" b="1" dirty="0">
                  <a:solidFill>
                    <a:schemeClr val="tx1"/>
                  </a:solidFill>
                  <a:latin typeface="微软雅黑" panose="020B0503020204020204" pitchFamily="34" charset="-122"/>
                  <a:ea typeface="微软雅黑" panose="020B0503020204020204" pitchFamily="34" charset="-122"/>
                </a:rPr>
                <a:t>建造方式</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工业化</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sp>
          <p:nvSpPr>
            <p:cNvPr id="24" name="椭圆 23">
              <a:extLst>
                <a:ext uri="{FF2B5EF4-FFF2-40B4-BE49-F238E27FC236}">
                  <a16:creationId xmlns:a16="http://schemas.microsoft.com/office/drawing/2014/main" id="{E4385867-5EC9-492A-B668-4129C489A4DD}"/>
                </a:ext>
              </a:extLst>
            </p:cNvPr>
            <p:cNvSpPr/>
            <p:nvPr/>
          </p:nvSpPr>
          <p:spPr>
            <a:xfrm>
              <a:off x="3607038" y="4067623"/>
              <a:ext cx="1800000" cy="1800000"/>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r>
                <a:rPr lang="zh-CN" altLang="en-US" sz="1600" b="1" dirty="0">
                  <a:solidFill>
                    <a:schemeClr val="tx1"/>
                  </a:solidFill>
                  <a:latin typeface="微软雅黑" panose="020B0503020204020204" pitchFamily="34" charset="-122"/>
                  <a:ea typeface="微软雅黑" panose="020B0503020204020204" pitchFamily="34" charset="-122"/>
                </a:rPr>
                <a:t>建造手段</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信息化</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sp>
          <p:nvSpPr>
            <p:cNvPr id="25" name="椭圆 24">
              <a:extLst>
                <a:ext uri="{FF2B5EF4-FFF2-40B4-BE49-F238E27FC236}">
                  <a16:creationId xmlns:a16="http://schemas.microsoft.com/office/drawing/2014/main" id="{DE59A4FF-0B81-457C-BDB7-6D2C19F73970}"/>
                </a:ext>
              </a:extLst>
            </p:cNvPr>
            <p:cNvSpPr/>
            <p:nvPr/>
          </p:nvSpPr>
          <p:spPr>
            <a:xfrm>
              <a:off x="637038" y="1849689"/>
              <a:ext cx="1800000" cy="1800000"/>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r>
                <a:rPr lang="zh-CN" altLang="en-US" sz="1600" b="1" dirty="0">
                  <a:solidFill>
                    <a:schemeClr val="tx1"/>
                  </a:solidFill>
                  <a:latin typeface="微软雅黑" panose="020B0503020204020204" pitchFamily="34" charset="-122"/>
                  <a:ea typeface="微软雅黑" panose="020B0503020204020204" pitchFamily="34" charset="-122"/>
                </a:rPr>
                <a:t>建造管理</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集约化</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sp>
          <p:nvSpPr>
            <p:cNvPr id="26" name="椭圆 25">
              <a:extLst>
                <a:ext uri="{FF2B5EF4-FFF2-40B4-BE49-F238E27FC236}">
                  <a16:creationId xmlns:a16="http://schemas.microsoft.com/office/drawing/2014/main" id="{6B60A70D-0D2D-4361-97AA-96B4B2C35E91}"/>
                </a:ext>
              </a:extLst>
            </p:cNvPr>
            <p:cNvSpPr/>
            <p:nvPr/>
          </p:nvSpPr>
          <p:spPr>
            <a:xfrm>
              <a:off x="1177038" y="4067623"/>
              <a:ext cx="1800000" cy="1800000"/>
            </a:xfrm>
            <a:prstGeom prst="ellipse">
              <a:avLst/>
            </a:prstGeom>
            <a:solidFill>
              <a:schemeClr val="accent1">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r>
                <a:rPr lang="zh-CN" altLang="en-US" sz="1600" b="1" dirty="0">
                  <a:solidFill>
                    <a:schemeClr val="tx1"/>
                  </a:solidFill>
                  <a:latin typeface="微软雅黑" panose="020B0503020204020204" pitchFamily="34" charset="-122"/>
                  <a:ea typeface="微软雅黑" panose="020B0503020204020204" pitchFamily="34" charset="-122"/>
                </a:rPr>
                <a:t>建造过程</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产业化</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grpSp>
      <p:sp>
        <p:nvSpPr>
          <p:cNvPr id="19" name="矩形 18">
            <a:extLst>
              <a:ext uri="{FF2B5EF4-FFF2-40B4-BE49-F238E27FC236}">
                <a16:creationId xmlns:a16="http://schemas.microsoft.com/office/drawing/2014/main" id="{B1B1AD32-2FB0-4036-BBCE-2872727687CC}"/>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786904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31289" y="2691319"/>
            <a:ext cx="5931612" cy="2275688"/>
          </a:xfrm>
          <a:prstGeom prst="rect">
            <a:avLst/>
          </a:prstGeom>
        </p:spPr>
        <p:txBody>
          <a:bodyPr wrap="square">
            <a:spAutoFit/>
          </a:bodyPr>
          <a:lstStyle/>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2017</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04</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11</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装配式劲性柱混合梁框架结构技术规程</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》JGJ/T400-2017</a:t>
            </a:r>
          </a:p>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2018</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02</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14</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装配式环筋扣合锚接混凝土剪力墙结构技术标准</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》JGJ/T430-2018</a:t>
            </a:r>
          </a:p>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2018</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03</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20</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厨卫装配式墙板技术要求</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》JG/T533-2018</a:t>
            </a:r>
          </a:p>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2018</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12</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18</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装配式整体厨房应用技术标准</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》JGJ/T477-2018</a:t>
            </a:r>
          </a:p>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2018</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12</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27</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装配式整体卫生间应用技术标准</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》JGJ/T467-2018 </a:t>
            </a:r>
          </a:p>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2019</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06</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18</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装配式钢结构住宅建筑技术标准</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》JGJ/T469-2019</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 </a:t>
            </a:r>
            <a:endParaRPr lang="en-US" altLang="zh-CN" sz="1200" dirty="0">
              <a:solidFill>
                <a:schemeClr val="bg2">
                  <a:lumMod val="25000"/>
                </a:schemeClr>
              </a:solidFill>
              <a:latin typeface="微软雅黑" panose="020B0503020204020204" pitchFamily="34" charset="-122"/>
              <a:ea typeface="微软雅黑" panose="020B0503020204020204" pitchFamily="34" charset="-122"/>
            </a:endParaRPr>
          </a:p>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2019</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11</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15</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装配式住宅建筑检测技术标准</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》JGJ/T485</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2019</a:t>
            </a:r>
          </a:p>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2021</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06</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30</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装配式内装修技术标准</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》JGJ/T491-2021</a:t>
            </a:r>
            <a:endParaRPr lang="zh-CN" altLang="en-US" sz="12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381713" y="757406"/>
            <a:ext cx="8297467" cy="415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a:lnSpc>
                <a:spcPct val="150000"/>
              </a:lnSpc>
            </a:pPr>
            <a:r>
              <a:rPr lang="en-US" altLang="zh-CN" sz="1400" dirty="0"/>
              <a:t>2016.2.6《</a:t>
            </a:r>
            <a:r>
              <a:rPr lang="zh-CN" altLang="en-US" sz="1400" dirty="0"/>
              <a:t>中共中央国务院关于进一步加强城市规划建设管理工作的若干意见</a:t>
            </a:r>
            <a:r>
              <a:rPr lang="en-US" altLang="zh-CN" sz="1400" dirty="0"/>
              <a:t>》</a:t>
            </a:r>
            <a:endParaRPr lang="zh-CN" altLang="en-US" sz="1400" dirty="0"/>
          </a:p>
        </p:txBody>
      </p:sp>
      <p:sp>
        <p:nvSpPr>
          <p:cNvPr id="4" name="矩形 3"/>
          <p:cNvSpPr/>
          <p:nvPr/>
        </p:nvSpPr>
        <p:spPr>
          <a:xfrm>
            <a:off x="381713" y="1260550"/>
            <a:ext cx="8297467" cy="415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a:lnSpc>
                <a:spcPct val="150000"/>
              </a:lnSpc>
            </a:pPr>
            <a:r>
              <a:rPr lang="en-US" altLang="zh-CN" sz="1400" dirty="0"/>
              <a:t>2016.9.27</a:t>
            </a:r>
            <a:r>
              <a:rPr lang="zh-CN" altLang="en-US" sz="1400" dirty="0"/>
              <a:t>国务院办公厅</a:t>
            </a:r>
            <a:r>
              <a:rPr lang="en-US" altLang="zh-CN" sz="1400" dirty="0"/>
              <a:t>《</a:t>
            </a:r>
            <a:r>
              <a:rPr lang="zh-CN" altLang="en-US" sz="1400" dirty="0"/>
              <a:t>关于大力发展装配式建筑的指导意见</a:t>
            </a:r>
            <a:r>
              <a:rPr lang="en-US" altLang="zh-CN" sz="1400" dirty="0"/>
              <a:t>》</a:t>
            </a:r>
          </a:p>
        </p:txBody>
      </p:sp>
      <p:sp>
        <p:nvSpPr>
          <p:cNvPr id="9" name="文本占位符 1"/>
          <p:cNvSpPr txBox="1">
            <a:spLocks/>
          </p:cNvSpPr>
          <p:nvPr/>
        </p:nvSpPr>
        <p:spPr>
          <a:xfrm>
            <a:off x="407035" y="178435"/>
            <a:ext cx="6621086" cy="415498"/>
          </a:xfrm>
          <a:prstGeom prst="rect">
            <a:avLst/>
          </a:prstGeom>
        </p:spPr>
        <p:txBody>
          <a:bodyPr vert="horz" wrap="square" lIns="91440" tIns="45720" rIns="91440" bIns="45720" rtlCol="0">
            <a:spAutoFit/>
          </a:bodyPr>
          <a:lstStyle>
            <a:lvl1pPr marL="0" marR="0" indent="0" algn="l" defTabSz="914400" rtl="0" eaLnBrk="1" fontAlgn="auto" latinLnBrk="0" hangingPunct="1">
              <a:lnSpc>
                <a:spcPct val="100000"/>
              </a:lnSpc>
              <a:spcBef>
                <a:spcPts val="0"/>
              </a:spcBef>
              <a:spcAft>
                <a:spcPts val="0"/>
              </a:spcAft>
              <a:buClrTx/>
              <a:buSzTx/>
              <a:buFontTx/>
              <a:buNone/>
              <a:defRPr kumimoji="0" lang="zh-CN" altLang="en-US" sz="2100" b="1" i="0" u="none" strike="noStrike" kern="1200" cap="none" spc="0" normalizeH="0" baseline="0" noProof="0">
                <a:ln>
                  <a:noFill/>
                </a:ln>
                <a:solidFill>
                  <a:schemeClr val="accent1"/>
                </a:solidFill>
                <a:effectLst/>
                <a:uLnTx/>
                <a:uFillTx/>
                <a:latin typeface="Arial" panose="020B0604020202020204"/>
                <a:ea typeface="微软雅黑" panose="020B0503020204020204" pitchFamily="34" charset="-122"/>
                <a:cs typeface="Times New Roman" panose="0202060305040502030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anose="02020603050405020304" charset="0"/>
                <a:ea typeface="思源黑体 CN Bold" panose="020B0800000000000000" charset="-122"/>
                <a:cs typeface="Times New Roman" panose="0202060305040502030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anose="02020603050405020304" charset="0"/>
                <a:ea typeface="思源黑体 CN Bold" panose="020B0800000000000000" charset="-122"/>
                <a:cs typeface="Times New Roman" panose="0202060305040502030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anose="02020603050405020304" charset="0"/>
                <a:ea typeface="思源黑体 CN Bold" panose="020B0800000000000000" charset="-122"/>
                <a:cs typeface="Times New Roman" panose="0202060305040502030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anose="02020603050405020304" charset="0"/>
                <a:ea typeface="思源黑体 CN Bold" panose="020B0800000000000000" charset="-122"/>
                <a:cs typeface="Times New Roman" panose="02020603050405020304" charset="0"/>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a:t>发展装配式建筑</a:t>
            </a:r>
            <a:endParaRPr lang="zh-CN" altLang="en-US" dirty="0"/>
          </a:p>
        </p:txBody>
      </p:sp>
      <p:sp>
        <p:nvSpPr>
          <p:cNvPr id="6" name="矩形 5">
            <a:extLst>
              <a:ext uri="{FF2B5EF4-FFF2-40B4-BE49-F238E27FC236}">
                <a16:creationId xmlns:a16="http://schemas.microsoft.com/office/drawing/2014/main" id="{C7D5414A-094D-44EE-8915-9C58D4DF5425}"/>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a:extLst>
              <a:ext uri="{FF2B5EF4-FFF2-40B4-BE49-F238E27FC236}">
                <a16:creationId xmlns:a16="http://schemas.microsoft.com/office/drawing/2014/main" id="{7CA60792-6424-4C95-AB41-6A52CF5A25E8}"/>
              </a:ext>
            </a:extLst>
          </p:cNvPr>
          <p:cNvSpPr txBox="1"/>
          <p:nvPr/>
        </p:nvSpPr>
        <p:spPr>
          <a:xfrm>
            <a:off x="261621" y="1770937"/>
            <a:ext cx="1396536" cy="646331"/>
          </a:xfrm>
          <a:prstGeom prst="rect">
            <a:avLst/>
          </a:prstGeom>
          <a:noFill/>
        </p:spPr>
        <p:txBody>
          <a:bodyPr wrap="none" rtlCol="0">
            <a:spAutoFit/>
          </a:bodyPr>
          <a:lstStyle/>
          <a:p>
            <a:pPr marL="285750" indent="-285750">
              <a:buFont typeface="Arial" panose="020B0604020202020204" pitchFamily="34" charset="0"/>
              <a:buChar char="•"/>
            </a:pPr>
            <a:r>
              <a:rPr lang="zh-CN" altLang="en-US" dirty="0">
                <a:solidFill>
                  <a:schemeClr val="accent1"/>
                </a:solidFill>
              </a:rPr>
              <a:t>国家标准</a:t>
            </a:r>
            <a:endParaRPr lang="en-US" altLang="zh-CN" dirty="0">
              <a:solidFill>
                <a:schemeClr val="accent1"/>
              </a:solidFill>
            </a:endParaRPr>
          </a:p>
          <a:p>
            <a:pPr marL="285750" indent="-285750">
              <a:buFont typeface="Arial" panose="020B0604020202020204" pitchFamily="34" charset="0"/>
              <a:buChar char="•"/>
            </a:pPr>
            <a:endParaRPr lang="zh-CN" altLang="en-US" dirty="0"/>
          </a:p>
        </p:txBody>
      </p:sp>
      <p:sp>
        <p:nvSpPr>
          <p:cNvPr id="7" name="文本框 6">
            <a:extLst>
              <a:ext uri="{FF2B5EF4-FFF2-40B4-BE49-F238E27FC236}">
                <a16:creationId xmlns:a16="http://schemas.microsoft.com/office/drawing/2014/main" id="{E1A5B878-E517-4B22-B9E9-541D8FB40623}"/>
              </a:ext>
            </a:extLst>
          </p:cNvPr>
          <p:cNvSpPr txBox="1"/>
          <p:nvPr/>
        </p:nvSpPr>
        <p:spPr>
          <a:xfrm>
            <a:off x="261621" y="2702972"/>
            <a:ext cx="1396536" cy="646331"/>
          </a:xfrm>
          <a:prstGeom prst="rect">
            <a:avLst/>
          </a:prstGeom>
          <a:noFill/>
        </p:spPr>
        <p:txBody>
          <a:bodyPr wrap="none" rtlCol="0">
            <a:spAutoFit/>
          </a:bodyPr>
          <a:lstStyle/>
          <a:p>
            <a:pPr marL="285750" indent="-285750">
              <a:buFont typeface="Arial" panose="020B0604020202020204" pitchFamily="34" charset="0"/>
              <a:buChar char="•"/>
            </a:pPr>
            <a:r>
              <a:rPr lang="zh-CN" altLang="en-US" dirty="0">
                <a:solidFill>
                  <a:schemeClr val="accent1"/>
                </a:solidFill>
              </a:rPr>
              <a:t>行业标准</a:t>
            </a:r>
          </a:p>
          <a:p>
            <a:pPr marL="285750" indent="-285750">
              <a:buFont typeface="Arial" panose="020B0604020202020204" pitchFamily="34" charset="0"/>
              <a:buChar char="•"/>
            </a:pPr>
            <a:endParaRPr lang="zh-CN" altLang="en-US" dirty="0"/>
          </a:p>
        </p:txBody>
      </p:sp>
      <p:sp>
        <p:nvSpPr>
          <p:cNvPr id="8" name="文本框 7">
            <a:extLst>
              <a:ext uri="{FF2B5EF4-FFF2-40B4-BE49-F238E27FC236}">
                <a16:creationId xmlns:a16="http://schemas.microsoft.com/office/drawing/2014/main" id="{E5065176-5305-4C22-89BF-019CB54902FF}"/>
              </a:ext>
            </a:extLst>
          </p:cNvPr>
          <p:cNvSpPr txBox="1"/>
          <p:nvPr/>
        </p:nvSpPr>
        <p:spPr>
          <a:xfrm>
            <a:off x="2031288" y="1713412"/>
            <a:ext cx="4758034" cy="1167114"/>
          </a:xfrm>
          <a:prstGeom prst="rect">
            <a:avLst/>
          </a:prstGeom>
          <a:noFill/>
        </p:spPr>
        <p:txBody>
          <a:bodyPr wrap="none" rtlCol="0">
            <a:spAutoFit/>
          </a:bodyPr>
          <a:lstStyle/>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2017</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01</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10</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装配式混凝土建筑技术标准</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》GB/T51231-2016</a:t>
            </a:r>
          </a:p>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2017</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01</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10</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装配式钢结构建筑技术标准</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》GB/T51232-2016</a:t>
            </a:r>
          </a:p>
          <a:p>
            <a:pPr>
              <a:lnSpc>
                <a:spcPct val="15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2017</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01</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10</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日</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a:t>
            </a:r>
            <a:r>
              <a:rPr lang="zh-CN" altLang="en-US" sz="1200" dirty="0">
                <a:solidFill>
                  <a:schemeClr val="bg2">
                    <a:lumMod val="25000"/>
                  </a:schemeClr>
                </a:solidFill>
                <a:latin typeface="微软雅黑" panose="020B0503020204020204" pitchFamily="34" charset="-122"/>
                <a:ea typeface="微软雅黑" panose="020B0503020204020204" pitchFamily="34" charset="-122"/>
              </a:rPr>
              <a:t>装配式木结构建筑技术标准</a:t>
            </a:r>
            <a:r>
              <a:rPr lang="en-US" altLang="zh-CN" sz="1200" dirty="0">
                <a:solidFill>
                  <a:schemeClr val="bg2">
                    <a:lumMod val="25000"/>
                  </a:schemeClr>
                </a:solidFill>
                <a:latin typeface="微软雅黑" panose="020B0503020204020204" pitchFamily="34" charset="-122"/>
                <a:ea typeface="微软雅黑" panose="020B0503020204020204" pitchFamily="34" charset="-122"/>
              </a:rPr>
              <a:t>》GB/T51233-2016</a:t>
            </a:r>
          </a:p>
          <a:p>
            <a:pPr>
              <a:lnSpc>
                <a:spcPct val="150000"/>
              </a:lnSpc>
            </a:pPr>
            <a:endParaRPr lang="zh-CN" altLang="en-US" sz="1200" dirty="0"/>
          </a:p>
        </p:txBody>
      </p:sp>
    </p:spTree>
    <p:extLst>
      <p:ext uri="{BB962C8B-B14F-4D97-AF65-F5344CB8AC3E}">
        <p14:creationId xmlns:p14="http://schemas.microsoft.com/office/powerpoint/2010/main" val="317014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占位符 31"/>
          <p:cNvSpPr>
            <a:spLocks noGrp="1"/>
          </p:cNvSpPr>
          <p:nvPr>
            <p:ph type="body" sz="quarter" idx="10"/>
          </p:nvPr>
        </p:nvSpPr>
        <p:spPr>
          <a:xfrm>
            <a:off x="415925" y="220743"/>
            <a:ext cx="5731956" cy="830997"/>
          </a:xfrm>
        </p:spPr>
        <p:txBody>
          <a:bodyPr/>
          <a:lstStyle/>
          <a:p>
            <a:r>
              <a:rPr lang="zh-CN" altLang="en-US" sz="2400" dirty="0"/>
              <a:t>装配式建筑评价标准</a:t>
            </a:r>
            <a:r>
              <a:rPr lang="en-US" altLang="zh-CN" sz="2400" dirty="0"/>
              <a:t>GB/T 51129-2017</a:t>
            </a:r>
            <a:endParaRPr lang="zh-CN" altLang="en-US" sz="2400" dirty="0"/>
          </a:p>
        </p:txBody>
      </p:sp>
      <p:graphicFrame>
        <p:nvGraphicFramePr>
          <p:cNvPr id="5" name="表格 4">
            <a:extLst>
              <a:ext uri="{FF2B5EF4-FFF2-40B4-BE49-F238E27FC236}">
                <a16:creationId xmlns:a16="http://schemas.microsoft.com/office/drawing/2014/main" id="{D764E63E-4F53-4C95-9102-25C7FE9DA92C}"/>
              </a:ext>
            </a:extLst>
          </p:cNvPr>
          <p:cNvGraphicFramePr>
            <a:graphicFrameLocks noGrp="1"/>
          </p:cNvGraphicFramePr>
          <p:nvPr>
            <p:extLst>
              <p:ext uri="{D42A27DB-BD31-4B8C-83A1-F6EECF244321}">
                <p14:modId xmlns:p14="http://schemas.microsoft.com/office/powerpoint/2010/main" val="2765078331"/>
              </p:ext>
            </p:extLst>
          </p:nvPr>
        </p:nvGraphicFramePr>
        <p:xfrm>
          <a:off x="322474" y="898433"/>
          <a:ext cx="8499052" cy="3959353"/>
        </p:xfrm>
        <a:graphic>
          <a:graphicData uri="http://schemas.openxmlformats.org/drawingml/2006/table">
            <a:tbl>
              <a:tblPr>
                <a:tableStyleId>{8799B23B-EC83-4686-B30A-512413B5E67A}</a:tableStyleId>
              </a:tblPr>
              <a:tblGrid>
                <a:gridCol w="980255">
                  <a:extLst>
                    <a:ext uri="{9D8B030D-6E8A-4147-A177-3AD203B41FA5}">
                      <a16:colId xmlns:a16="http://schemas.microsoft.com/office/drawing/2014/main" val="3719629344"/>
                    </a:ext>
                  </a:extLst>
                </a:gridCol>
                <a:gridCol w="2990411">
                  <a:extLst>
                    <a:ext uri="{9D8B030D-6E8A-4147-A177-3AD203B41FA5}">
                      <a16:colId xmlns:a16="http://schemas.microsoft.com/office/drawing/2014/main" val="423125152"/>
                    </a:ext>
                  </a:extLst>
                </a:gridCol>
                <a:gridCol w="2162812">
                  <a:extLst>
                    <a:ext uri="{9D8B030D-6E8A-4147-A177-3AD203B41FA5}">
                      <a16:colId xmlns:a16="http://schemas.microsoft.com/office/drawing/2014/main" val="4033476053"/>
                    </a:ext>
                  </a:extLst>
                </a:gridCol>
                <a:gridCol w="1138648">
                  <a:extLst>
                    <a:ext uri="{9D8B030D-6E8A-4147-A177-3AD203B41FA5}">
                      <a16:colId xmlns:a16="http://schemas.microsoft.com/office/drawing/2014/main" val="2584413636"/>
                    </a:ext>
                  </a:extLst>
                </a:gridCol>
                <a:gridCol w="1226926">
                  <a:extLst>
                    <a:ext uri="{9D8B030D-6E8A-4147-A177-3AD203B41FA5}">
                      <a16:colId xmlns:a16="http://schemas.microsoft.com/office/drawing/2014/main" val="976533120"/>
                    </a:ext>
                  </a:extLst>
                </a:gridCol>
              </a:tblGrid>
              <a:tr h="597623">
                <a:tc gridSpan="2">
                  <a:txBody>
                    <a:bodyPr/>
                    <a:lstStyle/>
                    <a:p>
                      <a:pPr algn="ctr" fontAlgn="ctr"/>
                      <a:r>
                        <a:rPr lang="zh-CN" altLang="en-US" sz="1600" b="1" u="none" strike="noStrike" dirty="0">
                          <a:solidFill>
                            <a:schemeClr val="bg2">
                              <a:lumMod val="25000"/>
                            </a:schemeClr>
                          </a:solidFill>
                          <a:effectLst/>
                        </a:rPr>
                        <a:t>评价项</a:t>
                      </a:r>
                      <a:endParaRPr lang="zh-CN" altLang="en-US" sz="1600" b="1" i="0" u="none" strike="noStrike" dirty="0">
                        <a:solidFill>
                          <a:schemeClr val="bg2">
                            <a:lumMod val="25000"/>
                          </a:schemeClr>
                        </a:solidFill>
                        <a:effectLst/>
                        <a:latin typeface="+mn-ea"/>
                        <a:ea typeface="+mn-ea"/>
                      </a:endParaRPr>
                    </a:p>
                  </a:txBody>
                  <a:tcPr marL="89427" marR="89427" marT="44713" marB="44713" anchor="ctr"/>
                </a:tc>
                <a:tc hMerge="1">
                  <a:txBody>
                    <a:bodyPr/>
                    <a:lstStyle/>
                    <a:p>
                      <a:endParaRPr lang="zh-CN" altLang="en-US"/>
                    </a:p>
                  </a:txBody>
                  <a:tcPr/>
                </a:tc>
                <a:tc>
                  <a:txBody>
                    <a:bodyPr/>
                    <a:lstStyle/>
                    <a:p>
                      <a:pPr algn="ctr" fontAlgn="ctr"/>
                      <a:r>
                        <a:rPr lang="zh-CN" altLang="en-US" sz="1600" b="1" u="none" strike="noStrike" dirty="0">
                          <a:solidFill>
                            <a:schemeClr val="bg2">
                              <a:lumMod val="25000"/>
                            </a:schemeClr>
                          </a:solidFill>
                          <a:effectLst/>
                        </a:rPr>
                        <a:t>评价要求</a:t>
                      </a:r>
                      <a:endParaRPr lang="zh-CN" altLang="en-US" sz="1600" b="1" i="0" u="none" strike="noStrike" dirty="0">
                        <a:solidFill>
                          <a:schemeClr val="bg2">
                            <a:lumMod val="25000"/>
                          </a:schemeClr>
                        </a:solidFill>
                        <a:effectLst/>
                        <a:latin typeface="+mn-ea"/>
                        <a:ea typeface="+mn-ea"/>
                      </a:endParaRPr>
                    </a:p>
                  </a:txBody>
                  <a:tcPr marL="10211" marR="10211" marT="10211" marB="0" anchor="ctr"/>
                </a:tc>
                <a:tc>
                  <a:txBody>
                    <a:bodyPr/>
                    <a:lstStyle/>
                    <a:p>
                      <a:pPr algn="ctr" fontAlgn="ctr"/>
                      <a:r>
                        <a:rPr lang="zh-CN" altLang="en-US" sz="1600" b="1" u="none" strike="noStrike" dirty="0">
                          <a:solidFill>
                            <a:schemeClr val="bg2">
                              <a:lumMod val="25000"/>
                            </a:schemeClr>
                          </a:solidFill>
                          <a:effectLst/>
                        </a:rPr>
                        <a:t>评价分值</a:t>
                      </a:r>
                      <a:endParaRPr lang="zh-CN" altLang="en-US" sz="1600" b="1" i="0" u="none" strike="noStrike" dirty="0">
                        <a:solidFill>
                          <a:schemeClr val="bg2">
                            <a:lumMod val="25000"/>
                          </a:schemeClr>
                        </a:solidFill>
                        <a:effectLst/>
                        <a:latin typeface="+mn-ea"/>
                        <a:ea typeface="+mn-ea"/>
                      </a:endParaRPr>
                    </a:p>
                  </a:txBody>
                  <a:tcPr marL="10211" marR="10211" marT="10211" marB="0" anchor="ctr"/>
                </a:tc>
                <a:tc>
                  <a:txBody>
                    <a:bodyPr/>
                    <a:lstStyle/>
                    <a:p>
                      <a:pPr algn="ctr" fontAlgn="ctr"/>
                      <a:r>
                        <a:rPr lang="zh-CN" altLang="en-US" sz="1600" b="1" u="none" strike="noStrike" dirty="0">
                          <a:solidFill>
                            <a:schemeClr val="bg2">
                              <a:lumMod val="25000"/>
                            </a:schemeClr>
                          </a:solidFill>
                          <a:effectLst/>
                        </a:rPr>
                        <a:t>最低分值</a:t>
                      </a:r>
                      <a:endParaRPr lang="zh-CN" altLang="en-US" sz="1600" b="1" i="0" u="none" strike="noStrike" dirty="0">
                        <a:solidFill>
                          <a:schemeClr val="bg2">
                            <a:lumMod val="25000"/>
                          </a:schemeClr>
                        </a:solidFill>
                        <a:effectLst/>
                        <a:latin typeface="+mn-ea"/>
                        <a:ea typeface="+mn-ea"/>
                      </a:endParaRPr>
                    </a:p>
                  </a:txBody>
                  <a:tcPr marL="10211" marR="10211" marT="10211" marB="0" anchor="ctr"/>
                </a:tc>
                <a:extLst>
                  <a:ext uri="{0D108BD9-81ED-4DB2-BD59-A6C34878D82A}">
                    <a16:rowId xmlns:a16="http://schemas.microsoft.com/office/drawing/2014/main" val="2551428973"/>
                  </a:ext>
                </a:extLst>
              </a:tr>
              <a:tr h="480067">
                <a:tc rowSpan="2">
                  <a:txBody>
                    <a:bodyPr/>
                    <a:lstStyle/>
                    <a:p>
                      <a:pPr algn="ctr" fontAlgn="ctr"/>
                      <a:r>
                        <a:rPr lang="zh-CN" altLang="en-US" sz="1400" b="1" u="none" strike="noStrike" dirty="0">
                          <a:solidFill>
                            <a:srgbClr val="FF0000"/>
                          </a:solidFill>
                          <a:effectLst/>
                        </a:rPr>
                        <a:t>主体结构</a:t>
                      </a:r>
                      <a:endParaRPr lang="en-US" altLang="zh-CN" sz="1400" b="1" u="none" strike="noStrike" dirty="0">
                        <a:solidFill>
                          <a:srgbClr val="FF0000"/>
                        </a:solidFill>
                        <a:effectLst/>
                      </a:endParaRPr>
                    </a:p>
                    <a:p>
                      <a:pPr algn="ctr" fontAlgn="ctr"/>
                      <a:r>
                        <a:rPr lang="zh-CN" altLang="en-US" sz="1400" b="1" u="none" strike="noStrike" dirty="0">
                          <a:solidFill>
                            <a:schemeClr val="bg2">
                              <a:lumMod val="25000"/>
                            </a:schemeClr>
                          </a:solidFill>
                          <a:effectLst/>
                        </a:rPr>
                        <a:t>（</a:t>
                      </a:r>
                      <a:r>
                        <a:rPr lang="en-US" altLang="zh-CN" sz="1400" b="1" u="none" strike="noStrike" dirty="0">
                          <a:solidFill>
                            <a:schemeClr val="bg2">
                              <a:lumMod val="25000"/>
                            </a:schemeClr>
                          </a:solidFill>
                          <a:effectLst/>
                        </a:rPr>
                        <a:t>50</a:t>
                      </a:r>
                      <a:r>
                        <a:rPr lang="zh-CN" altLang="en-US" sz="1400" b="1" u="none" strike="noStrike" dirty="0">
                          <a:solidFill>
                            <a:schemeClr val="bg2">
                              <a:lumMod val="25000"/>
                            </a:schemeClr>
                          </a:solidFill>
                          <a:effectLst/>
                        </a:rPr>
                        <a:t>分）</a:t>
                      </a:r>
                      <a:endParaRPr lang="zh-CN" altLang="en-US" sz="1400" b="1" i="0" u="none" strike="noStrike" dirty="0">
                        <a:solidFill>
                          <a:schemeClr val="bg2">
                            <a:lumMod val="25000"/>
                          </a:schemeClr>
                        </a:solidFill>
                        <a:effectLst/>
                        <a:latin typeface="+mn-ea"/>
                        <a:ea typeface="+mn-ea"/>
                      </a:endParaRPr>
                    </a:p>
                  </a:txBody>
                  <a:tcPr marL="89427" marR="89427" marT="44713" marB="44713" anchor="ctr"/>
                </a:tc>
                <a:tc>
                  <a:txBody>
                    <a:bodyPr/>
                    <a:lstStyle/>
                    <a:p>
                      <a:pPr algn="ctr" fontAlgn="ctr"/>
                      <a:r>
                        <a:rPr lang="zh-CN" altLang="en-US" sz="1200" b="0" u="none" strike="noStrike" dirty="0">
                          <a:solidFill>
                            <a:schemeClr val="bg2">
                              <a:lumMod val="25000"/>
                            </a:schemeClr>
                          </a:solidFill>
                          <a:effectLst/>
                        </a:rPr>
                        <a:t>柱 支撑 承重墙 延性墙板等竖向构件</a:t>
                      </a:r>
                      <a:endParaRPr lang="zh-CN" altLang="en-US"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35%≤</a:t>
                      </a:r>
                      <a:r>
                        <a:rPr lang="zh-CN" altLang="en-US" sz="1200" b="0" u="none" strike="noStrike" dirty="0">
                          <a:solidFill>
                            <a:schemeClr val="bg2">
                              <a:lumMod val="25000"/>
                            </a:schemeClr>
                          </a:solidFill>
                          <a:effectLst/>
                        </a:rPr>
                        <a:t>比例≤</a:t>
                      </a:r>
                      <a:r>
                        <a:rPr lang="en-US" altLang="zh-CN" sz="1200" b="0" u="none" strike="noStrike" dirty="0">
                          <a:solidFill>
                            <a:schemeClr val="bg2">
                              <a:lumMod val="25000"/>
                            </a:schemeClr>
                          </a:solidFill>
                          <a:effectLst/>
                        </a:rPr>
                        <a:t>80%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20</a:t>
                      </a:r>
                      <a:r>
                        <a:rPr lang="zh-CN" altLang="en-US" sz="1200" b="0" u="none" strike="noStrike" dirty="0">
                          <a:solidFill>
                            <a:schemeClr val="bg2">
                              <a:lumMod val="25000"/>
                            </a:schemeClr>
                          </a:solidFill>
                          <a:effectLst/>
                        </a:rPr>
                        <a:t>～</a:t>
                      </a:r>
                      <a:r>
                        <a:rPr lang="en-US" altLang="zh-CN" sz="1200" b="0" u="none" strike="noStrike" dirty="0">
                          <a:solidFill>
                            <a:schemeClr val="bg2">
                              <a:lumMod val="25000"/>
                            </a:schemeClr>
                          </a:solidFill>
                          <a:effectLst/>
                        </a:rPr>
                        <a:t>30*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rowSpan="2">
                  <a:txBody>
                    <a:bodyPr/>
                    <a:lstStyle/>
                    <a:p>
                      <a:pPr algn="ctr" fontAlgn="ctr"/>
                      <a:r>
                        <a:rPr lang="en-US" altLang="zh-CN" sz="1200" b="0" u="none" strike="noStrike" dirty="0">
                          <a:solidFill>
                            <a:srgbClr val="FF0000"/>
                          </a:solidFill>
                          <a:effectLst/>
                        </a:rPr>
                        <a:t>20</a:t>
                      </a:r>
                      <a:endParaRPr lang="en-US" altLang="zh-CN" sz="1200" b="0" i="0" u="none" strike="noStrike" dirty="0">
                        <a:solidFill>
                          <a:srgbClr val="FF0000"/>
                        </a:solidFill>
                        <a:effectLst/>
                        <a:latin typeface="微软雅黑" panose="020B0503020204020204" pitchFamily="34" charset="-122"/>
                        <a:ea typeface="微软雅黑" panose="020B0503020204020204" pitchFamily="34" charset="-122"/>
                      </a:endParaRPr>
                    </a:p>
                  </a:txBody>
                  <a:tcPr marL="89427" marR="89427" marT="44713" marB="44713" anchor="ctr"/>
                </a:tc>
                <a:extLst>
                  <a:ext uri="{0D108BD9-81ED-4DB2-BD59-A6C34878D82A}">
                    <a16:rowId xmlns:a16="http://schemas.microsoft.com/office/drawing/2014/main" val="3689721649"/>
                  </a:ext>
                </a:extLst>
              </a:tr>
              <a:tr h="298096">
                <a:tc vMerge="1">
                  <a:txBody>
                    <a:bodyPr/>
                    <a:lstStyle/>
                    <a:p>
                      <a:endParaRPr lang="zh-CN" altLang="en-US"/>
                    </a:p>
                  </a:txBody>
                  <a:tcPr/>
                </a:tc>
                <a:tc>
                  <a:txBody>
                    <a:bodyPr/>
                    <a:lstStyle/>
                    <a:p>
                      <a:pPr algn="ctr" fontAlgn="ctr"/>
                      <a:r>
                        <a:rPr lang="zh-CN" altLang="en-US" sz="1200" b="0" u="none" strike="noStrike" dirty="0">
                          <a:solidFill>
                            <a:schemeClr val="bg2">
                              <a:lumMod val="25000"/>
                            </a:schemeClr>
                          </a:solidFill>
                          <a:effectLst/>
                        </a:rPr>
                        <a:t>梁 板 楼梯 阳台 空调板等构件</a:t>
                      </a:r>
                      <a:endParaRPr lang="zh-CN" altLang="en-US"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70%≤</a:t>
                      </a:r>
                      <a:r>
                        <a:rPr lang="zh-CN" altLang="en-US" sz="1200" b="0" u="none" strike="noStrike" dirty="0">
                          <a:solidFill>
                            <a:schemeClr val="bg2">
                              <a:lumMod val="25000"/>
                            </a:schemeClr>
                          </a:solidFill>
                          <a:effectLst/>
                        </a:rPr>
                        <a:t>比例≤</a:t>
                      </a:r>
                      <a:r>
                        <a:rPr lang="en-US" altLang="zh-CN" sz="1200" b="0" u="none" strike="noStrike" dirty="0">
                          <a:solidFill>
                            <a:schemeClr val="bg2">
                              <a:lumMod val="25000"/>
                            </a:schemeClr>
                          </a:solidFill>
                          <a:effectLst/>
                        </a:rPr>
                        <a:t>80%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10</a:t>
                      </a:r>
                      <a:r>
                        <a:rPr lang="zh-CN" altLang="en-US" sz="1200" b="0" u="none" strike="noStrike" dirty="0">
                          <a:solidFill>
                            <a:schemeClr val="bg2">
                              <a:lumMod val="25000"/>
                            </a:schemeClr>
                          </a:solidFill>
                          <a:effectLst/>
                        </a:rPr>
                        <a:t>～</a:t>
                      </a:r>
                      <a:r>
                        <a:rPr lang="en-US" altLang="zh-CN" sz="1200" b="0" u="none" strike="noStrike" dirty="0">
                          <a:solidFill>
                            <a:schemeClr val="bg2">
                              <a:lumMod val="25000"/>
                            </a:schemeClr>
                          </a:solidFill>
                          <a:effectLst/>
                        </a:rPr>
                        <a:t>20*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vMerge="1">
                  <a:txBody>
                    <a:bodyPr/>
                    <a:lstStyle/>
                    <a:p>
                      <a:endParaRPr lang="zh-CN" altLang="en-US"/>
                    </a:p>
                  </a:txBody>
                  <a:tcPr/>
                </a:tc>
                <a:extLst>
                  <a:ext uri="{0D108BD9-81ED-4DB2-BD59-A6C34878D82A}">
                    <a16:rowId xmlns:a16="http://schemas.microsoft.com/office/drawing/2014/main" val="51403136"/>
                  </a:ext>
                </a:extLst>
              </a:tr>
              <a:tr h="287063">
                <a:tc rowSpan="4">
                  <a:txBody>
                    <a:bodyPr/>
                    <a:lstStyle/>
                    <a:p>
                      <a:pPr algn="ctr" fontAlgn="ctr"/>
                      <a:r>
                        <a:rPr lang="zh-CN" altLang="en-US" sz="1400" b="1" u="none" strike="noStrike" dirty="0">
                          <a:solidFill>
                            <a:srgbClr val="FF0000"/>
                          </a:solidFill>
                          <a:effectLst/>
                        </a:rPr>
                        <a:t>围护墙</a:t>
                      </a:r>
                      <a:endParaRPr lang="en-US" altLang="zh-CN" sz="1400" b="1" u="none" strike="noStrike" dirty="0">
                        <a:solidFill>
                          <a:srgbClr val="FF0000"/>
                        </a:solidFill>
                        <a:effectLst/>
                      </a:endParaRPr>
                    </a:p>
                    <a:p>
                      <a:pPr algn="ctr" fontAlgn="ctr"/>
                      <a:r>
                        <a:rPr lang="zh-CN" altLang="en-US" sz="1400" b="1" u="none" strike="noStrike" dirty="0">
                          <a:solidFill>
                            <a:srgbClr val="FF0000"/>
                          </a:solidFill>
                          <a:effectLst/>
                        </a:rPr>
                        <a:t>和</a:t>
                      </a:r>
                      <a:endParaRPr lang="en-US" altLang="zh-CN" sz="1400" b="1" u="none" strike="noStrike" dirty="0">
                        <a:solidFill>
                          <a:srgbClr val="FF0000"/>
                        </a:solidFill>
                        <a:effectLst/>
                      </a:endParaRPr>
                    </a:p>
                    <a:p>
                      <a:pPr algn="ctr" fontAlgn="ctr"/>
                      <a:r>
                        <a:rPr lang="zh-CN" altLang="en-US" sz="1400" b="1" u="none" strike="noStrike" dirty="0">
                          <a:solidFill>
                            <a:srgbClr val="FF0000"/>
                          </a:solidFill>
                          <a:effectLst/>
                        </a:rPr>
                        <a:t>内隔墙</a:t>
                      </a:r>
                      <a:endParaRPr lang="en-US" altLang="zh-CN" sz="1400" b="1" u="none" strike="noStrike" dirty="0">
                        <a:solidFill>
                          <a:srgbClr val="FF0000"/>
                        </a:solidFill>
                        <a:effectLst/>
                      </a:endParaRPr>
                    </a:p>
                    <a:p>
                      <a:pPr algn="ctr" fontAlgn="ctr"/>
                      <a:r>
                        <a:rPr lang="zh-CN" altLang="en-US" sz="1400" b="1" u="none" strike="noStrike" dirty="0">
                          <a:solidFill>
                            <a:schemeClr val="bg2">
                              <a:lumMod val="25000"/>
                            </a:schemeClr>
                          </a:solidFill>
                          <a:effectLst/>
                        </a:rPr>
                        <a:t>（</a:t>
                      </a:r>
                      <a:r>
                        <a:rPr lang="en-US" altLang="zh-CN" sz="1400" b="1" u="none" strike="noStrike" dirty="0">
                          <a:solidFill>
                            <a:schemeClr val="bg2">
                              <a:lumMod val="25000"/>
                            </a:schemeClr>
                          </a:solidFill>
                          <a:effectLst/>
                        </a:rPr>
                        <a:t>20</a:t>
                      </a:r>
                      <a:r>
                        <a:rPr lang="zh-CN" altLang="en-US" sz="1400" b="1" u="none" strike="noStrike" dirty="0">
                          <a:solidFill>
                            <a:schemeClr val="bg2">
                              <a:lumMod val="25000"/>
                            </a:schemeClr>
                          </a:solidFill>
                          <a:effectLst/>
                        </a:rPr>
                        <a:t>分）</a:t>
                      </a:r>
                      <a:endParaRPr lang="zh-CN" altLang="en-US" sz="1400" b="1" i="0" u="none" strike="noStrike" dirty="0">
                        <a:solidFill>
                          <a:schemeClr val="bg2">
                            <a:lumMod val="25000"/>
                          </a:schemeClr>
                        </a:solidFill>
                        <a:effectLst/>
                        <a:latin typeface="+mn-ea"/>
                        <a:ea typeface="+mn-ea"/>
                      </a:endParaRPr>
                    </a:p>
                  </a:txBody>
                  <a:tcPr marL="89427" marR="89427" marT="44713" marB="44713" anchor="ctr"/>
                </a:tc>
                <a:tc>
                  <a:txBody>
                    <a:bodyPr/>
                    <a:lstStyle/>
                    <a:p>
                      <a:pPr algn="ctr" fontAlgn="ctr"/>
                      <a:r>
                        <a:rPr lang="zh-CN" altLang="en-US" sz="1200" b="0" u="none" strike="noStrike" dirty="0">
                          <a:solidFill>
                            <a:schemeClr val="bg2">
                              <a:lumMod val="25000"/>
                            </a:schemeClr>
                          </a:solidFill>
                          <a:effectLst/>
                        </a:rPr>
                        <a:t>非承重维护墙非砌筑</a:t>
                      </a:r>
                      <a:endParaRPr lang="zh-CN" altLang="en-US"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zh-CN" altLang="en-US" sz="1200" b="0" u="none" strike="noStrike" dirty="0">
                          <a:solidFill>
                            <a:schemeClr val="bg2">
                              <a:lumMod val="25000"/>
                            </a:schemeClr>
                          </a:solidFill>
                          <a:effectLst/>
                        </a:rPr>
                        <a:t>比例≥</a:t>
                      </a:r>
                      <a:r>
                        <a:rPr lang="en-US" altLang="zh-CN" sz="1200" b="0" u="none" strike="noStrike" dirty="0">
                          <a:solidFill>
                            <a:schemeClr val="bg2">
                              <a:lumMod val="25000"/>
                            </a:schemeClr>
                          </a:solidFill>
                          <a:effectLst/>
                        </a:rPr>
                        <a:t>80%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5</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rowSpan="4">
                  <a:txBody>
                    <a:bodyPr/>
                    <a:lstStyle/>
                    <a:p>
                      <a:pPr algn="ctr" fontAlgn="ctr"/>
                      <a:r>
                        <a:rPr lang="en-US" altLang="zh-CN" sz="1200" b="0" u="none" strike="noStrike" dirty="0">
                          <a:solidFill>
                            <a:srgbClr val="FF0000"/>
                          </a:solidFill>
                          <a:effectLst/>
                        </a:rPr>
                        <a:t>10</a:t>
                      </a:r>
                      <a:endParaRPr lang="en-US" altLang="zh-CN" sz="1200" b="0" i="0" u="none" strike="noStrike" dirty="0">
                        <a:solidFill>
                          <a:srgbClr val="FF0000"/>
                        </a:solidFill>
                        <a:effectLst/>
                        <a:latin typeface="微软雅黑" panose="020B0503020204020204" pitchFamily="34" charset="-122"/>
                        <a:ea typeface="微软雅黑" panose="020B0503020204020204" pitchFamily="34" charset="-122"/>
                      </a:endParaRPr>
                    </a:p>
                  </a:txBody>
                  <a:tcPr marL="89427" marR="89427" marT="44713" marB="44713" anchor="ctr"/>
                </a:tc>
                <a:extLst>
                  <a:ext uri="{0D108BD9-81ED-4DB2-BD59-A6C34878D82A}">
                    <a16:rowId xmlns:a16="http://schemas.microsoft.com/office/drawing/2014/main" val="2786361434"/>
                  </a:ext>
                </a:extLst>
              </a:tr>
              <a:tr h="287063">
                <a:tc vMerge="1">
                  <a:txBody>
                    <a:bodyPr/>
                    <a:lstStyle/>
                    <a:p>
                      <a:endParaRPr lang="zh-CN" altLang="en-US"/>
                    </a:p>
                  </a:txBody>
                  <a:tcPr/>
                </a:tc>
                <a:tc>
                  <a:txBody>
                    <a:bodyPr/>
                    <a:lstStyle/>
                    <a:p>
                      <a:pPr algn="ctr" fontAlgn="ctr"/>
                      <a:r>
                        <a:rPr lang="zh-CN" altLang="en-US" sz="1200" b="0" u="none" strike="noStrike" dirty="0">
                          <a:solidFill>
                            <a:schemeClr val="bg2">
                              <a:lumMod val="25000"/>
                            </a:schemeClr>
                          </a:solidFill>
                          <a:effectLst/>
                        </a:rPr>
                        <a:t>墙体 保温 隔热 装饰一体化</a:t>
                      </a:r>
                      <a:endParaRPr lang="zh-CN" altLang="en-US"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50%≤</a:t>
                      </a:r>
                      <a:r>
                        <a:rPr lang="zh-CN" altLang="en-US" sz="1200" b="0" u="none" strike="noStrike" dirty="0">
                          <a:solidFill>
                            <a:schemeClr val="bg2">
                              <a:lumMod val="25000"/>
                            </a:schemeClr>
                          </a:solidFill>
                          <a:effectLst/>
                        </a:rPr>
                        <a:t>比例≤</a:t>
                      </a:r>
                      <a:r>
                        <a:rPr lang="en-US" altLang="zh-CN" sz="1200" b="0" u="none" strike="noStrike" dirty="0">
                          <a:solidFill>
                            <a:schemeClr val="bg2">
                              <a:lumMod val="25000"/>
                            </a:schemeClr>
                          </a:solidFill>
                          <a:effectLst/>
                        </a:rPr>
                        <a:t>80%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2</a:t>
                      </a:r>
                      <a:r>
                        <a:rPr lang="zh-CN" altLang="en-US" sz="1200" b="0" u="none" strike="noStrike" dirty="0">
                          <a:solidFill>
                            <a:schemeClr val="bg2">
                              <a:lumMod val="25000"/>
                            </a:schemeClr>
                          </a:solidFill>
                          <a:effectLst/>
                        </a:rPr>
                        <a:t>～</a:t>
                      </a:r>
                      <a:r>
                        <a:rPr lang="en-US" altLang="zh-CN" sz="1200" b="0" u="none" strike="noStrike" dirty="0">
                          <a:solidFill>
                            <a:schemeClr val="bg2">
                              <a:lumMod val="25000"/>
                            </a:schemeClr>
                          </a:solidFill>
                          <a:effectLst/>
                        </a:rPr>
                        <a:t>5*</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vMerge="1">
                  <a:txBody>
                    <a:bodyPr/>
                    <a:lstStyle/>
                    <a:p>
                      <a:endParaRPr lang="zh-CN" altLang="en-US"/>
                    </a:p>
                  </a:txBody>
                  <a:tcPr/>
                </a:tc>
                <a:extLst>
                  <a:ext uri="{0D108BD9-81ED-4DB2-BD59-A6C34878D82A}">
                    <a16:rowId xmlns:a16="http://schemas.microsoft.com/office/drawing/2014/main" val="2330981152"/>
                  </a:ext>
                </a:extLst>
              </a:tr>
              <a:tr h="287063">
                <a:tc vMerge="1">
                  <a:txBody>
                    <a:bodyPr/>
                    <a:lstStyle/>
                    <a:p>
                      <a:endParaRPr lang="zh-CN" altLang="en-US"/>
                    </a:p>
                  </a:txBody>
                  <a:tcPr/>
                </a:tc>
                <a:tc>
                  <a:txBody>
                    <a:bodyPr/>
                    <a:lstStyle/>
                    <a:p>
                      <a:pPr algn="ctr" fontAlgn="ctr"/>
                      <a:r>
                        <a:rPr lang="zh-CN" altLang="en-US" sz="1200" b="0" u="none" strike="noStrike" dirty="0">
                          <a:solidFill>
                            <a:schemeClr val="bg2">
                              <a:lumMod val="25000"/>
                            </a:schemeClr>
                          </a:solidFill>
                          <a:effectLst/>
                        </a:rPr>
                        <a:t>内隔墙非砌筑</a:t>
                      </a:r>
                      <a:endParaRPr lang="zh-CN" altLang="en-US"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zh-CN" altLang="en-US" sz="1200" b="0" u="none" strike="noStrike" dirty="0">
                          <a:solidFill>
                            <a:schemeClr val="bg2">
                              <a:lumMod val="25000"/>
                            </a:schemeClr>
                          </a:solidFill>
                          <a:effectLst/>
                        </a:rPr>
                        <a:t>比例≥</a:t>
                      </a:r>
                      <a:r>
                        <a:rPr lang="en-US" altLang="zh-CN" sz="1200" b="0" u="none" strike="noStrike" dirty="0">
                          <a:solidFill>
                            <a:schemeClr val="bg2">
                              <a:lumMod val="25000"/>
                            </a:schemeClr>
                          </a:solidFill>
                          <a:effectLst/>
                        </a:rPr>
                        <a:t>50%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5</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vMerge="1">
                  <a:txBody>
                    <a:bodyPr/>
                    <a:lstStyle/>
                    <a:p>
                      <a:endParaRPr lang="zh-CN" altLang="en-US"/>
                    </a:p>
                  </a:txBody>
                  <a:tcPr/>
                </a:tc>
                <a:extLst>
                  <a:ext uri="{0D108BD9-81ED-4DB2-BD59-A6C34878D82A}">
                    <a16:rowId xmlns:a16="http://schemas.microsoft.com/office/drawing/2014/main" val="2774870460"/>
                  </a:ext>
                </a:extLst>
              </a:tr>
              <a:tr h="287063">
                <a:tc vMerge="1">
                  <a:txBody>
                    <a:bodyPr/>
                    <a:lstStyle/>
                    <a:p>
                      <a:endParaRPr lang="zh-CN" altLang="en-US"/>
                    </a:p>
                  </a:txBody>
                  <a:tcPr/>
                </a:tc>
                <a:tc>
                  <a:txBody>
                    <a:bodyPr/>
                    <a:lstStyle/>
                    <a:p>
                      <a:pPr algn="ctr" fontAlgn="ctr"/>
                      <a:r>
                        <a:rPr lang="zh-CN" altLang="en-US" sz="1200" b="0" u="none" strike="noStrike" dirty="0">
                          <a:solidFill>
                            <a:schemeClr val="bg2">
                              <a:lumMod val="25000"/>
                            </a:schemeClr>
                          </a:solidFill>
                          <a:effectLst/>
                        </a:rPr>
                        <a:t>墙体 管线 装饰一体化</a:t>
                      </a:r>
                      <a:endParaRPr lang="zh-CN" altLang="en-US"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50%≤</a:t>
                      </a:r>
                      <a:r>
                        <a:rPr lang="zh-CN" altLang="en-US" sz="1200" b="0" u="none" strike="noStrike" dirty="0">
                          <a:solidFill>
                            <a:schemeClr val="bg2">
                              <a:lumMod val="25000"/>
                            </a:schemeClr>
                          </a:solidFill>
                          <a:effectLst/>
                        </a:rPr>
                        <a:t>比例≤</a:t>
                      </a:r>
                      <a:r>
                        <a:rPr lang="en-US" altLang="zh-CN" sz="1200" b="0" u="none" strike="noStrike" dirty="0">
                          <a:solidFill>
                            <a:schemeClr val="bg2">
                              <a:lumMod val="25000"/>
                            </a:schemeClr>
                          </a:solidFill>
                          <a:effectLst/>
                        </a:rPr>
                        <a:t>80%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2</a:t>
                      </a:r>
                      <a:r>
                        <a:rPr lang="zh-CN" altLang="en-US" sz="1200" b="0" u="none" strike="noStrike" dirty="0">
                          <a:solidFill>
                            <a:schemeClr val="bg2">
                              <a:lumMod val="25000"/>
                            </a:schemeClr>
                          </a:solidFill>
                          <a:effectLst/>
                        </a:rPr>
                        <a:t>～</a:t>
                      </a:r>
                      <a:r>
                        <a:rPr lang="en-US" altLang="zh-CN" sz="1200" b="0" u="none" strike="noStrike" dirty="0">
                          <a:solidFill>
                            <a:schemeClr val="bg2">
                              <a:lumMod val="25000"/>
                            </a:schemeClr>
                          </a:solidFill>
                          <a:effectLst/>
                        </a:rPr>
                        <a:t>5*</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vMerge="1">
                  <a:txBody>
                    <a:bodyPr/>
                    <a:lstStyle/>
                    <a:p>
                      <a:endParaRPr lang="zh-CN" altLang="en-US"/>
                    </a:p>
                  </a:txBody>
                  <a:tcPr/>
                </a:tc>
                <a:extLst>
                  <a:ext uri="{0D108BD9-81ED-4DB2-BD59-A6C34878D82A}">
                    <a16:rowId xmlns:a16="http://schemas.microsoft.com/office/drawing/2014/main" val="1615969712"/>
                  </a:ext>
                </a:extLst>
              </a:tr>
              <a:tr h="287063">
                <a:tc rowSpan="5">
                  <a:txBody>
                    <a:bodyPr/>
                    <a:lstStyle/>
                    <a:p>
                      <a:pPr algn="ctr" fontAlgn="ctr"/>
                      <a:r>
                        <a:rPr lang="zh-CN" altLang="en-US" sz="1400" b="1" u="none" strike="noStrike" dirty="0">
                          <a:solidFill>
                            <a:srgbClr val="FF0000"/>
                          </a:solidFill>
                          <a:effectLst/>
                        </a:rPr>
                        <a:t>装修</a:t>
                      </a:r>
                      <a:endParaRPr lang="en-US" altLang="zh-CN" sz="1400" b="1" u="none" strike="noStrike" dirty="0">
                        <a:solidFill>
                          <a:srgbClr val="FF0000"/>
                        </a:solidFill>
                        <a:effectLst/>
                      </a:endParaRPr>
                    </a:p>
                    <a:p>
                      <a:pPr algn="ctr" fontAlgn="ctr"/>
                      <a:r>
                        <a:rPr lang="zh-CN" altLang="en-US" sz="1400" b="1" u="none" strike="noStrike" dirty="0">
                          <a:solidFill>
                            <a:srgbClr val="FF0000"/>
                          </a:solidFill>
                          <a:effectLst/>
                        </a:rPr>
                        <a:t>和</a:t>
                      </a:r>
                      <a:endParaRPr lang="en-US" altLang="zh-CN" sz="1400" b="1" u="none" strike="noStrike" dirty="0">
                        <a:solidFill>
                          <a:srgbClr val="FF0000"/>
                        </a:solidFill>
                        <a:effectLst/>
                      </a:endParaRPr>
                    </a:p>
                    <a:p>
                      <a:pPr algn="ctr" fontAlgn="ctr"/>
                      <a:r>
                        <a:rPr lang="zh-CN" altLang="en-US" sz="1400" b="1" u="none" strike="noStrike" dirty="0">
                          <a:solidFill>
                            <a:srgbClr val="FF0000"/>
                          </a:solidFill>
                          <a:effectLst/>
                        </a:rPr>
                        <a:t>设备管线</a:t>
                      </a:r>
                      <a:endParaRPr lang="en-US" altLang="zh-CN" sz="1400" b="1" u="none" strike="noStrike" dirty="0">
                        <a:solidFill>
                          <a:srgbClr val="FF0000"/>
                        </a:solidFill>
                        <a:effectLst/>
                      </a:endParaRPr>
                    </a:p>
                    <a:p>
                      <a:pPr algn="ctr" fontAlgn="ctr"/>
                      <a:r>
                        <a:rPr lang="zh-CN" altLang="en-US" sz="1400" b="1" u="none" strike="noStrike" dirty="0">
                          <a:solidFill>
                            <a:schemeClr val="bg2">
                              <a:lumMod val="25000"/>
                            </a:schemeClr>
                          </a:solidFill>
                          <a:effectLst/>
                        </a:rPr>
                        <a:t>（</a:t>
                      </a:r>
                      <a:r>
                        <a:rPr lang="en-US" altLang="zh-CN" sz="1400" b="1" u="none" strike="noStrike" dirty="0">
                          <a:solidFill>
                            <a:schemeClr val="bg2">
                              <a:lumMod val="25000"/>
                            </a:schemeClr>
                          </a:solidFill>
                          <a:effectLst/>
                        </a:rPr>
                        <a:t>30</a:t>
                      </a:r>
                      <a:r>
                        <a:rPr lang="zh-CN" altLang="en-US" sz="1400" b="1" u="none" strike="noStrike" dirty="0">
                          <a:solidFill>
                            <a:schemeClr val="bg2">
                              <a:lumMod val="25000"/>
                            </a:schemeClr>
                          </a:solidFill>
                          <a:effectLst/>
                        </a:rPr>
                        <a:t>分）</a:t>
                      </a:r>
                      <a:endParaRPr lang="zh-CN" altLang="en-US" sz="1400" b="1" i="0" u="none" strike="noStrike" dirty="0">
                        <a:solidFill>
                          <a:schemeClr val="bg2">
                            <a:lumMod val="25000"/>
                          </a:schemeClr>
                        </a:solidFill>
                        <a:effectLst/>
                        <a:latin typeface="+mn-ea"/>
                        <a:ea typeface="+mn-ea"/>
                      </a:endParaRPr>
                    </a:p>
                  </a:txBody>
                  <a:tcPr marL="89427" marR="89427" marT="44713" marB="44713" anchor="ctr"/>
                </a:tc>
                <a:tc>
                  <a:txBody>
                    <a:bodyPr/>
                    <a:lstStyle/>
                    <a:p>
                      <a:pPr algn="ctr" fontAlgn="ctr"/>
                      <a:r>
                        <a:rPr lang="zh-CN" altLang="en-US" sz="1200" b="0" u="none" strike="noStrike">
                          <a:solidFill>
                            <a:srgbClr val="FF0000"/>
                          </a:solidFill>
                          <a:effectLst/>
                        </a:rPr>
                        <a:t>全装修</a:t>
                      </a:r>
                      <a:endParaRPr lang="zh-CN" altLang="en-US" sz="1200" b="0" i="0" u="none" strike="noStrike">
                        <a:solidFill>
                          <a:srgbClr val="FF0000"/>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zh-CN" altLang="en-US" sz="1200" b="0" u="none" strike="noStrike" dirty="0">
                          <a:solidFill>
                            <a:srgbClr val="FF0000"/>
                          </a:solidFill>
                          <a:effectLst/>
                        </a:rPr>
                        <a:t>－</a:t>
                      </a:r>
                      <a:endParaRPr lang="zh-CN" altLang="en-US" sz="1200" b="0" i="0" u="none" strike="noStrike" dirty="0">
                        <a:solidFill>
                          <a:srgbClr val="FF0000"/>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rgbClr val="000000"/>
                          </a:solidFill>
                          <a:effectLst/>
                        </a:rPr>
                        <a:t>6</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rgbClr val="FF0000"/>
                          </a:solidFill>
                          <a:effectLst/>
                        </a:rPr>
                        <a:t>6</a:t>
                      </a:r>
                      <a:endParaRPr lang="en-US" altLang="zh-CN" sz="1200" b="0" i="0" u="none" strike="noStrike" dirty="0">
                        <a:solidFill>
                          <a:srgbClr val="FF0000"/>
                        </a:solidFill>
                        <a:effectLst/>
                        <a:latin typeface="微软雅黑" panose="020B0503020204020204" pitchFamily="34" charset="-122"/>
                        <a:ea typeface="微软雅黑" panose="020B0503020204020204" pitchFamily="34" charset="-122"/>
                      </a:endParaRPr>
                    </a:p>
                  </a:txBody>
                  <a:tcPr marL="10211" marR="10211" marT="10211" marB="0" anchor="ctr"/>
                </a:tc>
                <a:extLst>
                  <a:ext uri="{0D108BD9-81ED-4DB2-BD59-A6C34878D82A}">
                    <a16:rowId xmlns:a16="http://schemas.microsoft.com/office/drawing/2014/main" val="1357050191"/>
                  </a:ext>
                </a:extLst>
              </a:tr>
              <a:tr h="287063">
                <a:tc vMerge="1">
                  <a:txBody>
                    <a:bodyPr/>
                    <a:lstStyle/>
                    <a:p>
                      <a:endParaRPr lang="zh-CN" altLang="en-US"/>
                    </a:p>
                  </a:txBody>
                  <a:tcPr/>
                </a:tc>
                <a:tc>
                  <a:txBody>
                    <a:bodyPr/>
                    <a:lstStyle/>
                    <a:p>
                      <a:pPr algn="ctr" fontAlgn="ctr"/>
                      <a:r>
                        <a:rPr lang="zh-CN" altLang="en-US" sz="1200" b="0" u="none" strike="noStrike" dirty="0">
                          <a:solidFill>
                            <a:schemeClr val="bg2">
                              <a:lumMod val="25000"/>
                            </a:schemeClr>
                          </a:solidFill>
                          <a:effectLst/>
                        </a:rPr>
                        <a:t>干式工法的楼面 地面</a:t>
                      </a:r>
                      <a:endParaRPr lang="zh-CN" altLang="en-US"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zh-CN" altLang="en-US" sz="1200" b="0" u="none" strike="noStrike">
                          <a:solidFill>
                            <a:schemeClr val="bg2">
                              <a:lumMod val="25000"/>
                            </a:schemeClr>
                          </a:solidFill>
                          <a:effectLst/>
                        </a:rPr>
                        <a:t>比例≥</a:t>
                      </a:r>
                      <a:r>
                        <a:rPr lang="en-US" altLang="zh-CN" sz="1200" b="0" u="none" strike="noStrike">
                          <a:solidFill>
                            <a:schemeClr val="bg2">
                              <a:lumMod val="25000"/>
                            </a:schemeClr>
                          </a:solidFill>
                          <a:effectLst/>
                        </a:rPr>
                        <a:t>70%</a:t>
                      </a:r>
                      <a:endParaRPr lang="en-US" altLang="zh-CN" sz="1200" b="0" i="0" u="none" strike="noStrike">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6</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rowSpan="4">
                  <a:txBody>
                    <a:bodyPr/>
                    <a:lstStyle/>
                    <a:p>
                      <a:pPr algn="ctr" fontAlgn="ctr"/>
                      <a:r>
                        <a:rPr lang="en-US" altLang="zh-CN" sz="1400" b="1" u="none" strike="noStrike">
                          <a:solidFill>
                            <a:srgbClr val="FF0000"/>
                          </a:solidFill>
                          <a:effectLst/>
                        </a:rPr>
                        <a:t>—</a:t>
                      </a:r>
                      <a:endParaRPr lang="en-US" altLang="zh-CN" sz="1400" b="1" i="0" u="none" strike="noStrike">
                        <a:solidFill>
                          <a:srgbClr val="FF0000"/>
                        </a:solidFill>
                        <a:effectLst/>
                        <a:latin typeface="+mn-ea"/>
                        <a:ea typeface="+mn-ea"/>
                      </a:endParaRPr>
                    </a:p>
                  </a:txBody>
                  <a:tcPr marL="89427" marR="89427" marT="44713" marB="44713" anchor="ctr"/>
                </a:tc>
                <a:extLst>
                  <a:ext uri="{0D108BD9-81ED-4DB2-BD59-A6C34878D82A}">
                    <a16:rowId xmlns:a16="http://schemas.microsoft.com/office/drawing/2014/main" val="2626957185"/>
                  </a:ext>
                </a:extLst>
              </a:tr>
              <a:tr h="287063">
                <a:tc vMerge="1">
                  <a:txBody>
                    <a:bodyPr/>
                    <a:lstStyle/>
                    <a:p>
                      <a:endParaRPr lang="zh-CN" altLang="en-US"/>
                    </a:p>
                  </a:txBody>
                  <a:tcPr/>
                </a:tc>
                <a:tc>
                  <a:txBody>
                    <a:bodyPr/>
                    <a:lstStyle/>
                    <a:p>
                      <a:pPr algn="ctr" fontAlgn="ctr"/>
                      <a:r>
                        <a:rPr lang="zh-CN" altLang="en-US" sz="1200" b="0" u="none" strike="noStrike" dirty="0">
                          <a:solidFill>
                            <a:schemeClr val="bg2">
                              <a:lumMod val="25000"/>
                            </a:schemeClr>
                          </a:solidFill>
                          <a:effectLst/>
                        </a:rPr>
                        <a:t>集成厨房</a:t>
                      </a:r>
                      <a:endParaRPr lang="zh-CN" altLang="en-US"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70%≤</a:t>
                      </a:r>
                      <a:r>
                        <a:rPr lang="zh-CN" altLang="en-US" sz="1200" b="0" u="none" strike="noStrike" dirty="0">
                          <a:solidFill>
                            <a:schemeClr val="bg2">
                              <a:lumMod val="25000"/>
                            </a:schemeClr>
                          </a:solidFill>
                          <a:effectLst/>
                        </a:rPr>
                        <a:t>比例≤</a:t>
                      </a:r>
                      <a:r>
                        <a:rPr lang="en-US" altLang="zh-CN" sz="1200" b="0" u="none" strike="noStrike" dirty="0">
                          <a:solidFill>
                            <a:schemeClr val="bg2">
                              <a:lumMod val="25000"/>
                            </a:schemeClr>
                          </a:solidFill>
                          <a:effectLst/>
                        </a:rPr>
                        <a:t>90%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3</a:t>
                      </a:r>
                      <a:r>
                        <a:rPr lang="zh-CN" altLang="en-US" sz="1200" b="0" u="none" strike="noStrike" dirty="0">
                          <a:solidFill>
                            <a:schemeClr val="bg2">
                              <a:lumMod val="25000"/>
                            </a:schemeClr>
                          </a:solidFill>
                          <a:effectLst/>
                        </a:rPr>
                        <a:t>～</a:t>
                      </a:r>
                      <a:r>
                        <a:rPr lang="en-US" altLang="zh-CN" sz="1200" b="0" u="none" strike="noStrike" dirty="0">
                          <a:solidFill>
                            <a:schemeClr val="bg2">
                              <a:lumMod val="25000"/>
                            </a:schemeClr>
                          </a:solidFill>
                          <a:effectLst/>
                        </a:rPr>
                        <a:t>6*</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vMerge="1">
                  <a:txBody>
                    <a:bodyPr/>
                    <a:lstStyle/>
                    <a:p>
                      <a:endParaRPr lang="zh-CN" altLang="en-US"/>
                    </a:p>
                  </a:txBody>
                  <a:tcPr/>
                </a:tc>
                <a:extLst>
                  <a:ext uri="{0D108BD9-81ED-4DB2-BD59-A6C34878D82A}">
                    <a16:rowId xmlns:a16="http://schemas.microsoft.com/office/drawing/2014/main" val="2448970512"/>
                  </a:ext>
                </a:extLst>
              </a:tr>
              <a:tr h="287063">
                <a:tc vMerge="1">
                  <a:txBody>
                    <a:bodyPr/>
                    <a:lstStyle/>
                    <a:p>
                      <a:endParaRPr lang="zh-CN" altLang="en-US"/>
                    </a:p>
                  </a:txBody>
                  <a:tcPr/>
                </a:tc>
                <a:tc>
                  <a:txBody>
                    <a:bodyPr/>
                    <a:lstStyle/>
                    <a:p>
                      <a:pPr algn="ctr" fontAlgn="ctr"/>
                      <a:r>
                        <a:rPr lang="zh-CN" altLang="en-US" sz="1200" b="0" u="none" strike="noStrike">
                          <a:solidFill>
                            <a:schemeClr val="bg2">
                              <a:lumMod val="25000"/>
                            </a:schemeClr>
                          </a:solidFill>
                          <a:effectLst/>
                        </a:rPr>
                        <a:t>集成卫生间</a:t>
                      </a:r>
                      <a:endParaRPr lang="zh-CN" altLang="en-US" sz="1200" b="0" i="0" u="none" strike="noStrike">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70%≤</a:t>
                      </a:r>
                      <a:r>
                        <a:rPr lang="zh-CN" altLang="en-US" sz="1200" b="0" u="none" strike="noStrike" dirty="0">
                          <a:solidFill>
                            <a:schemeClr val="bg2">
                              <a:lumMod val="25000"/>
                            </a:schemeClr>
                          </a:solidFill>
                          <a:effectLst/>
                        </a:rPr>
                        <a:t>比例≤</a:t>
                      </a:r>
                      <a:r>
                        <a:rPr lang="en-US" altLang="zh-CN" sz="1200" b="0" u="none" strike="noStrike" dirty="0">
                          <a:solidFill>
                            <a:schemeClr val="bg2">
                              <a:lumMod val="25000"/>
                            </a:schemeClr>
                          </a:solidFill>
                          <a:effectLst/>
                        </a:rPr>
                        <a:t>90%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3</a:t>
                      </a:r>
                      <a:r>
                        <a:rPr lang="zh-CN" altLang="en-US" sz="1200" b="0" u="none" strike="noStrike" dirty="0">
                          <a:solidFill>
                            <a:schemeClr val="bg2">
                              <a:lumMod val="25000"/>
                            </a:schemeClr>
                          </a:solidFill>
                          <a:effectLst/>
                        </a:rPr>
                        <a:t>～</a:t>
                      </a:r>
                      <a:r>
                        <a:rPr lang="en-US" altLang="zh-CN" sz="1200" b="0" u="none" strike="noStrike" dirty="0">
                          <a:solidFill>
                            <a:schemeClr val="bg2">
                              <a:lumMod val="25000"/>
                            </a:schemeClr>
                          </a:solidFill>
                          <a:effectLst/>
                        </a:rPr>
                        <a:t>6*</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vMerge="1">
                  <a:txBody>
                    <a:bodyPr/>
                    <a:lstStyle/>
                    <a:p>
                      <a:endParaRPr lang="zh-CN" altLang="en-US"/>
                    </a:p>
                  </a:txBody>
                  <a:tcPr/>
                </a:tc>
                <a:extLst>
                  <a:ext uri="{0D108BD9-81ED-4DB2-BD59-A6C34878D82A}">
                    <a16:rowId xmlns:a16="http://schemas.microsoft.com/office/drawing/2014/main" val="600746066"/>
                  </a:ext>
                </a:extLst>
              </a:tr>
              <a:tr h="287063">
                <a:tc vMerge="1">
                  <a:txBody>
                    <a:bodyPr/>
                    <a:lstStyle/>
                    <a:p>
                      <a:endParaRPr lang="zh-CN" altLang="en-US"/>
                    </a:p>
                  </a:txBody>
                  <a:tcPr/>
                </a:tc>
                <a:tc>
                  <a:txBody>
                    <a:bodyPr/>
                    <a:lstStyle/>
                    <a:p>
                      <a:pPr algn="ctr" fontAlgn="ctr"/>
                      <a:r>
                        <a:rPr lang="zh-CN" altLang="en-US" sz="1200" b="0" u="none" strike="noStrike" dirty="0">
                          <a:solidFill>
                            <a:schemeClr val="bg2">
                              <a:lumMod val="25000"/>
                            </a:schemeClr>
                          </a:solidFill>
                          <a:effectLst/>
                        </a:rPr>
                        <a:t>管线分离</a:t>
                      </a:r>
                      <a:endParaRPr lang="zh-CN" altLang="en-US"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50%≤</a:t>
                      </a:r>
                      <a:r>
                        <a:rPr lang="zh-CN" altLang="en-US" sz="1200" b="0" u="none" strike="noStrike" dirty="0">
                          <a:solidFill>
                            <a:schemeClr val="bg2">
                              <a:lumMod val="25000"/>
                            </a:schemeClr>
                          </a:solidFill>
                          <a:effectLst/>
                        </a:rPr>
                        <a:t>比例≤</a:t>
                      </a:r>
                      <a:r>
                        <a:rPr lang="en-US" altLang="zh-CN" sz="1200" b="0" u="none" strike="noStrike" dirty="0">
                          <a:solidFill>
                            <a:schemeClr val="bg2">
                              <a:lumMod val="25000"/>
                            </a:schemeClr>
                          </a:solidFill>
                          <a:effectLst/>
                        </a:rPr>
                        <a:t>70%</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a:txBody>
                    <a:bodyPr/>
                    <a:lstStyle/>
                    <a:p>
                      <a:pPr algn="ctr" fontAlgn="ctr"/>
                      <a:r>
                        <a:rPr lang="en-US" altLang="zh-CN" sz="1200" b="0" u="none" strike="noStrike" dirty="0">
                          <a:solidFill>
                            <a:schemeClr val="bg2">
                              <a:lumMod val="25000"/>
                            </a:schemeClr>
                          </a:solidFill>
                          <a:effectLst/>
                        </a:rPr>
                        <a:t>4</a:t>
                      </a:r>
                      <a:r>
                        <a:rPr lang="zh-CN" altLang="en-US" sz="1200" b="0" u="none" strike="noStrike" dirty="0">
                          <a:solidFill>
                            <a:schemeClr val="bg2">
                              <a:lumMod val="25000"/>
                            </a:schemeClr>
                          </a:solidFill>
                          <a:effectLst/>
                        </a:rPr>
                        <a:t>～</a:t>
                      </a:r>
                      <a:r>
                        <a:rPr lang="en-US" altLang="zh-CN" sz="1200" b="0" u="none" strike="noStrike" dirty="0">
                          <a:solidFill>
                            <a:schemeClr val="bg2">
                              <a:lumMod val="25000"/>
                            </a:schemeClr>
                          </a:solidFill>
                          <a:effectLst/>
                        </a:rPr>
                        <a:t>6*</a:t>
                      </a:r>
                      <a:endParaRPr lang="en-US" altLang="zh-CN" sz="1200" b="0" i="0" u="none" strike="noStrike" dirty="0">
                        <a:solidFill>
                          <a:schemeClr val="bg2">
                            <a:lumMod val="25000"/>
                          </a:schemeClr>
                        </a:solidFill>
                        <a:effectLst/>
                        <a:latin typeface="微软雅黑" panose="020B0503020204020204" pitchFamily="34" charset="-122"/>
                        <a:ea typeface="微软雅黑" panose="020B0503020204020204" pitchFamily="34" charset="-122"/>
                      </a:endParaRPr>
                    </a:p>
                  </a:txBody>
                  <a:tcPr marL="10211" marR="10211" marT="10211" marB="0" anchor="ctr"/>
                </a:tc>
                <a:tc vMerge="1">
                  <a:txBody>
                    <a:bodyPr/>
                    <a:lstStyle/>
                    <a:p>
                      <a:endParaRPr lang="zh-CN" altLang="en-US"/>
                    </a:p>
                  </a:txBody>
                  <a:tcPr/>
                </a:tc>
                <a:extLst>
                  <a:ext uri="{0D108BD9-81ED-4DB2-BD59-A6C34878D82A}">
                    <a16:rowId xmlns:a16="http://schemas.microsoft.com/office/drawing/2014/main" val="2881899922"/>
                  </a:ext>
                </a:extLst>
              </a:tr>
            </a:tbl>
          </a:graphicData>
        </a:graphic>
      </p:graphicFrame>
      <p:sp>
        <p:nvSpPr>
          <p:cNvPr id="4" name="矩形 3">
            <a:extLst>
              <a:ext uri="{FF2B5EF4-FFF2-40B4-BE49-F238E27FC236}">
                <a16:creationId xmlns:a16="http://schemas.microsoft.com/office/drawing/2014/main" id="{4D802502-BAE7-42FD-8E49-32EBF9A04DE6}"/>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286871054"/>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5" y="178435"/>
            <a:ext cx="3928745" cy="415498"/>
          </a:xfrm>
        </p:spPr>
        <p:txBody>
          <a:bodyPr/>
          <a:lstStyle/>
          <a:p>
            <a:r>
              <a:rPr lang="zh-CN" altLang="en-US" dirty="0"/>
              <a:t>目前装配式存在的问题</a:t>
            </a:r>
          </a:p>
        </p:txBody>
      </p:sp>
      <p:sp>
        <p:nvSpPr>
          <p:cNvPr id="5" name="文本框 4">
            <a:extLst>
              <a:ext uri="{FF2B5EF4-FFF2-40B4-BE49-F238E27FC236}">
                <a16:creationId xmlns:a16="http://schemas.microsoft.com/office/drawing/2014/main" id="{CA1109CD-D1FF-4993-8018-8D30706E80B2}"/>
              </a:ext>
            </a:extLst>
          </p:cNvPr>
          <p:cNvSpPr txBox="1"/>
          <p:nvPr/>
        </p:nvSpPr>
        <p:spPr>
          <a:xfrm>
            <a:off x="1133475" y="1406941"/>
            <a:ext cx="6857999" cy="338554"/>
          </a:xfrm>
          <a:prstGeom prst="rect">
            <a:avLst/>
          </a:prstGeom>
          <a:noFill/>
        </p:spPr>
        <p:txBody>
          <a:bodyPr wrap="square" rtlCol="0">
            <a:spAutoFit/>
          </a:bodyPr>
          <a:lstStyle/>
          <a:p>
            <a:pPr algn="ctr"/>
            <a:r>
              <a:rPr lang="en-US" altLang="zh-CN" sz="1600" b="1" dirty="0">
                <a:solidFill>
                  <a:schemeClr val="bg2">
                    <a:lumMod val="25000"/>
                  </a:schemeClr>
                </a:solidFill>
                <a:latin typeface="宋体" panose="02010600030101010101" pitchFamily="2" charset="-122"/>
                <a:ea typeface="宋体" panose="02010600030101010101" pitchFamily="2" charset="-122"/>
              </a:rPr>
              <a:t> </a:t>
            </a:r>
            <a:r>
              <a:rPr lang="zh-CN" altLang="en-US" sz="1600" b="1" dirty="0">
                <a:solidFill>
                  <a:schemeClr val="bg2">
                    <a:lumMod val="25000"/>
                  </a:schemeClr>
                </a:solidFill>
                <a:latin typeface="宋体" panose="02010600030101010101" pitchFamily="2" charset="-122"/>
                <a:ea typeface="宋体" panose="02010600030101010101" pitchFamily="2" charset="-122"/>
              </a:rPr>
              <a:t>国家标准定额装配式混凝土住宅土建部分估算参考指标</a:t>
            </a:r>
          </a:p>
        </p:txBody>
      </p:sp>
      <p:graphicFrame>
        <p:nvGraphicFramePr>
          <p:cNvPr id="7" name="表格 6">
            <a:extLst>
              <a:ext uri="{FF2B5EF4-FFF2-40B4-BE49-F238E27FC236}">
                <a16:creationId xmlns:a16="http://schemas.microsoft.com/office/drawing/2014/main" id="{49673398-BDFC-44CA-AD3D-620693B748A9}"/>
              </a:ext>
            </a:extLst>
          </p:cNvPr>
          <p:cNvGraphicFramePr>
            <a:graphicFrameLocks noGrp="1"/>
          </p:cNvGraphicFramePr>
          <p:nvPr>
            <p:extLst>
              <p:ext uri="{D42A27DB-BD31-4B8C-83A1-F6EECF244321}">
                <p14:modId xmlns:p14="http://schemas.microsoft.com/office/powerpoint/2010/main" val="2098035125"/>
              </p:ext>
            </p:extLst>
          </p:nvPr>
        </p:nvGraphicFramePr>
        <p:xfrm>
          <a:off x="407035" y="3669305"/>
          <a:ext cx="8294838" cy="1080000"/>
        </p:xfrm>
        <a:graphic>
          <a:graphicData uri="http://schemas.openxmlformats.org/drawingml/2006/table">
            <a:tbl>
              <a:tblPr>
                <a:tableStyleId>{93296810-A885-4BE3-A3E7-6D5BEEA58F35}</a:tableStyleId>
              </a:tblPr>
              <a:tblGrid>
                <a:gridCol w="1382473">
                  <a:extLst>
                    <a:ext uri="{9D8B030D-6E8A-4147-A177-3AD203B41FA5}">
                      <a16:colId xmlns:a16="http://schemas.microsoft.com/office/drawing/2014/main" val="2167685792"/>
                    </a:ext>
                  </a:extLst>
                </a:gridCol>
                <a:gridCol w="1382473">
                  <a:extLst>
                    <a:ext uri="{9D8B030D-6E8A-4147-A177-3AD203B41FA5}">
                      <a16:colId xmlns:a16="http://schemas.microsoft.com/office/drawing/2014/main" val="1953394502"/>
                    </a:ext>
                  </a:extLst>
                </a:gridCol>
                <a:gridCol w="1382473">
                  <a:extLst>
                    <a:ext uri="{9D8B030D-6E8A-4147-A177-3AD203B41FA5}">
                      <a16:colId xmlns:a16="http://schemas.microsoft.com/office/drawing/2014/main" val="3068777651"/>
                    </a:ext>
                  </a:extLst>
                </a:gridCol>
                <a:gridCol w="1382473">
                  <a:extLst>
                    <a:ext uri="{9D8B030D-6E8A-4147-A177-3AD203B41FA5}">
                      <a16:colId xmlns:a16="http://schemas.microsoft.com/office/drawing/2014/main" val="3912901291"/>
                    </a:ext>
                  </a:extLst>
                </a:gridCol>
                <a:gridCol w="1382473">
                  <a:extLst>
                    <a:ext uri="{9D8B030D-6E8A-4147-A177-3AD203B41FA5}">
                      <a16:colId xmlns:a16="http://schemas.microsoft.com/office/drawing/2014/main" val="321330741"/>
                    </a:ext>
                  </a:extLst>
                </a:gridCol>
                <a:gridCol w="1382473">
                  <a:extLst>
                    <a:ext uri="{9D8B030D-6E8A-4147-A177-3AD203B41FA5}">
                      <a16:colId xmlns:a16="http://schemas.microsoft.com/office/drawing/2014/main" val="1269709014"/>
                    </a:ext>
                  </a:extLst>
                </a:gridCol>
              </a:tblGrid>
              <a:tr h="360000">
                <a:tc>
                  <a:txBody>
                    <a:bodyPr/>
                    <a:lstStyle/>
                    <a:p>
                      <a:pPr algn="ctr" fontAlgn="ctr"/>
                      <a:r>
                        <a:rPr lang="zh-CN" altLang="en-US" sz="1400" b="1" u="none" strike="noStrike" dirty="0">
                          <a:solidFill>
                            <a:schemeClr val="bg2">
                              <a:lumMod val="25000"/>
                            </a:schemeClr>
                          </a:solidFill>
                          <a:effectLst/>
                        </a:rPr>
                        <a:t>住宅层数</a:t>
                      </a:r>
                      <a:endParaRPr lang="zh-CN" altLang="en-US" sz="1400" b="1"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1" u="none" strike="noStrike" dirty="0">
                          <a:solidFill>
                            <a:schemeClr val="bg2">
                              <a:lumMod val="25000"/>
                            </a:schemeClr>
                          </a:solidFill>
                          <a:effectLst/>
                        </a:rPr>
                        <a:t>6</a:t>
                      </a:r>
                      <a:r>
                        <a:rPr lang="zh-CN" altLang="en-US" sz="1400" b="1" u="none" strike="noStrike" dirty="0">
                          <a:solidFill>
                            <a:schemeClr val="bg2">
                              <a:lumMod val="25000"/>
                            </a:schemeClr>
                          </a:solidFill>
                          <a:effectLst/>
                        </a:rPr>
                        <a:t>层以下</a:t>
                      </a:r>
                      <a:endParaRPr lang="zh-CN" altLang="en-US" sz="1400" b="1"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1" u="none" strike="noStrike" dirty="0">
                          <a:solidFill>
                            <a:schemeClr val="bg2">
                              <a:lumMod val="25000"/>
                            </a:schemeClr>
                          </a:solidFill>
                          <a:effectLst/>
                        </a:rPr>
                        <a:t>7</a:t>
                      </a:r>
                      <a:r>
                        <a:rPr lang="zh-CN" altLang="en-US" sz="1400" b="1" u="none" strike="noStrike" dirty="0">
                          <a:solidFill>
                            <a:schemeClr val="bg2">
                              <a:lumMod val="25000"/>
                            </a:schemeClr>
                          </a:solidFill>
                          <a:effectLst/>
                        </a:rPr>
                        <a:t>～</a:t>
                      </a:r>
                      <a:r>
                        <a:rPr lang="en-US" altLang="zh-CN" sz="1400" b="1" u="none" strike="noStrike" dirty="0">
                          <a:solidFill>
                            <a:schemeClr val="bg2">
                              <a:lumMod val="25000"/>
                            </a:schemeClr>
                          </a:solidFill>
                          <a:effectLst/>
                        </a:rPr>
                        <a:t>18</a:t>
                      </a:r>
                      <a:r>
                        <a:rPr lang="zh-CN" altLang="en-US" sz="1400" b="1" u="none" strike="noStrike" dirty="0">
                          <a:solidFill>
                            <a:schemeClr val="bg2">
                              <a:lumMod val="25000"/>
                            </a:schemeClr>
                          </a:solidFill>
                          <a:effectLst/>
                        </a:rPr>
                        <a:t>层</a:t>
                      </a:r>
                      <a:endParaRPr lang="zh-CN" altLang="en-US" sz="1400" b="1"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1" u="none" strike="noStrike">
                          <a:solidFill>
                            <a:schemeClr val="bg2">
                              <a:lumMod val="25000"/>
                            </a:schemeClr>
                          </a:solidFill>
                          <a:effectLst/>
                        </a:rPr>
                        <a:t>19</a:t>
                      </a:r>
                      <a:r>
                        <a:rPr lang="zh-CN" altLang="en-US" sz="1400" b="1" u="none" strike="noStrike">
                          <a:solidFill>
                            <a:schemeClr val="bg2">
                              <a:lumMod val="25000"/>
                            </a:schemeClr>
                          </a:solidFill>
                          <a:effectLst/>
                        </a:rPr>
                        <a:t>～</a:t>
                      </a:r>
                      <a:r>
                        <a:rPr lang="en-US" altLang="zh-CN" sz="1400" b="1" u="none" strike="noStrike">
                          <a:solidFill>
                            <a:schemeClr val="bg2">
                              <a:lumMod val="25000"/>
                            </a:schemeClr>
                          </a:solidFill>
                          <a:effectLst/>
                        </a:rPr>
                        <a:t>33</a:t>
                      </a:r>
                      <a:r>
                        <a:rPr lang="zh-CN" altLang="en-US" sz="1400" b="1" u="none" strike="noStrike">
                          <a:solidFill>
                            <a:schemeClr val="bg2">
                              <a:lumMod val="25000"/>
                            </a:schemeClr>
                          </a:solidFill>
                          <a:effectLst/>
                        </a:rPr>
                        <a:t>层</a:t>
                      </a:r>
                      <a:endParaRPr lang="zh-CN" altLang="en-US" sz="1400" b="1" i="0" u="none" strike="noStrike">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1" u="none" strike="noStrike">
                          <a:solidFill>
                            <a:schemeClr val="bg2">
                              <a:lumMod val="25000"/>
                            </a:schemeClr>
                          </a:solidFill>
                          <a:effectLst/>
                        </a:rPr>
                        <a:t>34</a:t>
                      </a:r>
                      <a:r>
                        <a:rPr lang="zh-CN" altLang="en-US" sz="1400" b="1" u="none" strike="noStrike">
                          <a:solidFill>
                            <a:schemeClr val="bg2">
                              <a:lumMod val="25000"/>
                            </a:schemeClr>
                          </a:solidFill>
                          <a:effectLst/>
                        </a:rPr>
                        <a:t>层以上</a:t>
                      </a:r>
                      <a:endParaRPr lang="zh-CN" altLang="en-US" sz="1400" b="1" i="0" u="none" strike="noStrike">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zh-CN" altLang="en-US" sz="1400" b="1" u="none" strike="noStrike">
                          <a:solidFill>
                            <a:schemeClr val="bg2">
                              <a:lumMod val="25000"/>
                            </a:schemeClr>
                          </a:solidFill>
                          <a:effectLst/>
                        </a:rPr>
                        <a:t>超限高层</a:t>
                      </a:r>
                      <a:endParaRPr lang="zh-CN" altLang="en-US" sz="1400" b="1" i="0" u="none" strike="noStrike">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extLst>
                  <a:ext uri="{0D108BD9-81ED-4DB2-BD59-A6C34878D82A}">
                    <a16:rowId xmlns:a16="http://schemas.microsoft.com/office/drawing/2014/main" val="613369609"/>
                  </a:ext>
                </a:extLst>
              </a:tr>
              <a:tr h="360000">
                <a:tc>
                  <a:txBody>
                    <a:bodyPr/>
                    <a:lstStyle/>
                    <a:p>
                      <a:pPr algn="ctr" fontAlgn="ctr"/>
                      <a:r>
                        <a:rPr lang="zh-CN" altLang="en-US" sz="1400" b="1" u="none" strike="noStrike">
                          <a:solidFill>
                            <a:schemeClr val="bg2">
                              <a:lumMod val="25000"/>
                            </a:schemeClr>
                          </a:solidFill>
                          <a:effectLst/>
                        </a:rPr>
                        <a:t>现浇</a:t>
                      </a:r>
                      <a:endParaRPr lang="zh-CN" altLang="en-US" sz="1400" b="1" i="0" u="none" strike="noStrike">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0" u="none" strike="noStrike" dirty="0">
                          <a:solidFill>
                            <a:srgbClr val="FF0000"/>
                          </a:solidFill>
                          <a:effectLst/>
                        </a:rPr>
                        <a:t>1050.00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0" u="none" strike="noStrike" dirty="0">
                          <a:solidFill>
                            <a:srgbClr val="FF0000"/>
                          </a:solidFill>
                          <a:effectLst/>
                        </a:rPr>
                        <a:t>1032.00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0" u="none" strike="noStrike" dirty="0">
                          <a:solidFill>
                            <a:srgbClr val="FF0000"/>
                          </a:solidFill>
                          <a:effectLst/>
                        </a:rPr>
                        <a:t>1050.00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0" u="none" strike="noStrike" dirty="0">
                          <a:solidFill>
                            <a:schemeClr val="bg2">
                              <a:lumMod val="25000"/>
                            </a:schemeClr>
                          </a:solidFill>
                          <a:effectLst/>
                        </a:rPr>
                        <a:t>1650.00 </a:t>
                      </a:r>
                      <a:endParaRPr lang="en-US" altLang="zh-CN" sz="1400" b="0"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0" u="none" strike="noStrike">
                          <a:solidFill>
                            <a:schemeClr val="bg2">
                              <a:lumMod val="25000"/>
                            </a:schemeClr>
                          </a:solidFill>
                          <a:effectLst/>
                        </a:rPr>
                        <a:t>1800.00 </a:t>
                      </a:r>
                      <a:endParaRPr lang="en-US" altLang="zh-CN" sz="1400" b="0" i="0" u="none" strike="noStrike">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extLst>
                  <a:ext uri="{0D108BD9-81ED-4DB2-BD59-A6C34878D82A}">
                    <a16:rowId xmlns:a16="http://schemas.microsoft.com/office/drawing/2014/main" val="3335147425"/>
                  </a:ext>
                </a:extLst>
              </a:tr>
              <a:tr h="360000">
                <a:tc>
                  <a:txBody>
                    <a:bodyPr/>
                    <a:lstStyle/>
                    <a:p>
                      <a:pPr algn="ctr" fontAlgn="ctr"/>
                      <a:r>
                        <a:rPr lang="zh-CN" altLang="en-US" sz="1400" b="1" u="none" strike="noStrike" dirty="0">
                          <a:solidFill>
                            <a:schemeClr val="bg2">
                              <a:lumMod val="25000"/>
                            </a:schemeClr>
                          </a:solidFill>
                          <a:effectLst/>
                        </a:rPr>
                        <a:t>预制</a:t>
                      </a:r>
                      <a:endParaRPr lang="zh-CN" altLang="en-US" sz="1400" b="1"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0" u="none" strike="noStrike" dirty="0">
                          <a:solidFill>
                            <a:srgbClr val="FF0000"/>
                          </a:solidFill>
                          <a:effectLst/>
                        </a:rPr>
                        <a:t>1450.00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0" u="none" strike="noStrike" dirty="0">
                          <a:solidFill>
                            <a:srgbClr val="FF0000"/>
                          </a:solidFill>
                          <a:effectLst/>
                        </a:rPr>
                        <a:t>1650.00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0" u="none" strike="noStrike" dirty="0">
                          <a:solidFill>
                            <a:srgbClr val="FF0000"/>
                          </a:solidFill>
                          <a:effectLst/>
                        </a:rPr>
                        <a:t>1800.00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0" u="none" strike="noStrike" dirty="0">
                          <a:solidFill>
                            <a:schemeClr val="bg2">
                              <a:lumMod val="25000"/>
                            </a:schemeClr>
                          </a:solidFill>
                          <a:effectLst/>
                        </a:rPr>
                        <a:t>—</a:t>
                      </a:r>
                      <a:endParaRPr lang="en-US" altLang="zh-CN" sz="1400" b="0"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tc>
                  <a:txBody>
                    <a:bodyPr/>
                    <a:lstStyle/>
                    <a:p>
                      <a:pPr algn="ctr" fontAlgn="ctr"/>
                      <a:r>
                        <a:rPr lang="en-US" altLang="zh-CN" sz="1400" b="0" u="none" strike="noStrike" dirty="0">
                          <a:solidFill>
                            <a:schemeClr val="bg2">
                              <a:lumMod val="25000"/>
                            </a:schemeClr>
                          </a:solidFill>
                          <a:effectLst/>
                        </a:rPr>
                        <a:t>—</a:t>
                      </a:r>
                      <a:endParaRPr lang="en-US" altLang="zh-CN" sz="1400" b="0"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128" marR="9128" marT="9128" marB="0" anchor="ctr"/>
                </a:tc>
                <a:extLst>
                  <a:ext uri="{0D108BD9-81ED-4DB2-BD59-A6C34878D82A}">
                    <a16:rowId xmlns:a16="http://schemas.microsoft.com/office/drawing/2014/main" val="4213874758"/>
                  </a:ext>
                </a:extLst>
              </a:tr>
            </a:tbl>
          </a:graphicData>
        </a:graphic>
      </p:graphicFrame>
      <p:sp>
        <p:nvSpPr>
          <p:cNvPr id="8" name="文本框 10">
            <a:extLst>
              <a:ext uri="{FF2B5EF4-FFF2-40B4-BE49-F238E27FC236}">
                <a16:creationId xmlns:a16="http://schemas.microsoft.com/office/drawing/2014/main" id="{1CBC739E-0B4E-49B3-96FC-506F86428C80}"/>
              </a:ext>
            </a:extLst>
          </p:cNvPr>
          <p:cNvSpPr txBox="1"/>
          <p:nvPr/>
        </p:nvSpPr>
        <p:spPr>
          <a:xfrm>
            <a:off x="1125456" y="3236956"/>
            <a:ext cx="6857999" cy="338554"/>
          </a:xfrm>
          <a:prstGeom prst="rect">
            <a:avLst/>
          </a:prstGeom>
          <a:noFill/>
        </p:spPr>
        <p:txBody>
          <a:bodyPr wrap="square" rtlCol="0">
            <a:spAutoFit/>
          </a:bodyPr>
          <a:lstStyle/>
          <a:p>
            <a:pPr algn="ctr"/>
            <a:r>
              <a:rPr lang="en-US" altLang="zh-CN" sz="1600" b="1" dirty="0">
                <a:solidFill>
                  <a:schemeClr val="bg2">
                    <a:lumMod val="25000"/>
                  </a:schemeClr>
                </a:solidFill>
                <a:latin typeface="宋体" panose="02010600030101010101" pitchFamily="2" charset="-122"/>
                <a:ea typeface="宋体" panose="02010600030101010101" pitchFamily="2" charset="-122"/>
              </a:rPr>
              <a:t> </a:t>
            </a:r>
            <a:r>
              <a:rPr lang="zh-CN" altLang="en-US" sz="1600" b="1" dirty="0">
                <a:solidFill>
                  <a:schemeClr val="bg2">
                    <a:lumMod val="25000"/>
                  </a:schemeClr>
                </a:solidFill>
                <a:latin typeface="宋体" panose="02010600030101010101" pitchFamily="2" charset="-122"/>
                <a:ea typeface="宋体" panose="02010600030101010101" pitchFamily="2" charset="-122"/>
              </a:rPr>
              <a:t>辽宁省</a:t>
            </a:r>
            <a:r>
              <a:rPr lang="en-US" altLang="zh-CN" sz="1600" b="1" dirty="0">
                <a:solidFill>
                  <a:schemeClr val="bg2">
                    <a:lumMod val="25000"/>
                  </a:schemeClr>
                </a:solidFill>
                <a:latin typeface="宋体" panose="02010600030101010101" pitchFamily="2" charset="-122"/>
                <a:ea typeface="宋体" panose="02010600030101010101" pitchFamily="2" charset="-122"/>
              </a:rPr>
              <a:t>2016</a:t>
            </a:r>
            <a:r>
              <a:rPr lang="zh-CN" altLang="en-US" sz="1600" b="1" dirty="0">
                <a:solidFill>
                  <a:schemeClr val="bg2">
                    <a:lumMod val="25000"/>
                  </a:schemeClr>
                </a:solidFill>
                <a:latin typeface="宋体" panose="02010600030101010101" pitchFamily="2" charset="-122"/>
                <a:ea typeface="宋体" panose="02010600030101010101" pitchFamily="2" charset="-122"/>
              </a:rPr>
              <a:t>年度混凝土住宅土建部分估算参考指标</a:t>
            </a:r>
          </a:p>
        </p:txBody>
      </p:sp>
      <p:sp>
        <p:nvSpPr>
          <p:cNvPr id="9" name="文本框 11">
            <a:extLst>
              <a:ext uri="{FF2B5EF4-FFF2-40B4-BE49-F238E27FC236}">
                <a16:creationId xmlns:a16="http://schemas.microsoft.com/office/drawing/2014/main" id="{521BA5E4-1751-480C-9CFC-C65E1B7BB3B6}"/>
              </a:ext>
            </a:extLst>
          </p:cNvPr>
          <p:cNvSpPr txBox="1"/>
          <p:nvPr/>
        </p:nvSpPr>
        <p:spPr>
          <a:xfrm>
            <a:off x="7570456" y="3275428"/>
            <a:ext cx="1200854" cy="261610"/>
          </a:xfrm>
          <a:prstGeom prst="rect">
            <a:avLst/>
          </a:prstGeom>
          <a:noFill/>
        </p:spPr>
        <p:txBody>
          <a:bodyPr wrap="square" rtlCol="0">
            <a:spAutoFit/>
          </a:bodyPr>
          <a:lstStyle/>
          <a:p>
            <a:r>
              <a:rPr lang="zh-CN" altLang="en-US" sz="1100" b="1" dirty="0">
                <a:solidFill>
                  <a:schemeClr val="bg2">
                    <a:lumMod val="25000"/>
                  </a:schemeClr>
                </a:solidFill>
                <a:latin typeface="微软雅黑" panose="020B0503020204020204" pitchFamily="34" charset="-122"/>
                <a:ea typeface="微软雅黑" panose="020B0503020204020204" pitchFamily="34" charset="-122"/>
              </a:rPr>
              <a:t>（单位：元</a:t>
            </a:r>
            <a:r>
              <a:rPr lang="en-US" altLang="zh-CN" sz="1100" b="1" dirty="0">
                <a:solidFill>
                  <a:schemeClr val="bg2">
                    <a:lumMod val="25000"/>
                  </a:schemeClr>
                </a:solidFill>
                <a:latin typeface="微软雅黑" panose="020B0503020204020204" pitchFamily="34" charset="-122"/>
                <a:ea typeface="微软雅黑" panose="020B0503020204020204" pitchFamily="34" charset="-122"/>
              </a:rPr>
              <a:t>/m</a:t>
            </a:r>
            <a:r>
              <a:rPr lang="en-US" altLang="zh-CN" sz="1100" b="1" baseline="30000" dirty="0">
                <a:solidFill>
                  <a:schemeClr val="bg2">
                    <a:lumMod val="25000"/>
                  </a:schemeClr>
                </a:solidFill>
                <a:latin typeface="微软雅黑" panose="020B0503020204020204" pitchFamily="34" charset="-122"/>
                <a:ea typeface="微软雅黑" panose="020B0503020204020204" pitchFamily="34" charset="-122"/>
              </a:rPr>
              <a:t>2</a:t>
            </a:r>
            <a:r>
              <a:rPr lang="zh-CN" altLang="en-US" sz="1100" b="1" dirty="0">
                <a:solidFill>
                  <a:schemeClr val="bg2">
                    <a:lumMod val="25000"/>
                  </a:schemeClr>
                </a:solidFill>
                <a:latin typeface="微软雅黑" panose="020B0503020204020204" pitchFamily="34" charset="-122"/>
                <a:ea typeface="微软雅黑" panose="020B0503020204020204" pitchFamily="34" charset="-122"/>
              </a:rPr>
              <a:t>）</a:t>
            </a:r>
          </a:p>
        </p:txBody>
      </p:sp>
      <p:sp>
        <p:nvSpPr>
          <p:cNvPr id="10" name="文本框 9">
            <a:extLst>
              <a:ext uri="{FF2B5EF4-FFF2-40B4-BE49-F238E27FC236}">
                <a16:creationId xmlns:a16="http://schemas.microsoft.com/office/drawing/2014/main" id="{B1169DBE-121F-4F5D-A9F3-0734DFED55E9}"/>
              </a:ext>
            </a:extLst>
          </p:cNvPr>
          <p:cNvSpPr txBox="1"/>
          <p:nvPr/>
        </p:nvSpPr>
        <p:spPr>
          <a:xfrm>
            <a:off x="344755" y="2665351"/>
            <a:ext cx="5903331"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现浇结构：</a:t>
            </a:r>
            <a:r>
              <a:rPr lang="zh-CN" altLang="en-US" sz="1200" dirty="0">
                <a:solidFill>
                  <a:srgbClr val="FF0000"/>
                </a:solidFill>
                <a:latin typeface="微软雅黑" panose="020B0503020204020204" pitchFamily="34" charset="-122"/>
                <a:ea typeface="微软雅黑" panose="020B0503020204020204" pitchFamily="34" charset="-122"/>
              </a:rPr>
              <a:t>小高层</a:t>
            </a:r>
            <a:r>
              <a:rPr lang="en-US" altLang="zh-CN" sz="1200" dirty="0">
                <a:solidFill>
                  <a:srgbClr val="FF0000"/>
                </a:solidFill>
                <a:latin typeface="微软雅黑" panose="020B0503020204020204" pitchFamily="34" charset="-122"/>
                <a:ea typeface="微软雅黑" panose="020B0503020204020204" pitchFamily="34" charset="-122"/>
              </a:rPr>
              <a:t>1800</a:t>
            </a:r>
            <a:r>
              <a:rPr lang="zh-CN" altLang="en-US" sz="1200" dirty="0">
                <a:solidFill>
                  <a:srgbClr val="FF0000"/>
                </a:solidFill>
                <a:latin typeface="微软雅黑" panose="020B0503020204020204" pitchFamily="34" charset="-122"/>
                <a:ea typeface="微软雅黑" panose="020B0503020204020204" pitchFamily="34" charset="-122"/>
              </a:rPr>
              <a:t>元</a:t>
            </a:r>
            <a:r>
              <a:rPr lang="en-US" altLang="zh-CN" sz="1200" dirty="0">
                <a:solidFill>
                  <a:srgbClr val="FF0000"/>
                </a:solidFill>
                <a:latin typeface="微软雅黑" panose="020B0503020204020204" pitchFamily="34" charset="-122"/>
                <a:ea typeface="微软雅黑" panose="020B0503020204020204" pitchFamily="34" charset="-122"/>
              </a:rPr>
              <a:t>/m</a:t>
            </a:r>
            <a:r>
              <a:rPr lang="en-US" altLang="zh-CN" sz="1200" baseline="30000" dirty="0">
                <a:solidFill>
                  <a:srgbClr val="FF0000"/>
                </a:solidFill>
                <a:latin typeface="微软雅黑" panose="020B0503020204020204" pitchFamily="34" charset="-122"/>
                <a:ea typeface="微软雅黑" panose="020B0503020204020204" pitchFamily="34" charset="-122"/>
              </a:rPr>
              <a:t>2</a:t>
            </a:r>
            <a:r>
              <a:rPr lang="zh-CN" altLang="en-US" sz="1200" dirty="0">
                <a:solidFill>
                  <a:srgbClr val="FF0000"/>
                </a:solidFill>
                <a:latin typeface="微软雅黑" panose="020B0503020204020204" pitchFamily="34" charset="-122"/>
                <a:ea typeface="微软雅黑" panose="020B0503020204020204" pitchFamily="34" charset="-122"/>
              </a:rPr>
              <a:t>左右</a:t>
            </a:r>
            <a:r>
              <a:rPr lang="zh-CN" altLang="en-US" sz="1200" dirty="0">
                <a:latin typeface="微软雅黑" panose="020B0503020204020204" pitchFamily="34" charset="-122"/>
                <a:ea typeface="微软雅黑" panose="020B0503020204020204" pitchFamily="34" charset="-122"/>
              </a:rPr>
              <a:t>，高层</a:t>
            </a:r>
            <a:r>
              <a:rPr lang="en-US" altLang="zh-CN" sz="1200" dirty="0">
                <a:latin typeface="微软雅黑" panose="020B0503020204020204" pitchFamily="34" charset="-122"/>
                <a:ea typeface="微软雅黑" panose="020B0503020204020204" pitchFamily="34" charset="-122"/>
              </a:rPr>
              <a:t>2200</a:t>
            </a:r>
            <a:r>
              <a:rPr lang="zh-CN" altLang="en-US" sz="1200" dirty="0">
                <a:latin typeface="微软雅黑" panose="020B0503020204020204" pitchFamily="34" charset="-122"/>
                <a:ea typeface="微软雅黑" panose="020B0503020204020204" pitchFamily="34" charset="-122"/>
              </a:rPr>
              <a:t>元</a:t>
            </a:r>
            <a:r>
              <a:rPr lang="en-US" altLang="zh-CN" sz="1200" dirty="0">
                <a:latin typeface="微软雅黑" panose="020B0503020204020204" pitchFamily="34" charset="-122"/>
                <a:ea typeface="微软雅黑" panose="020B0503020204020204" pitchFamily="34" charset="-122"/>
              </a:rPr>
              <a:t>/m</a:t>
            </a:r>
            <a:r>
              <a:rPr lang="en-US" altLang="zh-CN" sz="1200" baseline="300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左右。</a:t>
            </a:r>
          </a:p>
        </p:txBody>
      </p:sp>
      <p:graphicFrame>
        <p:nvGraphicFramePr>
          <p:cNvPr id="11" name="表格 10">
            <a:extLst>
              <a:ext uri="{FF2B5EF4-FFF2-40B4-BE49-F238E27FC236}">
                <a16:creationId xmlns:a16="http://schemas.microsoft.com/office/drawing/2014/main" id="{B93F0C60-3852-4114-9BFF-88B92A584A18}"/>
              </a:ext>
            </a:extLst>
          </p:cNvPr>
          <p:cNvGraphicFramePr>
            <a:graphicFrameLocks noGrp="1"/>
          </p:cNvGraphicFramePr>
          <p:nvPr>
            <p:extLst>
              <p:ext uri="{D42A27DB-BD31-4B8C-83A1-F6EECF244321}">
                <p14:modId xmlns:p14="http://schemas.microsoft.com/office/powerpoint/2010/main" val="1447086408"/>
              </p:ext>
            </p:extLst>
          </p:nvPr>
        </p:nvGraphicFramePr>
        <p:xfrm>
          <a:off x="415054" y="1828473"/>
          <a:ext cx="8294840" cy="720000"/>
        </p:xfrm>
        <a:graphic>
          <a:graphicData uri="http://schemas.openxmlformats.org/drawingml/2006/table">
            <a:tbl>
              <a:tblPr>
                <a:tableStyleId>{7DF18680-E054-41AD-8BC1-D1AEF772440D}</a:tableStyleId>
              </a:tblPr>
              <a:tblGrid>
                <a:gridCol w="1658968">
                  <a:extLst>
                    <a:ext uri="{9D8B030D-6E8A-4147-A177-3AD203B41FA5}">
                      <a16:colId xmlns:a16="http://schemas.microsoft.com/office/drawing/2014/main" val="1782083681"/>
                    </a:ext>
                  </a:extLst>
                </a:gridCol>
                <a:gridCol w="1658968">
                  <a:extLst>
                    <a:ext uri="{9D8B030D-6E8A-4147-A177-3AD203B41FA5}">
                      <a16:colId xmlns:a16="http://schemas.microsoft.com/office/drawing/2014/main" val="3784735075"/>
                    </a:ext>
                  </a:extLst>
                </a:gridCol>
                <a:gridCol w="1658968">
                  <a:extLst>
                    <a:ext uri="{9D8B030D-6E8A-4147-A177-3AD203B41FA5}">
                      <a16:colId xmlns:a16="http://schemas.microsoft.com/office/drawing/2014/main" val="2236421808"/>
                    </a:ext>
                  </a:extLst>
                </a:gridCol>
                <a:gridCol w="1658968">
                  <a:extLst>
                    <a:ext uri="{9D8B030D-6E8A-4147-A177-3AD203B41FA5}">
                      <a16:colId xmlns:a16="http://schemas.microsoft.com/office/drawing/2014/main" val="1450063958"/>
                    </a:ext>
                  </a:extLst>
                </a:gridCol>
                <a:gridCol w="1658968">
                  <a:extLst>
                    <a:ext uri="{9D8B030D-6E8A-4147-A177-3AD203B41FA5}">
                      <a16:colId xmlns:a16="http://schemas.microsoft.com/office/drawing/2014/main" val="1341965756"/>
                    </a:ext>
                  </a:extLst>
                </a:gridCol>
              </a:tblGrid>
              <a:tr h="360000">
                <a:tc>
                  <a:txBody>
                    <a:bodyPr/>
                    <a:lstStyle/>
                    <a:p>
                      <a:pPr algn="ctr" fontAlgn="ctr"/>
                      <a:r>
                        <a:rPr lang="en-US" sz="1400" b="1" u="none" strike="noStrike" dirty="0">
                          <a:solidFill>
                            <a:schemeClr val="bg2">
                              <a:lumMod val="25000"/>
                            </a:schemeClr>
                          </a:solidFill>
                          <a:effectLst/>
                        </a:rPr>
                        <a:t>PC</a:t>
                      </a:r>
                      <a:r>
                        <a:rPr lang="zh-CN" altLang="en-US" sz="1400" b="1" u="none" strike="noStrike" dirty="0">
                          <a:solidFill>
                            <a:schemeClr val="bg2">
                              <a:lumMod val="25000"/>
                            </a:schemeClr>
                          </a:solidFill>
                          <a:effectLst/>
                        </a:rPr>
                        <a:t>率</a:t>
                      </a:r>
                      <a:endParaRPr lang="zh-CN" altLang="en-US" sz="1400" b="1"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b="0" u="none" strike="noStrike" dirty="0">
                          <a:solidFill>
                            <a:schemeClr val="bg2">
                              <a:lumMod val="25000"/>
                            </a:schemeClr>
                          </a:solidFill>
                          <a:effectLst/>
                        </a:rPr>
                        <a:t>20%</a:t>
                      </a:r>
                      <a:endParaRPr lang="en-US" altLang="zh-CN" sz="1400" b="0"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b="0" u="none" strike="noStrike" dirty="0">
                          <a:solidFill>
                            <a:schemeClr val="bg2">
                              <a:lumMod val="25000"/>
                            </a:schemeClr>
                          </a:solidFill>
                          <a:effectLst/>
                        </a:rPr>
                        <a:t>40%</a:t>
                      </a:r>
                      <a:endParaRPr lang="en-US" altLang="zh-CN" sz="1400" b="0"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b="0" u="none" strike="noStrike" dirty="0">
                          <a:solidFill>
                            <a:schemeClr val="bg2">
                              <a:lumMod val="25000"/>
                            </a:schemeClr>
                          </a:solidFill>
                          <a:effectLst/>
                        </a:rPr>
                        <a:t>50%</a:t>
                      </a:r>
                      <a:endParaRPr lang="en-US" altLang="zh-CN" sz="1400" b="0"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b="0" u="none" strike="noStrike" dirty="0">
                          <a:solidFill>
                            <a:schemeClr val="bg2">
                              <a:lumMod val="25000"/>
                            </a:schemeClr>
                          </a:solidFill>
                          <a:effectLst/>
                        </a:rPr>
                        <a:t>60%</a:t>
                      </a:r>
                      <a:endParaRPr lang="en-US" altLang="zh-CN" sz="1400" b="0"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90553027"/>
                  </a:ext>
                </a:extLst>
              </a:tr>
              <a:tr h="360000">
                <a:tc>
                  <a:txBody>
                    <a:bodyPr/>
                    <a:lstStyle/>
                    <a:p>
                      <a:pPr algn="ctr" fontAlgn="ctr"/>
                      <a:r>
                        <a:rPr lang="zh-CN" altLang="en-US" sz="1400" b="1" u="none" strike="noStrike" dirty="0">
                          <a:solidFill>
                            <a:schemeClr val="bg2">
                              <a:lumMod val="25000"/>
                            </a:schemeClr>
                          </a:solidFill>
                          <a:effectLst/>
                        </a:rPr>
                        <a:t>小高层</a:t>
                      </a:r>
                      <a:endParaRPr lang="zh-CN" altLang="en-US" sz="1400" b="1" i="0" u="none" strike="noStrike" dirty="0">
                        <a:solidFill>
                          <a:schemeClr val="bg2">
                            <a:lumMod val="25000"/>
                          </a:schemeClr>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b="0" u="none" strike="noStrike" dirty="0">
                          <a:solidFill>
                            <a:srgbClr val="FF0000"/>
                          </a:solidFill>
                          <a:effectLst/>
                        </a:rPr>
                        <a:t>1990.00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b="0" u="none" strike="noStrike" dirty="0">
                          <a:solidFill>
                            <a:srgbClr val="FF0000"/>
                          </a:solidFill>
                          <a:effectLst/>
                        </a:rPr>
                        <a:t>2134.00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b="0" u="none" strike="noStrike" dirty="0">
                          <a:solidFill>
                            <a:srgbClr val="FF0000"/>
                          </a:solidFill>
                          <a:effectLst/>
                        </a:rPr>
                        <a:t>2205.00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b="0" u="none" strike="noStrike" dirty="0">
                          <a:solidFill>
                            <a:srgbClr val="FF0000"/>
                          </a:solidFill>
                          <a:effectLst/>
                        </a:rPr>
                        <a:t>2277.00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2005284878"/>
                  </a:ext>
                </a:extLst>
              </a:tr>
            </a:tbl>
          </a:graphicData>
        </a:graphic>
      </p:graphicFrame>
      <p:sp>
        <p:nvSpPr>
          <p:cNvPr id="13" name="矩形 12"/>
          <p:cNvSpPr/>
          <p:nvPr/>
        </p:nvSpPr>
        <p:spPr>
          <a:xfrm>
            <a:off x="354280" y="800629"/>
            <a:ext cx="3135087"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en-US" sz="2000" dirty="0"/>
              <a:t>装配式建筑建设成本过高</a:t>
            </a:r>
            <a:endParaRPr lang="en-US" altLang="zh-CN" sz="2000" dirty="0"/>
          </a:p>
        </p:txBody>
      </p:sp>
      <p:sp>
        <p:nvSpPr>
          <p:cNvPr id="12" name="矩形 11">
            <a:extLst>
              <a:ext uri="{FF2B5EF4-FFF2-40B4-BE49-F238E27FC236}">
                <a16:creationId xmlns:a16="http://schemas.microsoft.com/office/drawing/2014/main" id="{7028D628-95D0-4F88-8D6B-201041A4AD19}"/>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856088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5" y="178435"/>
            <a:ext cx="4120515" cy="347345"/>
          </a:xfrm>
        </p:spPr>
        <p:txBody>
          <a:bodyPr/>
          <a:lstStyle/>
          <a:p>
            <a:r>
              <a:rPr lang="zh-CN" altLang="en-US" dirty="0"/>
              <a:t>时代背景</a:t>
            </a:r>
            <a:r>
              <a:rPr lang="en-US" altLang="zh-CN" dirty="0"/>
              <a:t>---</a:t>
            </a:r>
            <a:r>
              <a:rPr lang="zh-CN" altLang="en-US" dirty="0"/>
              <a:t>碳达峰 碳中和</a:t>
            </a:r>
          </a:p>
          <a:p>
            <a:endParaRPr lang="zh-CN" altLang="en-US" dirty="0"/>
          </a:p>
        </p:txBody>
      </p:sp>
      <p:sp>
        <p:nvSpPr>
          <p:cNvPr id="4" name="TextBox 3"/>
          <p:cNvSpPr txBox="1"/>
          <p:nvPr/>
        </p:nvSpPr>
        <p:spPr>
          <a:xfrm>
            <a:off x="273369" y="1208546"/>
            <a:ext cx="4359087" cy="1039642"/>
          </a:xfrm>
          <a:prstGeom prst="rect">
            <a:avLst/>
          </a:prstGeom>
          <a:noFill/>
          <a:ln w="38100"/>
        </p:spPr>
        <p:style>
          <a:lnRef idx="2">
            <a:schemeClr val="accent1"/>
          </a:lnRef>
          <a:fillRef idx="1">
            <a:schemeClr val="lt1"/>
          </a:fillRef>
          <a:effectRef idx="0">
            <a:schemeClr val="accent1"/>
          </a:effectRef>
          <a:fontRef idx="minor">
            <a:schemeClr val="dk1"/>
          </a:fontRef>
        </p:style>
        <p:txBody>
          <a:bodyPr wrap="square" lIns="68579" tIns="34289" rIns="68579" bIns="34289" rtlCol="0">
            <a:noAutofit/>
          </a:bodyPr>
          <a:lstStyle/>
          <a:p>
            <a:pPr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中国将提高国家自主贡献力度，</a:t>
            </a:r>
            <a:r>
              <a:rPr lang="zh-CN" altLang="en-US" sz="1400" dirty="0">
                <a:solidFill>
                  <a:srgbClr val="FF0000"/>
                </a:solidFill>
                <a:latin typeface="微软雅黑" panose="020B0503020204020204" pitchFamily="34" charset="-122"/>
                <a:ea typeface="微软雅黑" panose="020B0503020204020204" pitchFamily="34" charset="-122"/>
              </a:rPr>
              <a:t>采取更加有力的政策和措施，二氧化碳排放力争于</a:t>
            </a:r>
            <a:r>
              <a:rPr lang="en-US" altLang="zh-CN" sz="1400" b="1" dirty="0">
                <a:solidFill>
                  <a:srgbClr val="FF0000"/>
                </a:solidFill>
                <a:latin typeface="微软雅黑" panose="020B0503020204020204" pitchFamily="34" charset="-122"/>
                <a:ea typeface="微软雅黑" panose="020B0503020204020204" pitchFamily="34" charset="-122"/>
              </a:rPr>
              <a:t>2030</a:t>
            </a:r>
            <a:r>
              <a:rPr lang="zh-CN" altLang="en-US" sz="1400" b="1" dirty="0">
                <a:solidFill>
                  <a:srgbClr val="FF0000"/>
                </a:solidFill>
                <a:latin typeface="微软雅黑" panose="020B0503020204020204" pitchFamily="34" charset="-122"/>
                <a:ea typeface="微软雅黑" panose="020B0503020204020204" pitchFamily="34" charset="-122"/>
              </a:rPr>
              <a:t>年前达到峰值</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，努力争取</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2060</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年前实现碳中和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5" name="图片 4" descr="b249ef08b3e5419292ff51641faf2d4e"/>
          <p:cNvPicPr>
            <a:picLocks noChangeAspect="1"/>
          </p:cNvPicPr>
          <p:nvPr/>
        </p:nvPicPr>
        <p:blipFill>
          <a:blip r:embed="rId2"/>
          <a:stretch>
            <a:fillRect/>
          </a:stretch>
        </p:blipFill>
        <p:spPr>
          <a:xfrm>
            <a:off x="386725" y="2400835"/>
            <a:ext cx="3973678" cy="2583295"/>
          </a:xfrm>
          <a:prstGeom prst="rect">
            <a:avLst/>
          </a:prstGeom>
        </p:spPr>
      </p:pic>
      <p:sp>
        <p:nvSpPr>
          <p:cNvPr id="6" name="TextBox 5"/>
          <p:cNvSpPr txBox="1"/>
          <p:nvPr/>
        </p:nvSpPr>
        <p:spPr>
          <a:xfrm>
            <a:off x="3509393" y="923854"/>
            <a:ext cx="1267687" cy="253914"/>
          </a:xfrm>
          <a:prstGeom prst="rect">
            <a:avLst/>
          </a:prstGeom>
          <a:noFill/>
        </p:spPr>
        <p:txBody>
          <a:bodyPr wrap="square" lIns="68579" tIns="34289" rIns="68579" bIns="34289" rtlCol="0">
            <a:spAutoFit/>
          </a:bodyPr>
          <a:lstStyle/>
          <a:p>
            <a:r>
              <a:rPr lang="en-US" altLang="zh-CN" sz="1200" dirty="0">
                <a:solidFill>
                  <a:srgbClr val="555555"/>
                </a:solidFill>
                <a:latin typeface="+mj-ea"/>
                <a:ea typeface="+mj-ea"/>
              </a:rPr>
              <a:t>2020</a:t>
            </a:r>
            <a:r>
              <a:rPr lang="zh-CN" altLang="en-US" sz="1200" dirty="0">
                <a:solidFill>
                  <a:srgbClr val="555555"/>
                </a:solidFill>
                <a:latin typeface="+mj-ea"/>
                <a:ea typeface="+mj-ea"/>
              </a:rPr>
              <a:t>年</a:t>
            </a:r>
            <a:r>
              <a:rPr lang="en-US" altLang="zh-CN" sz="1200" dirty="0">
                <a:solidFill>
                  <a:srgbClr val="555555"/>
                </a:solidFill>
                <a:latin typeface="+mj-ea"/>
                <a:ea typeface="+mj-ea"/>
              </a:rPr>
              <a:t>9</a:t>
            </a:r>
            <a:r>
              <a:rPr lang="zh-CN" altLang="en-US" sz="1200" dirty="0">
                <a:solidFill>
                  <a:srgbClr val="555555"/>
                </a:solidFill>
                <a:latin typeface="+mj-ea"/>
                <a:ea typeface="+mj-ea"/>
              </a:rPr>
              <a:t>月</a:t>
            </a:r>
            <a:r>
              <a:rPr lang="en-US" altLang="zh-CN" sz="1200" dirty="0">
                <a:solidFill>
                  <a:srgbClr val="555555"/>
                </a:solidFill>
                <a:latin typeface="+mj-ea"/>
                <a:ea typeface="+mj-ea"/>
              </a:rPr>
              <a:t>22</a:t>
            </a:r>
            <a:r>
              <a:rPr lang="zh-CN" altLang="en-US" sz="1200" dirty="0">
                <a:solidFill>
                  <a:srgbClr val="555555"/>
                </a:solidFill>
                <a:latin typeface="+mj-ea"/>
                <a:ea typeface="+mj-ea"/>
              </a:rPr>
              <a:t>日</a:t>
            </a:r>
          </a:p>
        </p:txBody>
      </p:sp>
      <p:sp>
        <p:nvSpPr>
          <p:cNvPr id="8" name="TextBox 7"/>
          <p:cNvSpPr txBox="1"/>
          <p:nvPr/>
        </p:nvSpPr>
        <p:spPr>
          <a:xfrm>
            <a:off x="5042727" y="1332719"/>
            <a:ext cx="3708748" cy="1349598"/>
          </a:xfrm>
          <a:prstGeom prst="rect">
            <a:avLst/>
          </a:prstGeom>
          <a:noFill/>
          <a:ln w="38100"/>
        </p:spPr>
        <p:style>
          <a:lnRef idx="2">
            <a:schemeClr val="accent1"/>
          </a:lnRef>
          <a:fillRef idx="1">
            <a:schemeClr val="lt1"/>
          </a:fillRef>
          <a:effectRef idx="0">
            <a:schemeClr val="accent1"/>
          </a:effectRef>
          <a:fontRef idx="minor">
            <a:schemeClr val="dk1"/>
          </a:fontRef>
        </p:style>
        <p:txBody>
          <a:bodyPr wrap="square" lIns="68579" tIns="34289" rIns="68579" bIns="34289" rtlCol="0">
            <a:noAutofit/>
          </a:bodyPr>
          <a:lstStyle/>
          <a:p>
            <a:pPr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多次表达了中国实现碳达峰、碳中和的决心。承诺中国将秉持人类命运共同体理念，继续作出艰苦卓绝努力，</a:t>
            </a:r>
            <a:r>
              <a:rPr lang="zh-CN" altLang="en-US" sz="1400" dirty="0">
                <a:solidFill>
                  <a:srgbClr val="FF0000"/>
                </a:solidFill>
                <a:latin typeface="微软雅黑" panose="020B0503020204020204" pitchFamily="34" charset="-122"/>
                <a:ea typeface="微软雅黑" panose="020B0503020204020204" pitchFamily="34" charset="-122"/>
              </a:rPr>
              <a:t>为全球应对气候变化作出更大贡献。</a:t>
            </a:r>
          </a:p>
        </p:txBody>
      </p:sp>
      <p:sp>
        <p:nvSpPr>
          <p:cNvPr id="11" name="TextBox 10"/>
          <p:cNvSpPr txBox="1"/>
          <p:nvPr/>
        </p:nvSpPr>
        <p:spPr>
          <a:xfrm>
            <a:off x="5054105" y="3461344"/>
            <a:ext cx="3697370" cy="1322091"/>
          </a:xfrm>
          <a:prstGeom prst="rect">
            <a:avLst/>
          </a:prstGeom>
          <a:noFill/>
          <a:ln w="38100"/>
        </p:spPr>
        <p:style>
          <a:lnRef idx="2">
            <a:schemeClr val="accent1"/>
          </a:lnRef>
          <a:fillRef idx="1">
            <a:schemeClr val="lt1"/>
          </a:fillRef>
          <a:effectRef idx="0">
            <a:schemeClr val="accent1"/>
          </a:effectRef>
          <a:fontRef idx="minor">
            <a:schemeClr val="dk1"/>
          </a:fontRef>
        </p:style>
        <p:txBody>
          <a:bodyPr wrap="square" lIns="68579" tIns="34289" rIns="68579" bIns="34289" rtlCol="0">
            <a:noAutofit/>
          </a:bodyPr>
          <a:lstStyle/>
          <a:p>
            <a:pPr>
              <a:lnSpc>
                <a:spcPct val="19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实现碳达峰、碳中和是</a:t>
            </a:r>
            <a:r>
              <a:rPr lang="zh-CN" altLang="en-US" sz="1400" dirty="0">
                <a:solidFill>
                  <a:schemeClr val="accent1"/>
                </a:solidFill>
                <a:latin typeface="微软雅黑" panose="020B0503020204020204" pitchFamily="34" charset="-122"/>
                <a:ea typeface="微软雅黑" panose="020B0503020204020204" pitchFamily="34" charset="-122"/>
              </a:rPr>
              <a:t>一场广泛而深刻的经济社会系统性变革，建立健全绿色低碳循环发展的经济体系，推动经济社会发展全面绿色转型。</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025532" y="984073"/>
            <a:ext cx="1819491" cy="338552"/>
          </a:xfrm>
          <a:prstGeom prst="rect">
            <a:avLst/>
          </a:prstGeom>
        </p:spPr>
        <p:style>
          <a:lnRef idx="0">
            <a:schemeClr val="accent1"/>
          </a:lnRef>
          <a:fillRef idx="3">
            <a:schemeClr val="accent1"/>
          </a:fillRef>
          <a:effectRef idx="3">
            <a:schemeClr val="accent1"/>
          </a:effectRef>
          <a:fontRef idx="minor">
            <a:schemeClr val="lt1"/>
          </a:fontRef>
        </p:style>
        <p:txBody>
          <a:bodyPr wrap="square" lIns="91438" tIns="45719" rIns="91438" bIns="45719" rtlCol="0">
            <a:spAutoFit/>
          </a:bodyPr>
          <a:lstStyle/>
          <a:p>
            <a:pPr algn="ctr"/>
            <a:r>
              <a:rPr lang="en-US" altLang="zh-CN" sz="1600" dirty="0">
                <a:latin typeface="+mn-ea"/>
              </a:rPr>
              <a:t>   12</a:t>
            </a:r>
            <a:r>
              <a:rPr lang="zh-CN" altLang="en-US" sz="1600" dirty="0">
                <a:latin typeface="+mn-ea"/>
              </a:rPr>
              <a:t>次外交场合</a:t>
            </a:r>
          </a:p>
        </p:txBody>
      </p:sp>
      <p:sp>
        <p:nvSpPr>
          <p:cNvPr id="14" name="TextBox 13"/>
          <p:cNvSpPr txBox="1"/>
          <p:nvPr/>
        </p:nvSpPr>
        <p:spPr>
          <a:xfrm>
            <a:off x="7392145" y="894791"/>
            <a:ext cx="1549331" cy="461663"/>
          </a:xfrm>
          <a:prstGeom prst="rect">
            <a:avLst/>
          </a:prstGeom>
          <a:noFill/>
        </p:spPr>
        <p:txBody>
          <a:bodyPr wrap="square" lIns="91438" tIns="45719" rIns="91438" bIns="45719" rtlCol="0">
            <a:spAutoFit/>
          </a:bodyPr>
          <a:lstStyle/>
          <a:p>
            <a:r>
              <a:rPr lang="en-US" altLang="zh-CN" sz="1200" dirty="0">
                <a:solidFill>
                  <a:srgbClr val="555555"/>
                </a:solidFill>
                <a:latin typeface="+mj-ea"/>
                <a:ea typeface="+mj-ea"/>
              </a:rPr>
              <a:t>2020</a:t>
            </a:r>
            <a:r>
              <a:rPr lang="zh-CN" altLang="en-US" sz="1200" dirty="0">
                <a:solidFill>
                  <a:srgbClr val="555555"/>
                </a:solidFill>
                <a:latin typeface="+mj-ea"/>
                <a:ea typeface="+mj-ea"/>
              </a:rPr>
              <a:t>年</a:t>
            </a:r>
            <a:r>
              <a:rPr lang="en-US" altLang="zh-CN" sz="1200" dirty="0">
                <a:solidFill>
                  <a:srgbClr val="555555"/>
                </a:solidFill>
                <a:latin typeface="+mj-ea"/>
                <a:ea typeface="+mj-ea"/>
              </a:rPr>
              <a:t>09</a:t>
            </a:r>
            <a:r>
              <a:rPr lang="zh-CN" altLang="en-US" sz="1200" dirty="0">
                <a:solidFill>
                  <a:srgbClr val="555555"/>
                </a:solidFill>
                <a:latin typeface="+mj-ea"/>
                <a:ea typeface="+mj-ea"/>
              </a:rPr>
              <a:t>月</a:t>
            </a:r>
            <a:r>
              <a:rPr lang="en-US" altLang="zh-CN" sz="1200" dirty="0">
                <a:solidFill>
                  <a:srgbClr val="555555"/>
                </a:solidFill>
                <a:latin typeface="+mj-ea"/>
                <a:ea typeface="+mj-ea"/>
              </a:rPr>
              <a:t>30</a:t>
            </a:r>
            <a:r>
              <a:rPr lang="zh-CN" altLang="en-US" sz="1200" dirty="0">
                <a:solidFill>
                  <a:srgbClr val="555555"/>
                </a:solidFill>
                <a:latin typeface="+mj-ea"/>
                <a:ea typeface="+mj-ea"/>
              </a:rPr>
              <a:t>日</a:t>
            </a:r>
            <a:r>
              <a:rPr lang="en-US" altLang="zh-CN" sz="1200" dirty="0">
                <a:solidFill>
                  <a:srgbClr val="555555"/>
                </a:solidFill>
                <a:latin typeface="+mj-ea"/>
                <a:ea typeface="+mj-ea"/>
              </a:rPr>
              <a:t>-2021</a:t>
            </a:r>
            <a:r>
              <a:rPr lang="zh-CN" altLang="en-US" sz="1200" dirty="0">
                <a:solidFill>
                  <a:srgbClr val="555555"/>
                </a:solidFill>
                <a:latin typeface="+mj-ea"/>
                <a:ea typeface="+mj-ea"/>
              </a:rPr>
              <a:t>年</a:t>
            </a:r>
            <a:r>
              <a:rPr lang="en-US" altLang="zh-CN" sz="1200" dirty="0">
                <a:solidFill>
                  <a:srgbClr val="555555"/>
                </a:solidFill>
                <a:latin typeface="+mj-ea"/>
                <a:ea typeface="+mj-ea"/>
              </a:rPr>
              <a:t>10</a:t>
            </a:r>
            <a:r>
              <a:rPr lang="zh-CN" altLang="en-US" sz="1200" dirty="0">
                <a:solidFill>
                  <a:srgbClr val="555555"/>
                </a:solidFill>
                <a:latin typeface="+mj-ea"/>
                <a:ea typeface="+mj-ea"/>
              </a:rPr>
              <a:t>月</a:t>
            </a:r>
            <a:r>
              <a:rPr lang="en-US" altLang="zh-CN" sz="1200" dirty="0">
                <a:solidFill>
                  <a:srgbClr val="555555"/>
                </a:solidFill>
                <a:latin typeface="+mj-ea"/>
                <a:ea typeface="+mj-ea"/>
              </a:rPr>
              <a:t>12</a:t>
            </a:r>
            <a:r>
              <a:rPr lang="zh-CN" altLang="en-US" sz="1200" dirty="0">
                <a:solidFill>
                  <a:srgbClr val="555555"/>
                </a:solidFill>
                <a:latin typeface="+mj-ea"/>
                <a:ea typeface="+mj-ea"/>
              </a:rPr>
              <a:t>日</a:t>
            </a:r>
          </a:p>
        </p:txBody>
      </p:sp>
      <p:sp>
        <p:nvSpPr>
          <p:cNvPr id="15" name="TextBox 14"/>
          <p:cNvSpPr txBox="1"/>
          <p:nvPr/>
        </p:nvSpPr>
        <p:spPr>
          <a:xfrm>
            <a:off x="7392145" y="2999681"/>
            <a:ext cx="1454081" cy="461663"/>
          </a:xfrm>
          <a:prstGeom prst="rect">
            <a:avLst/>
          </a:prstGeom>
          <a:noFill/>
        </p:spPr>
        <p:txBody>
          <a:bodyPr wrap="square" lIns="91438" tIns="45719" rIns="91438" bIns="45719" rtlCol="0">
            <a:spAutoFit/>
          </a:bodyPr>
          <a:lstStyle/>
          <a:p>
            <a:r>
              <a:rPr lang="en-US" altLang="zh-CN" sz="1200" dirty="0">
                <a:solidFill>
                  <a:srgbClr val="555555"/>
                </a:solidFill>
                <a:latin typeface="+mn-ea"/>
              </a:rPr>
              <a:t>2020</a:t>
            </a:r>
            <a:r>
              <a:rPr lang="zh-CN" altLang="en-US" sz="1200" dirty="0">
                <a:solidFill>
                  <a:srgbClr val="555555"/>
                </a:solidFill>
                <a:latin typeface="+mn-ea"/>
              </a:rPr>
              <a:t>年</a:t>
            </a:r>
            <a:r>
              <a:rPr lang="en-US" altLang="zh-CN" sz="1200" dirty="0">
                <a:solidFill>
                  <a:srgbClr val="555555"/>
                </a:solidFill>
                <a:latin typeface="+mn-ea"/>
              </a:rPr>
              <a:t>12</a:t>
            </a:r>
            <a:r>
              <a:rPr lang="zh-CN" altLang="en-US" sz="1200" dirty="0">
                <a:solidFill>
                  <a:srgbClr val="555555"/>
                </a:solidFill>
                <a:latin typeface="+mn-ea"/>
              </a:rPr>
              <a:t>月</a:t>
            </a:r>
            <a:r>
              <a:rPr lang="en-US" altLang="zh-CN" sz="1200" dirty="0">
                <a:solidFill>
                  <a:srgbClr val="555555"/>
                </a:solidFill>
                <a:latin typeface="+mn-ea"/>
              </a:rPr>
              <a:t>16</a:t>
            </a:r>
            <a:r>
              <a:rPr lang="zh-CN" altLang="en-US" sz="1200" dirty="0">
                <a:solidFill>
                  <a:srgbClr val="555555"/>
                </a:solidFill>
                <a:latin typeface="+mn-ea"/>
              </a:rPr>
              <a:t>日</a:t>
            </a:r>
            <a:r>
              <a:rPr lang="en-US" altLang="zh-CN" sz="1200" dirty="0">
                <a:solidFill>
                  <a:srgbClr val="555555"/>
                </a:solidFill>
                <a:latin typeface="+mn-ea"/>
              </a:rPr>
              <a:t>-2021</a:t>
            </a:r>
            <a:r>
              <a:rPr lang="zh-CN" altLang="en-US" sz="1200" dirty="0">
                <a:solidFill>
                  <a:srgbClr val="555555"/>
                </a:solidFill>
                <a:latin typeface="+mn-ea"/>
              </a:rPr>
              <a:t>年</a:t>
            </a:r>
            <a:r>
              <a:rPr lang="en-US" altLang="zh-CN" sz="1200" dirty="0">
                <a:solidFill>
                  <a:srgbClr val="555555"/>
                </a:solidFill>
                <a:latin typeface="+mn-ea"/>
              </a:rPr>
              <a:t>09</a:t>
            </a:r>
            <a:r>
              <a:rPr lang="zh-CN" altLang="en-US" sz="1200" dirty="0">
                <a:solidFill>
                  <a:srgbClr val="555555"/>
                </a:solidFill>
                <a:latin typeface="+mn-ea"/>
              </a:rPr>
              <a:t>月</a:t>
            </a:r>
            <a:r>
              <a:rPr lang="en-US" altLang="zh-CN" sz="1200" dirty="0">
                <a:solidFill>
                  <a:srgbClr val="555555"/>
                </a:solidFill>
                <a:latin typeface="+mn-ea"/>
              </a:rPr>
              <a:t>14</a:t>
            </a:r>
            <a:r>
              <a:rPr lang="zh-CN" altLang="en-US" sz="1200" dirty="0">
                <a:solidFill>
                  <a:srgbClr val="555555"/>
                </a:solidFill>
                <a:latin typeface="+mn-ea"/>
              </a:rPr>
              <a:t>日</a:t>
            </a:r>
          </a:p>
        </p:txBody>
      </p:sp>
      <p:sp>
        <p:nvSpPr>
          <p:cNvPr id="16" name="TextBox 15"/>
          <p:cNvSpPr txBox="1"/>
          <p:nvPr/>
        </p:nvSpPr>
        <p:spPr>
          <a:xfrm>
            <a:off x="5042727" y="3122792"/>
            <a:ext cx="1819491" cy="338552"/>
          </a:xfrm>
          <a:prstGeom prst="rect">
            <a:avLst/>
          </a:prstGeom>
        </p:spPr>
        <p:style>
          <a:lnRef idx="0">
            <a:schemeClr val="accent1"/>
          </a:lnRef>
          <a:fillRef idx="3">
            <a:schemeClr val="accent1"/>
          </a:fillRef>
          <a:effectRef idx="3">
            <a:schemeClr val="accent1"/>
          </a:effectRef>
          <a:fontRef idx="minor">
            <a:schemeClr val="lt1"/>
          </a:fontRef>
        </p:style>
        <p:txBody>
          <a:bodyPr wrap="square" lIns="91438" tIns="45719" rIns="91438" bIns="45719" rtlCol="0">
            <a:spAutoFit/>
          </a:bodyPr>
          <a:lstStyle/>
          <a:p>
            <a:pPr algn="ctr"/>
            <a:r>
              <a:rPr lang="en-US" altLang="zh-CN" sz="1600" dirty="0">
                <a:latin typeface="+mn-ea"/>
              </a:rPr>
              <a:t>   </a:t>
            </a:r>
            <a:r>
              <a:rPr lang="zh-CN" altLang="en-US" sz="1600" dirty="0">
                <a:latin typeface="+mn-ea"/>
              </a:rPr>
              <a:t>工作会议和考察</a:t>
            </a:r>
          </a:p>
        </p:txBody>
      </p:sp>
      <p:sp>
        <p:nvSpPr>
          <p:cNvPr id="3" name="TextBox 2"/>
          <p:cNvSpPr txBox="1"/>
          <p:nvPr/>
        </p:nvSpPr>
        <p:spPr>
          <a:xfrm>
            <a:off x="255864" y="893077"/>
            <a:ext cx="3239451" cy="315469"/>
          </a:xfrm>
          <a:prstGeom prst="rect">
            <a:avLst/>
          </a:prstGeom>
        </p:spPr>
        <p:style>
          <a:lnRef idx="0">
            <a:schemeClr val="accent1"/>
          </a:lnRef>
          <a:fillRef idx="3">
            <a:schemeClr val="accent1"/>
          </a:fillRef>
          <a:effectRef idx="3">
            <a:schemeClr val="accent1"/>
          </a:effectRef>
          <a:fontRef idx="minor">
            <a:schemeClr val="lt1"/>
          </a:fontRef>
        </p:style>
        <p:txBody>
          <a:bodyPr wrap="square" lIns="68579" tIns="34289" rIns="68579" bIns="34289" rtlCol="0">
            <a:spAutoFit/>
          </a:bodyPr>
          <a:lstStyle/>
          <a:p>
            <a:pPr algn="ctr"/>
            <a:r>
              <a:rPr lang="zh-CN" altLang="en-US" sz="1600" dirty="0">
                <a:latin typeface="+mn-ea"/>
              </a:rPr>
              <a:t>第七十五届联合国大会一般性辩论</a:t>
            </a:r>
          </a:p>
        </p:txBody>
      </p:sp>
      <p:sp>
        <p:nvSpPr>
          <p:cNvPr id="7" name="矩形 6">
            <a:extLst>
              <a:ext uri="{FF2B5EF4-FFF2-40B4-BE49-F238E27FC236}">
                <a16:creationId xmlns:a16="http://schemas.microsoft.com/office/drawing/2014/main" id="{16A34C73-E551-4029-8639-53AB320AEA17}"/>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373509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5" y="178435"/>
            <a:ext cx="3928745" cy="738664"/>
          </a:xfrm>
        </p:spPr>
        <p:txBody>
          <a:bodyPr/>
          <a:lstStyle/>
          <a:p>
            <a:r>
              <a:rPr lang="zh-CN" altLang="en-US" dirty="0"/>
              <a:t>目前装配式存在的问题</a:t>
            </a:r>
          </a:p>
          <a:p>
            <a:endParaRPr lang="zh-CN" altLang="en-US" dirty="0"/>
          </a:p>
        </p:txBody>
      </p:sp>
      <p:sp>
        <p:nvSpPr>
          <p:cNvPr id="5" name="矩形 4"/>
          <p:cNvSpPr/>
          <p:nvPr/>
        </p:nvSpPr>
        <p:spPr>
          <a:xfrm>
            <a:off x="354280" y="800629"/>
            <a:ext cx="414152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en-US" sz="2000" dirty="0"/>
              <a:t>装配式建筑行业的技术标准不健全</a:t>
            </a:r>
            <a:endParaRPr lang="en-US" altLang="zh-CN" sz="2000" dirty="0"/>
          </a:p>
        </p:txBody>
      </p:sp>
      <p:sp>
        <p:nvSpPr>
          <p:cNvPr id="6" name="矩形 5">
            <a:extLst>
              <a:ext uri="{FF2B5EF4-FFF2-40B4-BE49-F238E27FC236}">
                <a16:creationId xmlns:a16="http://schemas.microsoft.com/office/drawing/2014/main" id="{6216EBBE-D06F-4D05-8193-9EAC0F42CC2E}"/>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352A19FF-E9A2-4E91-AED0-4CC28B039186}"/>
              </a:ext>
            </a:extLst>
          </p:cNvPr>
          <p:cNvPicPr>
            <a:picLocks noChangeAspect="1"/>
          </p:cNvPicPr>
          <p:nvPr/>
        </p:nvPicPr>
        <p:blipFill>
          <a:blip r:embed="rId2"/>
          <a:stretch>
            <a:fillRect/>
          </a:stretch>
        </p:blipFill>
        <p:spPr>
          <a:xfrm>
            <a:off x="934911" y="1235983"/>
            <a:ext cx="6169722" cy="3727902"/>
          </a:xfrm>
          <a:prstGeom prst="rect">
            <a:avLst/>
          </a:prstGeom>
        </p:spPr>
      </p:pic>
      <p:sp>
        <p:nvSpPr>
          <p:cNvPr id="3" name="矩形 2">
            <a:extLst>
              <a:ext uri="{FF2B5EF4-FFF2-40B4-BE49-F238E27FC236}">
                <a16:creationId xmlns:a16="http://schemas.microsoft.com/office/drawing/2014/main" id="{E499BD2B-2DDA-4B0D-AEE9-44291AA5CAD4}"/>
              </a:ext>
            </a:extLst>
          </p:cNvPr>
          <p:cNvSpPr/>
          <p:nvPr/>
        </p:nvSpPr>
        <p:spPr>
          <a:xfrm>
            <a:off x="7010400" y="1861035"/>
            <a:ext cx="504825" cy="152400"/>
          </a:xfrm>
          <a:prstGeom prst="rect">
            <a:avLst/>
          </a:prstGeom>
          <a:solidFill>
            <a:srgbClr val="00F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82A7B873-C8F6-49CA-9606-D2AFA0464451}"/>
              </a:ext>
            </a:extLst>
          </p:cNvPr>
          <p:cNvSpPr txBox="1"/>
          <p:nvPr/>
        </p:nvSpPr>
        <p:spPr>
          <a:xfrm>
            <a:off x="7573682" y="1798736"/>
            <a:ext cx="954107" cy="276999"/>
          </a:xfrm>
          <a:prstGeom prst="rect">
            <a:avLst/>
          </a:prstGeom>
          <a:noFill/>
        </p:spPr>
        <p:txBody>
          <a:bodyPr wrap="none" rtlCol="0">
            <a:spAutoFit/>
          </a:bodyPr>
          <a:lstStyle/>
          <a:p>
            <a:r>
              <a:rPr lang="zh-CN" altLang="en-US" sz="1200" dirty="0">
                <a:solidFill>
                  <a:schemeClr val="bg2">
                    <a:lumMod val="25000"/>
                  </a:schemeClr>
                </a:solidFill>
                <a:latin typeface="微软雅黑" panose="020B0503020204020204" pitchFamily="34" charset="-122"/>
                <a:ea typeface="微软雅黑" panose="020B0503020204020204" pitchFamily="34" charset="-122"/>
              </a:rPr>
              <a:t>预制承重墙</a:t>
            </a:r>
          </a:p>
        </p:txBody>
      </p:sp>
      <p:sp>
        <p:nvSpPr>
          <p:cNvPr id="8" name="矩形 7">
            <a:extLst>
              <a:ext uri="{FF2B5EF4-FFF2-40B4-BE49-F238E27FC236}">
                <a16:creationId xmlns:a16="http://schemas.microsoft.com/office/drawing/2014/main" id="{F4B1E86A-88BB-48EA-AE42-503AD943C36C}"/>
              </a:ext>
            </a:extLst>
          </p:cNvPr>
          <p:cNvSpPr/>
          <p:nvPr/>
        </p:nvSpPr>
        <p:spPr>
          <a:xfrm>
            <a:off x="7010400" y="2262221"/>
            <a:ext cx="504825" cy="152400"/>
          </a:xfrm>
          <a:prstGeom prst="rect">
            <a:avLst/>
          </a:prstGeom>
          <a:solidFill>
            <a:srgbClr val="238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0EA4E2BA-704F-476B-BE1F-1041682ADF81}"/>
              </a:ext>
            </a:extLst>
          </p:cNvPr>
          <p:cNvSpPr txBox="1"/>
          <p:nvPr/>
        </p:nvSpPr>
        <p:spPr>
          <a:xfrm>
            <a:off x="7573682" y="2199922"/>
            <a:ext cx="1135247" cy="276999"/>
          </a:xfrm>
          <a:prstGeom prst="rect">
            <a:avLst/>
          </a:prstGeom>
          <a:noFill/>
        </p:spPr>
        <p:txBody>
          <a:bodyPr wrap="none" rtlCol="0">
            <a:spAutoFit/>
          </a:bodyPr>
          <a:lstStyle/>
          <a:p>
            <a:r>
              <a:rPr lang="zh-CN" altLang="en-US" sz="1200" dirty="0">
                <a:solidFill>
                  <a:schemeClr val="bg2">
                    <a:lumMod val="25000"/>
                  </a:schemeClr>
                </a:solidFill>
                <a:latin typeface="微软雅黑" panose="020B0503020204020204" pitchFamily="34" charset="-122"/>
                <a:ea typeface="微软雅黑" panose="020B0503020204020204" pitchFamily="34" charset="-122"/>
              </a:rPr>
              <a:t>预制非承重墙</a:t>
            </a:r>
          </a:p>
        </p:txBody>
      </p:sp>
      <p:sp>
        <p:nvSpPr>
          <p:cNvPr id="10" name="矩形 9">
            <a:extLst>
              <a:ext uri="{FF2B5EF4-FFF2-40B4-BE49-F238E27FC236}">
                <a16:creationId xmlns:a16="http://schemas.microsoft.com/office/drawing/2014/main" id="{6E674A6D-9C8A-4388-941A-87BE218B3703}"/>
              </a:ext>
            </a:extLst>
          </p:cNvPr>
          <p:cNvSpPr/>
          <p:nvPr/>
        </p:nvSpPr>
        <p:spPr>
          <a:xfrm>
            <a:off x="7010400" y="2660294"/>
            <a:ext cx="504825" cy="152400"/>
          </a:xfrm>
          <a:prstGeom prst="rect">
            <a:avLst/>
          </a:prstGeom>
          <a:solidFill>
            <a:srgbClr val="817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218AADD1-7221-4AD1-8F61-E78551990004}"/>
              </a:ext>
            </a:extLst>
          </p:cNvPr>
          <p:cNvSpPr txBox="1"/>
          <p:nvPr/>
        </p:nvSpPr>
        <p:spPr>
          <a:xfrm>
            <a:off x="7573682" y="2597995"/>
            <a:ext cx="954107" cy="276999"/>
          </a:xfrm>
          <a:prstGeom prst="rect">
            <a:avLst/>
          </a:prstGeom>
          <a:noFill/>
        </p:spPr>
        <p:txBody>
          <a:bodyPr wrap="none" rtlCol="0">
            <a:spAutoFit/>
          </a:bodyPr>
          <a:lstStyle/>
          <a:p>
            <a:r>
              <a:rPr lang="zh-CN" altLang="en-US" sz="1200" dirty="0">
                <a:solidFill>
                  <a:schemeClr val="bg2">
                    <a:lumMod val="25000"/>
                  </a:schemeClr>
                </a:solidFill>
                <a:latin typeface="微软雅黑" panose="020B0503020204020204" pitchFamily="34" charset="-122"/>
                <a:ea typeface="微软雅黑" panose="020B0503020204020204" pitchFamily="34" charset="-122"/>
              </a:rPr>
              <a:t>预制叠合板</a:t>
            </a:r>
          </a:p>
        </p:txBody>
      </p:sp>
      <p:sp>
        <p:nvSpPr>
          <p:cNvPr id="12" name="矩形 11">
            <a:extLst>
              <a:ext uri="{FF2B5EF4-FFF2-40B4-BE49-F238E27FC236}">
                <a16:creationId xmlns:a16="http://schemas.microsoft.com/office/drawing/2014/main" id="{4BB7BDB4-754D-4F12-A300-633A4D66BBCB}"/>
              </a:ext>
            </a:extLst>
          </p:cNvPr>
          <p:cNvSpPr/>
          <p:nvPr/>
        </p:nvSpPr>
        <p:spPr>
          <a:xfrm>
            <a:off x="7010400" y="3061480"/>
            <a:ext cx="504825" cy="152400"/>
          </a:xfrm>
          <a:prstGeom prst="rect">
            <a:avLst/>
          </a:prstGeom>
          <a:solidFill>
            <a:srgbClr val="747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3530074A-8FE8-4EB6-8F6B-6779D94E823E}"/>
              </a:ext>
            </a:extLst>
          </p:cNvPr>
          <p:cNvSpPr txBox="1"/>
          <p:nvPr/>
        </p:nvSpPr>
        <p:spPr>
          <a:xfrm>
            <a:off x="7573682" y="2999181"/>
            <a:ext cx="1261884" cy="276999"/>
          </a:xfrm>
          <a:prstGeom prst="rect">
            <a:avLst/>
          </a:prstGeom>
          <a:noFill/>
        </p:spPr>
        <p:txBody>
          <a:bodyPr wrap="none" rtlCol="0">
            <a:spAutoFit/>
          </a:bodyPr>
          <a:lstStyle/>
          <a:p>
            <a:r>
              <a:rPr lang="zh-CN" altLang="en-US" sz="1200" dirty="0">
                <a:solidFill>
                  <a:schemeClr val="bg2">
                    <a:lumMod val="25000"/>
                  </a:schemeClr>
                </a:solidFill>
                <a:latin typeface="微软雅黑" panose="020B0503020204020204" pitchFamily="34" charset="-122"/>
                <a:ea typeface="微软雅黑" panose="020B0503020204020204" pitchFamily="34" charset="-122"/>
              </a:rPr>
              <a:t>现浇承重墙、柱</a:t>
            </a:r>
          </a:p>
        </p:txBody>
      </p:sp>
      <p:sp>
        <p:nvSpPr>
          <p:cNvPr id="14" name="矩形 13">
            <a:extLst>
              <a:ext uri="{FF2B5EF4-FFF2-40B4-BE49-F238E27FC236}">
                <a16:creationId xmlns:a16="http://schemas.microsoft.com/office/drawing/2014/main" id="{C349C139-736F-477E-8F09-29F6D7144BB3}"/>
              </a:ext>
            </a:extLst>
          </p:cNvPr>
          <p:cNvSpPr/>
          <p:nvPr/>
        </p:nvSpPr>
        <p:spPr>
          <a:xfrm>
            <a:off x="7010400" y="3442834"/>
            <a:ext cx="504825" cy="152400"/>
          </a:xfrm>
          <a:prstGeom prst="rect">
            <a:avLst/>
          </a:prstGeom>
          <a:solidFill>
            <a:srgbClr val="00F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5B980516-CB44-475D-92E5-30CF9A719AD2}"/>
              </a:ext>
            </a:extLst>
          </p:cNvPr>
          <p:cNvSpPr txBox="1"/>
          <p:nvPr/>
        </p:nvSpPr>
        <p:spPr>
          <a:xfrm>
            <a:off x="7573682" y="3380535"/>
            <a:ext cx="954107" cy="276999"/>
          </a:xfrm>
          <a:prstGeom prst="rect">
            <a:avLst/>
          </a:prstGeom>
          <a:noFill/>
        </p:spPr>
        <p:txBody>
          <a:bodyPr wrap="none" rtlCol="0">
            <a:spAutoFit/>
          </a:bodyPr>
          <a:lstStyle/>
          <a:p>
            <a:r>
              <a:rPr lang="zh-CN" altLang="en-US" sz="1200" dirty="0">
                <a:solidFill>
                  <a:schemeClr val="bg2">
                    <a:lumMod val="25000"/>
                  </a:schemeClr>
                </a:solidFill>
                <a:latin typeface="微软雅黑" panose="020B0503020204020204" pitchFamily="34" charset="-122"/>
                <a:ea typeface="微软雅黑" panose="020B0503020204020204" pitchFamily="34" charset="-122"/>
              </a:rPr>
              <a:t>预制内隔墙</a:t>
            </a:r>
          </a:p>
        </p:txBody>
      </p:sp>
      <p:sp>
        <p:nvSpPr>
          <p:cNvPr id="16" name="矩形 15">
            <a:extLst>
              <a:ext uri="{FF2B5EF4-FFF2-40B4-BE49-F238E27FC236}">
                <a16:creationId xmlns:a16="http://schemas.microsoft.com/office/drawing/2014/main" id="{913079F7-6D3B-4684-9B98-3876BB7BA421}"/>
              </a:ext>
            </a:extLst>
          </p:cNvPr>
          <p:cNvSpPr/>
          <p:nvPr/>
        </p:nvSpPr>
        <p:spPr>
          <a:xfrm>
            <a:off x="7010400" y="3844020"/>
            <a:ext cx="504825" cy="152400"/>
          </a:xfrm>
          <a:prstGeom prst="rect">
            <a:avLst/>
          </a:prstGeom>
          <a:solidFill>
            <a:srgbClr val="E16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4B56EE2B-2933-44D0-A5AE-0D6A36EC9571}"/>
              </a:ext>
            </a:extLst>
          </p:cNvPr>
          <p:cNvSpPr txBox="1"/>
          <p:nvPr/>
        </p:nvSpPr>
        <p:spPr>
          <a:xfrm>
            <a:off x="7573682" y="3781721"/>
            <a:ext cx="800219" cy="276999"/>
          </a:xfrm>
          <a:prstGeom prst="rect">
            <a:avLst/>
          </a:prstGeom>
          <a:noFill/>
        </p:spPr>
        <p:txBody>
          <a:bodyPr wrap="none" rtlCol="0">
            <a:spAutoFit/>
          </a:bodyPr>
          <a:lstStyle/>
          <a:p>
            <a:r>
              <a:rPr lang="zh-CN" altLang="en-US" sz="1200" dirty="0">
                <a:solidFill>
                  <a:schemeClr val="bg2">
                    <a:lumMod val="25000"/>
                  </a:schemeClr>
                </a:solidFill>
                <a:latin typeface="微软雅黑" panose="020B0503020204020204" pitchFamily="34" charset="-122"/>
                <a:ea typeface="微软雅黑" panose="020B0503020204020204" pitchFamily="34" charset="-122"/>
              </a:rPr>
              <a:t>预制楼梯</a:t>
            </a:r>
          </a:p>
        </p:txBody>
      </p:sp>
    </p:spTree>
    <p:extLst>
      <p:ext uri="{BB962C8B-B14F-4D97-AF65-F5344CB8AC3E}">
        <p14:creationId xmlns:p14="http://schemas.microsoft.com/office/powerpoint/2010/main" val="3878168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5" y="178435"/>
            <a:ext cx="3928745" cy="738664"/>
          </a:xfrm>
        </p:spPr>
        <p:txBody>
          <a:bodyPr/>
          <a:lstStyle/>
          <a:p>
            <a:r>
              <a:rPr lang="zh-CN" altLang="en-US" dirty="0"/>
              <a:t>目前装配式存在的问题</a:t>
            </a:r>
          </a:p>
          <a:p>
            <a:endParaRPr lang="zh-CN" altLang="en-US" dirty="0"/>
          </a:p>
        </p:txBody>
      </p:sp>
      <p:sp>
        <p:nvSpPr>
          <p:cNvPr id="21" name="矩形 20"/>
          <p:cNvSpPr/>
          <p:nvPr/>
        </p:nvSpPr>
        <p:spPr>
          <a:xfrm>
            <a:off x="407035" y="758139"/>
            <a:ext cx="5117047" cy="522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a:lnSpc>
                <a:spcPct val="150000"/>
              </a:lnSpc>
            </a:pPr>
            <a:r>
              <a:rPr lang="zh-CN" altLang="en-US" dirty="0"/>
              <a:t>装配式建筑业务的产业链不完善</a:t>
            </a:r>
            <a:endParaRPr lang="en-US" altLang="zh-CN" dirty="0"/>
          </a:p>
        </p:txBody>
      </p:sp>
      <p:grpSp>
        <p:nvGrpSpPr>
          <p:cNvPr id="22" name="组合 21"/>
          <p:cNvGrpSpPr/>
          <p:nvPr/>
        </p:nvGrpSpPr>
        <p:grpSpPr>
          <a:xfrm>
            <a:off x="407035" y="1577411"/>
            <a:ext cx="8159591" cy="2071443"/>
            <a:chOff x="271430" y="1213162"/>
            <a:chExt cx="8458913" cy="2228000"/>
          </a:xfrm>
        </p:grpSpPr>
        <p:sp>
          <p:nvSpPr>
            <p:cNvPr id="24" name="矩形: 圆角 2">
              <a:extLst>
                <a:ext uri="{FF2B5EF4-FFF2-40B4-BE49-F238E27FC236}">
                  <a16:creationId xmlns:a16="http://schemas.microsoft.com/office/drawing/2014/main" id="{DAF5FE64-D534-4C1B-ADA2-8194AA888C00}"/>
                </a:ext>
              </a:extLst>
            </p:cNvPr>
            <p:cNvSpPr/>
            <p:nvPr/>
          </p:nvSpPr>
          <p:spPr>
            <a:xfrm>
              <a:off x="952956" y="1213162"/>
              <a:ext cx="2413242" cy="51246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n-ea"/>
                </a:rPr>
                <a:t>上游</a:t>
              </a:r>
            </a:p>
          </p:txBody>
        </p:sp>
        <p:sp>
          <p:nvSpPr>
            <p:cNvPr id="25" name="矩形: 圆角 6">
              <a:extLst>
                <a:ext uri="{FF2B5EF4-FFF2-40B4-BE49-F238E27FC236}">
                  <a16:creationId xmlns:a16="http://schemas.microsoft.com/office/drawing/2014/main" id="{DCB98061-6412-4850-8680-82ABE9C9E454}"/>
                </a:ext>
              </a:extLst>
            </p:cNvPr>
            <p:cNvSpPr/>
            <p:nvPr/>
          </p:nvSpPr>
          <p:spPr>
            <a:xfrm>
              <a:off x="3635028" y="1226726"/>
              <a:ext cx="2413242" cy="51246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n-ea"/>
                </a:rPr>
                <a:t>中游</a:t>
              </a:r>
            </a:p>
          </p:txBody>
        </p:sp>
        <p:sp>
          <p:nvSpPr>
            <p:cNvPr id="26" name="矩形: 圆角 7">
              <a:extLst>
                <a:ext uri="{FF2B5EF4-FFF2-40B4-BE49-F238E27FC236}">
                  <a16:creationId xmlns:a16="http://schemas.microsoft.com/office/drawing/2014/main" id="{29B54C3D-0BCD-46F9-A00D-BF6D6AC9D563}"/>
                </a:ext>
              </a:extLst>
            </p:cNvPr>
            <p:cNvSpPr/>
            <p:nvPr/>
          </p:nvSpPr>
          <p:spPr>
            <a:xfrm>
              <a:off x="6317101" y="1213162"/>
              <a:ext cx="2413242" cy="51246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n-ea"/>
                </a:rPr>
                <a:t>下游</a:t>
              </a:r>
            </a:p>
          </p:txBody>
        </p:sp>
        <p:cxnSp>
          <p:nvCxnSpPr>
            <p:cNvPr id="27" name="直接连接符 26">
              <a:extLst>
                <a:ext uri="{FF2B5EF4-FFF2-40B4-BE49-F238E27FC236}">
                  <a16:creationId xmlns:a16="http://schemas.microsoft.com/office/drawing/2014/main" id="{4A23FA1C-DCF6-4820-8CCD-1D80B5EECD28}"/>
                </a:ext>
              </a:extLst>
            </p:cNvPr>
            <p:cNvCxnSpPr>
              <a:cxnSpLocks/>
            </p:cNvCxnSpPr>
            <p:nvPr/>
          </p:nvCxnSpPr>
          <p:spPr>
            <a:xfrm>
              <a:off x="952956" y="1999623"/>
              <a:ext cx="7777387" cy="0"/>
            </a:xfrm>
            <a:prstGeom prst="line">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矩形: 圆角 9">
              <a:extLst>
                <a:ext uri="{FF2B5EF4-FFF2-40B4-BE49-F238E27FC236}">
                  <a16:creationId xmlns:a16="http://schemas.microsoft.com/office/drawing/2014/main" id="{87BE9A63-69E4-4A88-B63F-BE518B11B66F}"/>
                </a:ext>
              </a:extLst>
            </p:cNvPr>
            <p:cNvSpPr/>
            <p:nvPr/>
          </p:nvSpPr>
          <p:spPr>
            <a:xfrm>
              <a:off x="1308075" y="2222394"/>
              <a:ext cx="1406769" cy="381188"/>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原材料生产</a:t>
              </a:r>
            </a:p>
          </p:txBody>
        </p:sp>
        <p:sp>
          <p:nvSpPr>
            <p:cNvPr id="29" name="矩形: 圆角 11">
              <a:extLst>
                <a:ext uri="{FF2B5EF4-FFF2-40B4-BE49-F238E27FC236}">
                  <a16:creationId xmlns:a16="http://schemas.microsoft.com/office/drawing/2014/main" id="{3E500CE7-AA15-4257-A91C-279B7FBE53C1}"/>
                </a:ext>
              </a:extLst>
            </p:cNvPr>
            <p:cNvSpPr/>
            <p:nvPr/>
          </p:nvSpPr>
          <p:spPr>
            <a:xfrm>
              <a:off x="1308075" y="2831529"/>
              <a:ext cx="1406769" cy="381188"/>
            </a:xfrm>
            <a:prstGeom prst="roundRect">
              <a:avLst/>
            </a:prstGeom>
            <a:ln>
              <a:solidFill>
                <a:srgbClr val="447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设备供应</a:t>
              </a:r>
            </a:p>
          </p:txBody>
        </p:sp>
        <p:sp>
          <p:nvSpPr>
            <p:cNvPr id="30" name="矩形: 圆角 12">
              <a:extLst>
                <a:ext uri="{FF2B5EF4-FFF2-40B4-BE49-F238E27FC236}">
                  <a16:creationId xmlns:a16="http://schemas.microsoft.com/office/drawing/2014/main" id="{D357D060-5A45-4A48-92CE-5BA512D8DE97}"/>
                </a:ext>
              </a:extLst>
            </p:cNvPr>
            <p:cNvSpPr/>
            <p:nvPr/>
          </p:nvSpPr>
          <p:spPr>
            <a:xfrm>
              <a:off x="3210439" y="2222393"/>
              <a:ext cx="1334065" cy="381188"/>
            </a:xfrm>
            <a:prstGeom prst="roundRect">
              <a:avLst/>
            </a:prstGeom>
            <a:ln>
              <a:solidFill>
                <a:srgbClr val="447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装配式设计</a:t>
              </a:r>
            </a:p>
          </p:txBody>
        </p:sp>
        <p:sp>
          <p:nvSpPr>
            <p:cNvPr id="31" name="矩形: 圆角 17">
              <a:extLst>
                <a:ext uri="{FF2B5EF4-FFF2-40B4-BE49-F238E27FC236}">
                  <a16:creationId xmlns:a16="http://schemas.microsoft.com/office/drawing/2014/main" id="{C2DE0428-A639-4DFB-B240-60AE7F7939F7}"/>
                </a:ext>
              </a:extLst>
            </p:cNvPr>
            <p:cNvSpPr/>
            <p:nvPr/>
          </p:nvSpPr>
          <p:spPr>
            <a:xfrm>
              <a:off x="5040099" y="2222393"/>
              <a:ext cx="1277944" cy="381188"/>
            </a:xfrm>
            <a:prstGeom prst="roundRect">
              <a:avLst/>
            </a:prstGeom>
            <a:ln>
              <a:solidFill>
                <a:srgbClr val="447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建筑施工</a:t>
              </a:r>
            </a:p>
          </p:txBody>
        </p:sp>
        <p:sp>
          <p:nvSpPr>
            <p:cNvPr id="32" name="矩形: 圆角 18">
              <a:extLst>
                <a:ext uri="{FF2B5EF4-FFF2-40B4-BE49-F238E27FC236}">
                  <a16:creationId xmlns:a16="http://schemas.microsoft.com/office/drawing/2014/main" id="{F5E175D7-489B-422A-9C76-5063FE2AF9E8}"/>
                </a:ext>
              </a:extLst>
            </p:cNvPr>
            <p:cNvSpPr/>
            <p:nvPr/>
          </p:nvSpPr>
          <p:spPr>
            <a:xfrm>
              <a:off x="3210438" y="2831529"/>
              <a:ext cx="1327849" cy="381188"/>
            </a:xfrm>
            <a:prstGeom prst="roundRect">
              <a:avLst/>
            </a:prstGeom>
            <a:ln>
              <a:solidFill>
                <a:srgbClr val="447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构件生产</a:t>
              </a:r>
            </a:p>
          </p:txBody>
        </p:sp>
        <p:sp>
          <p:nvSpPr>
            <p:cNvPr id="33" name="矩形: 圆角 19">
              <a:extLst>
                <a:ext uri="{FF2B5EF4-FFF2-40B4-BE49-F238E27FC236}">
                  <a16:creationId xmlns:a16="http://schemas.microsoft.com/office/drawing/2014/main" id="{F7B302D9-2157-4CAE-BF11-4CA2A7E05A43}"/>
                </a:ext>
              </a:extLst>
            </p:cNvPr>
            <p:cNvSpPr/>
            <p:nvPr/>
          </p:nvSpPr>
          <p:spPr>
            <a:xfrm>
              <a:off x="5033881" y="2831529"/>
              <a:ext cx="1284161" cy="381188"/>
            </a:xfrm>
            <a:prstGeom prst="roundRect">
              <a:avLst/>
            </a:prstGeom>
            <a:ln>
              <a:solidFill>
                <a:srgbClr val="447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装配式装修</a:t>
              </a:r>
            </a:p>
          </p:txBody>
        </p:sp>
        <p:sp>
          <p:nvSpPr>
            <p:cNvPr id="34" name="矩形: 圆角 20">
              <a:extLst>
                <a:ext uri="{FF2B5EF4-FFF2-40B4-BE49-F238E27FC236}">
                  <a16:creationId xmlns:a16="http://schemas.microsoft.com/office/drawing/2014/main" id="{A0C8059A-B01B-4C90-8358-26B773DAED4E}"/>
                </a:ext>
              </a:extLst>
            </p:cNvPr>
            <p:cNvSpPr/>
            <p:nvPr/>
          </p:nvSpPr>
          <p:spPr>
            <a:xfrm>
              <a:off x="6813637" y="2222394"/>
              <a:ext cx="1406769" cy="381188"/>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项目开发</a:t>
              </a:r>
            </a:p>
          </p:txBody>
        </p:sp>
        <p:sp>
          <p:nvSpPr>
            <p:cNvPr id="35" name="矩形: 圆角 21">
              <a:extLst>
                <a:ext uri="{FF2B5EF4-FFF2-40B4-BE49-F238E27FC236}">
                  <a16:creationId xmlns:a16="http://schemas.microsoft.com/office/drawing/2014/main" id="{30A9E871-7CB4-4B62-864E-94CF0766C131}"/>
                </a:ext>
              </a:extLst>
            </p:cNvPr>
            <p:cNvSpPr/>
            <p:nvPr/>
          </p:nvSpPr>
          <p:spPr>
            <a:xfrm>
              <a:off x="6813637" y="2831529"/>
              <a:ext cx="1406769" cy="381188"/>
            </a:xfrm>
            <a:prstGeom prst="roundRect">
              <a:avLst/>
            </a:prstGeom>
            <a:ln>
              <a:solidFill>
                <a:srgbClr val="447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物业管理</a:t>
              </a:r>
            </a:p>
          </p:txBody>
        </p:sp>
        <p:cxnSp>
          <p:nvCxnSpPr>
            <p:cNvPr id="36" name="直接连接符 35">
              <a:extLst>
                <a:ext uri="{FF2B5EF4-FFF2-40B4-BE49-F238E27FC236}">
                  <a16:creationId xmlns:a16="http://schemas.microsoft.com/office/drawing/2014/main" id="{0EF091F1-C190-49C2-9EC3-DBE10F2BC7A7}"/>
                </a:ext>
              </a:extLst>
            </p:cNvPr>
            <p:cNvCxnSpPr>
              <a:cxnSpLocks/>
            </p:cNvCxnSpPr>
            <p:nvPr/>
          </p:nvCxnSpPr>
          <p:spPr>
            <a:xfrm>
              <a:off x="952956" y="3441162"/>
              <a:ext cx="7777387" cy="0"/>
            </a:xfrm>
            <a:prstGeom prst="line">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文本框 23">
              <a:extLst>
                <a:ext uri="{FF2B5EF4-FFF2-40B4-BE49-F238E27FC236}">
                  <a16:creationId xmlns:a16="http://schemas.microsoft.com/office/drawing/2014/main" id="{D110B7C0-C27F-4242-8277-80B489BEF190}"/>
                </a:ext>
              </a:extLst>
            </p:cNvPr>
            <p:cNvSpPr txBox="1"/>
            <p:nvPr/>
          </p:nvSpPr>
          <p:spPr>
            <a:xfrm>
              <a:off x="271430" y="1999623"/>
              <a:ext cx="271207" cy="1291047"/>
            </a:xfrm>
            <a:prstGeom prst="rect">
              <a:avLst/>
            </a:prstGeom>
            <a:noFill/>
          </p:spPr>
          <p:txBody>
            <a:bodyPr wrap="square" rtlCol="0">
              <a:spAutoFit/>
            </a:bodyPr>
            <a:lstStyle/>
            <a:p>
              <a:r>
                <a:rPr lang="zh-CN" altLang="en-US" b="1" dirty="0">
                  <a:solidFill>
                    <a:schemeClr val="accent1">
                      <a:lumMod val="50000"/>
                    </a:schemeClr>
                  </a:solidFill>
                  <a:latin typeface="+mn-ea"/>
                </a:rPr>
                <a:t>细分行业</a:t>
              </a:r>
            </a:p>
          </p:txBody>
        </p:sp>
      </p:grpSp>
      <p:sp>
        <p:nvSpPr>
          <p:cNvPr id="39" name="矩形 38"/>
          <p:cNvSpPr/>
          <p:nvPr/>
        </p:nvSpPr>
        <p:spPr>
          <a:xfrm>
            <a:off x="407035" y="4063363"/>
            <a:ext cx="5117047" cy="522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a:lnSpc>
                <a:spcPct val="150000"/>
              </a:lnSpc>
            </a:pPr>
            <a:r>
              <a:rPr lang="zh-CN" altLang="en-US" dirty="0"/>
              <a:t>信息平台在装配式建筑项目应用中存在问题</a:t>
            </a:r>
            <a:endParaRPr lang="en-US" altLang="zh-CN" dirty="0"/>
          </a:p>
        </p:txBody>
      </p:sp>
      <p:sp>
        <p:nvSpPr>
          <p:cNvPr id="20" name="矩形 19">
            <a:extLst>
              <a:ext uri="{FF2B5EF4-FFF2-40B4-BE49-F238E27FC236}">
                <a16:creationId xmlns:a16="http://schemas.microsoft.com/office/drawing/2014/main" id="{799D2978-E987-420F-803E-783167642CAF}"/>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75286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696344" y="1280354"/>
            <a:ext cx="7291429" cy="338554"/>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altLang="zh-CN" sz="1600" dirty="0">
                <a:solidFill>
                  <a:schemeClr val="lt1"/>
                </a:solidFill>
                <a:latin typeface="+mn-lt"/>
                <a:ea typeface="+mn-ea"/>
                <a:cs typeface="+mn-cs"/>
              </a:rPr>
              <a:t>《</a:t>
            </a:r>
            <a:r>
              <a:rPr lang="zh-CN" altLang="en-US" sz="1600" dirty="0">
                <a:solidFill>
                  <a:schemeClr val="lt1"/>
                </a:solidFill>
                <a:latin typeface="+mn-lt"/>
                <a:ea typeface="+mn-ea"/>
                <a:cs typeface="+mn-cs"/>
              </a:rPr>
              <a:t>关于推动智能建造与建筑工业化协同发展的指导意见</a:t>
            </a:r>
            <a:r>
              <a:rPr lang="en-US" altLang="zh-CN" sz="1600" dirty="0">
                <a:solidFill>
                  <a:schemeClr val="lt1"/>
                </a:solidFill>
                <a:latin typeface="+mn-lt"/>
                <a:ea typeface="+mn-ea"/>
                <a:cs typeface="+mn-cs"/>
              </a:rPr>
              <a:t>》</a:t>
            </a:r>
            <a:endParaRPr lang="zh-CN" altLang="en-US" sz="1600" dirty="0">
              <a:solidFill>
                <a:schemeClr val="lt1"/>
              </a:solidFill>
              <a:latin typeface="+mn-lt"/>
              <a:ea typeface="+mn-ea"/>
              <a:cs typeface="+mn-cs"/>
            </a:endParaRPr>
          </a:p>
        </p:txBody>
      </p:sp>
      <p:sp>
        <p:nvSpPr>
          <p:cNvPr id="4" name="矩形 3"/>
          <p:cNvSpPr/>
          <p:nvPr/>
        </p:nvSpPr>
        <p:spPr>
          <a:xfrm>
            <a:off x="696344" y="814546"/>
            <a:ext cx="4382626" cy="369332"/>
          </a:xfrm>
          <a:prstGeom prst="rect">
            <a:avLst/>
          </a:prstGeom>
        </p:spPr>
        <p:txBody>
          <a:bodyPr wrap="square">
            <a:spAutoFit/>
          </a:bodyPr>
          <a:lstStyle/>
          <a:p>
            <a:r>
              <a:rPr lang="zh-CN" altLang="en-US" dirty="0">
                <a:solidFill>
                  <a:schemeClr val="accent1"/>
                </a:solidFill>
                <a:latin typeface="+mj-ea"/>
              </a:rPr>
              <a:t>住建部联合发改委、科技部等十三个部门</a:t>
            </a:r>
            <a:endParaRPr lang="zh-CN" altLang="en-US" dirty="0">
              <a:solidFill>
                <a:schemeClr val="accent1"/>
              </a:solidFill>
            </a:endParaRPr>
          </a:p>
        </p:txBody>
      </p:sp>
      <p:sp>
        <p:nvSpPr>
          <p:cNvPr id="6" name="矩形 5"/>
          <p:cNvSpPr/>
          <p:nvPr/>
        </p:nvSpPr>
        <p:spPr>
          <a:xfrm>
            <a:off x="6886642" y="845324"/>
            <a:ext cx="1429792" cy="307777"/>
          </a:xfrm>
          <a:prstGeom prst="rect">
            <a:avLst/>
          </a:prstGeom>
        </p:spPr>
        <p:txBody>
          <a:bodyPr wrap="square">
            <a:spAutoFit/>
          </a:bodyPr>
          <a:lstStyle/>
          <a:p>
            <a:r>
              <a:rPr lang="en-US" altLang="zh-CN" sz="1400" dirty="0">
                <a:solidFill>
                  <a:srgbClr val="747D84"/>
                </a:solidFill>
              </a:rPr>
              <a:t>2020</a:t>
            </a:r>
            <a:r>
              <a:rPr lang="zh-CN" altLang="en-US" sz="1400" dirty="0">
                <a:solidFill>
                  <a:srgbClr val="747D84"/>
                </a:solidFill>
              </a:rPr>
              <a:t>年</a:t>
            </a:r>
            <a:r>
              <a:rPr lang="en-US" altLang="zh-CN" sz="1400" dirty="0">
                <a:solidFill>
                  <a:srgbClr val="747D84"/>
                </a:solidFill>
              </a:rPr>
              <a:t>7</a:t>
            </a:r>
            <a:r>
              <a:rPr lang="zh-CN" altLang="en-US" sz="1400" dirty="0">
                <a:solidFill>
                  <a:srgbClr val="747D84"/>
                </a:solidFill>
              </a:rPr>
              <a:t>月</a:t>
            </a:r>
            <a:r>
              <a:rPr lang="en-US" altLang="zh-CN" sz="1400" dirty="0">
                <a:solidFill>
                  <a:srgbClr val="747D84"/>
                </a:solidFill>
              </a:rPr>
              <a:t>3</a:t>
            </a:r>
            <a:r>
              <a:rPr lang="zh-CN" altLang="en-US" sz="1400" dirty="0">
                <a:solidFill>
                  <a:srgbClr val="747D84"/>
                </a:solidFill>
              </a:rPr>
              <a:t>日</a:t>
            </a:r>
          </a:p>
        </p:txBody>
      </p:sp>
      <p:sp>
        <p:nvSpPr>
          <p:cNvPr id="7" name="矩形 6"/>
          <p:cNvSpPr/>
          <p:nvPr/>
        </p:nvSpPr>
        <p:spPr>
          <a:xfrm>
            <a:off x="465162" y="215615"/>
            <a:ext cx="5301451" cy="415498"/>
          </a:xfrm>
          <a:prstGeom prst="rect">
            <a:avLst/>
          </a:prstGeom>
        </p:spPr>
        <p:txBody>
          <a:bodyPr wrap="none">
            <a:spAutoFit/>
          </a:bodyPr>
          <a:lstStyle/>
          <a:p>
            <a:r>
              <a:rPr lang="zh-CN" altLang="en-US" sz="2100" b="1" dirty="0">
                <a:solidFill>
                  <a:schemeClr val="accent1"/>
                </a:solidFill>
                <a:latin typeface="Arial" panose="020B0604020202020204"/>
                <a:ea typeface="微软雅黑" panose="020B0503020204020204" pitchFamily="34" charset="-122"/>
                <a:cs typeface="Times New Roman" panose="02020603050405020304" charset="0"/>
              </a:rPr>
              <a:t>建立全产业链融合一体的智能建造产业体系</a:t>
            </a:r>
          </a:p>
        </p:txBody>
      </p:sp>
      <p:sp>
        <p:nvSpPr>
          <p:cNvPr id="13" name="矩形 12"/>
          <p:cNvSpPr/>
          <p:nvPr/>
        </p:nvSpPr>
        <p:spPr>
          <a:xfrm>
            <a:off x="7023929" y="3610671"/>
            <a:ext cx="1636421" cy="307777"/>
          </a:xfrm>
          <a:prstGeom prst="rect">
            <a:avLst/>
          </a:prstGeom>
        </p:spPr>
        <p:txBody>
          <a:bodyPr wrap="square">
            <a:spAutoFit/>
          </a:bodyPr>
          <a:lstStyle/>
          <a:p>
            <a:r>
              <a:rPr lang="en-US" altLang="zh-CN" sz="1400" dirty="0">
                <a:solidFill>
                  <a:srgbClr val="747D84"/>
                </a:solidFill>
              </a:rPr>
              <a:t>2020</a:t>
            </a:r>
            <a:r>
              <a:rPr lang="zh-CN" altLang="en-US" sz="1400" dirty="0">
                <a:solidFill>
                  <a:srgbClr val="747D84"/>
                </a:solidFill>
              </a:rPr>
              <a:t>年</a:t>
            </a:r>
            <a:r>
              <a:rPr lang="en-US" altLang="zh-CN" sz="1400" dirty="0">
                <a:solidFill>
                  <a:srgbClr val="747D84"/>
                </a:solidFill>
              </a:rPr>
              <a:t>8</a:t>
            </a:r>
            <a:r>
              <a:rPr lang="zh-CN" altLang="en-US" sz="1400" dirty="0">
                <a:solidFill>
                  <a:srgbClr val="747D84"/>
                </a:solidFill>
              </a:rPr>
              <a:t>月</a:t>
            </a:r>
            <a:r>
              <a:rPr lang="en-US" altLang="zh-CN" sz="1400" dirty="0">
                <a:solidFill>
                  <a:srgbClr val="747D84"/>
                </a:solidFill>
              </a:rPr>
              <a:t>28</a:t>
            </a:r>
            <a:r>
              <a:rPr lang="zh-CN" altLang="en-US" sz="1400" dirty="0">
                <a:solidFill>
                  <a:srgbClr val="747D84"/>
                </a:solidFill>
              </a:rPr>
              <a:t>日</a:t>
            </a:r>
          </a:p>
        </p:txBody>
      </p:sp>
      <p:sp>
        <p:nvSpPr>
          <p:cNvPr id="15" name="矩形 14"/>
          <p:cNvSpPr/>
          <p:nvPr/>
        </p:nvSpPr>
        <p:spPr>
          <a:xfrm>
            <a:off x="713824" y="4017243"/>
            <a:ext cx="721349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altLang="zh-CN" sz="1600" dirty="0"/>
              <a:t>《</a:t>
            </a:r>
            <a:r>
              <a:rPr lang="zh-CN" altLang="en-US" sz="1600" dirty="0"/>
              <a:t>关于加快新型建筑工业化发展的若干意见</a:t>
            </a:r>
            <a:r>
              <a:rPr lang="en-US" altLang="zh-CN" sz="1600" dirty="0"/>
              <a:t>》</a:t>
            </a:r>
          </a:p>
        </p:txBody>
      </p:sp>
      <p:sp>
        <p:nvSpPr>
          <p:cNvPr id="18" name="矩形 17"/>
          <p:cNvSpPr/>
          <p:nvPr/>
        </p:nvSpPr>
        <p:spPr>
          <a:xfrm>
            <a:off x="713824" y="3579893"/>
            <a:ext cx="3647152" cy="369332"/>
          </a:xfrm>
          <a:prstGeom prst="rect">
            <a:avLst/>
          </a:prstGeom>
        </p:spPr>
        <p:txBody>
          <a:bodyPr wrap="none">
            <a:spAutoFit/>
          </a:bodyPr>
          <a:lstStyle/>
          <a:p>
            <a:r>
              <a:rPr lang="zh-CN" altLang="en-US" dirty="0">
                <a:solidFill>
                  <a:schemeClr val="accent1"/>
                </a:solidFill>
                <a:latin typeface="+mj-ea"/>
              </a:rPr>
              <a:t>住建部、教育部、科技部等九部门</a:t>
            </a:r>
            <a:endParaRPr lang="zh-CN" altLang="en-US" dirty="0">
              <a:solidFill>
                <a:schemeClr val="accent1"/>
              </a:solidFill>
            </a:endParaRPr>
          </a:p>
        </p:txBody>
      </p:sp>
      <p:sp>
        <p:nvSpPr>
          <p:cNvPr id="16" name="矩形 15">
            <a:extLst>
              <a:ext uri="{FF2B5EF4-FFF2-40B4-BE49-F238E27FC236}">
                <a16:creationId xmlns:a16="http://schemas.microsoft.com/office/drawing/2014/main" id="{D1CCF492-63C1-44E8-802A-376C92B2EB3E}"/>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76EA8A46-A363-4E5E-AC85-E67EFE252426}"/>
              </a:ext>
            </a:extLst>
          </p:cNvPr>
          <p:cNvSpPr txBox="1"/>
          <p:nvPr/>
        </p:nvSpPr>
        <p:spPr>
          <a:xfrm>
            <a:off x="696344" y="1653188"/>
            <a:ext cx="7039106" cy="1895519"/>
          </a:xfrm>
          <a:prstGeom prst="rect">
            <a:avLst/>
          </a:prstGeom>
          <a:noFill/>
        </p:spPr>
        <p:txBody>
          <a:bodyPr wrap="none" rtlCol="0">
            <a:spAutoFit/>
          </a:bodyPr>
          <a:lstStyle/>
          <a:p>
            <a:pPr marL="285750" indent="-285750">
              <a:lnSpc>
                <a:spcPct val="150000"/>
              </a:lnSpc>
              <a:buClr>
                <a:srgbClr val="747D84"/>
              </a:buClr>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rPr>
              <a:t>以大力发展装配式建筑为重点</a:t>
            </a:r>
            <a:r>
              <a:rPr lang="zh-CN" altLang="en-US" sz="1600" dirty="0">
                <a:latin typeface="微软雅黑" panose="020B0503020204020204" pitchFamily="34" charset="-122"/>
                <a:ea typeface="微软雅黑" panose="020B0503020204020204" pitchFamily="34" charset="-122"/>
              </a:rPr>
              <a:t>，推动建筑工业化升级。</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Clr>
                <a:srgbClr val="747D84"/>
              </a:buClr>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rPr>
              <a:t>以加快打造建筑产业互联网平台为重点</a:t>
            </a:r>
            <a:r>
              <a:rPr lang="zh-CN" altLang="en-US" sz="1600" dirty="0">
                <a:latin typeface="微软雅黑" panose="020B0503020204020204" pitchFamily="34" charset="-122"/>
                <a:ea typeface="微软雅黑" panose="020B0503020204020204" pitchFamily="34" charset="-122"/>
              </a:rPr>
              <a:t>，推进建筑业数字化转型。</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Clr>
                <a:srgbClr val="747D84"/>
              </a:buClr>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rPr>
              <a:t>以积极推广应用建筑机器人为重点</a:t>
            </a:r>
            <a:r>
              <a:rPr lang="zh-CN" altLang="en-US" sz="1600" dirty="0">
                <a:latin typeface="微软雅黑" panose="020B0503020204020204" pitchFamily="34" charset="-122"/>
                <a:ea typeface="微软雅黑" panose="020B0503020204020204" pitchFamily="34" charset="-122"/>
              </a:rPr>
              <a:t>，促进建筑业提质增效。</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Clr>
                <a:srgbClr val="747D84"/>
              </a:buClr>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rPr>
              <a:t>以加强示范应用为重点</a:t>
            </a:r>
            <a:r>
              <a:rPr lang="zh-CN" altLang="en-US" sz="1600" dirty="0">
                <a:latin typeface="微软雅黑" panose="020B0503020204020204" pitchFamily="34" charset="-122"/>
                <a:ea typeface="微软雅黑" panose="020B0503020204020204" pitchFamily="34" charset="-122"/>
              </a:rPr>
              <a:t>，提升智能建造与建筑工业化协同发展整体水平。</a:t>
            </a:r>
          </a:p>
          <a:p>
            <a:pPr marL="285750" indent="-285750">
              <a:lnSpc>
                <a:spcPct val="150000"/>
              </a:lnSpc>
              <a:buClr>
                <a:srgbClr val="747D84"/>
              </a:buClr>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93E8DD6F-A738-4AE3-BD0D-FDD862BEB964}"/>
              </a:ext>
            </a:extLst>
          </p:cNvPr>
          <p:cNvSpPr txBox="1"/>
          <p:nvPr/>
        </p:nvSpPr>
        <p:spPr>
          <a:xfrm>
            <a:off x="696344" y="4531945"/>
            <a:ext cx="7186583" cy="584775"/>
          </a:xfrm>
          <a:prstGeom prst="rect">
            <a:avLst/>
          </a:prstGeom>
          <a:noFill/>
        </p:spPr>
        <p:txBody>
          <a:bodyPr wrap="none" rtlCol="0">
            <a:spAutoFit/>
          </a:bodyPr>
          <a:lstStyle/>
          <a:p>
            <a:pPr marL="285750" indent="-285750">
              <a:buClr>
                <a:srgbClr val="747D84"/>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培养</a:t>
            </a:r>
            <a:r>
              <a:rPr lang="zh-CN" altLang="en-US" sz="1600" dirty="0">
                <a:solidFill>
                  <a:schemeClr val="accent1"/>
                </a:solidFill>
                <a:latin typeface="微软雅黑" panose="020B0503020204020204" pitchFamily="34" charset="-122"/>
                <a:ea typeface="微软雅黑" panose="020B0503020204020204" pitchFamily="34" charset="-122"/>
              </a:rPr>
              <a:t>新型建筑工业化专业人才、</a:t>
            </a:r>
            <a:r>
              <a:rPr lang="zh-CN" altLang="en-US" sz="1600" dirty="0">
                <a:latin typeface="微软雅黑" panose="020B0503020204020204" pitchFamily="34" charset="-122"/>
                <a:ea typeface="微软雅黑" panose="020B0503020204020204" pitchFamily="34" charset="-122"/>
                <a:hlinkClick r:id="rId2"/>
              </a:rPr>
              <a:t>首席信息官</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CIO</a:t>
            </a:r>
            <a:r>
              <a:rPr lang="zh-CN" altLang="en-US" sz="1600" dirty="0">
                <a:latin typeface="微软雅黑" panose="020B0503020204020204" pitchFamily="34" charset="-122"/>
                <a:ea typeface="微软雅黑" panose="020B0503020204020204" pitchFamily="34" charset="-122"/>
              </a:rPr>
              <a:t>）制度、</a:t>
            </a:r>
            <a:r>
              <a:rPr lang="zh-CN" altLang="en-US" sz="1600" dirty="0">
                <a:solidFill>
                  <a:schemeClr val="accent1"/>
                </a:solidFill>
                <a:latin typeface="微软雅黑" panose="020B0503020204020204" pitchFamily="34" charset="-122"/>
                <a:ea typeface="微软雅黑" panose="020B0503020204020204" pitchFamily="34" charset="-122"/>
              </a:rPr>
              <a:t>技能型产业工人</a:t>
            </a:r>
            <a:endParaRPr lang="zh-CN" altLang="en-US" sz="1600" dirty="0">
              <a:latin typeface="微软雅黑" panose="020B0503020204020204" pitchFamily="34" charset="-122"/>
              <a:ea typeface="微软雅黑" panose="020B0503020204020204" pitchFamily="34" charset="-122"/>
            </a:endParaRPr>
          </a:p>
          <a:p>
            <a:pPr marL="285750" indent="-285750">
              <a:buClr>
                <a:srgbClr val="747D84"/>
              </a:buClr>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9701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4" y="178435"/>
            <a:ext cx="6712223" cy="738664"/>
          </a:xfrm>
        </p:spPr>
        <p:txBody>
          <a:bodyPr/>
          <a:lstStyle/>
          <a:p>
            <a:r>
              <a:rPr lang="zh-CN" altLang="en-US" dirty="0"/>
              <a:t>如何实现新城建绿色低碳建筑工业化链的智慧建造？</a:t>
            </a:r>
          </a:p>
        </p:txBody>
      </p:sp>
      <p:grpSp>
        <p:nvGrpSpPr>
          <p:cNvPr id="9" name="组合 8"/>
          <p:cNvGrpSpPr/>
          <p:nvPr/>
        </p:nvGrpSpPr>
        <p:grpSpPr>
          <a:xfrm>
            <a:off x="1600497" y="2327326"/>
            <a:ext cx="5943005" cy="2321883"/>
            <a:chOff x="393895" y="590843"/>
            <a:chExt cx="11100575" cy="5411372"/>
          </a:xfrm>
        </p:grpSpPr>
        <p:sp>
          <p:nvSpPr>
            <p:cNvPr id="10" name="椭圆 9">
              <a:extLst>
                <a:ext uri="{FF2B5EF4-FFF2-40B4-BE49-F238E27FC236}">
                  <a16:creationId xmlns:a16="http://schemas.microsoft.com/office/drawing/2014/main" id="{7C7906BC-9A81-4FB4-AAE7-7BF891DE8F2C}"/>
                </a:ext>
              </a:extLst>
            </p:cNvPr>
            <p:cNvSpPr/>
            <p:nvPr/>
          </p:nvSpPr>
          <p:spPr>
            <a:xfrm>
              <a:off x="393895" y="590843"/>
              <a:ext cx="1941342" cy="119575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总包</a:t>
              </a:r>
            </a:p>
          </p:txBody>
        </p:sp>
        <p:sp>
          <p:nvSpPr>
            <p:cNvPr id="11" name="椭圆 10">
              <a:extLst>
                <a:ext uri="{FF2B5EF4-FFF2-40B4-BE49-F238E27FC236}">
                  <a16:creationId xmlns:a16="http://schemas.microsoft.com/office/drawing/2014/main" id="{1219D947-3B6B-482A-ABFF-7416AD907C11}"/>
                </a:ext>
              </a:extLst>
            </p:cNvPr>
            <p:cNvSpPr/>
            <p:nvPr/>
          </p:nvSpPr>
          <p:spPr>
            <a:xfrm>
              <a:off x="3425485" y="590843"/>
              <a:ext cx="1941342" cy="1195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规划</a:t>
              </a:r>
            </a:p>
          </p:txBody>
        </p:sp>
        <p:sp>
          <p:nvSpPr>
            <p:cNvPr id="12" name="椭圆 11">
              <a:extLst>
                <a:ext uri="{FF2B5EF4-FFF2-40B4-BE49-F238E27FC236}">
                  <a16:creationId xmlns:a16="http://schemas.microsoft.com/office/drawing/2014/main" id="{375618C1-E73E-4B8E-A03C-C5CE4721A801}"/>
                </a:ext>
              </a:extLst>
            </p:cNvPr>
            <p:cNvSpPr/>
            <p:nvPr/>
          </p:nvSpPr>
          <p:spPr>
            <a:xfrm>
              <a:off x="6489893" y="590843"/>
              <a:ext cx="1941342" cy="1195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策划</a:t>
              </a:r>
            </a:p>
          </p:txBody>
        </p:sp>
        <p:sp>
          <p:nvSpPr>
            <p:cNvPr id="13" name="椭圆 12">
              <a:extLst>
                <a:ext uri="{FF2B5EF4-FFF2-40B4-BE49-F238E27FC236}">
                  <a16:creationId xmlns:a16="http://schemas.microsoft.com/office/drawing/2014/main" id="{E2C2FE48-A72B-4046-B328-6F154A566C35}"/>
                </a:ext>
              </a:extLst>
            </p:cNvPr>
            <p:cNvSpPr/>
            <p:nvPr/>
          </p:nvSpPr>
          <p:spPr>
            <a:xfrm>
              <a:off x="393895" y="2698653"/>
              <a:ext cx="1941342" cy="1195754"/>
            </a:xfrm>
            <a:prstGeom prst="ellipse">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政府</a:t>
              </a:r>
            </a:p>
          </p:txBody>
        </p:sp>
        <p:sp>
          <p:nvSpPr>
            <p:cNvPr id="14" name="椭圆 13">
              <a:extLst>
                <a:ext uri="{FF2B5EF4-FFF2-40B4-BE49-F238E27FC236}">
                  <a16:creationId xmlns:a16="http://schemas.microsoft.com/office/drawing/2014/main" id="{735D0223-B060-4BDC-B234-91A054F2F192}"/>
                </a:ext>
              </a:extLst>
            </p:cNvPr>
            <p:cNvSpPr/>
            <p:nvPr/>
          </p:nvSpPr>
          <p:spPr>
            <a:xfrm>
              <a:off x="3425485" y="2698653"/>
              <a:ext cx="1941342" cy="1195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建筑</a:t>
              </a:r>
            </a:p>
          </p:txBody>
        </p:sp>
        <p:sp>
          <p:nvSpPr>
            <p:cNvPr id="15" name="椭圆 14">
              <a:extLst>
                <a:ext uri="{FF2B5EF4-FFF2-40B4-BE49-F238E27FC236}">
                  <a16:creationId xmlns:a16="http://schemas.microsoft.com/office/drawing/2014/main" id="{D946797E-68C1-4AE7-AC2D-ECB5EA4C9225}"/>
                </a:ext>
              </a:extLst>
            </p:cNvPr>
            <p:cNvSpPr/>
            <p:nvPr/>
          </p:nvSpPr>
          <p:spPr>
            <a:xfrm>
              <a:off x="6489893" y="2698653"/>
              <a:ext cx="1941342" cy="1195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装修</a:t>
              </a:r>
            </a:p>
          </p:txBody>
        </p:sp>
        <p:sp>
          <p:nvSpPr>
            <p:cNvPr id="16" name="椭圆 15">
              <a:extLst>
                <a:ext uri="{FF2B5EF4-FFF2-40B4-BE49-F238E27FC236}">
                  <a16:creationId xmlns:a16="http://schemas.microsoft.com/office/drawing/2014/main" id="{1A48ED44-3415-4BC6-BE3D-684F009F50E0}"/>
                </a:ext>
              </a:extLst>
            </p:cNvPr>
            <p:cNvSpPr/>
            <p:nvPr/>
          </p:nvSpPr>
          <p:spPr>
            <a:xfrm>
              <a:off x="393895" y="4806461"/>
              <a:ext cx="1941342" cy="119575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黑体" panose="02010609060101010101" pitchFamily="49" charset="-122"/>
                  <a:ea typeface="黑体" panose="02010609060101010101" pitchFamily="49" charset="-122"/>
                </a:rPr>
                <a:t>构件厂</a:t>
              </a:r>
            </a:p>
          </p:txBody>
        </p:sp>
        <p:sp>
          <p:nvSpPr>
            <p:cNvPr id="17" name="椭圆 16">
              <a:extLst>
                <a:ext uri="{FF2B5EF4-FFF2-40B4-BE49-F238E27FC236}">
                  <a16:creationId xmlns:a16="http://schemas.microsoft.com/office/drawing/2014/main" id="{18755232-F9B6-491C-8A48-90B286F1ED13}"/>
                </a:ext>
              </a:extLst>
            </p:cNvPr>
            <p:cNvSpPr/>
            <p:nvPr/>
          </p:nvSpPr>
          <p:spPr>
            <a:xfrm>
              <a:off x="3425485" y="4806461"/>
              <a:ext cx="1941342" cy="1195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结构</a:t>
              </a:r>
            </a:p>
          </p:txBody>
        </p:sp>
        <p:sp>
          <p:nvSpPr>
            <p:cNvPr id="18" name="椭圆 17">
              <a:extLst>
                <a:ext uri="{FF2B5EF4-FFF2-40B4-BE49-F238E27FC236}">
                  <a16:creationId xmlns:a16="http://schemas.microsoft.com/office/drawing/2014/main" id="{A498C49A-52EB-4F1A-B1F0-38D178F82FA6}"/>
                </a:ext>
              </a:extLst>
            </p:cNvPr>
            <p:cNvSpPr/>
            <p:nvPr/>
          </p:nvSpPr>
          <p:spPr>
            <a:xfrm>
              <a:off x="6489893" y="4806461"/>
              <a:ext cx="1941342" cy="1195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设备</a:t>
              </a:r>
            </a:p>
          </p:txBody>
        </p:sp>
        <p:sp>
          <p:nvSpPr>
            <p:cNvPr id="19" name="椭圆 18">
              <a:extLst>
                <a:ext uri="{FF2B5EF4-FFF2-40B4-BE49-F238E27FC236}">
                  <a16:creationId xmlns:a16="http://schemas.microsoft.com/office/drawing/2014/main" id="{D1DD545F-5CDB-49B0-86BE-45A321BEA0A1}"/>
                </a:ext>
              </a:extLst>
            </p:cNvPr>
            <p:cNvSpPr/>
            <p:nvPr/>
          </p:nvSpPr>
          <p:spPr>
            <a:xfrm>
              <a:off x="9553126" y="590843"/>
              <a:ext cx="1941342" cy="119575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黑体" panose="02010609060101010101" pitchFamily="49" charset="-122"/>
                  <a:ea typeface="黑体" panose="02010609060101010101" pitchFamily="49" charset="-122"/>
                </a:rPr>
                <a:t>分包</a:t>
              </a:r>
            </a:p>
          </p:txBody>
        </p:sp>
        <p:sp>
          <p:nvSpPr>
            <p:cNvPr id="20" name="椭圆 19">
              <a:extLst>
                <a:ext uri="{FF2B5EF4-FFF2-40B4-BE49-F238E27FC236}">
                  <a16:creationId xmlns:a16="http://schemas.microsoft.com/office/drawing/2014/main" id="{D687DA5C-91B6-4D29-AC59-63FB3498FA72}"/>
                </a:ext>
              </a:extLst>
            </p:cNvPr>
            <p:cNvSpPr/>
            <p:nvPr/>
          </p:nvSpPr>
          <p:spPr>
            <a:xfrm>
              <a:off x="9553126" y="2698653"/>
              <a:ext cx="1941342" cy="1195754"/>
            </a:xfrm>
            <a:prstGeom prst="ellipse">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黑体" panose="02010609060101010101" pitchFamily="49" charset="-122"/>
                  <a:ea typeface="黑体" panose="02010609060101010101" pitchFamily="49" charset="-122"/>
                </a:rPr>
                <a:t>开发商</a:t>
              </a:r>
            </a:p>
          </p:txBody>
        </p:sp>
        <p:sp>
          <p:nvSpPr>
            <p:cNvPr id="21" name="椭圆 20">
              <a:extLst>
                <a:ext uri="{FF2B5EF4-FFF2-40B4-BE49-F238E27FC236}">
                  <a16:creationId xmlns:a16="http://schemas.microsoft.com/office/drawing/2014/main" id="{AAB60C20-E96F-456D-A421-6FC882DA38F8}"/>
                </a:ext>
              </a:extLst>
            </p:cNvPr>
            <p:cNvSpPr/>
            <p:nvPr/>
          </p:nvSpPr>
          <p:spPr>
            <a:xfrm>
              <a:off x="9553128" y="4806461"/>
              <a:ext cx="1941342" cy="119575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CN" altLang="en-US" dirty="0">
                  <a:latin typeface="黑体" panose="02010609060101010101" pitchFamily="49" charset="-122"/>
                  <a:ea typeface="黑体" panose="02010609060101010101" pitchFamily="49" charset="-122"/>
                </a:rPr>
                <a:t>部品生产</a:t>
              </a:r>
            </a:p>
          </p:txBody>
        </p:sp>
        <p:cxnSp>
          <p:nvCxnSpPr>
            <p:cNvPr id="22" name="直接箭头连接符 21">
              <a:extLst>
                <a:ext uri="{FF2B5EF4-FFF2-40B4-BE49-F238E27FC236}">
                  <a16:creationId xmlns:a16="http://schemas.microsoft.com/office/drawing/2014/main" id="{BDBEC08E-2D42-4717-A09D-FDF72A3F6C64}"/>
                </a:ext>
              </a:extLst>
            </p:cNvPr>
            <p:cNvCxnSpPr/>
            <p:nvPr/>
          </p:nvCxnSpPr>
          <p:spPr>
            <a:xfrm>
              <a:off x="1378634" y="1969477"/>
              <a:ext cx="0"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33F734B6-75CE-40D0-88B5-A54CEEE266F2}"/>
                </a:ext>
              </a:extLst>
            </p:cNvPr>
            <p:cNvCxnSpPr/>
            <p:nvPr/>
          </p:nvCxnSpPr>
          <p:spPr>
            <a:xfrm>
              <a:off x="1378634" y="4105421"/>
              <a:ext cx="0"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773228EB-9C3C-40EC-A5E1-BDC9B402EC0B}"/>
                </a:ext>
              </a:extLst>
            </p:cNvPr>
            <p:cNvCxnSpPr/>
            <p:nvPr/>
          </p:nvCxnSpPr>
          <p:spPr>
            <a:xfrm>
              <a:off x="4443046" y="1969477"/>
              <a:ext cx="0"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BA7E6799-5E90-4E27-A18C-7259D3E68CFE}"/>
                </a:ext>
              </a:extLst>
            </p:cNvPr>
            <p:cNvCxnSpPr/>
            <p:nvPr/>
          </p:nvCxnSpPr>
          <p:spPr>
            <a:xfrm>
              <a:off x="4443046" y="4105421"/>
              <a:ext cx="0"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3669BF82-BF49-46AE-9474-4C67508E9D72}"/>
                </a:ext>
              </a:extLst>
            </p:cNvPr>
            <p:cNvCxnSpPr/>
            <p:nvPr/>
          </p:nvCxnSpPr>
          <p:spPr>
            <a:xfrm>
              <a:off x="7453533" y="1969477"/>
              <a:ext cx="0"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29AE0625-F450-47DF-8D7F-A5E4F21B677E}"/>
                </a:ext>
              </a:extLst>
            </p:cNvPr>
            <p:cNvCxnSpPr/>
            <p:nvPr/>
          </p:nvCxnSpPr>
          <p:spPr>
            <a:xfrm>
              <a:off x="7453533" y="4105421"/>
              <a:ext cx="0"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2ED8A3DE-854E-48E2-AD93-0E953CBE7A49}"/>
                </a:ext>
              </a:extLst>
            </p:cNvPr>
            <p:cNvCxnSpPr/>
            <p:nvPr/>
          </p:nvCxnSpPr>
          <p:spPr>
            <a:xfrm>
              <a:off x="10590628" y="1969477"/>
              <a:ext cx="0"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25521B24-3AD8-4086-9E96-0DFEF487A99A}"/>
                </a:ext>
              </a:extLst>
            </p:cNvPr>
            <p:cNvCxnSpPr/>
            <p:nvPr/>
          </p:nvCxnSpPr>
          <p:spPr>
            <a:xfrm>
              <a:off x="10590628" y="4105421"/>
              <a:ext cx="0"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134340F0-9692-4434-B304-CBE35C163258}"/>
                </a:ext>
              </a:extLst>
            </p:cNvPr>
            <p:cNvCxnSpPr/>
            <p:nvPr/>
          </p:nvCxnSpPr>
          <p:spPr>
            <a:xfrm>
              <a:off x="5570806" y="1209821"/>
              <a:ext cx="66118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A744D939-92CF-4A09-B9CD-8294C392645F}"/>
                </a:ext>
              </a:extLst>
            </p:cNvPr>
            <p:cNvCxnSpPr/>
            <p:nvPr/>
          </p:nvCxnSpPr>
          <p:spPr>
            <a:xfrm>
              <a:off x="5570806" y="5413717"/>
              <a:ext cx="66118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8CFD6C73-54BB-48F9-87F0-51D7BD0FC1D4}"/>
                </a:ext>
              </a:extLst>
            </p:cNvPr>
            <p:cNvCxnSpPr/>
            <p:nvPr/>
          </p:nvCxnSpPr>
          <p:spPr>
            <a:xfrm>
              <a:off x="5570806" y="3261359"/>
              <a:ext cx="66118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ABB19317-4EE7-48FB-A4A7-CCE2A3F2DCA0}"/>
                </a:ext>
              </a:extLst>
            </p:cNvPr>
            <p:cNvCxnSpPr/>
            <p:nvPr/>
          </p:nvCxnSpPr>
          <p:spPr>
            <a:xfrm>
              <a:off x="2529840" y="5439507"/>
              <a:ext cx="66118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5A24E2E1-E2EA-4726-8590-EF46F629A339}"/>
                </a:ext>
              </a:extLst>
            </p:cNvPr>
            <p:cNvCxnSpPr/>
            <p:nvPr/>
          </p:nvCxnSpPr>
          <p:spPr>
            <a:xfrm>
              <a:off x="8733693" y="5413717"/>
              <a:ext cx="66118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201E94D2-EFB6-41AE-9FE9-E89A5EB42DED}"/>
                </a:ext>
              </a:extLst>
            </p:cNvPr>
            <p:cNvCxnSpPr>
              <a:cxnSpLocks/>
            </p:cNvCxnSpPr>
            <p:nvPr/>
          </p:nvCxnSpPr>
          <p:spPr>
            <a:xfrm flipH="1">
              <a:off x="2622840" y="1645477"/>
              <a:ext cx="576000" cy="324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EB658DE0-F35C-4F9D-AE0E-2F0DB4FEE55E}"/>
                </a:ext>
              </a:extLst>
            </p:cNvPr>
            <p:cNvCxnSpPr>
              <a:cxnSpLocks/>
            </p:cNvCxnSpPr>
            <p:nvPr/>
          </p:nvCxnSpPr>
          <p:spPr>
            <a:xfrm flipH="1">
              <a:off x="2622840" y="4105421"/>
              <a:ext cx="568181" cy="4311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915886A2-B8D3-4736-870A-E8F63A549A70}"/>
                </a:ext>
              </a:extLst>
            </p:cNvPr>
            <p:cNvCxnSpPr>
              <a:cxnSpLocks/>
            </p:cNvCxnSpPr>
            <p:nvPr/>
          </p:nvCxnSpPr>
          <p:spPr>
            <a:xfrm>
              <a:off x="2645506" y="2548412"/>
              <a:ext cx="576000" cy="324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CEB9F5CF-76E3-4FD2-A1B7-B1F32985FC87}"/>
                </a:ext>
              </a:extLst>
            </p:cNvPr>
            <p:cNvCxnSpPr>
              <a:cxnSpLocks/>
            </p:cNvCxnSpPr>
            <p:nvPr/>
          </p:nvCxnSpPr>
          <p:spPr>
            <a:xfrm>
              <a:off x="8660223" y="1645477"/>
              <a:ext cx="576000" cy="324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93CEA370-C11C-4B5D-A5E7-88B44E302AB6}"/>
                </a:ext>
              </a:extLst>
            </p:cNvPr>
            <p:cNvCxnSpPr>
              <a:cxnSpLocks/>
            </p:cNvCxnSpPr>
            <p:nvPr/>
          </p:nvCxnSpPr>
          <p:spPr>
            <a:xfrm>
              <a:off x="8660223" y="4105421"/>
              <a:ext cx="568181" cy="4311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B762115E-80EB-45DD-8D60-87629B0EFE3F}"/>
                </a:ext>
              </a:extLst>
            </p:cNvPr>
            <p:cNvCxnSpPr>
              <a:cxnSpLocks/>
            </p:cNvCxnSpPr>
            <p:nvPr/>
          </p:nvCxnSpPr>
          <p:spPr>
            <a:xfrm flipH="1">
              <a:off x="8682889" y="2548412"/>
              <a:ext cx="576000" cy="324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D0A31F41-3068-4888-9FB1-B50B3C71B4A0}"/>
                </a:ext>
              </a:extLst>
            </p:cNvPr>
            <p:cNvCxnSpPr>
              <a:cxnSpLocks/>
            </p:cNvCxnSpPr>
            <p:nvPr/>
          </p:nvCxnSpPr>
          <p:spPr>
            <a:xfrm>
              <a:off x="5548145" y="1969477"/>
              <a:ext cx="661181"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149C7226-A3FA-4D78-AABC-0DD7FFD33351}"/>
                </a:ext>
              </a:extLst>
            </p:cNvPr>
            <p:cNvCxnSpPr>
              <a:cxnSpLocks/>
            </p:cNvCxnSpPr>
            <p:nvPr/>
          </p:nvCxnSpPr>
          <p:spPr>
            <a:xfrm flipH="1">
              <a:off x="5555174" y="1969477"/>
              <a:ext cx="661181"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6F8C871F-A677-4E37-A369-25A862976BF3}"/>
                </a:ext>
              </a:extLst>
            </p:cNvPr>
            <p:cNvCxnSpPr>
              <a:cxnSpLocks/>
            </p:cNvCxnSpPr>
            <p:nvPr/>
          </p:nvCxnSpPr>
          <p:spPr>
            <a:xfrm>
              <a:off x="5533297" y="4049150"/>
              <a:ext cx="661181"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088E585D-ADC7-47AF-A3B2-20AC4026ECD3}"/>
                </a:ext>
              </a:extLst>
            </p:cNvPr>
            <p:cNvCxnSpPr>
              <a:cxnSpLocks/>
            </p:cNvCxnSpPr>
            <p:nvPr/>
          </p:nvCxnSpPr>
          <p:spPr>
            <a:xfrm flipH="1">
              <a:off x="5540326" y="4049150"/>
              <a:ext cx="661181" cy="576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5" name="矩形 44">
            <a:extLst>
              <a:ext uri="{FF2B5EF4-FFF2-40B4-BE49-F238E27FC236}">
                <a16:creationId xmlns:a16="http://schemas.microsoft.com/office/drawing/2014/main" id="{CAB5ADAC-E820-4F2E-9850-603AE9E01A4F}"/>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圆角 2">
            <a:extLst>
              <a:ext uri="{FF2B5EF4-FFF2-40B4-BE49-F238E27FC236}">
                <a16:creationId xmlns:a16="http://schemas.microsoft.com/office/drawing/2014/main" id="{1021DEBE-0148-4A2F-85B7-B37165652EA1}"/>
              </a:ext>
            </a:extLst>
          </p:cNvPr>
          <p:cNvSpPr/>
          <p:nvPr/>
        </p:nvSpPr>
        <p:spPr>
          <a:xfrm>
            <a:off x="345101" y="803583"/>
            <a:ext cx="3940387" cy="53068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a:t>建立</a:t>
            </a:r>
            <a:r>
              <a:rPr lang="zh-CN" altLang="zh-CN" sz="1600" dirty="0"/>
              <a:t>服务于建筑物全寿命周期的信息平台</a:t>
            </a:r>
            <a:endParaRPr lang="en-US" altLang="zh-CN" sz="1600" dirty="0"/>
          </a:p>
        </p:txBody>
      </p:sp>
      <p:sp>
        <p:nvSpPr>
          <p:cNvPr id="46" name="矩形: 圆角 45">
            <a:extLst>
              <a:ext uri="{FF2B5EF4-FFF2-40B4-BE49-F238E27FC236}">
                <a16:creationId xmlns:a16="http://schemas.microsoft.com/office/drawing/2014/main" id="{53AB49D6-70B9-4B34-AFFC-91AB4CDFAFF1}"/>
              </a:ext>
            </a:extLst>
          </p:cNvPr>
          <p:cNvSpPr/>
          <p:nvPr/>
        </p:nvSpPr>
        <p:spPr>
          <a:xfrm>
            <a:off x="4503546" y="1453403"/>
            <a:ext cx="4391491" cy="53068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a:t>形成完整的建筑工业化链、发展智能建造技术</a:t>
            </a:r>
          </a:p>
        </p:txBody>
      </p:sp>
      <p:sp>
        <p:nvSpPr>
          <p:cNvPr id="47" name="矩形: 圆角 46">
            <a:extLst>
              <a:ext uri="{FF2B5EF4-FFF2-40B4-BE49-F238E27FC236}">
                <a16:creationId xmlns:a16="http://schemas.microsoft.com/office/drawing/2014/main" id="{3BEACB4B-3D9F-4A98-808E-3DDC91771809}"/>
              </a:ext>
            </a:extLst>
          </p:cNvPr>
          <p:cNvSpPr/>
          <p:nvPr/>
        </p:nvSpPr>
        <p:spPr>
          <a:xfrm>
            <a:off x="4489321" y="790183"/>
            <a:ext cx="4391491" cy="53068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zh-CN" sz="1600" dirty="0"/>
              <a:t>健全</a:t>
            </a:r>
            <a:r>
              <a:rPr lang="zh-CN" altLang="en-US" sz="1600" dirty="0"/>
              <a:t>装配式建筑</a:t>
            </a:r>
            <a:r>
              <a:rPr lang="zh-CN" altLang="zh-CN" sz="1600" dirty="0"/>
              <a:t>标准体系 </a:t>
            </a:r>
            <a:endParaRPr lang="zh-CN" altLang="en-US" sz="1600" dirty="0"/>
          </a:p>
        </p:txBody>
      </p:sp>
      <p:sp>
        <p:nvSpPr>
          <p:cNvPr id="48" name="矩形: 圆角 47">
            <a:extLst>
              <a:ext uri="{FF2B5EF4-FFF2-40B4-BE49-F238E27FC236}">
                <a16:creationId xmlns:a16="http://schemas.microsoft.com/office/drawing/2014/main" id="{14124C22-7FA5-404A-AA0E-09311701BF35}"/>
              </a:ext>
            </a:extLst>
          </p:cNvPr>
          <p:cNvSpPr/>
          <p:nvPr/>
        </p:nvSpPr>
        <p:spPr>
          <a:xfrm>
            <a:off x="345100" y="1453403"/>
            <a:ext cx="3940387" cy="53068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a:t>建立基于系统思维的管理模式</a:t>
            </a:r>
          </a:p>
        </p:txBody>
      </p:sp>
    </p:spTree>
    <p:extLst>
      <p:ext uri="{BB962C8B-B14F-4D97-AF65-F5344CB8AC3E}">
        <p14:creationId xmlns:p14="http://schemas.microsoft.com/office/powerpoint/2010/main" val="7122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6" grpId="0" animBg="1"/>
      <p:bldP spid="47" grpId="0" animBg="1"/>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5" y="178435"/>
            <a:ext cx="4897996" cy="738664"/>
          </a:xfrm>
        </p:spPr>
        <p:txBody>
          <a:bodyPr/>
          <a:lstStyle/>
          <a:p>
            <a:r>
              <a:rPr lang="zh-CN" altLang="en-US" dirty="0"/>
              <a:t>智慧工地文明施工，助力城市绿色建造</a:t>
            </a:r>
          </a:p>
        </p:txBody>
      </p:sp>
      <p:sp>
        <p:nvSpPr>
          <p:cNvPr id="3" name="矩形 2"/>
          <p:cNvSpPr/>
          <p:nvPr/>
        </p:nvSpPr>
        <p:spPr>
          <a:xfrm>
            <a:off x="178035" y="4135695"/>
            <a:ext cx="8787930" cy="338554"/>
          </a:xfrm>
          <a:prstGeom prst="rect">
            <a:avLst/>
          </a:prstGeom>
        </p:spPr>
        <p:txBody>
          <a:bodyPr wrap="square">
            <a:spAutoFit/>
          </a:bodyPr>
          <a:lstStyle/>
          <a:p>
            <a:pPr algn="ctr" fontAlgn="ctr"/>
            <a:r>
              <a:rPr lang="zh-CN" altLang="en-US" sz="1600" b="1" spc="300" dirty="0">
                <a:solidFill>
                  <a:schemeClr val="accent1"/>
                </a:solidFill>
                <a:effectLst>
                  <a:outerShdw blurRad="38100" dist="38100" dir="2700000" algn="tl">
                    <a:srgbClr val="000000">
                      <a:alpha val="43137"/>
                    </a:srgbClr>
                  </a:outerShdw>
                </a:effectLst>
                <a:latin typeface="+mn-ea"/>
              </a:rPr>
              <a:t>现场监管难       </a:t>
            </a:r>
            <a:r>
              <a:rPr lang="zh-CN" altLang="en-US" sz="1600" b="1" spc="300" dirty="0">
                <a:solidFill>
                  <a:schemeClr val="accent1"/>
                </a:solidFill>
                <a:effectLst>
                  <a:outerShdw blurRad="38100" dist="38100" dir="2700000" algn="tl">
                    <a:srgbClr val="000000">
                      <a:alpha val="43137"/>
                    </a:srgbClr>
                  </a:outerShdw>
                </a:effectLst>
                <a:latin typeface="+mj-ea"/>
              </a:rPr>
              <a:t>安全防范难        </a:t>
            </a:r>
            <a:r>
              <a:rPr lang="zh-CN" altLang="en-US" sz="1600" b="1" spc="300" dirty="0">
                <a:solidFill>
                  <a:schemeClr val="accent1"/>
                </a:solidFill>
                <a:effectLst>
                  <a:outerShdw blurRad="38100" dist="38100" dir="2700000" algn="tl">
                    <a:srgbClr val="000000">
                      <a:alpha val="43137"/>
                    </a:srgbClr>
                  </a:outerShdw>
                </a:effectLst>
                <a:latin typeface="+mn-ea"/>
              </a:rPr>
              <a:t>质量核验难        </a:t>
            </a:r>
            <a:r>
              <a:rPr lang="zh-CN" altLang="en-US" sz="1600" b="1" spc="300" dirty="0">
                <a:solidFill>
                  <a:schemeClr val="accent1"/>
                </a:solidFill>
                <a:effectLst>
                  <a:outerShdw blurRad="38100" dist="38100" dir="2700000" algn="tl">
                    <a:srgbClr val="000000">
                      <a:alpha val="43137"/>
                    </a:srgbClr>
                  </a:outerShdw>
                </a:effectLst>
                <a:latin typeface="+mj-ea"/>
              </a:rPr>
              <a:t>人员管理难       </a:t>
            </a:r>
            <a:r>
              <a:rPr lang="zh-CN" altLang="en-US" sz="1600" b="1" spc="300" dirty="0">
                <a:solidFill>
                  <a:schemeClr val="accent1"/>
                </a:solidFill>
                <a:effectLst>
                  <a:outerShdw blurRad="38100" dist="38100" dir="2700000" algn="tl">
                    <a:srgbClr val="000000">
                      <a:alpha val="43137"/>
                    </a:srgbClr>
                  </a:outerShdw>
                </a:effectLst>
                <a:latin typeface="+mn-ea"/>
              </a:rPr>
              <a:t>污染监测难</a:t>
            </a:r>
            <a:endParaRPr lang="zh-CN" altLang="en-US" sz="1600" b="1" spc="300" dirty="0">
              <a:solidFill>
                <a:schemeClr val="accent1"/>
              </a:solidFill>
              <a:effectLst>
                <a:outerShdw blurRad="38100" dist="38100" dir="2700000" algn="tl">
                  <a:srgbClr val="000000">
                    <a:alpha val="43137"/>
                  </a:srgbClr>
                </a:outerShdw>
              </a:effectLst>
              <a:latin typeface="+mj-ea"/>
            </a:endParaRPr>
          </a:p>
        </p:txBody>
      </p:sp>
      <p:pic>
        <p:nvPicPr>
          <p:cNvPr id="8" name="图片 7"/>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12481" y="2344809"/>
            <a:ext cx="1635535" cy="1605854"/>
          </a:xfrm>
          <a:prstGeom prst="rect">
            <a:avLst/>
          </a:prstGeom>
        </p:spPr>
      </p:pic>
      <p:pic>
        <p:nvPicPr>
          <p:cNvPr id="9" name="Picture 2" descr="https://timgsa.baidu.com/timg?image&amp;quality=80&amp;size=b9999_10000&amp;sec=1562664066284&amp;di=049fcb15ab8abf12557b4f6bd55b6763&amp;imgtype=0&amp;src=http%3A%2F%2Fi2.sinaimg.cn%2Fdy%2Fs%2Fl%2F2008-03-21%2Fc91dd9b1f90e2daffc92566301bd2092.jp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934104" y="2334489"/>
            <a:ext cx="1662790" cy="16264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timgsa.baidu.com/timg?image&amp;quality=80&amp;size=b9999_10000&amp;sec=1562664221365&amp;di=7ab6a48de8a997e1f4ded45abb9f6351&amp;imgtype=0&amp;src=http%3A%2F%2Fimg.civilcn.com%2Fd%2Ffile%2Fyantu%2Fytlw%2F2014-04-16%2Fa3519e8aa5e5d809acae913a64c280a1.jp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782982" y="2333625"/>
            <a:ext cx="1667134" cy="1628222"/>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636204" y="2353130"/>
            <a:ext cx="1617911" cy="1589213"/>
          </a:xfrm>
          <a:prstGeom prst="rect">
            <a:avLst/>
          </a:prstGeom>
        </p:spPr>
      </p:pic>
      <p:pic>
        <p:nvPicPr>
          <p:cNvPr id="12" name="图片 11"/>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7440203" y="2365143"/>
            <a:ext cx="1592043" cy="1565186"/>
          </a:xfrm>
          <a:prstGeom prst="rect">
            <a:avLst/>
          </a:prstGeom>
        </p:spPr>
      </p:pic>
      <p:sp>
        <p:nvSpPr>
          <p:cNvPr id="13" name="文本框 40"/>
          <p:cNvSpPr txBox="1"/>
          <p:nvPr/>
        </p:nvSpPr>
        <p:spPr>
          <a:xfrm>
            <a:off x="1283256" y="826830"/>
            <a:ext cx="7742633" cy="1002967"/>
          </a:xfrm>
          <a:prstGeom prst="rect">
            <a:avLst/>
          </a:prstGeom>
          <a:noFill/>
        </p:spPr>
        <p:txBody>
          <a:bodyPr wrap="square" rtlCol="0">
            <a:spAutoFit/>
          </a:bodyPr>
          <a:lstStyle/>
          <a:p>
            <a:pPr lvl="0">
              <a:lnSpc>
                <a:spcPct val="200000"/>
              </a:lnSpc>
              <a:defRPr/>
            </a:pPr>
            <a:r>
              <a:rPr lang="zh-CN" altLang="en-US" sz="1600" b="1" dirty="0">
                <a:solidFill>
                  <a:schemeClr val="bg2">
                    <a:lumMod val="25000"/>
                  </a:schemeClr>
                </a:solidFill>
                <a:latin typeface="微软雅黑" panose="020B0503020204020204" pitchFamily="34" charset="-122"/>
                <a:ea typeface="微软雅黑" panose="020B0503020204020204" pitchFamily="34" charset="-122"/>
                <a:sym typeface="+mn-ea"/>
              </a:rPr>
              <a:t>保障体系和机制不健全；人员安全意识不强；责任落实不到位；技术投入不足；监管人员工作不到位等致使安全事故频发的问题。</a:t>
            </a:r>
          </a:p>
        </p:txBody>
      </p:sp>
      <p:sp>
        <p:nvSpPr>
          <p:cNvPr id="14" name="矩形 13">
            <a:extLst>
              <a:ext uri="{FF2B5EF4-FFF2-40B4-BE49-F238E27FC236}">
                <a16:creationId xmlns:a16="http://schemas.microsoft.com/office/drawing/2014/main" id="{1C4F6549-8197-4C73-A1C1-A8A00314D129}"/>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a:extLst>
              <a:ext uri="{FF2B5EF4-FFF2-40B4-BE49-F238E27FC236}">
                <a16:creationId xmlns:a16="http://schemas.microsoft.com/office/drawing/2014/main" id="{DBE4CC67-0E97-449A-8110-B229C5FDEC8D}"/>
              </a:ext>
            </a:extLst>
          </p:cNvPr>
          <p:cNvSpPr txBox="1"/>
          <p:nvPr/>
        </p:nvSpPr>
        <p:spPr>
          <a:xfrm>
            <a:off x="118110" y="961377"/>
            <a:ext cx="1338828" cy="369332"/>
          </a:xfrm>
          <a:prstGeom prst="rect">
            <a:avLst/>
          </a:prstGeom>
          <a:noFill/>
        </p:spPr>
        <p:txBody>
          <a:bodyPr wrap="non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sym typeface="+mn-ea"/>
              </a:rPr>
              <a:t>主要问题：</a:t>
            </a:r>
            <a:endParaRPr lang="zh-CN" altLang="en-US" dirty="0"/>
          </a:p>
        </p:txBody>
      </p:sp>
    </p:spTree>
    <p:extLst>
      <p:ext uri="{BB962C8B-B14F-4D97-AF65-F5344CB8AC3E}">
        <p14:creationId xmlns:p14="http://schemas.microsoft.com/office/powerpoint/2010/main" val="8619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26465" y="2341894"/>
            <a:ext cx="8546282" cy="460375"/>
          </a:xfrm>
        </p:spPr>
        <p:txBody>
          <a:bodyPr/>
          <a:lstStyle/>
          <a:p>
            <a:r>
              <a:rPr lang="en-US" altLang="zh-CN" sz="2400">
                <a:latin typeface="Times New Roman" panose="02020603050405020304" charset="0"/>
                <a:ea typeface="思源黑体 CN Bold" panose="020B0800000000000000" charset="-122"/>
              </a:rPr>
              <a:t>THANK YOU</a:t>
            </a:r>
          </a:p>
        </p:txBody>
      </p:sp>
      <p:sp>
        <p:nvSpPr>
          <p:cNvPr id="3" name="文本占位符 2"/>
          <p:cNvSpPr>
            <a:spLocks noGrp="1"/>
          </p:cNvSpPr>
          <p:nvPr>
            <p:ph type="body" sz="quarter" idx="11"/>
          </p:nvPr>
        </p:nvSpPr>
        <p:spPr>
          <a:xfrm>
            <a:off x="272824" y="711401"/>
            <a:ext cx="8546282" cy="1568450"/>
          </a:xfrm>
        </p:spPr>
        <p:txBody>
          <a:bodyPr/>
          <a:lstStyle/>
          <a:p>
            <a:r>
              <a:rPr lang="zh-CN" altLang="en-US">
                <a:latin typeface="Times New Roman" panose="02020603050405020304" charset="0"/>
                <a:ea typeface="思源黑体 CN Bold" panose="020B0800000000000000" charset="-122"/>
              </a:rPr>
              <a:t>谢谢</a:t>
            </a:r>
          </a:p>
        </p:txBody>
      </p:sp>
      <p:sp>
        <p:nvSpPr>
          <p:cNvPr id="5" name="文本占位符 4"/>
          <p:cNvSpPr>
            <a:spLocks noGrp="1"/>
          </p:cNvSpPr>
          <p:nvPr>
            <p:ph type="body" sz="quarter" idx="12"/>
          </p:nvPr>
        </p:nvSpPr>
        <p:spPr>
          <a:xfrm>
            <a:off x="3505093" y="3431027"/>
            <a:ext cx="2015490" cy="276999"/>
          </a:xfrm>
        </p:spPr>
        <p:txBody>
          <a:bodyPr/>
          <a:lstStyle/>
          <a:p>
            <a:r>
              <a:rPr lang="zh-CN" altLang="en-US" dirty="0"/>
              <a:t>徐培蓁</a:t>
            </a:r>
          </a:p>
        </p:txBody>
      </p:sp>
    </p:spTree>
    <p:extLst>
      <p:ext uri="{BB962C8B-B14F-4D97-AF65-F5344CB8AC3E}">
        <p14:creationId xmlns:p14="http://schemas.microsoft.com/office/powerpoint/2010/main" val="130882434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407035" y="178435"/>
            <a:ext cx="4120515" cy="415498"/>
          </a:xfrm>
        </p:spPr>
        <p:txBody>
          <a:bodyPr/>
          <a:lstStyle/>
          <a:p>
            <a:r>
              <a:rPr lang="zh-CN" altLang="en-US" dirty="0"/>
              <a:t>什么是碳达峰 碳中和 </a:t>
            </a:r>
          </a:p>
        </p:txBody>
      </p:sp>
      <p:pic>
        <p:nvPicPr>
          <p:cNvPr id="4" name="碳达峰 碳中和">
            <a:hlinkClick r:id="" action="ppaction://media"/>
            <a:extLst>
              <a:ext uri="{FF2B5EF4-FFF2-40B4-BE49-F238E27FC236}">
                <a16:creationId xmlns:a16="http://schemas.microsoft.com/office/drawing/2014/main" id="{DACCD350-A9D9-4C3E-87C8-1F82EFD0D8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408"/>
            <a:ext cx="9144000" cy="5143502"/>
          </a:xfrm>
          <a:prstGeom prst="rect">
            <a:avLst/>
          </a:prstGeom>
        </p:spPr>
      </p:pic>
    </p:spTree>
    <p:extLst>
      <p:ext uri="{BB962C8B-B14F-4D97-AF65-F5344CB8AC3E}">
        <p14:creationId xmlns:p14="http://schemas.microsoft.com/office/powerpoint/2010/main" val="324973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a:extLst>
              <a:ext uri="{FF2B5EF4-FFF2-40B4-BE49-F238E27FC236}">
                <a16:creationId xmlns:a16="http://schemas.microsoft.com/office/drawing/2014/main" id="{9C1039BF-A52F-4E58-88F9-44B704831323}"/>
              </a:ext>
            </a:extLst>
          </p:cNvPr>
          <p:cNvSpPr/>
          <p:nvPr/>
        </p:nvSpPr>
        <p:spPr>
          <a:xfrm>
            <a:off x="2327657" y="2572055"/>
            <a:ext cx="685600" cy="685600"/>
          </a:xfrm>
          <a:prstGeom prst="ellipse">
            <a:avLst/>
          </a:prstGeom>
          <a:solidFill>
            <a:schemeClr val="bg1"/>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n>
                <a:solidFill>
                  <a:schemeClr val="accent1">
                    <a:lumMod val="20000"/>
                    <a:lumOff val="80000"/>
                  </a:schemeClr>
                </a:solidFill>
              </a:ln>
            </a:endParaRPr>
          </a:p>
        </p:txBody>
      </p:sp>
      <p:sp>
        <p:nvSpPr>
          <p:cNvPr id="50" name="椭圆 49">
            <a:extLst>
              <a:ext uri="{FF2B5EF4-FFF2-40B4-BE49-F238E27FC236}">
                <a16:creationId xmlns:a16="http://schemas.microsoft.com/office/drawing/2014/main" id="{FAEAF658-17A8-49BD-BA4D-D0795492A15E}"/>
              </a:ext>
            </a:extLst>
          </p:cNvPr>
          <p:cNvSpPr/>
          <p:nvPr/>
        </p:nvSpPr>
        <p:spPr>
          <a:xfrm>
            <a:off x="2327657" y="3774365"/>
            <a:ext cx="685600" cy="685600"/>
          </a:xfrm>
          <a:prstGeom prst="ellipse">
            <a:avLst/>
          </a:prstGeom>
          <a:solidFill>
            <a:schemeClr val="bg1"/>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n>
                <a:solidFill>
                  <a:schemeClr val="accent1">
                    <a:lumMod val="20000"/>
                    <a:lumOff val="80000"/>
                  </a:schemeClr>
                </a:solidFill>
              </a:ln>
            </a:endParaRPr>
          </a:p>
        </p:txBody>
      </p:sp>
      <p:sp>
        <p:nvSpPr>
          <p:cNvPr id="52" name="椭圆 51">
            <a:extLst>
              <a:ext uri="{FF2B5EF4-FFF2-40B4-BE49-F238E27FC236}">
                <a16:creationId xmlns:a16="http://schemas.microsoft.com/office/drawing/2014/main" id="{FA538362-0A0B-4442-8021-5391C5527802}"/>
              </a:ext>
            </a:extLst>
          </p:cNvPr>
          <p:cNvSpPr/>
          <p:nvPr/>
        </p:nvSpPr>
        <p:spPr>
          <a:xfrm>
            <a:off x="320456" y="3774365"/>
            <a:ext cx="685600" cy="685600"/>
          </a:xfrm>
          <a:prstGeom prst="ellipse">
            <a:avLst/>
          </a:prstGeom>
          <a:solidFill>
            <a:schemeClr val="bg1"/>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n>
                <a:solidFill>
                  <a:schemeClr val="accent1">
                    <a:lumMod val="20000"/>
                    <a:lumOff val="80000"/>
                  </a:schemeClr>
                </a:solidFill>
              </a:ln>
            </a:endParaRPr>
          </a:p>
        </p:txBody>
      </p:sp>
      <p:sp>
        <p:nvSpPr>
          <p:cNvPr id="42" name="椭圆 41">
            <a:extLst>
              <a:ext uri="{FF2B5EF4-FFF2-40B4-BE49-F238E27FC236}">
                <a16:creationId xmlns:a16="http://schemas.microsoft.com/office/drawing/2014/main" id="{29FF4C43-FA19-4257-B123-EE913082DC74}"/>
              </a:ext>
            </a:extLst>
          </p:cNvPr>
          <p:cNvSpPr/>
          <p:nvPr/>
        </p:nvSpPr>
        <p:spPr>
          <a:xfrm>
            <a:off x="2327657" y="1394237"/>
            <a:ext cx="685600" cy="685600"/>
          </a:xfrm>
          <a:prstGeom prst="ellipse">
            <a:avLst/>
          </a:prstGeom>
          <a:solidFill>
            <a:schemeClr val="bg1"/>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n>
                <a:solidFill>
                  <a:schemeClr val="accent1">
                    <a:lumMod val="20000"/>
                    <a:lumOff val="80000"/>
                  </a:schemeClr>
                </a:solidFill>
              </a:ln>
            </a:endParaRPr>
          </a:p>
        </p:txBody>
      </p:sp>
      <p:sp>
        <p:nvSpPr>
          <p:cNvPr id="45" name="椭圆 44">
            <a:extLst>
              <a:ext uri="{FF2B5EF4-FFF2-40B4-BE49-F238E27FC236}">
                <a16:creationId xmlns:a16="http://schemas.microsoft.com/office/drawing/2014/main" id="{8ECF99EA-C264-4160-AEE4-C56516693339}"/>
              </a:ext>
            </a:extLst>
          </p:cNvPr>
          <p:cNvSpPr/>
          <p:nvPr/>
        </p:nvSpPr>
        <p:spPr>
          <a:xfrm>
            <a:off x="311946" y="2572055"/>
            <a:ext cx="685600" cy="685600"/>
          </a:xfrm>
          <a:prstGeom prst="ellipse">
            <a:avLst/>
          </a:prstGeom>
          <a:solidFill>
            <a:schemeClr val="bg1"/>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n>
                <a:solidFill>
                  <a:schemeClr val="accent1">
                    <a:lumMod val="20000"/>
                    <a:lumOff val="80000"/>
                  </a:schemeClr>
                </a:solidFill>
              </a:ln>
            </a:endParaRPr>
          </a:p>
        </p:txBody>
      </p:sp>
      <p:sp>
        <p:nvSpPr>
          <p:cNvPr id="7" name="椭圆 6">
            <a:extLst>
              <a:ext uri="{FF2B5EF4-FFF2-40B4-BE49-F238E27FC236}">
                <a16:creationId xmlns:a16="http://schemas.microsoft.com/office/drawing/2014/main" id="{2DE358F2-F0B0-4B71-A4F4-C58D8F72021B}"/>
              </a:ext>
            </a:extLst>
          </p:cNvPr>
          <p:cNvSpPr/>
          <p:nvPr/>
        </p:nvSpPr>
        <p:spPr>
          <a:xfrm>
            <a:off x="311946" y="1397909"/>
            <a:ext cx="685600" cy="685600"/>
          </a:xfrm>
          <a:prstGeom prst="ellipse">
            <a:avLst/>
          </a:prstGeom>
          <a:solidFill>
            <a:schemeClr val="bg1"/>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n>
                <a:solidFill>
                  <a:schemeClr val="accent1">
                    <a:lumMod val="20000"/>
                    <a:lumOff val="80000"/>
                  </a:schemeClr>
                </a:solidFill>
              </a:ln>
            </a:endParaRPr>
          </a:p>
        </p:txBody>
      </p:sp>
      <p:sp>
        <p:nvSpPr>
          <p:cNvPr id="2" name="文本占位符 1"/>
          <p:cNvSpPr>
            <a:spLocks noGrp="1"/>
          </p:cNvSpPr>
          <p:nvPr>
            <p:ph type="body" sz="quarter" idx="10"/>
          </p:nvPr>
        </p:nvSpPr>
        <p:spPr>
          <a:xfrm>
            <a:off x="407035" y="178435"/>
            <a:ext cx="4120515" cy="415498"/>
          </a:xfrm>
        </p:spPr>
        <p:txBody>
          <a:bodyPr/>
          <a:lstStyle/>
          <a:p>
            <a:r>
              <a:rPr lang="zh-CN" altLang="en-US" dirty="0"/>
              <a:t>碳达峰碳中和</a:t>
            </a:r>
          </a:p>
        </p:txBody>
      </p:sp>
      <p:pic>
        <p:nvPicPr>
          <p:cNvPr id="9" name="Picture 6"/>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163495" y="937847"/>
            <a:ext cx="4810390" cy="387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027" y="1566170"/>
            <a:ext cx="465439" cy="34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041730" y="1594292"/>
            <a:ext cx="878510" cy="307777"/>
          </a:xfrm>
          <a:prstGeom prst="rect">
            <a:avLst/>
          </a:prstGeom>
          <a:noFill/>
        </p:spPr>
        <p:txBody>
          <a:bodyPr wrap="square" rtlCol="0">
            <a:spAutoFit/>
          </a:bodyPr>
          <a:lstStyle/>
          <a:p>
            <a:r>
              <a:rPr lang="en-US" altLang="zh-CN" sz="1400" dirty="0">
                <a:solidFill>
                  <a:schemeClr val="bg2">
                    <a:lumMod val="25000"/>
                  </a:schemeClr>
                </a:solidFill>
                <a:latin typeface="微软雅黑" panose="020B0503020204020204" pitchFamily="34" charset="-122"/>
                <a:ea typeface="微软雅黑" panose="020B0503020204020204" pitchFamily="34" charset="-122"/>
              </a:rPr>
              <a:t>2050</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年</a:t>
            </a:r>
          </a:p>
        </p:txBody>
      </p:sp>
      <p:pic>
        <p:nvPicPr>
          <p:cNvPr id="1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3" t="17735" b="18724"/>
          <a:stretch/>
        </p:blipFill>
        <p:spPr bwMode="auto">
          <a:xfrm>
            <a:off x="2460903" y="1592789"/>
            <a:ext cx="419108" cy="288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63" t="9010"/>
          <a:stretch/>
        </p:blipFill>
        <p:spPr bwMode="auto">
          <a:xfrm>
            <a:off x="449956" y="2752509"/>
            <a:ext cx="473080" cy="35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0605" y="2758971"/>
            <a:ext cx="399704" cy="311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3075708" y="2733724"/>
            <a:ext cx="955943" cy="307777"/>
          </a:xfrm>
          <a:prstGeom prst="rect">
            <a:avLst/>
          </a:prstGeom>
          <a:noFill/>
        </p:spPr>
        <p:txBody>
          <a:bodyPr wrap="square" rtlCol="0">
            <a:spAutoFit/>
          </a:bodyPr>
          <a:lstStyle/>
          <a:p>
            <a:r>
              <a:rPr lang="en-US" altLang="zh-CN" sz="1400" dirty="0">
                <a:solidFill>
                  <a:schemeClr val="bg2">
                    <a:lumMod val="25000"/>
                  </a:schemeClr>
                </a:solidFill>
                <a:latin typeface="微软雅黑" panose="020B0503020204020204" pitchFamily="34" charset="-122"/>
                <a:ea typeface="微软雅黑" panose="020B0503020204020204" pitchFamily="34" charset="-122"/>
              </a:rPr>
              <a:t>2045</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年</a:t>
            </a:r>
          </a:p>
        </p:txBody>
      </p:sp>
      <p:sp>
        <p:nvSpPr>
          <p:cNvPr id="33" name="TextBox 32"/>
          <p:cNvSpPr txBox="1"/>
          <p:nvPr/>
        </p:nvSpPr>
        <p:spPr>
          <a:xfrm>
            <a:off x="1041730" y="3970748"/>
            <a:ext cx="955943" cy="307777"/>
          </a:xfrm>
          <a:prstGeom prst="rect">
            <a:avLst/>
          </a:prstGeom>
          <a:noFill/>
        </p:spPr>
        <p:txBody>
          <a:bodyPr wrap="square" rtlCol="0">
            <a:spAutoFit/>
          </a:bodyPr>
          <a:lstStyle/>
          <a:p>
            <a:r>
              <a:rPr lang="en-US" altLang="zh-CN" sz="1400" dirty="0">
                <a:solidFill>
                  <a:schemeClr val="bg2">
                    <a:lumMod val="25000"/>
                  </a:schemeClr>
                </a:solidFill>
                <a:latin typeface="微软雅黑" panose="020B0503020204020204" pitchFamily="34" charset="-122"/>
                <a:ea typeface="微软雅黑" panose="020B0503020204020204" pitchFamily="34" charset="-122"/>
              </a:rPr>
              <a:t>2060</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年</a:t>
            </a:r>
          </a:p>
        </p:txBody>
      </p:sp>
      <p:pic>
        <p:nvPicPr>
          <p:cNvPr id="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756" y="3966709"/>
            <a:ext cx="457001" cy="30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101" b="25021"/>
          <a:stretch/>
        </p:blipFill>
        <p:spPr bwMode="auto">
          <a:xfrm>
            <a:off x="2433011" y="3968199"/>
            <a:ext cx="474893" cy="297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3075708" y="3970748"/>
            <a:ext cx="955943" cy="307777"/>
          </a:xfrm>
          <a:prstGeom prst="rect">
            <a:avLst/>
          </a:prstGeom>
          <a:noFill/>
        </p:spPr>
        <p:txBody>
          <a:bodyPr wrap="square" rtlCol="0">
            <a:spAutoFit/>
          </a:bodyPr>
          <a:lstStyle/>
          <a:p>
            <a:r>
              <a:rPr lang="en-US" altLang="zh-CN" sz="1400" dirty="0">
                <a:solidFill>
                  <a:schemeClr val="bg2">
                    <a:lumMod val="25000"/>
                  </a:schemeClr>
                </a:solidFill>
                <a:latin typeface="微软雅黑" panose="020B0503020204020204" pitchFamily="34" charset="-122"/>
                <a:ea typeface="微软雅黑" panose="020B0503020204020204" pitchFamily="34" charset="-122"/>
              </a:rPr>
              <a:t>2050</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年</a:t>
            </a:r>
          </a:p>
        </p:txBody>
      </p:sp>
      <p:sp>
        <p:nvSpPr>
          <p:cNvPr id="40" name="矩形 39">
            <a:extLst>
              <a:ext uri="{FF2B5EF4-FFF2-40B4-BE49-F238E27FC236}">
                <a16:creationId xmlns:a16="http://schemas.microsoft.com/office/drawing/2014/main" id="{82F1C08B-3AF9-4791-9AE4-325273B90B1C}"/>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a:extLst>
              <a:ext uri="{FF2B5EF4-FFF2-40B4-BE49-F238E27FC236}">
                <a16:creationId xmlns:a16="http://schemas.microsoft.com/office/drawing/2014/main" id="{E2ADEC7C-AB6E-49FF-BF1F-E98319481FAC}"/>
              </a:ext>
            </a:extLst>
          </p:cNvPr>
          <p:cNvSpPr/>
          <p:nvPr/>
        </p:nvSpPr>
        <p:spPr>
          <a:xfrm>
            <a:off x="985490" y="847228"/>
            <a:ext cx="1800494" cy="369332"/>
          </a:xfrm>
          <a:prstGeom prst="rect">
            <a:avLst/>
          </a:prstGeom>
          <a:noFill/>
        </p:spPr>
        <p:txBody>
          <a:bodyPr wrap="none" lIns="91440" tIns="45720" rIns="91440" bIns="45720">
            <a:spAutoFit/>
          </a:bodyPr>
          <a:lstStyle/>
          <a:p>
            <a:pPr algn="ctr"/>
            <a:r>
              <a:rPr lang="zh-CN"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各国碳中和目标</a:t>
            </a:r>
          </a:p>
        </p:txBody>
      </p:sp>
      <p:sp>
        <p:nvSpPr>
          <p:cNvPr id="8" name="文本框 7">
            <a:extLst>
              <a:ext uri="{FF2B5EF4-FFF2-40B4-BE49-F238E27FC236}">
                <a16:creationId xmlns:a16="http://schemas.microsoft.com/office/drawing/2014/main" id="{2AA88BF7-C593-4AD9-95DB-201FC0BCA9B4}"/>
              </a:ext>
            </a:extLst>
          </p:cNvPr>
          <p:cNvSpPr txBox="1"/>
          <p:nvPr/>
        </p:nvSpPr>
        <p:spPr>
          <a:xfrm>
            <a:off x="382877" y="2143364"/>
            <a:ext cx="543739" cy="307777"/>
          </a:xfrm>
          <a:prstGeom prst="rect">
            <a:avLst/>
          </a:prstGeom>
          <a:noFill/>
        </p:spPr>
        <p:txBody>
          <a:bodyPr wrap="square" rtlCol="0">
            <a:spAutoFit/>
          </a:bodyPr>
          <a:lstStyle/>
          <a:p>
            <a:r>
              <a:rPr lang="zh-CN" altLang="en-US" sz="1400" dirty="0">
                <a:solidFill>
                  <a:schemeClr val="bg2">
                    <a:lumMod val="25000"/>
                  </a:schemeClr>
                </a:solidFill>
              </a:rPr>
              <a:t>欧盟</a:t>
            </a:r>
            <a:endParaRPr lang="zh-CN" altLang="en-US" sz="2000" dirty="0">
              <a:solidFill>
                <a:schemeClr val="bg2">
                  <a:lumMod val="25000"/>
                </a:schemeClr>
              </a:solidFill>
            </a:endParaRPr>
          </a:p>
        </p:txBody>
      </p:sp>
      <p:sp>
        <p:nvSpPr>
          <p:cNvPr id="43" name="TextBox 13">
            <a:extLst>
              <a:ext uri="{FF2B5EF4-FFF2-40B4-BE49-F238E27FC236}">
                <a16:creationId xmlns:a16="http://schemas.microsoft.com/office/drawing/2014/main" id="{E122F0F4-4274-441D-90DA-F3382AA00AC9}"/>
              </a:ext>
            </a:extLst>
          </p:cNvPr>
          <p:cNvSpPr txBox="1"/>
          <p:nvPr/>
        </p:nvSpPr>
        <p:spPr>
          <a:xfrm>
            <a:off x="3075708" y="1590620"/>
            <a:ext cx="878510" cy="307777"/>
          </a:xfrm>
          <a:prstGeom prst="rect">
            <a:avLst/>
          </a:prstGeom>
          <a:noFill/>
        </p:spPr>
        <p:txBody>
          <a:bodyPr wrap="square" rtlCol="0">
            <a:spAutoFit/>
          </a:bodyPr>
          <a:lstStyle/>
          <a:p>
            <a:r>
              <a:rPr lang="en-US" altLang="zh-CN" sz="1400" dirty="0">
                <a:solidFill>
                  <a:schemeClr val="bg2">
                    <a:lumMod val="25000"/>
                  </a:schemeClr>
                </a:solidFill>
                <a:latin typeface="微软雅黑" panose="020B0503020204020204" pitchFamily="34" charset="-122"/>
                <a:ea typeface="微软雅黑" panose="020B0503020204020204" pitchFamily="34" charset="-122"/>
              </a:rPr>
              <a:t>2050</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年</a:t>
            </a:r>
          </a:p>
        </p:txBody>
      </p:sp>
      <p:sp>
        <p:nvSpPr>
          <p:cNvPr id="44" name="文本框 43">
            <a:extLst>
              <a:ext uri="{FF2B5EF4-FFF2-40B4-BE49-F238E27FC236}">
                <a16:creationId xmlns:a16="http://schemas.microsoft.com/office/drawing/2014/main" id="{886A8E82-D121-43E0-85C8-64991BE1C2A8}"/>
              </a:ext>
            </a:extLst>
          </p:cNvPr>
          <p:cNvSpPr txBox="1"/>
          <p:nvPr/>
        </p:nvSpPr>
        <p:spPr>
          <a:xfrm>
            <a:off x="2398588" y="2139692"/>
            <a:ext cx="543739" cy="307777"/>
          </a:xfrm>
          <a:prstGeom prst="rect">
            <a:avLst/>
          </a:prstGeom>
          <a:noFill/>
        </p:spPr>
        <p:txBody>
          <a:bodyPr wrap="square" rtlCol="0">
            <a:spAutoFit/>
          </a:bodyPr>
          <a:lstStyle/>
          <a:p>
            <a:r>
              <a:rPr lang="zh-CN" altLang="en-US" sz="1400" dirty="0">
                <a:solidFill>
                  <a:schemeClr val="bg2">
                    <a:lumMod val="25000"/>
                  </a:schemeClr>
                </a:solidFill>
              </a:rPr>
              <a:t>英国</a:t>
            </a:r>
            <a:endParaRPr lang="zh-CN" altLang="en-US" sz="2000" dirty="0">
              <a:solidFill>
                <a:schemeClr val="bg2">
                  <a:lumMod val="25000"/>
                </a:schemeClr>
              </a:solidFill>
            </a:endParaRPr>
          </a:p>
        </p:txBody>
      </p:sp>
      <p:sp>
        <p:nvSpPr>
          <p:cNvPr id="46" name="TextBox 13">
            <a:extLst>
              <a:ext uri="{FF2B5EF4-FFF2-40B4-BE49-F238E27FC236}">
                <a16:creationId xmlns:a16="http://schemas.microsoft.com/office/drawing/2014/main" id="{263EB567-F5AA-4A23-81B6-6B5E6506ABD3}"/>
              </a:ext>
            </a:extLst>
          </p:cNvPr>
          <p:cNvSpPr txBox="1"/>
          <p:nvPr/>
        </p:nvSpPr>
        <p:spPr>
          <a:xfrm>
            <a:off x="1041730" y="2768438"/>
            <a:ext cx="878510" cy="307777"/>
          </a:xfrm>
          <a:prstGeom prst="rect">
            <a:avLst/>
          </a:prstGeom>
          <a:noFill/>
        </p:spPr>
        <p:txBody>
          <a:bodyPr wrap="square" rtlCol="0">
            <a:spAutoFit/>
          </a:bodyPr>
          <a:lstStyle/>
          <a:p>
            <a:r>
              <a:rPr lang="en-US" altLang="zh-CN" sz="1400" dirty="0">
                <a:solidFill>
                  <a:schemeClr val="bg2">
                    <a:lumMod val="25000"/>
                  </a:schemeClr>
                </a:solidFill>
                <a:latin typeface="微软雅黑" panose="020B0503020204020204" pitchFamily="34" charset="-122"/>
                <a:ea typeface="微软雅黑" panose="020B0503020204020204" pitchFamily="34" charset="-122"/>
              </a:rPr>
              <a:t>2050</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年</a:t>
            </a:r>
          </a:p>
        </p:txBody>
      </p:sp>
      <p:sp>
        <p:nvSpPr>
          <p:cNvPr id="47" name="文本框 46">
            <a:extLst>
              <a:ext uri="{FF2B5EF4-FFF2-40B4-BE49-F238E27FC236}">
                <a16:creationId xmlns:a16="http://schemas.microsoft.com/office/drawing/2014/main" id="{6DCF787E-3048-4963-88C5-00F0005A5BD7}"/>
              </a:ext>
            </a:extLst>
          </p:cNvPr>
          <p:cNvSpPr txBox="1"/>
          <p:nvPr/>
        </p:nvSpPr>
        <p:spPr>
          <a:xfrm>
            <a:off x="382877" y="3317510"/>
            <a:ext cx="543739" cy="307777"/>
          </a:xfrm>
          <a:prstGeom prst="rect">
            <a:avLst/>
          </a:prstGeom>
          <a:noFill/>
        </p:spPr>
        <p:txBody>
          <a:bodyPr wrap="square" rtlCol="0">
            <a:spAutoFit/>
          </a:bodyPr>
          <a:lstStyle/>
          <a:p>
            <a:r>
              <a:rPr lang="zh-CN" altLang="en-US" sz="1400" dirty="0">
                <a:solidFill>
                  <a:schemeClr val="bg2">
                    <a:lumMod val="25000"/>
                  </a:schemeClr>
                </a:solidFill>
              </a:rPr>
              <a:t>韩国</a:t>
            </a:r>
            <a:endParaRPr lang="zh-CN" altLang="en-US" sz="2000" dirty="0">
              <a:solidFill>
                <a:schemeClr val="bg2">
                  <a:lumMod val="25000"/>
                </a:schemeClr>
              </a:solidFill>
            </a:endParaRPr>
          </a:p>
        </p:txBody>
      </p:sp>
      <p:sp>
        <p:nvSpPr>
          <p:cNvPr id="49" name="文本框 48">
            <a:extLst>
              <a:ext uri="{FF2B5EF4-FFF2-40B4-BE49-F238E27FC236}">
                <a16:creationId xmlns:a16="http://schemas.microsoft.com/office/drawing/2014/main" id="{1635CF7C-321B-4BB2-ADDC-3D3AAD045082}"/>
              </a:ext>
            </a:extLst>
          </p:cNvPr>
          <p:cNvSpPr txBox="1"/>
          <p:nvPr/>
        </p:nvSpPr>
        <p:spPr>
          <a:xfrm>
            <a:off x="2398588" y="3317510"/>
            <a:ext cx="543739" cy="307777"/>
          </a:xfrm>
          <a:prstGeom prst="rect">
            <a:avLst/>
          </a:prstGeom>
          <a:noFill/>
        </p:spPr>
        <p:txBody>
          <a:bodyPr wrap="square" rtlCol="0">
            <a:spAutoFit/>
          </a:bodyPr>
          <a:lstStyle/>
          <a:p>
            <a:r>
              <a:rPr lang="zh-CN" altLang="en-US" sz="1400" dirty="0">
                <a:solidFill>
                  <a:schemeClr val="bg2">
                    <a:lumMod val="25000"/>
                  </a:schemeClr>
                </a:solidFill>
              </a:rPr>
              <a:t>韩国</a:t>
            </a:r>
            <a:endParaRPr lang="zh-CN" altLang="en-US" sz="2000" dirty="0">
              <a:solidFill>
                <a:schemeClr val="bg2">
                  <a:lumMod val="25000"/>
                </a:schemeClr>
              </a:solidFill>
            </a:endParaRPr>
          </a:p>
        </p:txBody>
      </p:sp>
      <p:sp>
        <p:nvSpPr>
          <p:cNvPr id="51" name="文本框 50">
            <a:extLst>
              <a:ext uri="{FF2B5EF4-FFF2-40B4-BE49-F238E27FC236}">
                <a16:creationId xmlns:a16="http://schemas.microsoft.com/office/drawing/2014/main" id="{97A6BB60-B8DA-4346-9839-BB51D9C8762E}"/>
              </a:ext>
            </a:extLst>
          </p:cNvPr>
          <p:cNvSpPr txBox="1"/>
          <p:nvPr/>
        </p:nvSpPr>
        <p:spPr>
          <a:xfrm>
            <a:off x="2398588" y="4519820"/>
            <a:ext cx="543739" cy="307777"/>
          </a:xfrm>
          <a:prstGeom prst="rect">
            <a:avLst/>
          </a:prstGeom>
          <a:noFill/>
        </p:spPr>
        <p:txBody>
          <a:bodyPr wrap="square" rtlCol="0">
            <a:spAutoFit/>
          </a:bodyPr>
          <a:lstStyle/>
          <a:p>
            <a:r>
              <a:rPr lang="zh-CN" altLang="en-US" sz="1400" dirty="0">
                <a:solidFill>
                  <a:schemeClr val="bg2">
                    <a:lumMod val="25000"/>
                  </a:schemeClr>
                </a:solidFill>
              </a:rPr>
              <a:t>韩国</a:t>
            </a:r>
            <a:endParaRPr lang="zh-CN" altLang="en-US" sz="2000" dirty="0">
              <a:solidFill>
                <a:schemeClr val="bg2">
                  <a:lumMod val="25000"/>
                </a:schemeClr>
              </a:solidFill>
            </a:endParaRPr>
          </a:p>
        </p:txBody>
      </p:sp>
      <p:sp>
        <p:nvSpPr>
          <p:cNvPr id="53" name="文本框 52">
            <a:extLst>
              <a:ext uri="{FF2B5EF4-FFF2-40B4-BE49-F238E27FC236}">
                <a16:creationId xmlns:a16="http://schemas.microsoft.com/office/drawing/2014/main" id="{D4F17132-B3BF-467E-BB02-E629C08279FC}"/>
              </a:ext>
            </a:extLst>
          </p:cNvPr>
          <p:cNvSpPr txBox="1"/>
          <p:nvPr/>
        </p:nvSpPr>
        <p:spPr>
          <a:xfrm>
            <a:off x="391387" y="4519820"/>
            <a:ext cx="543739" cy="307777"/>
          </a:xfrm>
          <a:prstGeom prst="rect">
            <a:avLst/>
          </a:prstGeom>
          <a:noFill/>
        </p:spPr>
        <p:txBody>
          <a:bodyPr wrap="square" rtlCol="0">
            <a:spAutoFit/>
          </a:bodyPr>
          <a:lstStyle/>
          <a:p>
            <a:r>
              <a:rPr lang="zh-CN" altLang="en-US" sz="1400" dirty="0">
                <a:solidFill>
                  <a:schemeClr val="bg2">
                    <a:lumMod val="25000"/>
                  </a:schemeClr>
                </a:solidFill>
              </a:rPr>
              <a:t>韩国</a:t>
            </a:r>
            <a:endParaRPr lang="zh-CN" altLang="en-US" sz="2000" dirty="0">
              <a:solidFill>
                <a:schemeClr val="bg2">
                  <a:lumMod val="25000"/>
                </a:schemeClr>
              </a:solidFill>
            </a:endParaRPr>
          </a:p>
        </p:txBody>
      </p:sp>
    </p:spTree>
    <p:extLst>
      <p:ext uri="{BB962C8B-B14F-4D97-AF65-F5344CB8AC3E}">
        <p14:creationId xmlns:p14="http://schemas.microsoft.com/office/powerpoint/2010/main" val="1480864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9" y="178435"/>
            <a:ext cx="3928745" cy="415498"/>
          </a:xfrm>
        </p:spPr>
        <p:txBody>
          <a:bodyPr/>
          <a:lstStyle/>
          <a:p>
            <a:r>
              <a:rPr lang="zh-CN" altLang="en-US" dirty="0"/>
              <a:t>中国建筑业的能耗与碳排放</a:t>
            </a:r>
          </a:p>
        </p:txBody>
      </p:sp>
      <p:sp>
        <p:nvSpPr>
          <p:cNvPr id="3" name="矩形 2"/>
          <p:cNvSpPr/>
          <p:nvPr/>
        </p:nvSpPr>
        <p:spPr>
          <a:xfrm>
            <a:off x="2945018" y="4699317"/>
            <a:ext cx="2781531" cy="307777"/>
          </a:xfrm>
          <a:prstGeom prst="rect">
            <a:avLst/>
          </a:prstGeom>
        </p:spPr>
        <p:txBody>
          <a:bodyPr wrap="none">
            <a:spAutoFit/>
          </a:bodyPr>
          <a:lstStyle/>
          <a:p>
            <a:r>
              <a:rPr lang="zh-CN" altLang="en-US" sz="1400" b="1" dirty="0">
                <a:solidFill>
                  <a:schemeClr val="bg2">
                    <a:lumMod val="25000"/>
                  </a:schemeClr>
                </a:solidFill>
                <a:latin typeface="微软雅黑" panose="020B0503020204020204" pitchFamily="34" charset="-122"/>
                <a:ea typeface="微软雅黑" panose="020B0503020204020204" pitchFamily="34" charset="-122"/>
              </a:rPr>
              <a:t>中国建筑能耗研究报告（</a:t>
            </a:r>
            <a:r>
              <a:rPr lang="en-US" altLang="zh-CN" sz="1400" b="1" dirty="0">
                <a:solidFill>
                  <a:schemeClr val="bg2">
                    <a:lumMod val="25000"/>
                  </a:schemeClr>
                </a:solidFill>
                <a:latin typeface="微软雅黑" panose="020B0503020204020204" pitchFamily="34" charset="-122"/>
                <a:ea typeface="微软雅黑" panose="020B0503020204020204" pitchFamily="34" charset="-122"/>
              </a:rPr>
              <a:t>2020</a:t>
            </a:r>
            <a:r>
              <a:rPr lang="zh-CN" altLang="en-US" sz="1400" b="1" dirty="0">
                <a:solidFill>
                  <a:schemeClr val="bg2">
                    <a:lumMod val="25000"/>
                  </a:schemeClr>
                </a:solidFill>
                <a:latin typeface="微软雅黑" panose="020B0503020204020204" pitchFamily="34" charset="-122"/>
                <a:ea typeface="微软雅黑" panose="020B0503020204020204" pitchFamily="34" charset="-122"/>
              </a:rPr>
              <a:t>）</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 name="箭头: 右 5">
            <a:extLst>
              <a:ext uri="{FF2B5EF4-FFF2-40B4-BE49-F238E27FC236}">
                <a16:creationId xmlns:a16="http://schemas.microsoft.com/office/drawing/2014/main" id="{501DCCC0-AA28-4C63-B6CC-FC7D4CF4FE0A}"/>
              </a:ext>
            </a:extLst>
          </p:cNvPr>
          <p:cNvSpPr/>
          <p:nvPr/>
        </p:nvSpPr>
        <p:spPr>
          <a:xfrm>
            <a:off x="201035" y="2075233"/>
            <a:ext cx="3482506" cy="1296673"/>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13">
            <a:extLst>
              <a:ext uri="{FF2B5EF4-FFF2-40B4-BE49-F238E27FC236}">
                <a16:creationId xmlns:a16="http://schemas.microsoft.com/office/drawing/2014/main" id="{509B288E-1380-4F3E-A890-09542EC170E3}"/>
              </a:ext>
            </a:extLst>
          </p:cNvPr>
          <p:cNvSpPr/>
          <p:nvPr/>
        </p:nvSpPr>
        <p:spPr>
          <a:xfrm>
            <a:off x="233462" y="2446149"/>
            <a:ext cx="864479" cy="516261"/>
          </a:xfrm>
          <a:prstGeom prst="roundRect">
            <a:avLst/>
          </a:prstGeom>
          <a:solidFill>
            <a:srgbClr val="7030A0"/>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建材生产阶段</a:t>
            </a:r>
          </a:p>
        </p:txBody>
      </p:sp>
      <p:sp>
        <p:nvSpPr>
          <p:cNvPr id="8" name="矩形: 圆角 14">
            <a:extLst>
              <a:ext uri="{FF2B5EF4-FFF2-40B4-BE49-F238E27FC236}">
                <a16:creationId xmlns:a16="http://schemas.microsoft.com/office/drawing/2014/main" id="{2DF09C74-5DE2-4500-ABA9-306B3B648E91}"/>
              </a:ext>
            </a:extLst>
          </p:cNvPr>
          <p:cNvSpPr/>
          <p:nvPr/>
        </p:nvSpPr>
        <p:spPr>
          <a:xfrm>
            <a:off x="1228132" y="2446148"/>
            <a:ext cx="864479" cy="516261"/>
          </a:xfrm>
          <a:prstGeom prst="roundRect">
            <a:avLst/>
          </a:prstGeom>
          <a:solidFill>
            <a:srgbClr val="FFC000"/>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建筑施工阶段</a:t>
            </a:r>
          </a:p>
        </p:txBody>
      </p:sp>
      <p:sp>
        <p:nvSpPr>
          <p:cNvPr id="9" name="矩形: 圆角 15">
            <a:extLst>
              <a:ext uri="{FF2B5EF4-FFF2-40B4-BE49-F238E27FC236}">
                <a16:creationId xmlns:a16="http://schemas.microsoft.com/office/drawing/2014/main" id="{0EAF7181-B201-4A54-8F4F-9D0315D0243F}"/>
              </a:ext>
            </a:extLst>
          </p:cNvPr>
          <p:cNvSpPr/>
          <p:nvPr/>
        </p:nvSpPr>
        <p:spPr>
          <a:xfrm>
            <a:off x="2216573" y="2446150"/>
            <a:ext cx="864479" cy="516261"/>
          </a:xfrm>
          <a:prstGeom prst="roundRect">
            <a:avLst/>
          </a:prstGeom>
          <a:solidFill>
            <a:srgbClr val="92D050"/>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建筑运行阶段</a:t>
            </a:r>
          </a:p>
        </p:txBody>
      </p:sp>
      <p:sp>
        <p:nvSpPr>
          <p:cNvPr id="10" name="文本框 18">
            <a:extLst>
              <a:ext uri="{FF2B5EF4-FFF2-40B4-BE49-F238E27FC236}">
                <a16:creationId xmlns:a16="http://schemas.microsoft.com/office/drawing/2014/main" id="{2C8CBFAF-ED19-4E30-8DAF-17AC3B3002B7}"/>
              </a:ext>
            </a:extLst>
          </p:cNvPr>
          <p:cNvSpPr txBox="1"/>
          <p:nvPr/>
        </p:nvSpPr>
        <p:spPr>
          <a:xfrm>
            <a:off x="926958" y="1583833"/>
            <a:ext cx="1899138" cy="369332"/>
          </a:xfrm>
          <a:prstGeom prst="rect">
            <a:avLst/>
          </a:prstGeom>
          <a:noFill/>
        </p:spPr>
        <p:txBody>
          <a:bodyPr wrap="square" rtlCol="0">
            <a:spAutoFit/>
          </a:bodyPr>
          <a:lstStyle/>
          <a:p>
            <a:pPr algn="ctr"/>
            <a:r>
              <a:rPr lang="zh-CN" altLang="en-US" b="1" dirty="0">
                <a:solidFill>
                  <a:schemeClr val="bg2">
                    <a:lumMod val="25000"/>
                  </a:schemeClr>
                </a:solidFill>
                <a:latin typeface="微软雅黑" panose="020B0503020204020204" pitchFamily="34" charset="-122"/>
                <a:ea typeface="微软雅黑" panose="020B0503020204020204" pitchFamily="34" charset="-122"/>
              </a:rPr>
              <a:t>“建筑全过程”</a:t>
            </a:r>
          </a:p>
        </p:txBody>
      </p:sp>
      <p:graphicFrame>
        <p:nvGraphicFramePr>
          <p:cNvPr id="11" name="图表 10">
            <a:extLst>
              <a:ext uri="{FF2B5EF4-FFF2-40B4-BE49-F238E27FC236}">
                <a16:creationId xmlns:a16="http://schemas.microsoft.com/office/drawing/2014/main" id="{66B402E2-BEFF-42DD-B70B-22C5C0CFF236}"/>
              </a:ext>
            </a:extLst>
          </p:cNvPr>
          <p:cNvGraphicFramePr>
            <a:graphicFrameLocks/>
          </p:cNvGraphicFramePr>
          <p:nvPr>
            <p:extLst>
              <p:ext uri="{D42A27DB-BD31-4B8C-83A1-F6EECF244321}">
                <p14:modId xmlns:p14="http://schemas.microsoft.com/office/powerpoint/2010/main" val="3376235592"/>
              </p:ext>
            </p:extLst>
          </p:nvPr>
        </p:nvGraphicFramePr>
        <p:xfrm>
          <a:off x="3884578" y="701040"/>
          <a:ext cx="4980561" cy="3728945"/>
        </p:xfrm>
        <a:graphic>
          <a:graphicData uri="http://schemas.openxmlformats.org/drawingml/2006/chart">
            <c:chart xmlns:c="http://schemas.openxmlformats.org/drawingml/2006/chart" xmlns:r="http://schemas.openxmlformats.org/officeDocument/2006/relationships" r:id="rId2"/>
          </a:graphicData>
        </a:graphic>
      </p:graphicFrame>
      <p:sp>
        <p:nvSpPr>
          <p:cNvPr id="12" name="文本框 3">
            <a:extLst>
              <a:ext uri="{FF2B5EF4-FFF2-40B4-BE49-F238E27FC236}">
                <a16:creationId xmlns:a16="http://schemas.microsoft.com/office/drawing/2014/main" id="{1947E9FD-D017-4017-949F-AB884EB94541}"/>
              </a:ext>
            </a:extLst>
          </p:cNvPr>
          <p:cNvSpPr txBox="1"/>
          <p:nvPr/>
        </p:nvSpPr>
        <p:spPr>
          <a:xfrm>
            <a:off x="6674669" y="4429370"/>
            <a:ext cx="2190470" cy="215444"/>
          </a:xfrm>
          <a:prstGeom prst="rect">
            <a:avLst/>
          </a:prstGeom>
          <a:noFill/>
        </p:spPr>
        <p:txBody>
          <a:bodyPr wrap="square" rtlCol="0">
            <a:spAutoFit/>
          </a:bodyPr>
          <a:lstStyle/>
          <a:p>
            <a:r>
              <a:rPr lang="zh-CN" altLang="en-US" sz="800" dirty="0">
                <a:solidFill>
                  <a:schemeClr val="bg2">
                    <a:lumMod val="25000"/>
                  </a:schemeClr>
                </a:solidFill>
                <a:latin typeface="微软雅黑" panose="020B0503020204020204" pitchFamily="34" charset="-122"/>
                <a:ea typeface="微软雅黑" panose="020B0503020204020204" pitchFamily="34" charset="-122"/>
              </a:rPr>
              <a:t>资料来源：国家统计局 前瞻产业研究院整理</a:t>
            </a:r>
          </a:p>
        </p:txBody>
      </p:sp>
      <p:sp>
        <p:nvSpPr>
          <p:cNvPr id="13" name="矩形 12">
            <a:extLst>
              <a:ext uri="{FF2B5EF4-FFF2-40B4-BE49-F238E27FC236}">
                <a16:creationId xmlns:a16="http://schemas.microsoft.com/office/drawing/2014/main" id="{71CA2FEE-B0F9-44A8-822C-F4562A64C645}"/>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74196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图表 34">
            <a:extLst>
              <a:ext uri="{FF2B5EF4-FFF2-40B4-BE49-F238E27FC236}">
                <a16:creationId xmlns:a16="http://schemas.microsoft.com/office/drawing/2014/main" id="{70783B5F-9FCD-4B9C-88DA-326437E67567}"/>
              </a:ext>
            </a:extLst>
          </p:cNvPr>
          <p:cNvGraphicFramePr/>
          <p:nvPr>
            <p:extLst>
              <p:ext uri="{D42A27DB-BD31-4B8C-83A1-F6EECF244321}">
                <p14:modId xmlns:p14="http://schemas.microsoft.com/office/powerpoint/2010/main" val="421833813"/>
              </p:ext>
            </p:extLst>
          </p:nvPr>
        </p:nvGraphicFramePr>
        <p:xfrm>
          <a:off x="3990286" y="756945"/>
          <a:ext cx="5357544" cy="3571697"/>
        </p:xfrm>
        <a:graphic>
          <a:graphicData uri="http://schemas.openxmlformats.org/drawingml/2006/chart">
            <c:chart xmlns:c="http://schemas.openxmlformats.org/drawingml/2006/chart" xmlns:r="http://schemas.openxmlformats.org/officeDocument/2006/relationships" r:id="rId2"/>
          </a:graphicData>
        </a:graphic>
      </p:graphicFrame>
      <p:sp>
        <p:nvSpPr>
          <p:cNvPr id="2" name="文本占位符 1"/>
          <p:cNvSpPr>
            <a:spLocks noGrp="1"/>
          </p:cNvSpPr>
          <p:nvPr>
            <p:ph type="body" sz="quarter" idx="10"/>
          </p:nvPr>
        </p:nvSpPr>
        <p:spPr>
          <a:xfrm>
            <a:off x="407035" y="178435"/>
            <a:ext cx="3928745" cy="415498"/>
          </a:xfrm>
        </p:spPr>
        <p:txBody>
          <a:bodyPr/>
          <a:lstStyle/>
          <a:p>
            <a:r>
              <a:rPr lang="zh-CN" altLang="en-US" dirty="0"/>
              <a:t>建筑全过程能耗</a:t>
            </a:r>
          </a:p>
        </p:txBody>
      </p:sp>
      <p:sp>
        <p:nvSpPr>
          <p:cNvPr id="4" name="矩形 3"/>
          <p:cNvSpPr/>
          <p:nvPr/>
        </p:nvSpPr>
        <p:spPr>
          <a:xfrm>
            <a:off x="5946299" y="4391979"/>
            <a:ext cx="2662037" cy="307777"/>
          </a:xfrm>
          <a:prstGeom prst="rect">
            <a:avLst/>
          </a:prstGeom>
        </p:spPr>
        <p:txBody>
          <a:bodyPr wrap="square">
            <a:spAutoFit/>
          </a:bodyPr>
          <a:lstStyle/>
          <a:p>
            <a:r>
              <a:rPr lang="zh-CN" altLang="en-US" sz="1400" b="1" dirty="0">
                <a:solidFill>
                  <a:schemeClr val="bg2">
                    <a:lumMod val="25000"/>
                  </a:schemeClr>
                </a:solidFill>
                <a:latin typeface="微软雅黑" panose="020B0503020204020204" pitchFamily="34" charset="-122"/>
                <a:ea typeface="微软雅黑" panose="020B0503020204020204" pitchFamily="34" charset="-122"/>
              </a:rPr>
              <a:t>中国建筑能耗研究报告（</a:t>
            </a:r>
            <a:r>
              <a:rPr lang="en-US" altLang="zh-CN" sz="1400" b="1" dirty="0">
                <a:solidFill>
                  <a:schemeClr val="bg2">
                    <a:lumMod val="25000"/>
                  </a:schemeClr>
                </a:solidFill>
                <a:latin typeface="微软雅黑" panose="020B0503020204020204" pitchFamily="34" charset="-122"/>
                <a:ea typeface="微软雅黑" panose="020B0503020204020204" pitchFamily="34" charset="-122"/>
              </a:rPr>
              <a:t>2020</a:t>
            </a:r>
            <a:r>
              <a:rPr lang="zh-CN" altLang="en-US" sz="1400" b="1" dirty="0">
                <a:solidFill>
                  <a:schemeClr val="bg2">
                    <a:lumMod val="25000"/>
                  </a:schemeClr>
                </a:solidFill>
                <a:latin typeface="微软雅黑" panose="020B0503020204020204" pitchFamily="34" charset="-122"/>
                <a:ea typeface="微软雅黑" panose="020B0503020204020204" pitchFamily="34" charset="-122"/>
              </a:rPr>
              <a:t>）</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101600" y="4031438"/>
            <a:ext cx="4925117" cy="700576"/>
          </a:xfrm>
          <a:prstGeom prst="rect">
            <a:avLst/>
          </a:prstGeom>
        </p:spPr>
        <p:txBody>
          <a:bodyPr wrap="square">
            <a:spAutoFit/>
          </a:bodyPr>
          <a:lstStyle/>
          <a:p>
            <a:pPr algn="ctr">
              <a:lnSpc>
                <a:spcPct val="150000"/>
              </a:lnSpc>
            </a:pPr>
            <a:r>
              <a:rPr lang="en-US" altLang="zh-CN" sz="1400" dirty="0">
                <a:solidFill>
                  <a:schemeClr val="bg2">
                    <a:lumMod val="25000"/>
                  </a:schemeClr>
                </a:solidFill>
                <a:latin typeface="微软雅黑" panose="020B0503020204020204" pitchFamily="34" charset="-122"/>
                <a:ea typeface="微软雅黑" panose="020B0503020204020204" pitchFamily="34" charset="-122"/>
              </a:rPr>
              <a:t>2018</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年全国建筑全过程能耗总量为</a:t>
            </a:r>
            <a:r>
              <a:rPr lang="en-US" altLang="zh-CN" sz="1400" dirty="0">
                <a:solidFill>
                  <a:schemeClr val="bg2">
                    <a:lumMod val="25000"/>
                  </a:schemeClr>
                </a:solidFill>
                <a:latin typeface="微软雅黑" panose="020B0503020204020204" pitchFamily="34" charset="-122"/>
                <a:ea typeface="微软雅黑" panose="020B0503020204020204" pitchFamily="34" charset="-122"/>
              </a:rPr>
              <a:t>21.47</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亿</a:t>
            </a:r>
            <a:r>
              <a:rPr lang="en-US" altLang="zh-CN" sz="1400" dirty="0" err="1">
                <a:solidFill>
                  <a:schemeClr val="bg2">
                    <a:lumMod val="25000"/>
                  </a:schemeClr>
                </a:solidFill>
                <a:latin typeface="微软雅黑" panose="020B0503020204020204" pitchFamily="34" charset="-122"/>
                <a:ea typeface="微软雅黑" panose="020B0503020204020204" pitchFamily="34" charset="-122"/>
              </a:rPr>
              <a:t>tce</a:t>
            </a:r>
            <a:endParaRPr lang="en-US" altLang="zh-CN" sz="1400" dirty="0">
              <a:solidFill>
                <a:schemeClr val="bg2">
                  <a:lumMod val="2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400" dirty="0">
                <a:solidFill>
                  <a:schemeClr val="bg2">
                    <a:lumMod val="25000"/>
                  </a:schemeClr>
                </a:solidFill>
                <a:latin typeface="微软雅黑" panose="020B0503020204020204" pitchFamily="34" charset="-122"/>
                <a:ea typeface="微软雅黑" panose="020B0503020204020204" pitchFamily="34" charset="-122"/>
              </a:rPr>
              <a:t>占全国能源消费总量比重为</a:t>
            </a:r>
            <a:r>
              <a:rPr lang="en-US" altLang="zh-CN" sz="1400" dirty="0">
                <a:solidFill>
                  <a:schemeClr val="bg2">
                    <a:lumMod val="25000"/>
                  </a:schemeClr>
                </a:solidFill>
                <a:latin typeface="微软雅黑" panose="020B0503020204020204" pitchFamily="34" charset="-122"/>
                <a:ea typeface="微软雅黑" panose="020B0503020204020204" pitchFamily="34" charset="-122"/>
              </a:rPr>
              <a:t>46.5%</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20494A33-4F61-47DD-9A70-FA10D94D0F1C}"/>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9" name="图表 8">
            <a:extLst>
              <a:ext uri="{FF2B5EF4-FFF2-40B4-BE49-F238E27FC236}">
                <a16:creationId xmlns:a16="http://schemas.microsoft.com/office/drawing/2014/main" id="{E6574A2A-082C-4A36-85D2-70C62B487679}"/>
              </a:ext>
            </a:extLst>
          </p:cNvPr>
          <p:cNvGraphicFramePr/>
          <p:nvPr>
            <p:extLst>
              <p:ext uri="{D42A27DB-BD31-4B8C-83A1-F6EECF244321}">
                <p14:modId xmlns:p14="http://schemas.microsoft.com/office/powerpoint/2010/main" val="849593535"/>
              </p:ext>
            </p:extLst>
          </p:nvPr>
        </p:nvGraphicFramePr>
        <p:xfrm>
          <a:off x="-957338" y="835818"/>
          <a:ext cx="4783751" cy="29016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图表 13">
            <a:extLst>
              <a:ext uri="{FF2B5EF4-FFF2-40B4-BE49-F238E27FC236}">
                <a16:creationId xmlns:a16="http://schemas.microsoft.com/office/drawing/2014/main" id="{DC1EE8C5-90E7-4D28-948D-BC00B191761C}"/>
              </a:ext>
            </a:extLst>
          </p:cNvPr>
          <p:cNvGraphicFramePr/>
          <p:nvPr>
            <p:extLst>
              <p:ext uri="{D42A27DB-BD31-4B8C-83A1-F6EECF244321}">
                <p14:modId xmlns:p14="http://schemas.microsoft.com/office/powerpoint/2010/main" val="3516776752"/>
              </p:ext>
            </p:extLst>
          </p:nvPr>
        </p:nvGraphicFramePr>
        <p:xfrm>
          <a:off x="2453579" y="1100625"/>
          <a:ext cx="3271931" cy="2372038"/>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直接连接符 15">
            <a:extLst>
              <a:ext uri="{FF2B5EF4-FFF2-40B4-BE49-F238E27FC236}">
                <a16:creationId xmlns:a16="http://schemas.microsoft.com/office/drawing/2014/main" id="{4B4A5C7C-D63E-48BD-9F3F-77A0CD0029C2}"/>
              </a:ext>
            </a:extLst>
          </p:cNvPr>
          <p:cNvCxnSpPr>
            <a:cxnSpLocks/>
          </p:cNvCxnSpPr>
          <p:nvPr/>
        </p:nvCxnSpPr>
        <p:spPr>
          <a:xfrm>
            <a:off x="1479550" y="1165225"/>
            <a:ext cx="2593674" cy="225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4A5AB56C-3E66-450A-B127-4E8EFBB552C7}"/>
              </a:ext>
            </a:extLst>
          </p:cNvPr>
          <p:cNvCxnSpPr/>
          <p:nvPr/>
        </p:nvCxnSpPr>
        <p:spPr>
          <a:xfrm flipV="1">
            <a:off x="1434537" y="3175000"/>
            <a:ext cx="2655007" cy="23495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6" name="图表 25">
            <a:extLst>
              <a:ext uri="{FF2B5EF4-FFF2-40B4-BE49-F238E27FC236}">
                <a16:creationId xmlns:a16="http://schemas.microsoft.com/office/drawing/2014/main" id="{18B57A44-0757-42DE-92A8-3B41D5935518}"/>
              </a:ext>
            </a:extLst>
          </p:cNvPr>
          <p:cNvGraphicFramePr/>
          <p:nvPr>
            <p:extLst>
              <p:ext uri="{D42A27DB-BD31-4B8C-83A1-F6EECF244321}">
                <p14:modId xmlns:p14="http://schemas.microsoft.com/office/powerpoint/2010/main" val="3775903850"/>
              </p:ext>
            </p:extLst>
          </p:nvPr>
        </p:nvGraphicFramePr>
        <p:xfrm>
          <a:off x="5245880" y="1594010"/>
          <a:ext cx="2846357" cy="1897571"/>
        </p:xfrm>
        <a:graphic>
          <a:graphicData uri="http://schemas.openxmlformats.org/drawingml/2006/chart">
            <c:chart xmlns:c="http://schemas.openxmlformats.org/drawingml/2006/chart" xmlns:r="http://schemas.openxmlformats.org/officeDocument/2006/relationships" r:id="rId5"/>
          </a:graphicData>
        </a:graphic>
      </p:graphicFrame>
      <p:sp>
        <p:nvSpPr>
          <p:cNvPr id="36" name="文本框 35">
            <a:extLst>
              <a:ext uri="{FF2B5EF4-FFF2-40B4-BE49-F238E27FC236}">
                <a16:creationId xmlns:a16="http://schemas.microsoft.com/office/drawing/2014/main" id="{4E494ADF-3AC5-40AE-A5BB-D92BD57A06C9}"/>
              </a:ext>
            </a:extLst>
          </p:cNvPr>
          <p:cNvSpPr txBox="1"/>
          <p:nvPr/>
        </p:nvSpPr>
        <p:spPr>
          <a:xfrm>
            <a:off x="6292098" y="2173620"/>
            <a:ext cx="799642" cy="738344"/>
          </a:xfrm>
          <a:prstGeom prst="rect">
            <a:avLst/>
          </a:prstGeom>
          <a:noFill/>
        </p:spPr>
        <p:txBody>
          <a:bodyPr wrap="none" rtlCol="0">
            <a:spAutoFit/>
          </a:bodyPr>
          <a:lstStyle/>
          <a:p>
            <a:pPr algn="ctr">
              <a:lnSpc>
                <a:spcPct val="120000"/>
              </a:lnSpc>
            </a:pPr>
            <a:r>
              <a:rPr lang="zh-CN" altLang="en-US" sz="1200" dirty="0">
                <a:solidFill>
                  <a:schemeClr val="bg2">
                    <a:lumMod val="25000"/>
                  </a:schemeClr>
                </a:solidFill>
                <a:latin typeface="微软雅黑" panose="020B0503020204020204" pitchFamily="34" charset="-122"/>
                <a:ea typeface="微软雅黑" panose="020B0503020204020204" pitchFamily="34" charset="-122"/>
              </a:rPr>
              <a:t>建筑全</a:t>
            </a:r>
            <a:endParaRPr lang="en-US" altLang="zh-CN" sz="1200" dirty="0">
              <a:solidFill>
                <a:schemeClr val="bg2">
                  <a:lumMod val="25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chemeClr val="bg2">
                    <a:lumMod val="25000"/>
                  </a:schemeClr>
                </a:solidFill>
                <a:latin typeface="微软雅黑" panose="020B0503020204020204" pitchFamily="34" charset="-122"/>
                <a:ea typeface="微软雅黑" panose="020B0503020204020204" pitchFamily="34" charset="-122"/>
              </a:rPr>
              <a:t>过程</a:t>
            </a:r>
            <a:r>
              <a:rPr lang="zh-CN" altLang="en-US" sz="1100" dirty="0">
                <a:solidFill>
                  <a:schemeClr val="bg2">
                    <a:lumMod val="25000"/>
                  </a:schemeClr>
                </a:solidFill>
                <a:latin typeface="微软雅黑" panose="020B0503020204020204" pitchFamily="34" charset="-122"/>
                <a:ea typeface="微软雅黑" panose="020B0503020204020204" pitchFamily="34" charset="-122"/>
              </a:rPr>
              <a:t>能耗</a:t>
            </a:r>
            <a:endParaRPr lang="en-US" altLang="zh-CN" sz="1200" dirty="0">
              <a:solidFill>
                <a:schemeClr val="bg2">
                  <a:lumMod val="25000"/>
                </a:schemeClr>
              </a:solidFill>
              <a:latin typeface="微软雅黑" panose="020B0503020204020204" pitchFamily="34" charset="-122"/>
              <a:ea typeface="微软雅黑" panose="020B0503020204020204" pitchFamily="34" charset="-122"/>
            </a:endParaRPr>
          </a:p>
          <a:p>
            <a:pPr algn="ctr">
              <a:lnSpc>
                <a:spcPct val="120000"/>
              </a:lnSpc>
            </a:pPr>
            <a:r>
              <a:rPr lang="en-US" altLang="zh-CN" sz="1200" dirty="0">
                <a:solidFill>
                  <a:schemeClr val="bg2">
                    <a:lumMod val="25000"/>
                  </a:schemeClr>
                </a:solidFill>
                <a:latin typeface="微软雅黑" panose="020B0503020204020204" pitchFamily="34" charset="-122"/>
                <a:ea typeface="微软雅黑" panose="020B0503020204020204" pitchFamily="34" charset="-122"/>
              </a:rPr>
              <a:t>21.47tce</a:t>
            </a:r>
            <a:endParaRPr lang="zh-CN" altLang="en-US" sz="1200" dirty="0">
              <a:solidFill>
                <a:schemeClr val="bg2">
                  <a:lumMod val="25000"/>
                </a:schemeClr>
              </a:solidFill>
              <a:latin typeface="微软雅黑" panose="020B0503020204020204" pitchFamily="34" charset="-122"/>
              <a:ea typeface="微软雅黑" panose="020B0503020204020204" pitchFamily="34" charset="-122"/>
            </a:endParaRPr>
          </a:p>
        </p:txBody>
      </p:sp>
      <p:graphicFrame>
        <p:nvGraphicFramePr>
          <p:cNvPr id="29" name="图表 28">
            <a:extLst>
              <a:ext uri="{FF2B5EF4-FFF2-40B4-BE49-F238E27FC236}">
                <a16:creationId xmlns:a16="http://schemas.microsoft.com/office/drawing/2014/main" id="{6CA5AB52-8FA2-48BE-8B3F-F271269FB193}"/>
              </a:ext>
            </a:extLst>
          </p:cNvPr>
          <p:cNvGraphicFramePr/>
          <p:nvPr>
            <p:extLst>
              <p:ext uri="{D42A27DB-BD31-4B8C-83A1-F6EECF244321}">
                <p14:modId xmlns:p14="http://schemas.microsoft.com/office/powerpoint/2010/main" val="834603994"/>
              </p:ext>
            </p:extLst>
          </p:nvPr>
        </p:nvGraphicFramePr>
        <p:xfrm>
          <a:off x="4407686" y="1190041"/>
          <a:ext cx="4522744" cy="2705503"/>
        </p:xfrm>
        <a:graphic>
          <a:graphicData uri="http://schemas.openxmlformats.org/drawingml/2006/chart">
            <c:chart xmlns:c="http://schemas.openxmlformats.org/drawingml/2006/chart" xmlns:r="http://schemas.openxmlformats.org/officeDocument/2006/relationships" r:id="rId6"/>
          </a:graphicData>
        </a:graphic>
      </p:graphicFrame>
      <p:sp>
        <p:nvSpPr>
          <p:cNvPr id="37" name="文本框 36">
            <a:extLst>
              <a:ext uri="{FF2B5EF4-FFF2-40B4-BE49-F238E27FC236}">
                <a16:creationId xmlns:a16="http://schemas.microsoft.com/office/drawing/2014/main" id="{24E290BE-01F5-4A95-A8AC-D2B41465DB61}"/>
              </a:ext>
            </a:extLst>
          </p:cNvPr>
          <p:cNvSpPr txBox="1"/>
          <p:nvPr/>
        </p:nvSpPr>
        <p:spPr>
          <a:xfrm rot="2358697">
            <a:off x="6808634" y="1625645"/>
            <a:ext cx="1031051"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建材生产阶段</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chemeClr val="bg2">
                    <a:lumMod val="25000"/>
                  </a:schemeClr>
                </a:solidFill>
                <a:latin typeface="微软雅黑" panose="020B0503020204020204" pitchFamily="34" charset="-122"/>
                <a:ea typeface="微软雅黑" panose="020B0503020204020204" pitchFamily="34" charset="-122"/>
              </a:rPr>
              <a:t>11,46.8%</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A55245F3-CA55-4B75-BC7A-8388C8C0D694}"/>
              </a:ext>
            </a:extLst>
          </p:cNvPr>
          <p:cNvSpPr txBox="1"/>
          <p:nvPr/>
        </p:nvSpPr>
        <p:spPr>
          <a:xfrm rot="7356049">
            <a:off x="7158069" y="2796699"/>
            <a:ext cx="748923"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运行阶段</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chemeClr val="bg2">
                    <a:lumMod val="25000"/>
                  </a:schemeClr>
                </a:solidFill>
                <a:latin typeface="微软雅黑" panose="020B0503020204020204" pitchFamily="34" charset="-122"/>
                <a:ea typeface="微软雅黑" panose="020B0503020204020204" pitchFamily="34" charset="-122"/>
              </a:rPr>
              <a:t>21.7%</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0906DBD2-A402-4302-8C1E-DE86D8251A26}"/>
              </a:ext>
            </a:extLst>
          </p:cNvPr>
          <p:cNvSpPr txBox="1"/>
          <p:nvPr/>
        </p:nvSpPr>
        <p:spPr>
          <a:xfrm>
            <a:off x="6789472" y="943824"/>
            <a:ext cx="466794"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钢铁</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chemeClr val="bg2">
                    <a:lumMod val="25000"/>
                  </a:schemeClr>
                </a:solidFill>
                <a:latin typeface="微软雅黑" panose="020B0503020204020204" pitchFamily="34" charset="-122"/>
                <a:ea typeface="微软雅黑" panose="020B0503020204020204" pitchFamily="34" charset="-122"/>
              </a:rPr>
              <a:t>4.97</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0" name="文本框 39">
            <a:extLst>
              <a:ext uri="{FF2B5EF4-FFF2-40B4-BE49-F238E27FC236}">
                <a16:creationId xmlns:a16="http://schemas.microsoft.com/office/drawing/2014/main" id="{D73821C4-BEF1-489B-BFB3-10C2945FF597}"/>
              </a:ext>
            </a:extLst>
          </p:cNvPr>
          <p:cNvSpPr txBox="1"/>
          <p:nvPr/>
        </p:nvSpPr>
        <p:spPr>
          <a:xfrm>
            <a:off x="7436145" y="1266740"/>
            <a:ext cx="466794"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铝材</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chemeClr val="bg2">
                    <a:lumMod val="25000"/>
                  </a:schemeClr>
                </a:solidFill>
                <a:latin typeface="微软雅黑" panose="020B0503020204020204" pitchFamily="34" charset="-122"/>
                <a:ea typeface="微软雅黑" panose="020B0503020204020204" pitchFamily="34" charset="-122"/>
              </a:rPr>
              <a:t>2.78</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68B4C94A-9A92-4D7A-9C53-0F2BEBE15843}"/>
              </a:ext>
            </a:extLst>
          </p:cNvPr>
          <p:cNvSpPr txBox="1"/>
          <p:nvPr/>
        </p:nvSpPr>
        <p:spPr>
          <a:xfrm>
            <a:off x="7734808" y="1625644"/>
            <a:ext cx="466794"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水泥</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chemeClr val="bg2">
                    <a:lumMod val="25000"/>
                  </a:schemeClr>
                </a:solidFill>
                <a:latin typeface="微软雅黑" panose="020B0503020204020204" pitchFamily="34" charset="-122"/>
                <a:ea typeface="微软雅黑" panose="020B0503020204020204" pitchFamily="34" charset="-122"/>
              </a:rPr>
              <a:t>2.33</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0C559396-6419-4974-A055-AA68900D8C03}"/>
              </a:ext>
            </a:extLst>
          </p:cNvPr>
          <p:cNvSpPr txBox="1"/>
          <p:nvPr/>
        </p:nvSpPr>
        <p:spPr>
          <a:xfrm>
            <a:off x="7950823" y="2060119"/>
            <a:ext cx="792205" cy="261610"/>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其他 </a:t>
            </a:r>
            <a:r>
              <a:rPr lang="en-US" altLang="zh-CN" sz="1100" dirty="0">
                <a:solidFill>
                  <a:schemeClr val="bg2">
                    <a:lumMod val="25000"/>
                  </a:schemeClr>
                </a:solidFill>
                <a:latin typeface="微软雅黑" panose="020B0503020204020204" pitchFamily="34" charset="-122"/>
                <a:ea typeface="微软雅黑" panose="020B0503020204020204" pitchFamily="34" charset="-122"/>
              </a:rPr>
              <a:t>0.83</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5588E158-A261-4CAE-A348-F18442A96E84}"/>
              </a:ext>
            </a:extLst>
          </p:cNvPr>
          <p:cNvSpPr txBox="1"/>
          <p:nvPr/>
        </p:nvSpPr>
        <p:spPr>
          <a:xfrm>
            <a:off x="7867084" y="2527359"/>
            <a:ext cx="748923"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城镇居建</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chemeClr val="bg2">
                    <a:lumMod val="25000"/>
                  </a:schemeClr>
                </a:solidFill>
                <a:latin typeface="微软雅黑" panose="020B0503020204020204" pitchFamily="34" charset="-122"/>
                <a:ea typeface="微软雅黑" panose="020B0503020204020204" pitchFamily="34" charset="-122"/>
              </a:rPr>
              <a:t>3.83</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F43A79B9-D5BC-465B-9790-96A038109D32}"/>
              </a:ext>
            </a:extLst>
          </p:cNvPr>
          <p:cNvSpPr txBox="1"/>
          <p:nvPr/>
        </p:nvSpPr>
        <p:spPr>
          <a:xfrm>
            <a:off x="7629549" y="3204463"/>
            <a:ext cx="748923"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公共建筑</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chemeClr val="bg2">
                    <a:lumMod val="25000"/>
                  </a:schemeClr>
                </a:solidFill>
                <a:latin typeface="微软雅黑" panose="020B0503020204020204" pitchFamily="34" charset="-122"/>
                <a:ea typeface="微软雅黑" panose="020B0503020204020204" pitchFamily="34" charset="-122"/>
              </a:rPr>
              <a:t>3.8</a:t>
            </a:r>
          </a:p>
        </p:txBody>
      </p:sp>
      <p:sp>
        <p:nvSpPr>
          <p:cNvPr id="46" name="文本框 45">
            <a:extLst>
              <a:ext uri="{FF2B5EF4-FFF2-40B4-BE49-F238E27FC236}">
                <a16:creationId xmlns:a16="http://schemas.microsoft.com/office/drawing/2014/main" id="{1C19C257-D70A-4E2B-893C-1A0E61EE93FF}"/>
              </a:ext>
            </a:extLst>
          </p:cNvPr>
          <p:cNvSpPr txBox="1"/>
          <p:nvPr/>
        </p:nvSpPr>
        <p:spPr>
          <a:xfrm>
            <a:off x="7038126" y="3696432"/>
            <a:ext cx="748923"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农村建筑</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chemeClr val="bg2">
                    <a:lumMod val="25000"/>
                  </a:schemeClr>
                </a:solidFill>
                <a:latin typeface="微软雅黑" panose="020B0503020204020204" pitchFamily="34" charset="-122"/>
                <a:ea typeface="微软雅黑" panose="020B0503020204020204" pitchFamily="34" charset="-122"/>
              </a:rPr>
              <a:t>2.38</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7" name="文本框 46">
            <a:extLst>
              <a:ext uri="{FF2B5EF4-FFF2-40B4-BE49-F238E27FC236}">
                <a16:creationId xmlns:a16="http://schemas.microsoft.com/office/drawing/2014/main" id="{0345DF9B-04BA-40F0-8368-AA31979D9816}"/>
              </a:ext>
            </a:extLst>
          </p:cNvPr>
          <p:cNvSpPr txBox="1"/>
          <p:nvPr/>
        </p:nvSpPr>
        <p:spPr>
          <a:xfrm>
            <a:off x="6321806" y="3357880"/>
            <a:ext cx="827471"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施工阶段</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chemeClr val="bg2">
                    <a:lumMod val="25000"/>
                  </a:schemeClr>
                </a:solidFill>
                <a:latin typeface="微软雅黑" panose="020B0503020204020204" pitchFamily="34" charset="-122"/>
                <a:ea typeface="微软雅黑" panose="020B0503020204020204" pitchFamily="34" charset="-122"/>
              </a:rPr>
              <a:t>0.47,2.2%</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8" name="文本框 47">
            <a:extLst>
              <a:ext uri="{FF2B5EF4-FFF2-40B4-BE49-F238E27FC236}">
                <a16:creationId xmlns:a16="http://schemas.microsoft.com/office/drawing/2014/main" id="{F5E7DA2F-8488-4123-AEA9-23A555A3A519}"/>
              </a:ext>
            </a:extLst>
          </p:cNvPr>
          <p:cNvSpPr txBox="1"/>
          <p:nvPr/>
        </p:nvSpPr>
        <p:spPr>
          <a:xfrm rot="5607309">
            <a:off x="6784717" y="2338240"/>
            <a:ext cx="889987" cy="430887"/>
          </a:xfrm>
          <a:prstGeom prst="rect">
            <a:avLst/>
          </a:prstGeom>
          <a:noFill/>
        </p:spPr>
        <p:txBody>
          <a:bodyPr wrap="none" rtlCol="0">
            <a:spAutoFit/>
          </a:bodyPr>
          <a:lstStyle/>
          <a:p>
            <a:r>
              <a:rPr lang="zh-CN" altLang="en-US" sz="1100" dirty="0">
                <a:solidFill>
                  <a:schemeClr val="bg2">
                    <a:lumMod val="25000"/>
                  </a:schemeClr>
                </a:solidFill>
                <a:latin typeface="微软雅黑" panose="020B0503020204020204" pitchFamily="34" charset="-122"/>
                <a:ea typeface="微软雅黑" panose="020B0503020204020204" pitchFamily="34" charset="-122"/>
              </a:rPr>
              <a:t>建筑全过程</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r>
              <a:rPr lang="en-US" altLang="zh-CN" sz="1100" dirty="0">
                <a:solidFill>
                  <a:schemeClr val="bg2">
                    <a:lumMod val="25000"/>
                  </a:schemeClr>
                </a:solidFill>
                <a:latin typeface="微软雅黑" panose="020B0503020204020204" pitchFamily="34" charset="-122"/>
                <a:ea typeface="微软雅黑" panose="020B0503020204020204" pitchFamily="34" charset="-122"/>
              </a:rPr>
              <a:t>46.5%</a:t>
            </a:r>
          </a:p>
        </p:txBody>
      </p:sp>
    </p:spTree>
    <p:extLst>
      <p:ext uri="{BB962C8B-B14F-4D97-AF65-F5344CB8AC3E}">
        <p14:creationId xmlns:p14="http://schemas.microsoft.com/office/powerpoint/2010/main" val="3579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图表 10">
            <a:extLst>
              <a:ext uri="{FF2B5EF4-FFF2-40B4-BE49-F238E27FC236}">
                <a16:creationId xmlns:a16="http://schemas.microsoft.com/office/drawing/2014/main" id="{F088DF09-5DE2-4146-AC79-57103BF67A8A}"/>
              </a:ext>
            </a:extLst>
          </p:cNvPr>
          <p:cNvGraphicFramePr/>
          <p:nvPr>
            <p:extLst>
              <p:ext uri="{D42A27DB-BD31-4B8C-83A1-F6EECF244321}">
                <p14:modId xmlns:p14="http://schemas.microsoft.com/office/powerpoint/2010/main" val="815469442"/>
              </p:ext>
            </p:extLst>
          </p:nvPr>
        </p:nvGraphicFramePr>
        <p:xfrm>
          <a:off x="-861744" y="915441"/>
          <a:ext cx="5357544" cy="35716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图表 11">
            <a:extLst>
              <a:ext uri="{FF2B5EF4-FFF2-40B4-BE49-F238E27FC236}">
                <a16:creationId xmlns:a16="http://schemas.microsoft.com/office/drawing/2014/main" id="{879AB8A7-0AF5-46CC-BB64-522ECB8D8D75}"/>
              </a:ext>
            </a:extLst>
          </p:cNvPr>
          <p:cNvGraphicFramePr/>
          <p:nvPr>
            <p:extLst>
              <p:ext uri="{D42A27DB-BD31-4B8C-83A1-F6EECF244321}">
                <p14:modId xmlns:p14="http://schemas.microsoft.com/office/powerpoint/2010/main" val="830408843"/>
              </p:ext>
            </p:extLst>
          </p:nvPr>
        </p:nvGraphicFramePr>
        <p:xfrm>
          <a:off x="393850" y="1752506"/>
          <a:ext cx="2846357" cy="18975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图表 13">
            <a:extLst>
              <a:ext uri="{FF2B5EF4-FFF2-40B4-BE49-F238E27FC236}">
                <a16:creationId xmlns:a16="http://schemas.microsoft.com/office/drawing/2014/main" id="{AB53C775-7A79-40EB-9BA8-119381F3B865}"/>
              </a:ext>
            </a:extLst>
          </p:cNvPr>
          <p:cNvGraphicFramePr/>
          <p:nvPr>
            <p:extLst>
              <p:ext uri="{D42A27DB-BD31-4B8C-83A1-F6EECF244321}">
                <p14:modId xmlns:p14="http://schemas.microsoft.com/office/powerpoint/2010/main" val="3211453312"/>
              </p:ext>
            </p:extLst>
          </p:nvPr>
        </p:nvGraphicFramePr>
        <p:xfrm>
          <a:off x="-444344" y="1348537"/>
          <a:ext cx="4522744" cy="2705503"/>
        </p:xfrm>
        <a:graphic>
          <a:graphicData uri="http://schemas.openxmlformats.org/drawingml/2006/chart">
            <c:chart xmlns:c="http://schemas.openxmlformats.org/drawingml/2006/chart" xmlns:r="http://schemas.openxmlformats.org/officeDocument/2006/relationships" r:id="rId4"/>
          </a:graphicData>
        </a:graphic>
      </p:graphicFrame>
      <p:sp>
        <p:nvSpPr>
          <p:cNvPr id="2" name="文本占位符 1"/>
          <p:cNvSpPr>
            <a:spLocks noGrp="1"/>
          </p:cNvSpPr>
          <p:nvPr>
            <p:ph type="body" sz="quarter" idx="10"/>
          </p:nvPr>
        </p:nvSpPr>
        <p:spPr>
          <a:xfrm>
            <a:off x="407035" y="178435"/>
            <a:ext cx="3928745" cy="415498"/>
          </a:xfrm>
        </p:spPr>
        <p:txBody>
          <a:bodyPr/>
          <a:lstStyle/>
          <a:p>
            <a:r>
              <a:rPr lang="zh-CN" altLang="en-US" dirty="0"/>
              <a:t>建筑全过程碳排放</a:t>
            </a:r>
          </a:p>
        </p:txBody>
      </p:sp>
      <p:sp>
        <p:nvSpPr>
          <p:cNvPr id="7" name="矩形 6"/>
          <p:cNvSpPr/>
          <p:nvPr/>
        </p:nvSpPr>
        <p:spPr>
          <a:xfrm>
            <a:off x="302651" y="1314076"/>
            <a:ext cx="430887" cy="3243801"/>
          </a:xfrm>
          <a:prstGeom prst="rect">
            <a:avLst/>
          </a:prstGeom>
        </p:spPr>
        <p:txBody>
          <a:bodyPr vert="eaVert" wrap="square">
            <a:spAutoFit/>
          </a:bodyPr>
          <a:lstStyle/>
          <a:p>
            <a:r>
              <a:rPr lang="zh-CN" altLang="en-US" sz="1600" b="1" dirty="0">
                <a:solidFill>
                  <a:schemeClr val="bg2">
                    <a:lumMod val="25000"/>
                  </a:schemeClr>
                </a:solidFill>
                <a:latin typeface="微软雅黑" panose="020B0503020204020204" pitchFamily="34" charset="-122"/>
                <a:ea typeface="微软雅黑" panose="020B0503020204020204" pitchFamily="34" charset="-122"/>
              </a:rPr>
              <a:t>中国建筑能耗研究报告（</a:t>
            </a:r>
            <a:r>
              <a:rPr lang="en-US" altLang="zh-CN" sz="1600" b="1" dirty="0">
                <a:solidFill>
                  <a:schemeClr val="bg2">
                    <a:lumMod val="25000"/>
                  </a:schemeClr>
                </a:solidFill>
                <a:latin typeface="微软雅黑" panose="020B0503020204020204" pitchFamily="34" charset="-122"/>
                <a:ea typeface="微软雅黑" panose="020B0503020204020204" pitchFamily="34" charset="-122"/>
              </a:rPr>
              <a:t>2020</a:t>
            </a:r>
            <a:r>
              <a:rPr lang="zh-CN" altLang="en-US" sz="1600" b="1" dirty="0">
                <a:solidFill>
                  <a:schemeClr val="bg2">
                    <a:lumMod val="25000"/>
                  </a:schemeClr>
                </a:solidFill>
                <a:latin typeface="微软雅黑" panose="020B0503020204020204" pitchFamily="34" charset="-122"/>
                <a:ea typeface="微软雅黑" panose="020B0503020204020204" pitchFamily="34" charset="-122"/>
              </a:rPr>
              <a:t>）</a:t>
            </a:r>
            <a:endParaRPr lang="zh-CN" altLang="en-US" sz="16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4163000" y="1254548"/>
            <a:ext cx="5247699" cy="1002967"/>
          </a:xfrm>
          <a:prstGeom prst="rect">
            <a:avLst/>
          </a:prstGeom>
        </p:spPr>
        <p:txBody>
          <a:bodyPr wrap="square">
            <a:spAutoFit/>
          </a:bodyPr>
          <a:lstStyle/>
          <a:p>
            <a:pPr>
              <a:lnSpc>
                <a:spcPct val="200000"/>
              </a:lnSpc>
            </a:pPr>
            <a:r>
              <a:rPr lang="en-US" altLang="zh-CN" sz="1600" dirty="0">
                <a:solidFill>
                  <a:schemeClr val="bg2">
                    <a:lumMod val="25000"/>
                  </a:schemeClr>
                </a:solidFill>
                <a:latin typeface="微软雅黑" panose="020B0503020204020204" pitchFamily="34" charset="-122"/>
                <a:ea typeface="微软雅黑" panose="020B0503020204020204" pitchFamily="34" charset="-122"/>
              </a:rPr>
              <a:t>2018</a:t>
            </a:r>
            <a:r>
              <a:rPr lang="zh-CN" altLang="en-US" sz="1600" dirty="0">
                <a:solidFill>
                  <a:schemeClr val="bg2">
                    <a:lumMod val="25000"/>
                  </a:schemeClr>
                </a:solidFill>
                <a:latin typeface="微软雅黑" panose="020B0503020204020204" pitchFamily="34" charset="-122"/>
                <a:ea typeface="微软雅黑" panose="020B0503020204020204" pitchFamily="34" charset="-122"/>
              </a:rPr>
              <a:t>年全国建筑全过程碳排放总量为</a:t>
            </a:r>
            <a:r>
              <a:rPr lang="en-US" altLang="zh-CN" sz="1600" dirty="0">
                <a:solidFill>
                  <a:schemeClr val="bg2">
                    <a:lumMod val="25000"/>
                  </a:schemeClr>
                </a:solidFill>
                <a:latin typeface="微软雅黑" panose="020B0503020204020204" pitchFamily="34" charset="-122"/>
                <a:ea typeface="微软雅黑" panose="020B0503020204020204" pitchFamily="34" charset="-122"/>
              </a:rPr>
              <a:t>49.3</a:t>
            </a:r>
            <a:r>
              <a:rPr lang="zh-CN" altLang="en-US" sz="1600" dirty="0">
                <a:solidFill>
                  <a:schemeClr val="bg2">
                    <a:lumMod val="25000"/>
                  </a:schemeClr>
                </a:solidFill>
                <a:latin typeface="微软雅黑" panose="020B0503020204020204" pitchFamily="34" charset="-122"/>
                <a:ea typeface="微软雅黑" panose="020B0503020204020204" pitchFamily="34" charset="-122"/>
              </a:rPr>
              <a:t>亿</a:t>
            </a:r>
            <a:r>
              <a:rPr lang="en-US" altLang="zh-CN" sz="1600" dirty="0">
                <a:solidFill>
                  <a:schemeClr val="bg2">
                    <a:lumMod val="25000"/>
                  </a:schemeClr>
                </a:solidFill>
                <a:latin typeface="微软雅黑" panose="020B0503020204020204" pitchFamily="34" charset="-122"/>
                <a:ea typeface="微软雅黑" panose="020B0503020204020204" pitchFamily="34" charset="-122"/>
              </a:rPr>
              <a:t>tCO</a:t>
            </a:r>
            <a:r>
              <a:rPr lang="en-US" altLang="zh-CN" sz="1600" baseline="-25000" dirty="0">
                <a:solidFill>
                  <a:schemeClr val="bg2">
                    <a:lumMod val="25000"/>
                  </a:schemeClr>
                </a:solidFill>
                <a:latin typeface="微软雅黑" panose="020B0503020204020204" pitchFamily="34" charset="-122"/>
                <a:ea typeface="微软雅黑" panose="020B0503020204020204" pitchFamily="34" charset="-122"/>
              </a:rPr>
              <a:t>2</a:t>
            </a:r>
          </a:p>
          <a:p>
            <a:pPr>
              <a:lnSpc>
                <a:spcPct val="2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rPr>
              <a:t>全国碳排放的比重为</a:t>
            </a:r>
            <a:r>
              <a:rPr lang="en-US" altLang="zh-CN" sz="1600" dirty="0">
                <a:solidFill>
                  <a:schemeClr val="bg2">
                    <a:lumMod val="25000"/>
                  </a:schemeClr>
                </a:solidFill>
                <a:latin typeface="微软雅黑" panose="020B0503020204020204" pitchFamily="34" charset="-122"/>
                <a:ea typeface="微软雅黑" panose="020B0503020204020204" pitchFamily="34" charset="-122"/>
              </a:rPr>
              <a:t>51.3%</a:t>
            </a:r>
            <a:endParaRPr lang="zh-CN" altLang="en-US" sz="16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4163000" y="2908882"/>
            <a:ext cx="4925284" cy="1002967"/>
          </a:xfrm>
          <a:prstGeom prst="rect">
            <a:avLst/>
          </a:prstGeom>
        </p:spPr>
        <p:txBody>
          <a:bodyPr wrap="square">
            <a:spAutoFit/>
          </a:bodyPr>
          <a:lstStyle/>
          <a:p>
            <a:pPr>
              <a:lnSpc>
                <a:spcPct val="2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rPr>
              <a:t>建筑领域为我国主要碳排放来源之一，建筑领域推行高标准的节能技术，是实现碳中和目标的重要手段。</a:t>
            </a:r>
          </a:p>
        </p:txBody>
      </p:sp>
      <p:sp>
        <p:nvSpPr>
          <p:cNvPr id="10" name="矩形 9">
            <a:extLst>
              <a:ext uri="{FF2B5EF4-FFF2-40B4-BE49-F238E27FC236}">
                <a16:creationId xmlns:a16="http://schemas.microsoft.com/office/drawing/2014/main" id="{093AE009-8FB4-44A7-BBC8-B9A07BBDC647}"/>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a:extLst>
              <a:ext uri="{FF2B5EF4-FFF2-40B4-BE49-F238E27FC236}">
                <a16:creationId xmlns:a16="http://schemas.microsoft.com/office/drawing/2014/main" id="{551D1D35-E2E4-4363-A0EB-9910FF6E88CB}"/>
              </a:ext>
            </a:extLst>
          </p:cNvPr>
          <p:cNvSpPr txBox="1"/>
          <p:nvPr/>
        </p:nvSpPr>
        <p:spPr>
          <a:xfrm>
            <a:off x="1382072" y="2332116"/>
            <a:ext cx="915635" cy="738344"/>
          </a:xfrm>
          <a:prstGeom prst="rect">
            <a:avLst/>
          </a:prstGeom>
          <a:noFill/>
        </p:spPr>
        <p:txBody>
          <a:bodyPr wrap="none" rtlCol="0">
            <a:spAutoFit/>
          </a:bodyPr>
          <a:lstStyle/>
          <a:p>
            <a:pPr algn="ctr">
              <a:lnSpc>
                <a:spcPct val="120000"/>
              </a:lnSpc>
            </a:pPr>
            <a:r>
              <a:rPr lang="zh-CN" altLang="en-US" sz="1200" dirty="0">
                <a:solidFill>
                  <a:schemeClr val="bg2">
                    <a:lumMod val="25000"/>
                  </a:schemeClr>
                </a:solidFill>
                <a:latin typeface="微软雅黑" panose="020B0503020204020204" pitchFamily="34" charset="-122"/>
                <a:ea typeface="微软雅黑" panose="020B0503020204020204" pitchFamily="34" charset="-122"/>
              </a:rPr>
              <a:t>建筑全</a:t>
            </a:r>
            <a:endParaRPr lang="en-US" altLang="zh-CN" sz="1200" dirty="0">
              <a:solidFill>
                <a:schemeClr val="bg2">
                  <a:lumMod val="25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chemeClr val="bg2">
                    <a:lumMod val="25000"/>
                  </a:schemeClr>
                </a:solidFill>
                <a:latin typeface="微软雅黑" panose="020B0503020204020204" pitchFamily="34" charset="-122"/>
                <a:ea typeface="微软雅黑" panose="020B0503020204020204" pitchFamily="34" charset="-122"/>
              </a:rPr>
              <a:t>过程</a:t>
            </a:r>
            <a:r>
              <a:rPr lang="zh-CN" altLang="en-US" sz="1100" dirty="0">
                <a:solidFill>
                  <a:schemeClr val="bg2">
                    <a:lumMod val="25000"/>
                  </a:schemeClr>
                </a:solidFill>
                <a:latin typeface="微软雅黑" panose="020B0503020204020204" pitchFamily="34" charset="-122"/>
                <a:ea typeface="微软雅黑" panose="020B0503020204020204" pitchFamily="34" charset="-122"/>
              </a:rPr>
              <a:t>碳排放</a:t>
            </a:r>
            <a:endParaRPr lang="en-US" altLang="zh-CN" sz="1200" dirty="0">
              <a:solidFill>
                <a:schemeClr val="bg2">
                  <a:lumMod val="25000"/>
                </a:schemeClr>
              </a:solidFill>
              <a:latin typeface="微软雅黑" panose="020B0503020204020204" pitchFamily="34" charset="-122"/>
              <a:ea typeface="微软雅黑" panose="020B0503020204020204" pitchFamily="34" charset="-122"/>
            </a:endParaRPr>
          </a:p>
          <a:p>
            <a:pPr algn="ctr">
              <a:lnSpc>
                <a:spcPct val="120000"/>
              </a:lnSpc>
            </a:pPr>
            <a:r>
              <a:rPr lang="en-US" altLang="zh-CN" sz="1200" b="1" dirty="0">
                <a:solidFill>
                  <a:srgbClr val="FF0000"/>
                </a:solidFill>
                <a:latin typeface="微软雅黑" panose="020B0503020204020204" pitchFamily="34" charset="-122"/>
                <a:ea typeface="微软雅黑" panose="020B0503020204020204" pitchFamily="34" charset="-122"/>
              </a:rPr>
              <a:t>49.3</a:t>
            </a:r>
            <a:endParaRPr lang="zh-CN" altLang="en-US" sz="1200" b="1" dirty="0">
              <a:solidFill>
                <a:srgbClr val="FF000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EDB1CF03-8C45-464C-A75C-0CCE02208D69}"/>
              </a:ext>
            </a:extLst>
          </p:cNvPr>
          <p:cNvSpPr txBox="1"/>
          <p:nvPr/>
        </p:nvSpPr>
        <p:spPr>
          <a:xfrm rot="3636491">
            <a:off x="2144837" y="1913242"/>
            <a:ext cx="915635"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建筑材料</a:t>
            </a:r>
            <a:r>
              <a:rPr lang="en-US" altLang="zh-CN" sz="1100" dirty="0">
                <a:solidFill>
                  <a:schemeClr val="bg1"/>
                </a:solidFill>
                <a:latin typeface="微软雅黑" panose="020B0503020204020204" pitchFamily="34" charset="-122"/>
                <a:ea typeface="微软雅黑" panose="020B0503020204020204" pitchFamily="34" charset="-122"/>
              </a:rPr>
              <a:t>27</a:t>
            </a:r>
          </a:p>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占比</a:t>
            </a:r>
            <a:r>
              <a:rPr lang="en-US" altLang="zh-CN" sz="1100" dirty="0">
                <a:solidFill>
                  <a:schemeClr val="bg2">
                    <a:lumMod val="25000"/>
                  </a:schemeClr>
                </a:solidFill>
                <a:latin typeface="微软雅黑" panose="020B0503020204020204" pitchFamily="34" charset="-122"/>
                <a:ea typeface="微软雅黑" panose="020B0503020204020204" pitchFamily="34" charset="-122"/>
              </a:rPr>
              <a:t>28%</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7078CB75-A745-4473-A3EE-92302CD75852}"/>
              </a:ext>
            </a:extLst>
          </p:cNvPr>
          <p:cNvSpPr txBox="1"/>
          <p:nvPr/>
        </p:nvSpPr>
        <p:spPr>
          <a:xfrm rot="18699574">
            <a:off x="2053894" y="3195605"/>
            <a:ext cx="915636"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运行阶段</a:t>
            </a:r>
            <a:r>
              <a:rPr lang="en-US" altLang="zh-CN" sz="1100" dirty="0">
                <a:solidFill>
                  <a:schemeClr val="bg1"/>
                </a:solidFill>
                <a:latin typeface="微软雅黑" panose="020B0503020204020204" pitchFamily="34" charset="-122"/>
                <a:ea typeface="微软雅黑" panose="020B0503020204020204" pitchFamily="34" charset="-122"/>
              </a:rPr>
              <a:t>21</a:t>
            </a:r>
          </a:p>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占比</a:t>
            </a:r>
            <a:r>
              <a:rPr lang="en-US" altLang="zh-CN" sz="1100" dirty="0">
                <a:solidFill>
                  <a:schemeClr val="bg2">
                    <a:lumMod val="25000"/>
                  </a:schemeClr>
                </a:solidFill>
                <a:latin typeface="微软雅黑" panose="020B0503020204020204" pitchFamily="34" charset="-122"/>
                <a:ea typeface="微软雅黑" panose="020B0503020204020204" pitchFamily="34" charset="-122"/>
              </a:rPr>
              <a:t>22%</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87141B21-6B8C-405C-9F11-D8BF5683CE64}"/>
              </a:ext>
            </a:extLst>
          </p:cNvPr>
          <p:cNvSpPr txBox="1"/>
          <p:nvPr/>
        </p:nvSpPr>
        <p:spPr>
          <a:xfrm>
            <a:off x="1899861" y="1213845"/>
            <a:ext cx="974947" cy="26161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钢铁，</a:t>
            </a:r>
            <a:r>
              <a:rPr lang="en-US" altLang="zh-CN" sz="1100" dirty="0">
                <a:solidFill>
                  <a:srgbClr val="FF0000"/>
                </a:solidFill>
                <a:latin typeface="微软雅黑" panose="020B0503020204020204" pitchFamily="34" charset="-122"/>
                <a:ea typeface="微软雅黑" panose="020B0503020204020204" pitchFamily="34" charset="-122"/>
              </a:rPr>
              <a:t>13.08</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B912FCCB-91C1-41E7-A265-461B23114FAC}"/>
              </a:ext>
            </a:extLst>
          </p:cNvPr>
          <p:cNvSpPr txBox="1"/>
          <p:nvPr/>
        </p:nvSpPr>
        <p:spPr>
          <a:xfrm>
            <a:off x="2887197" y="1861550"/>
            <a:ext cx="551754"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水泥 </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rgbClr val="FF0000"/>
                </a:solidFill>
                <a:latin typeface="微软雅黑" panose="020B0503020204020204" pitchFamily="34" charset="-122"/>
                <a:ea typeface="微软雅黑" panose="020B0503020204020204" pitchFamily="34" charset="-122"/>
              </a:rPr>
              <a:t>11.17</a:t>
            </a:r>
          </a:p>
        </p:txBody>
      </p:sp>
      <p:sp>
        <p:nvSpPr>
          <p:cNvPr id="20" name="文本框 19">
            <a:extLst>
              <a:ext uri="{FF2B5EF4-FFF2-40B4-BE49-F238E27FC236}">
                <a16:creationId xmlns:a16="http://schemas.microsoft.com/office/drawing/2014/main" id="{B54ED927-D7B1-49AD-87AB-2C4443182DB9}"/>
              </a:ext>
            </a:extLst>
          </p:cNvPr>
          <p:cNvSpPr txBox="1"/>
          <p:nvPr/>
        </p:nvSpPr>
        <p:spPr>
          <a:xfrm>
            <a:off x="3009519" y="2686430"/>
            <a:ext cx="1215397" cy="261610"/>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铝材及其他 </a:t>
            </a:r>
            <a:r>
              <a:rPr lang="en-US" altLang="zh-CN" sz="1100" dirty="0">
                <a:solidFill>
                  <a:srgbClr val="FF0000"/>
                </a:solidFill>
                <a:latin typeface="微软雅黑" panose="020B0503020204020204" pitchFamily="34" charset="-122"/>
                <a:ea typeface="微软雅黑" panose="020B0503020204020204" pitchFamily="34" charset="-122"/>
              </a:rPr>
              <a:t>2.95</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F23342E2-9532-44EF-AFAA-CA00740D7868}"/>
              </a:ext>
            </a:extLst>
          </p:cNvPr>
          <p:cNvSpPr txBox="1"/>
          <p:nvPr/>
        </p:nvSpPr>
        <p:spPr>
          <a:xfrm>
            <a:off x="2841240" y="3205879"/>
            <a:ext cx="748923"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城镇居建</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rgbClr val="FF0000"/>
                </a:solidFill>
                <a:latin typeface="微软雅黑" panose="020B0503020204020204" pitchFamily="34" charset="-122"/>
                <a:ea typeface="微软雅黑" panose="020B0503020204020204" pitchFamily="34" charset="-122"/>
              </a:rPr>
              <a:t>8.91</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A80F1D61-7592-404F-95E6-7C283258186C}"/>
              </a:ext>
            </a:extLst>
          </p:cNvPr>
          <p:cNvSpPr txBox="1"/>
          <p:nvPr/>
        </p:nvSpPr>
        <p:spPr>
          <a:xfrm>
            <a:off x="2271196" y="3832397"/>
            <a:ext cx="748923"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公共建筑</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rgbClr val="FF0000"/>
                </a:solidFill>
                <a:latin typeface="微软雅黑" panose="020B0503020204020204" pitchFamily="34" charset="-122"/>
                <a:ea typeface="微软雅黑" panose="020B0503020204020204" pitchFamily="34" charset="-122"/>
              </a:rPr>
              <a:t>7.84</a:t>
            </a:r>
          </a:p>
        </p:txBody>
      </p:sp>
      <p:sp>
        <p:nvSpPr>
          <p:cNvPr id="23" name="文本框 22">
            <a:extLst>
              <a:ext uri="{FF2B5EF4-FFF2-40B4-BE49-F238E27FC236}">
                <a16:creationId xmlns:a16="http://schemas.microsoft.com/office/drawing/2014/main" id="{FDEFD831-9F19-437F-8DAA-10CCD81A0718}"/>
              </a:ext>
            </a:extLst>
          </p:cNvPr>
          <p:cNvSpPr txBox="1"/>
          <p:nvPr/>
        </p:nvSpPr>
        <p:spPr>
          <a:xfrm>
            <a:off x="1548784" y="4057889"/>
            <a:ext cx="748923"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农村建筑</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rgbClr val="FF0000"/>
                </a:solidFill>
                <a:latin typeface="微软雅黑" panose="020B0503020204020204" pitchFamily="34" charset="-122"/>
                <a:ea typeface="微软雅黑" panose="020B0503020204020204" pitchFamily="34" charset="-122"/>
              </a:rPr>
              <a:t>4.37</a:t>
            </a:r>
            <a:endParaRPr lang="zh-CN" altLang="en-US" sz="1100" dirty="0">
              <a:solidFill>
                <a:srgbClr val="FF0000"/>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9379C99E-2E33-4EE1-B84B-F237E8CEBFB8}"/>
              </a:ext>
            </a:extLst>
          </p:cNvPr>
          <p:cNvSpPr txBox="1"/>
          <p:nvPr/>
        </p:nvSpPr>
        <p:spPr>
          <a:xfrm>
            <a:off x="1150938" y="3546768"/>
            <a:ext cx="748923" cy="430887"/>
          </a:xfrm>
          <a:prstGeom prst="rect">
            <a:avLst/>
          </a:prstGeom>
          <a:noFill/>
        </p:spPr>
        <p:txBody>
          <a:bodyPr wrap="none" rtlCol="0">
            <a:spAutoFit/>
          </a:bodyPr>
          <a:lstStyle/>
          <a:p>
            <a:pPr algn="ctr"/>
            <a:r>
              <a:rPr lang="zh-CN" altLang="en-US" sz="1100" dirty="0">
                <a:solidFill>
                  <a:schemeClr val="bg2">
                    <a:lumMod val="25000"/>
                  </a:schemeClr>
                </a:solidFill>
                <a:latin typeface="微软雅黑" panose="020B0503020204020204" pitchFamily="34" charset="-122"/>
                <a:ea typeface="微软雅黑" panose="020B0503020204020204" pitchFamily="34" charset="-122"/>
              </a:rPr>
              <a:t>施工阶段</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a:p>
            <a:pPr algn="ctr"/>
            <a:r>
              <a:rPr lang="en-US" altLang="zh-CN" sz="1100" dirty="0">
                <a:solidFill>
                  <a:schemeClr val="bg2">
                    <a:lumMod val="25000"/>
                  </a:schemeClr>
                </a:solidFill>
                <a:latin typeface="微软雅黑" panose="020B0503020204020204" pitchFamily="34" charset="-122"/>
                <a:ea typeface="微软雅黑" panose="020B0503020204020204" pitchFamily="34" charset="-122"/>
              </a:rPr>
              <a:t>1%</a:t>
            </a:r>
            <a:endParaRPr lang="zh-CN" altLang="en-US"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C21BD8F5-A962-4A66-994C-4AD1C592DE1E}"/>
              </a:ext>
            </a:extLst>
          </p:cNvPr>
          <p:cNvSpPr txBox="1"/>
          <p:nvPr/>
        </p:nvSpPr>
        <p:spPr>
          <a:xfrm rot="16419683">
            <a:off x="798141" y="2570482"/>
            <a:ext cx="875561" cy="26161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其他</a:t>
            </a:r>
            <a:r>
              <a:rPr lang="en-US" altLang="zh-CN" sz="1100" dirty="0">
                <a:solidFill>
                  <a:schemeClr val="bg1"/>
                </a:solidFill>
                <a:latin typeface="微软雅黑" panose="020B0503020204020204" pitchFamily="34" charset="-122"/>
                <a:ea typeface="微软雅黑" panose="020B0503020204020204" pitchFamily="34" charset="-122"/>
              </a:rPr>
              <a:t>48.6%</a:t>
            </a:r>
          </a:p>
        </p:txBody>
      </p:sp>
      <p:sp>
        <p:nvSpPr>
          <p:cNvPr id="26" name="文本框 25">
            <a:extLst>
              <a:ext uri="{FF2B5EF4-FFF2-40B4-BE49-F238E27FC236}">
                <a16:creationId xmlns:a16="http://schemas.microsoft.com/office/drawing/2014/main" id="{013AAA06-B3D1-4F50-BEF6-7F37C2D22626}"/>
              </a:ext>
            </a:extLst>
          </p:cNvPr>
          <p:cNvSpPr txBox="1"/>
          <p:nvPr/>
        </p:nvSpPr>
        <p:spPr>
          <a:xfrm rot="5599938">
            <a:off x="1932099" y="2493114"/>
            <a:ext cx="889987" cy="430887"/>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建筑全过程</a:t>
            </a:r>
            <a:endParaRPr lang="en-US" altLang="zh-CN" sz="1100" dirty="0">
              <a:solidFill>
                <a:schemeClr val="bg1"/>
              </a:solidFill>
              <a:latin typeface="微软雅黑" panose="020B0503020204020204" pitchFamily="34" charset="-122"/>
              <a:ea typeface="微软雅黑" panose="020B0503020204020204" pitchFamily="34" charset="-122"/>
            </a:endParaRPr>
          </a:p>
          <a:p>
            <a:pPr algn="ctr"/>
            <a:r>
              <a:rPr lang="en-US" altLang="zh-CN" sz="1100" dirty="0">
                <a:solidFill>
                  <a:schemeClr val="bg1"/>
                </a:solidFill>
                <a:latin typeface="微软雅黑" panose="020B0503020204020204" pitchFamily="34" charset="-122"/>
                <a:ea typeface="微软雅黑" panose="020B0503020204020204" pitchFamily="34" charset="-122"/>
              </a:rPr>
              <a:t>51%</a:t>
            </a:r>
          </a:p>
        </p:txBody>
      </p:sp>
    </p:spTree>
    <p:extLst>
      <p:ext uri="{BB962C8B-B14F-4D97-AF65-F5344CB8AC3E}">
        <p14:creationId xmlns:p14="http://schemas.microsoft.com/office/powerpoint/2010/main" val="4163301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4320" y="170058"/>
            <a:ext cx="2339102" cy="415498"/>
          </a:xfrm>
          <a:prstGeom prst="rect">
            <a:avLst/>
          </a:prstGeom>
        </p:spPr>
        <p:txBody>
          <a:bodyPr wrap="none">
            <a:spAutoFit/>
          </a:bodyPr>
          <a:lstStyle/>
          <a:p>
            <a:r>
              <a:rPr lang="zh-CN" altLang="en-US" sz="2100" b="1" dirty="0">
                <a:solidFill>
                  <a:schemeClr val="accent1"/>
                </a:solidFill>
                <a:latin typeface="Arial" panose="020B0604020202020204"/>
                <a:ea typeface="微软雅黑" panose="020B0503020204020204" pitchFamily="34" charset="-122"/>
                <a:cs typeface="Times New Roman" panose="02020603050405020304" charset="0"/>
              </a:rPr>
              <a:t>碳达峰碳中和政策</a:t>
            </a:r>
          </a:p>
        </p:txBody>
      </p:sp>
      <p:sp>
        <p:nvSpPr>
          <p:cNvPr id="6" name="矩形 5"/>
          <p:cNvSpPr/>
          <p:nvPr/>
        </p:nvSpPr>
        <p:spPr>
          <a:xfrm>
            <a:off x="162569" y="2340774"/>
            <a:ext cx="4192343" cy="1986378"/>
          </a:xfrm>
          <a:prstGeom prst="rect">
            <a:avLst/>
          </a:prstGeom>
        </p:spPr>
        <p:txBody>
          <a:bodyPr wrap="square">
            <a:spAutoFit/>
          </a:bodyPr>
          <a:lstStyle/>
          <a:p>
            <a:pPr>
              <a:lnSpc>
                <a:spcPct val="170000"/>
              </a:lnSpc>
            </a:pPr>
            <a:r>
              <a:rPr lang="zh-CN" altLang="en-US" sz="14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1+N”</a:t>
            </a:r>
            <a:r>
              <a:rPr lang="zh-CN" altLang="en-US" sz="1200" dirty="0">
                <a:latin typeface="微软雅黑" panose="020B0503020204020204" pitchFamily="34" charset="-122"/>
                <a:ea typeface="微软雅黑" panose="020B0503020204020204" pitchFamily="34" charset="-122"/>
              </a:rPr>
              <a:t>政策体系中的“</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，发挥统领作用。</a:t>
            </a:r>
            <a:r>
              <a:rPr lang="en-US" altLang="zh-CN" sz="1200" dirty="0">
                <a:latin typeface="微软雅黑" panose="020B0503020204020204" pitchFamily="34" charset="-122"/>
                <a:ea typeface="微软雅黑" panose="020B0503020204020204" pitchFamily="34" charset="-122"/>
              </a:rPr>
              <a:t>      </a:t>
            </a:r>
          </a:p>
          <a:p>
            <a:pPr>
              <a:lnSpc>
                <a:spcPct val="170000"/>
              </a:lnSpc>
            </a:pPr>
            <a:r>
              <a:rPr lang="zh-CN" altLang="en-US" sz="1200" dirty="0">
                <a:latin typeface="微软雅黑" panose="020B0503020204020204" pitchFamily="34" charset="-122"/>
                <a:ea typeface="微软雅黑" panose="020B0503020204020204" pitchFamily="34" charset="-122"/>
              </a:rPr>
              <a:t>七、提升城乡建设绿色低碳发展质量</a:t>
            </a:r>
            <a:endParaRPr lang="en-US" altLang="zh-CN" sz="1200" dirty="0">
              <a:latin typeface="微软雅黑" panose="020B0503020204020204" pitchFamily="34" charset="-122"/>
              <a:ea typeface="微软雅黑" panose="020B0503020204020204" pitchFamily="34" charset="-122"/>
            </a:endParaRPr>
          </a:p>
          <a:p>
            <a:pPr>
              <a:lnSpc>
                <a:spcPct val="170000"/>
              </a:lnSpc>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十七）在城乡规划建设管理各个环节全面</a:t>
            </a:r>
            <a:r>
              <a:rPr lang="zh-CN" altLang="en-US" sz="1200" dirty="0">
                <a:solidFill>
                  <a:schemeClr val="accent1"/>
                </a:solidFill>
                <a:latin typeface="微软雅黑" panose="020B0503020204020204" pitchFamily="34" charset="-122"/>
                <a:ea typeface="微软雅黑" panose="020B0503020204020204" pitchFamily="34" charset="-122"/>
              </a:rPr>
              <a:t>落实绿色低碳要求</a:t>
            </a:r>
            <a:r>
              <a:rPr lang="zh-CN" altLang="en-US" sz="1200" dirty="0">
                <a:latin typeface="微软雅黑" panose="020B0503020204020204" pitchFamily="34" charset="-122"/>
                <a:ea typeface="微软雅黑" panose="020B0503020204020204" pitchFamily="34" charset="-122"/>
              </a:rPr>
              <a:t>；</a:t>
            </a:r>
            <a:r>
              <a:rPr lang="zh-CN" altLang="en-US" sz="1200" dirty="0">
                <a:solidFill>
                  <a:schemeClr val="accent1"/>
                </a:solidFill>
                <a:latin typeface="微软雅黑" panose="020B0503020204020204" pitchFamily="34" charset="-122"/>
                <a:ea typeface="微软雅黑" panose="020B0503020204020204" pitchFamily="34" charset="-122"/>
              </a:rPr>
              <a:t>实施全过程绿色建造</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a:lnSpc>
                <a:spcPct val="170000"/>
              </a:lnSpc>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十八）加快</a:t>
            </a:r>
            <a:r>
              <a:rPr lang="zh-CN" altLang="en-US" sz="1200" dirty="0">
                <a:solidFill>
                  <a:schemeClr val="accent1"/>
                </a:solidFill>
                <a:latin typeface="微软雅黑" panose="020B0503020204020204" pitchFamily="34" charset="-122"/>
                <a:ea typeface="微软雅黑" panose="020B0503020204020204" pitchFamily="34" charset="-122"/>
              </a:rPr>
              <a:t>推进超低能耗、近零能耗、低碳建筑规模化发展；推广绿色低碳建材与材料循环利用。</a:t>
            </a:r>
            <a:endParaRPr lang="en-US" altLang="zh-CN" sz="1200" dirty="0">
              <a:solidFill>
                <a:schemeClr val="accent1"/>
              </a:solidFill>
              <a:latin typeface="微软雅黑" panose="020B0503020204020204" pitchFamily="34" charset="-122"/>
              <a:ea typeface="微软雅黑" panose="020B0503020204020204" pitchFamily="34" charset="-122"/>
            </a:endParaRPr>
          </a:p>
        </p:txBody>
      </p:sp>
      <p:sp>
        <p:nvSpPr>
          <p:cNvPr id="7" name="矩形 6"/>
          <p:cNvSpPr/>
          <p:nvPr/>
        </p:nvSpPr>
        <p:spPr>
          <a:xfrm>
            <a:off x="4736107" y="1434388"/>
            <a:ext cx="3623596" cy="821379"/>
          </a:xfrm>
          <a:prstGeom prst="rect">
            <a:avLst/>
          </a:prstGeom>
        </p:spPr>
        <p:txBody>
          <a:bodyPr wrap="square">
            <a:spAutoFit/>
          </a:bodyPr>
          <a:lstStyle/>
          <a:p>
            <a:pPr>
              <a:lnSpc>
                <a:spcPct val="170000"/>
              </a:lnSpc>
            </a:pPr>
            <a:r>
              <a:rPr lang="en-US" altLang="zh-CN" sz="1400" dirty="0">
                <a:solidFill>
                  <a:schemeClr val="accent1"/>
                </a:solidFill>
                <a:latin typeface="微软雅黑" panose="020B0503020204020204" pitchFamily="34" charset="-122"/>
                <a:ea typeface="微软雅黑" panose="020B0503020204020204" pitchFamily="34" charset="-122"/>
              </a:rPr>
              <a:t>《</a:t>
            </a:r>
            <a:r>
              <a:rPr lang="zh-CN" altLang="en-US" sz="1400" dirty="0">
                <a:solidFill>
                  <a:schemeClr val="accent1"/>
                </a:solidFill>
                <a:latin typeface="微软雅黑" panose="020B0503020204020204" pitchFamily="34" charset="-122"/>
                <a:ea typeface="微软雅黑" panose="020B0503020204020204" pitchFamily="34" charset="-122"/>
              </a:rPr>
              <a:t>关于推动城乡建设绿色发展的意见</a:t>
            </a:r>
            <a:r>
              <a:rPr lang="en-US" altLang="zh-CN" sz="1400" dirty="0">
                <a:solidFill>
                  <a:schemeClr val="accent1"/>
                </a:solidFill>
                <a:latin typeface="微软雅黑" panose="020B0503020204020204" pitchFamily="34" charset="-122"/>
                <a:ea typeface="微软雅黑" panose="020B0503020204020204" pitchFamily="34" charset="-122"/>
              </a:rPr>
              <a:t>》</a:t>
            </a:r>
          </a:p>
          <a:p>
            <a:pPr>
              <a:lnSpc>
                <a:spcPct val="170000"/>
              </a:lnSpc>
            </a:pPr>
            <a:endParaRPr lang="en-US" altLang="zh-CN" sz="1600" b="1" dirty="0">
              <a:latin typeface="微软雅黑" panose="020B0503020204020204" pitchFamily="34" charset="-122"/>
              <a:ea typeface="微软雅黑" panose="020B0503020204020204" pitchFamily="34" charset="-122"/>
            </a:endParaRPr>
          </a:p>
        </p:txBody>
      </p:sp>
      <p:sp>
        <p:nvSpPr>
          <p:cNvPr id="2" name="矩形 1"/>
          <p:cNvSpPr/>
          <p:nvPr/>
        </p:nvSpPr>
        <p:spPr>
          <a:xfrm>
            <a:off x="2003693" y="1087102"/>
            <a:ext cx="1285929" cy="276999"/>
          </a:xfrm>
          <a:prstGeom prst="rect">
            <a:avLst/>
          </a:prstGeom>
        </p:spPr>
        <p:txBody>
          <a:bodyPr wrap="none">
            <a:spAutoFit/>
          </a:bodyPr>
          <a:lstStyle/>
          <a:p>
            <a:r>
              <a:rPr lang="en-US" altLang="zh-CN" sz="1200" dirty="0">
                <a:solidFill>
                  <a:srgbClr val="555555"/>
                </a:solidFill>
                <a:latin typeface="+mj-ea"/>
                <a:ea typeface="+mj-ea"/>
              </a:rPr>
              <a:t>2021</a:t>
            </a:r>
            <a:r>
              <a:rPr lang="zh-CN" altLang="en-US" sz="1200" dirty="0">
                <a:solidFill>
                  <a:srgbClr val="555555"/>
                </a:solidFill>
                <a:latin typeface="+mj-ea"/>
                <a:ea typeface="+mj-ea"/>
              </a:rPr>
              <a:t>年</a:t>
            </a:r>
            <a:r>
              <a:rPr lang="en-US" altLang="zh-CN" sz="1200" dirty="0">
                <a:solidFill>
                  <a:srgbClr val="555555"/>
                </a:solidFill>
                <a:latin typeface="+mj-ea"/>
                <a:ea typeface="+mj-ea"/>
              </a:rPr>
              <a:t>9</a:t>
            </a:r>
            <a:r>
              <a:rPr lang="zh-CN" altLang="en-US" sz="1200" dirty="0">
                <a:solidFill>
                  <a:srgbClr val="555555"/>
                </a:solidFill>
                <a:latin typeface="+mj-ea"/>
                <a:ea typeface="+mj-ea"/>
              </a:rPr>
              <a:t>月</a:t>
            </a:r>
            <a:r>
              <a:rPr lang="en-US" altLang="zh-CN" sz="1200" dirty="0">
                <a:solidFill>
                  <a:srgbClr val="555555"/>
                </a:solidFill>
                <a:latin typeface="+mj-ea"/>
                <a:ea typeface="+mj-ea"/>
              </a:rPr>
              <a:t>22</a:t>
            </a:r>
            <a:r>
              <a:rPr lang="zh-CN" altLang="en-US" sz="1200" dirty="0">
                <a:solidFill>
                  <a:srgbClr val="555555"/>
                </a:solidFill>
                <a:latin typeface="+mj-ea"/>
                <a:ea typeface="+mj-ea"/>
              </a:rPr>
              <a:t>日</a:t>
            </a:r>
          </a:p>
        </p:txBody>
      </p:sp>
      <p:sp>
        <p:nvSpPr>
          <p:cNvPr id="3" name="矩形 2"/>
          <p:cNvSpPr/>
          <p:nvPr/>
        </p:nvSpPr>
        <p:spPr>
          <a:xfrm>
            <a:off x="203200" y="825815"/>
            <a:ext cx="1800493"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noAutofit/>
          </a:bodyPr>
          <a:lstStyle/>
          <a:p>
            <a:pPr>
              <a:lnSpc>
                <a:spcPct val="150000"/>
              </a:lnSpc>
            </a:pPr>
            <a:r>
              <a:rPr lang="zh-CN" altLang="en-US" dirty="0"/>
              <a:t>中共中央国务院</a:t>
            </a:r>
            <a:endParaRPr lang="en-US" altLang="zh-CN" dirty="0"/>
          </a:p>
        </p:txBody>
      </p:sp>
      <p:sp>
        <p:nvSpPr>
          <p:cNvPr id="8" name="矩形 7"/>
          <p:cNvSpPr/>
          <p:nvPr/>
        </p:nvSpPr>
        <p:spPr>
          <a:xfrm>
            <a:off x="232709" y="1434388"/>
            <a:ext cx="4181409" cy="775982"/>
          </a:xfrm>
          <a:prstGeom prst="rect">
            <a:avLst/>
          </a:prstGeom>
        </p:spPr>
        <p:txBody>
          <a:bodyPr wrap="square">
            <a:spAutoFit/>
          </a:bodyPr>
          <a:lstStyle/>
          <a:p>
            <a:pPr>
              <a:lnSpc>
                <a:spcPct val="170000"/>
              </a:lnSpc>
            </a:pPr>
            <a:r>
              <a:rPr lang="en-US" altLang="zh-CN" sz="1400" dirty="0">
                <a:solidFill>
                  <a:schemeClr val="accent1"/>
                </a:solidFill>
                <a:latin typeface="微软雅黑" panose="020B0503020204020204" pitchFamily="34" charset="-122"/>
                <a:ea typeface="微软雅黑" panose="020B0503020204020204" pitchFamily="34" charset="-122"/>
              </a:rPr>
              <a:t>《</a:t>
            </a:r>
            <a:r>
              <a:rPr lang="zh-CN" altLang="en-US" sz="1400" dirty="0">
                <a:solidFill>
                  <a:schemeClr val="accent1"/>
                </a:solidFill>
                <a:latin typeface="微软雅黑" panose="020B0503020204020204" pitchFamily="34" charset="-122"/>
                <a:ea typeface="微软雅黑" panose="020B0503020204020204" pitchFamily="34" charset="-122"/>
              </a:rPr>
              <a:t>关于完整准确全面贯彻新发展理念、做好碳达峰碳中和工作的意见</a:t>
            </a:r>
            <a:r>
              <a:rPr lang="en-US" altLang="zh-CN" sz="1400" dirty="0">
                <a:solidFill>
                  <a:schemeClr val="accent1"/>
                </a:solidFill>
                <a:latin typeface="微软雅黑" panose="020B0503020204020204" pitchFamily="34" charset="-122"/>
                <a:ea typeface="微软雅黑" panose="020B0503020204020204" pitchFamily="34" charset="-122"/>
              </a:rPr>
              <a:t>》</a:t>
            </a:r>
          </a:p>
        </p:txBody>
      </p:sp>
      <p:sp>
        <p:nvSpPr>
          <p:cNvPr id="9" name="矩形 8"/>
          <p:cNvSpPr/>
          <p:nvPr/>
        </p:nvSpPr>
        <p:spPr>
          <a:xfrm>
            <a:off x="4891251" y="825815"/>
            <a:ext cx="2550698"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nSpc>
                <a:spcPct val="150000"/>
              </a:lnSpc>
            </a:pPr>
            <a:r>
              <a:rPr lang="zh-CN" altLang="en-US" dirty="0"/>
              <a:t>中共中央 国务院办公厅</a:t>
            </a:r>
            <a:endParaRPr lang="en-US" altLang="zh-CN" dirty="0"/>
          </a:p>
        </p:txBody>
      </p:sp>
      <p:sp>
        <p:nvSpPr>
          <p:cNvPr id="10" name="矩形 9"/>
          <p:cNvSpPr/>
          <p:nvPr/>
        </p:nvSpPr>
        <p:spPr>
          <a:xfrm>
            <a:off x="7441949" y="1087101"/>
            <a:ext cx="1377300" cy="276999"/>
          </a:xfrm>
          <a:prstGeom prst="rect">
            <a:avLst/>
          </a:prstGeom>
        </p:spPr>
        <p:txBody>
          <a:bodyPr wrap="none">
            <a:spAutoFit/>
          </a:bodyPr>
          <a:lstStyle/>
          <a:p>
            <a:r>
              <a:rPr lang="en-US" altLang="zh-CN" sz="1200" dirty="0">
                <a:solidFill>
                  <a:srgbClr val="555555"/>
                </a:solidFill>
                <a:latin typeface="+mj-ea"/>
                <a:ea typeface="+mj-ea"/>
              </a:rPr>
              <a:t>2021</a:t>
            </a:r>
            <a:r>
              <a:rPr lang="zh-CN" altLang="en-US" sz="1200" dirty="0">
                <a:solidFill>
                  <a:srgbClr val="555555"/>
                </a:solidFill>
                <a:latin typeface="+mj-ea"/>
                <a:ea typeface="+mj-ea"/>
              </a:rPr>
              <a:t>年</a:t>
            </a:r>
            <a:r>
              <a:rPr lang="en-US" altLang="zh-CN" sz="1200" dirty="0">
                <a:solidFill>
                  <a:srgbClr val="555555"/>
                </a:solidFill>
                <a:latin typeface="+mj-ea"/>
                <a:ea typeface="+mj-ea"/>
              </a:rPr>
              <a:t>10</a:t>
            </a:r>
            <a:r>
              <a:rPr lang="zh-CN" altLang="en-US" sz="1200" dirty="0">
                <a:solidFill>
                  <a:srgbClr val="555555"/>
                </a:solidFill>
                <a:latin typeface="+mj-ea"/>
                <a:ea typeface="+mj-ea"/>
              </a:rPr>
              <a:t>月</a:t>
            </a:r>
            <a:r>
              <a:rPr lang="en-US" altLang="zh-CN" sz="1200" dirty="0">
                <a:solidFill>
                  <a:srgbClr val="555555"/>
                </a:solidFill>
                <a:latin typeface="+mj-ea"/>
                <a:ea typeface="+mj-ea"/>
              </a:rPr>
              <a:t>21</a:t>
            </a:r>
            <a:r>
              <a:rPr lang="zh-CN" altLang="en-US" sz="1200" dirty="0">
                <a:solidFill>
                  <a:srgbClr val="555555"/>
                </a:solidFill>
                <a:latin typeface="+mj-ea"/>
                <a:ea typeface="+mj-ea"/>
              </a:rPr>
              <a:t>日</a:t>
            </a:r>
          </a:p>
        </p:txBody>
      </p:sp>
      <p:sp>
        <p:nvSpPr>
          <p:cNvPr id="11" name="矩形 10"/>
          <p:cNvSpPr/>
          <p:nvPr/>
        </p:nvSpPr>
        <p:spPr>
          <a:xfrm>
            <a:off x="4832045" y="2340774"/>
            <a:ext cx="3363293" cy="2024785"/>
          </a:xfrm>
          <a:prstGeom prst="rect">
            <a:avLst/>
          </a:prstGeom>
        </p:spPr>
        <p:txBody>
          <a:bodyPr wrap="square">
            <a:spAutoFit/>
          </a:bodyPr>
          <a:lstStyle/>
          <a:p>
            <a:pPr>
              <a:lnSpc>
                <a:spcPct val="170000"/>
              </a:lnSpc>
            </a:pPr>
            <a:r>
              <a:rPr lang="zh-CN" altLang="en-US" sz="1200" b="1" dirty="0">
                <a:latin typeface="微软雅黑" panose="020B0503020204020204" pitchFamily="34" charset="-122"/>
                <a:ea typeface="微软雅黑" panose="020B0503020204020204" pitchFamily="34" charset="-122"/>
              </a:rPr>
              <a:t>转变城乡建设发展方式</a:t>
            </a:r>
            <a:endParaRPr lang="en-US" altLang="zh-CN" sz="1200" b="1" dirty="0">
              <a:latin typeface="微软雅黑" panose="020B0503020204020204" pitchFamily="34" charset="-122"/>
              <a:ea typeface="微软雅黑" panose="020B0503020204020204" pitchFamily="34" charset="-122"/>
            </a:endParaRPr>
          </a:p>
          <a:p>
            <a:pPr>
              <a:lnSpc>
                <a:spcPct val="170000"/>
              </a:lnSpc>
            </a:pPr>
            <a:endParaRPr lang="en-US" altLang="zh-CN" sz="1200" b="1" dirty="0">
              <a:latin typeface="微软雅黑" panose="020B0503020204020204" pitchFamily="34" charset="-122"/>
              <a:ea typeface="微软雅黑" panose="020B0503020204020204" pitchFamily="34" charset="-122"/>
            </a:endParaRPr>
          </a:p>
          <a:p>
            <a:pPr>
              <a:lnSpc>
                <a:spcPct val="170000"/>
              </a:lnSpc>
            </a:pPr>
            <a:r>
              <a:rPr lang="zh-CN" altLang="en-US" sz="1200" dirty="0">
                <a:latin typeface="微软雅黑" panose="020B0503020204020204" pitchFamily="34" charset="-122"/>
                <a:ea typeface="微软雅黑" panose="020B0503020204020204" pitchFamily="34" charset="-122"/>
              </a:rPr>
              <a:t>建设高品质</a:t>
            </a:r>
            <a:r>
              <a:rPr lang="zh-CN" altLang="en-US" sz="1200" dirty="0">
                <a:solidFill>
                  <a:srgbClr val="0070C0"/>
                </a:solidFill>
                <a:latin typeface="微软雅黑" panose="020B0503020204020204" pitchFamily="34" charset="-122"/>
                <a:ea typeface="微软雅黑" panose="020B0503020204020204" pitchFamily="34" charset="-122"/>
              </a:rPr>
              <a:t>绿色建筑</a:t>
            </a:r>
            <a:endParaRPr lang="en-US" altLang="zh-CN" sz="1200" dirty="0">
              <a:solidFill>
                <a:srgbClr val="0070C0"/>
              </a:solidFill>
              <a:latin typeface="微软雅黑" panose="020B0503020204020204" pitchFamily="34" charset="-122"/>
              <a:ea typeface="微软雅黑" panose="020B0503020204020204" pitchFamily="34" charset="-122"/>
            </a:endParaRPr>
          </a:p>
          <a:p>
            <a:pPr>
              <a:lnSpc>
                <a:spcPct val="170000"/>
              </a:lnSpc>
            </a:pPr>
            <a:r>
              <a:rPr lang="zh-CN" altLang="en-US" sz="1200" dirty="0">
                <a:latin typeface="微软雅黑" panose="020B0503020204020204" pitchFamily="34" charset="-122"/>
                <a:ea typeface="微软雅黑" panose="020B0503020204020204" pitchFamily="34" charset="-122"/>
              </a:rPr>
              <a:t>实施建筑领域碳达峰、碳中和行动。</a:t>
            </a:r>
          </a:p>
          <a:p>
            <a:pPr>
              <a:lnSpc>
                <a:spcPct val="170000"/>
              </a:lnSpc>
            </a:pPr>
            <a:r>
              <a:rPr lang="zh-CN" altLang="en-US" sz="1200" dirty="0">
                <a:latin typeface="微软雅黑" panose="020B0503020204020204" pitchFamily="34" charset="-122"/>
                <a:ea typeface="微软雅黑" panose="020B0503020204020204" pitchFamily="34" charset="-122"/>
              </a:rPr>
              <a:t>实现工程建设全过程</a:t>
            </a:r>
            <a:r>
              <a:rPr lang="zh-CN" altLang="en-US" sz="1200" dirty="0">
                <a:solidFill>
                  <a:srgbClr val="0070C0"/>
                </a:solidFill>
                <a:latin typeface="微软雅黑" panose="020B0503020204020204" pitchFamily="34" charset="-122"/>
                <a:ea typeface="微软雅黑" panose="020B0503020204020204" pitchFamily="34" charset="-122"/>
              </a:rPr>
              <a:t>绿色建造</a:t>
            </a:r>
            <a:r>
              <a:rPr lang="zh-CN" altLang="en-US" sz="12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
            </a:r>
            <a:br>
              <a:rPr lang="zh-CN" altLang="en-US" sz="1400" dirty="0">
                <a:latin typeface="微软雅黑" panose="020B0503020204020204" pitchFamily="34" charset="-122"/>
                <a:ea typeface="微软雅黑" panose="020B0503020204020204" pitchFamily="34" charset="-122"/>
              </a:rPr>
            </a:br>
            <a:endParaRPr lang="zh-CN" altLang="en-US" sz="1400" dirty="0">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4573843" y="728305"/>
            <a:ext cx="0" cy="440168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AE5A504-FC3A-4679-AEF3-909FDAC5A225}"/>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07202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07035" y="178435"/>
            <a:ext cx="3928745" cy="415498"/>
          </a:xfrm>
        </p:spPr>
        <p:txBody>
          <a:bodyPr/>
          <a:lstStyle/>
          <a:p>
            <a:r>
              <a:rPr lang="zh-CN" altLang="en-US" dirty="0"/>
              <a:t>法律依据</a:t>
            </a:r>
          </a:p>
        </p:txBody>
      </p:sp>
      <p:sp>
        <p:nvSpPr>
          <p:cNvPr id="5" name="矩形 4"/>
          <p:cNvSpPr/>
          <p:nvPr/>
        </p:nvSpPr>
        <p:spPr>
          <a:xfrm>
            <a:off x="977899" y="2649655"/>
            <a:ext cx="7188203" cy="958708"/>
          </a:xfrm>
          <a:prstGeom prst="rect">
            <a:avLst/>
          </a:prstGeom>
        </p:spPr>
        <p:style>
          <a:lnRef idx="3">
            <a:schemeClr val="lt1"/>
          </a:lnRef>
          <a:fillRef idx="1">
            <a:schemeClr val="accent3"/>
          </a:fillRef>
          <a:effectRef idx="1">
            <a:schemeClr val="accent3"/>
          </a:effectRef>
          <a:fontRef idx="minor">
            <a:schemeClr val="lt1"/>
          </a:fontRef>
        </p:style>
        <p:txBody>
          <a:bodyPr wrap="square">
            <a:noAutofit/>
          </a:bodyPr>
          <a:lstStyle/>
          <a:p>
            <a:pPr>
              <a:lnSpc>
                <a:spcPct val="150000"/>
              </a:lnSpc>
            </a:pPr>
            <a:r>
              <a:rPr lang="zh-CN" altLang="en-US" dirty="0">
                <a:solidFill>
                  <a:schemeClr val="accent1"/>
                </a:solidFill>
              </a:rPr>
              <a:t>碳排放权、碳汇、碳衍生品等涉碳权利具有法律属性！</a:t>
            </a:r>
            <a:r>
              <a:rPr lang="zh-CN" altLang="en-US" dirty="0"/>
              <a:t>支持依法查处碳排放单位虚报、瞒报！依法处理涉高耗能、高排放企业行政纠纷！</a:t>
            </a:r>
            <a:endParaRPr lang="en-US" altLang="zh-CN" dirty="0"/>
          </a:p>
        </p:txBody>
      </p:sp>
      <p:sp>
        <p:nvSpPr>
          <p:cNvPr id="4" name="矩形 3"/>
          <p:cNvSpPr/>
          <p:nvPr/>
        </p:nvSpPr>
        <p:spPr>
          <a:xfrm>
            <a:off x="977899" y="1579647"/>
            <a:ext cx="7188202" cy="854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lvl="0">
              <a:lnSpc>
                <a:spcPct val="150000"/>
              </a:lnSpc>
            </a:pPr>
            <a:r>
              <a:rPr lang="en-US" altLang="zh-CN" sz="1600" dirty="0">
                <a:solidFill>
                  <a:schemeClr val="bg1"/>
                </a:solidFill>
              </a:rPr>
              <a:t>《</a:t>
            </a:r>
            <a:r>
              <a:rPr lang="zh-CN" altLang="en-US" sz="1600" dirty="0">
                <a:solidFill>
                  <a:schemeClr val="bg1"/>
                </a:solidFill>
              </a:rPr>
              <a:t>关于新时代加强和创新环境资源审判工作  为建设人与自然和谐共生的现代化提供司法服务和保障的意见</a:t>
            </a:r>
            <a:r>
              <a:rPr lang="en-US" altLang="zh-CN" sz="1600" dirty="0">
                <a:solidFill>
                  <a:schemeClr val="bg1"/>
                </a:solidFill>
              </a:rPr>
              <a:t>》</a:t>
            </a:r>
          </a:p>
        </p:txBody>
      </p:sp>
      <p:sp>
        <p:nvSpPr>
          <p:cNvPr id="6" name="矩形 5"/>
          <p:cNvSpPr/>
          <p:nvPr/>
        </p:nvSpPr>
        <p:spPr>
          <a:xfrm>
            <a:off x="801747" y="947776"/>
            <a:ext cx="1569660" cy="369332"/>
          </a:xfrm>
          <a:prstGeom prst="rect">
            <a:avLst/>
          </a:prstGeom>
        </p:spPr>
        <p:txBody>
          <a:bodyPr wrap="none">
            <a:spAutoFit/>
          </a:bodyPr>
          <a:lstStyle/>
          <a:p>
            <a:r>
              <a:rPr lang="zh-CN" altLang="en-US" dirty="0">
                <a:solidFill>
                  <a:schemeClr val="accent1"/>
                </a:solidFill>
              </a:rPr>
              <a:t>最高人民法院</a:t>
            </a:r>
          </a:p>
        </p:txBody>
      </p:sp>
      <p:sp>
        <p:nvSpPr>
          <p:cNvPr id="8" name="矩形 7"/>
          <p:cNvSpPr/>
          <p:nvPr/>
        </p:nvSpPr>
        <p:spPr>
          <a:xfrm>
            <a:off x="6663230" y="978553"/>
            <a:ext cx="1569660" cy="307777"/>
          </a:xfrm>
          <a:prstGeom prst="rect">
            <a:avLst/>
          </a:prstGeom>
        </p:spPr>
        <p:txBody>
          <a:bodyPr wrap="none">
            <a:spAutoFit/>
          </a:bodyPr>
          <a:lstStyle/>
          <a:p>
            <a:r>
              <a:rPr lang="en-US" altLang="zh-CN" sz="1400" dirty="0">
                <a:solidFill>
                  <a:srgbClr val="555555"/>
                </a:solidFill>
                <a:latin typeface="+mj-ea"/>
                <a:ea typeface="+mj-ea"/>
              </a:rPr>
              <a:t>2021</a:t>
            </a:r>
            <a:r>
              <a:rPr lang="zh-CN" altLang="en-US" sz="1400" dirty="0">
                <a:solidFill>
                  <a:srgbClr val="555555"/>
                </a:solidFill>
                <a:latin typeface="+mj-ea"/>
                <a:ea typeface="+mj-ea"/>
              </a:rPr>
              <a:t>年</a:t>
            </a:r>
            <a:r>
              <a:rPr lang="en-US" altLang="zh-CN" sz="1400" dirty="0">
                <a:solidFill>
                  <a:srgbClr val="555555"/>
                </a:solidFill>
                <a:latin typeface="+mj-ea"/>
                <a:ea typeface="+mj-ea"/>
              </a:rPr>
              <a:t>10</a:t>
            </a:r>
            <a:r>
              <a:rPr lang="zh-CN" altLang="en-US" sz="1400" dirty="0">
                <a:solidFill>
                  <a:srgbClr val="555555"/>
                </a:solidFill>
                <a:latin typeface="+mj-ea"/>
                <a:ea typeface="+mj-ea"/>
              </a:rPr>
              <a:t>月</a:t>
            </a:r>
            <a:r>
              <a:rPr lang="en-US" altLang="zh-CN" sz="1400" dirty="0">
                <a:solidFill>
                  <a:srgbClr val="555555"/>
                </a:solidFill>
                <a:latin typeface="+mj-ea"/>
                <a:ea typeface="+mj-ea"/>
              </a:rPr>
              <a:t>28</a:t>
            </a:r>
            <a:r>
              <a:rPr lang="zh-CN" altLang="en-US" sz="1400" dirty="0">
                <a:solidFill>
                  <a:srgbClr val="555555"/>
                </a:solidFill>
                <a:latin typeface="+mj-ea"/>
                <a:ea typeface="+mj-ea"/>
              </a:rPr>
              <a:t>日</a:t>
            </a:r>
          </a:p>
        </p:txBody>
      </p:sp>
      <p:sp>
        <p:nvSpPr>
          <p:cNvPr id="7" name="矩形 6">
            <a:extLst>
              <a:ext uri="{FF2B5EF4-FFF2-40B4-BE49-F238E27FC236}">
                <a16:creationId xmlns:a16="http://schemas.microsoft.com/office/drawing/2014/main" id="{D41FCC94-1A96-4048-8004-0B6B48B71B1E}"/>
              </a:ext>
            </a:extLst>
          </p:cNvPr>
          <p:cNvSpPr/>
          <p:nvPr/>
        </p:nvSpPr>
        <p:spPr>
          <a:xfrm>
            <a:off x="0" y="178435"/>
            <a:ext cx="203200" cy="65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23697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Name&quot;:&quot;正常&quot;,&quot;HeaderHeight&quot;:15.0,&quot;TopMargin&quot;:0.0,&quot;FooterHeight&quot;:9.0,&quot;BottomMargin&quot;:0.0,&quot;SideMargin&quot;:5.5,&quot;IntervalMargin&quot;:1.5,&quot;Id&quot;:&quot;GuidesStyle_Normal&quot;,&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52.1259842519685,&quot;width&quot;:3210.38740157480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40.4362204724407,&quot;width&quot;:3210.51338582677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44.148031496063,&quot;width&quot;:3219.2866141732284}"/>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57.470866141732,&quot;width&quot;:3214.488188976378}"/>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60.262992125984,&quot;width&quot;:3214.48818897637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模板字体">
      <a:majorFont>
        <a:latin typeface="Times New Roman"/>
        <a:ea typeface="思源黑体 CN Bold"/>
        <a:cs typeface=""/>
      </a:majorFont>
      <a:minorFont>
        <a:latin typeface="Times New Roman"/>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15201</TotalTime>
  <Words>2139</Words>
  <Application>Microsoft Office PowerPoint</Application>
  <PresentationFormat>全屏显示(16:9)</PresentationFormat>
  <Paragraphs>428</Paragraphs>
  <Slides>25</Slides>
  <Notes>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等线</vt:lpstr>
      <vt:lpstr>黑体</vt:lpstr>
      <vt:lpstr>思源黑体 CN Bold</vt:lpstr>
      <vt:lpstr>思源黑体 CN Medium</vt:lpstr>
      <vt:lpstr>宋体</vt:lpstr>
      <vt:lpstr>微软雅黑</vt:lpstr>
      <vt:lpstr>Arial</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Zhenyu Xu</dc:creator>
  <cp:lastModifiedBy>Administrator</cp:lastModifiedBy>
  <cp:revision>398</cp:revision>
  <dcterms:created xsi:type="dcterms:W3CDTF">2019-07-26T03:20:00Z</dcterms:created>
  <dcterms:modified xsi:type="dcterms:W3CDTF">2021-12-11T00:04:43Z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t-zhenxu@microsoft.com</vt:lpwstr>
  </property>
  <property fmtid="{D5CDD505-2E9C-101B-9397-08002B2CF9AE}" pid="5" name="MSIP_Label_f42aa342-8706-4288-bd11-ebb85995028c_SetDate">
    <vt:lpwstr>2019-07-26T03:54:22.9434885Z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c6c83129-e260-4e7e-a13c-00cd4ae7ec28</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KSOProductBuildVer">
    <vt:lpwstr>2052-11.3.0.8742</vt:lpwstr>
  </property>
</Properties>
</file>