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 id="2147483660" r:id="rId3"/>
  </p:sldMasterIdLst>
  <p:notesMasterIdLst>
    <p:notesMasterId r:id="rId28"/>
  </p:notesMasterIdLst>
  <p:handoutMasterIdLst>
    <p:handoutMasterId r:id="rId29"/>
  </p:handoutMasterIdLst>
  <p:sldIdLst>
    <p:sldId id="1014" r:id="rId4"/>
    <p:sldId id="888" r:id="rId5"/>
    <p:sldId id="982" r:id="rId6"/>
    <p:sldId id="983" r:id="rId7"/>
    <p:sldId id="256" r:id="rId8"/>
    <p:sldId id="889" r:id="rId9"/>
    <p:sldId id="886" r:id="rId10"/>
    <p:sldId id="885" r:id="rId11"/>
    <p:sldId id="895" r:id="rId12"/>
    <p:sldId id="896" r:id="rId13"/>
    <p:sldId id="984" r:id="rId14"/>
    <p:sldId id="897" r:id="rId15"/>
    <p:sldId id="1002" r:id="rId16"/>
    <p:sldId id="1003" r:id="rId17"/>
    <p:sldId id="974" r:id="rId18"/>
    <p:sldId id="979" r:id="rId19"/>
    <p:sldId id="892" r:id="rId20"/>
    <p:sldId id="978" r:id="rId21"/>
    <p:sldId id="980" r:id="rId22"/>
    <p:sldId id="977" r:id="rId23"/>
    <p:sldId id="975" r:id="rId24"/>
    <p:sldId id="981" r:id="rId25"/>
    <p:sldId id="985" r:id="rId26"/>
    <p:sldId id="339" r:id="rId27"/>
  </p:sldIdLst>
  <p:sldSz cx="12192000" cy="6858000"/>
  <p:notesSz cx="6858000" cy="9144000"/>
  <p:custDataLst>
    <p:tags r:id="rId30"/>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970">
          <p15:clr>
            <a:srgbClr val="A4A3A4"/>
          </p15:clr>
        </p15:guide>
        <p15:guide id="2" orient="horz" pos="4320">
          <p15:clr>
            <a:srgbClr val="A4A3A4"/>
          </p15:clr>
        </p15:guide>
        <p15:guide id="3" pos="6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865"/>
    <a:srgbClr val="F2F9F6"/>
    <a:srgbClr val="541265"/>
    <a:srgbClr val="AF9DBA"/>
    <a:srgbClr val="662770"/>
    <a:srgbClr val="6A2B72"/>
    <a:srgbClr val="8E6A97"/>
    <a:srgbClr val="044875"/>
    <a:srgbClr val="0072A9"/>
    <a:srgbClr val="D6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4660"/>
  </p:normalViewPr>
  <p:slideViewPr>
    <p:cSldViewPr snapToGrid="0" showGuides="1">
      <p:cViewPr varScale="1">
        <p:scale>
          <a:sx n="69" d="100"/>
          <a:sy n="69" d="100"/>
        </p:scale>
        <p:origin x="780" y="60"/>
      </p:cViewPr>
      <p:guideLst>
        <p:guide orient="horz" pos="2970"/>
        <p:guide orient="horz" pos="4320"/>
        <p:guide pos="656"/>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
          <a:sy n="1" d="1"/>
        </p:scale>
        <p:origin x="0" y="0"/>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2021/12/11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A5BD-8BA7-4900-AB15-0D3ECCC954E6}"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42B7-71B7-4C3E-9855-0D0DE388A0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AE18C10-9B9B-4420-A7A3-90BFA4A3DFF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AE18C10-9B9B-4420-A7A3-90BFA4A3DFF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AE18C10-9B9B-4420-A7A3-90BFA4A3DFF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AE18C10-9B9B-4420-A7A3-90BFA4A3DFF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AE18C10-9B9B-4420-A7A3-90BFA4A3DFF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AE18C10-9B9B-4420-A7A3-90BFA4A3DFF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p>
        </p:txBody>
      </p:sp>
      <p:sp>
        <p:nvSpPr>
          <p:cNvPr id="4" name="灯片编号占位符 3"/>
          <p:cNvSpPr>
            <a:spLocks noGrp="1"/>
          </p:cNvSpPr>
          <p:nvPr>
            <p:ph type="sldNum" sz="quarter" idx="10"/>
          </p:nvPr>
        </p:nvSpPr>
        <p:spPr/>
        <p:txBody>
          <a:bodyPr/>
          <a:lstStyle/>
          <a:p>
            <a:fld id="{D96642B7-71B7-4C3E-9855-0D0DE388A05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t>2021/12/11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t>2021/12/11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t>2021/12/11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t>2021/12/11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33896F-1638-4ABB-849E-9C7E061B3772}"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55DF9-A6CD-4179-8E20-23A93DE3B799}"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t>2021/12/11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t>2021/12/11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t>2021/12/11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t>2021/12/11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t>2021/12/11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t>2021/12/11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t>2021/12/11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583BA994-DBC0-4389-9AC3-50B67B3923E1}" type="datetimeFigureOut">
              <a:rPr lang="zh-CN" altLang="en-US"/>
              <a:t>2021/12/11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DA430D88-0AE5-4EDA-BDD3-1B97B5FCD56A}" type="slidenum">
              <a:rPr lang="zh-CN" altLang="en-US"/>
              <a:t>‹#›</a:t>
            </a:fld>
            <a:endParaRPr lang="zh-CN" altLang="en-US"/>
          </a:p>
        </p:txBody>
      </p:sp>
      <p:pic>
        <p:nvPicPr>
          <p:cNvPr id="9" name="图片 8"/>
          <p:cNvPicPr>
            <a:picLocks noChangeAspect="1"/>
          </p:cNvPicPr>
          <p:nvPr userDrawn="1"/>
        </p:nvPicPr>
        <p:blipFill>
          <a:blip r:embed="rId14"/>
          <a:stretch>
            <a:fillRect/>
          </a:stretch>
        </p:blipFill>
        <p:spPr>
          <a:xfrm>
            <a:off x="-22860" y="-26670"/>
            <a:ext cx="1413510" cy="14420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3896F-1638-4ABB-849E-9C7E061B3772}" type="datetimeFigureOut">
              <a:rPr lang="zh-CN" altLang="en-US" smtClean="0"/>
              <a:t>2021/12/11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55DF9-A6CD-4179-8E20-23A93DE3B7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04378"/>
            <a:ext cx="12192000" cy="28495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文本框 11"/>
          <p:cNvSpPr txBox="1">
            <a:spLocks noChangeArrowheads="1"/>
          </p:cNvSpPr>
          <p:nvPr/>
        </p:nvSpPr>
        <p:spPr bwMode="auto">
          <a:xfrm>
            <a:off x="492760" y="2164080"/>
            <a:ext cx="1161732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sz="4000" b="1">
                <a:solidFill>
                  <a:schemeClr val="bg1"/>
                </a:solidFill>
                <a:latin typeface="微软雅黑" panose="020B0503020204020204" pitchFamily="34" charset="-122"/>
                <a:ea typeface="微软雅黑" panose="020B0503020204020204" pitchFamily="34" charset="-122"/>
                <a:sym typeface="+mn-ea"/>
              </a:rPr>
              <a:t>以</a:t>
            </a:r>
            <a:r>
              <a:rPr lang="zh-CN" sz="4000" b="1">
                <a:solidFill>
                  <a:schemeClr val="bg1"/>
                </a:solidFill>
                <a:latin typeface="微软雅黑" panose="020B0503020204020204" pitchFamily="34" charset="-122"/>
                <a:ea typeface="微软雅黑" panose="020B0503020204020204" pitchFamily="34" charset="-122"/>
                <a:sym typeface="+mn-ea"/>
              </a:rPr>
              <a:t>实现</a:t>
            </a:r>
            <a:r>
              <a:rPr lang="en-US" altLang="zh-CN" sz="4000" b="1">
                <a:solidFill>
                  <a:schemeClr val="bg1"/>
                </a:solidFill>
                <a:latin typeface="微软雅黑" panose="020B0503020204020204" pitchFamily="34" charset="-122"/>
                <a:ea typeface="微软雅黑" panose="020B0503020204020204" pitchFamily="34" charset="-122"/>
                <a:sym typeface="+mn-ea"/>
              </a:rPr>
              <a:t>“</a:t>
            </a:r>
            <a:r>
              <a:rPr lang="zh-CN" altLang="en-US" sz="4000" b="1">
                <a:solidFill>
                  <a:schemeClr val="bg1"/>
                </a:solidFill>
                <a:latin typeface="微软雅黑" panose="020B0503020204020204" pitchFamily="34" charset="-122"/>
                <a:ea typeface="微软雅黑" panose="020B0503020204020204" pitchFamily="34" charset="-122"/>
                <a:sym typeface="+mn-ea"/>
              </a:rPr>
              <a:t>双碳</a:t>
            </a:r>
            <a:r>
              <a:rPr lang="en-US" altLang="zh-CN" sz="4000" b="1">
                <a:solidFill>
                  <a:schemeClr val="bg1"/>
                </a:solidFill>
                <a:latin typeface="微软雅黑" panose="020B0503020204020204" pitchFamily="34" charset="-122"/>
                <a:ea typeface="微软雅黑" panose="020B0503020204020204" pitchFamily="34" charset="-122"/>
                <a:sym typeface="+mn-ea"/>
              </a:rPr>
              <a:t>”</a:t>
            </a:r>
            <a:r>
              <a:rPr sz="4000" b="1">
                <a:solidFill>
                  <a:schemeClr val="bg1"/>
                </a:solidFill>
                <a:latin typeface="微软雅黑" panose="020B0503020204020204" pitchFamily="34" charset="-122"/>
                <a:ea typeface="微软雅黑" panose="020B0503020204020204" pitchFamily="34" charset="-122"/>
                <a:sym typeface="+mn-ea"/>
              </a:rPr>
              <a:t>为目标，基于“新城建”信息基础</a:t>
            </a:r>
          </a:p>
          <a:p>
            <a:pPr algn="ctr" eaLnBrk="1" hangingPunct="1"/>
            <a:r>
              <a:rPr sz="4000" b="1">
                <a:solidFill>
                  <a:schemeClr val="bg1"/>
                </a:solidFill>
                <a:latin typeface="微软雅黑" panose="020B0503020204020204" pitchFamily="34" charset="-122"/>
                <a:ea typeface="微软雅黑" panose="020B0503020204020204" pitchFamily="34" charset="-122"/>
                <a:sym typeface="+mn-ea"/>
              </a:rPr>
              <a:t>构建标准化低碳绿色智慧建造工业链的研究</a:t>
            </a:r>
          </a:p>
        </p:txBody>
      </p:sp>
      <p:sp>
        <p:nvSpPr>
          <p:cNvPr id="2" name="文本框 1"/>
          <p:cNvSpPr txBox="1"/>
          <p:nvPr/>
        </p:nvSpPr>
        <p:spPr>
          <a:xfrm>
            <a:off x="3460750" y="3664585"/>
            <a:ext cx="5535930" cy="1014730"/>
          </a:xfrm>
          <a:prstGeom prst="rect">
            <a:avLst/>
          </a:prstGeom>
          <a:noFill/>
        </p:spPr>
        <p:txBody>
          <a:bodyPr wrap="square" rtlCol="0" anchor="t">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演讲人：王东升</a:t>
            </a:r>
          </a:p>
          <a:p>
            <a:pPr algn="ct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清华大学互联网产业研究院</a:t>
            </a:r>
          </a:p>
          <a:p>
            <a:pPr algn="ct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副院长/教授/产业学者</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723390" y="1353820"/>
            <a:ext cx="9410065" cy="2061210"/>
          </a:xfrm>
          <a:prstGeom prst="rect">
            <a:avLst/>
          </a:prstGeom>
          <a:noFill/>
        </p:spPr>
        <p:txBody>
          <a:bodyPr wrap="square" rtlCol="0">
            <a:spAutoFit/>
          </a:bodyPr>
          <a:lstStyle/>
          <a:p>
            <a:r>
              <a:rPr lang="en-US" sz="2000">
                <a:sym typeface="+mn-ea"/>
              </a:rPr>
              <a:t>       </a:t>
            </a:r>
            <a:r>
              <a:rPr lang="en-US" sz="2000">
                <a:latin typeface="黑体" panose="02010609060101010101" charset="-122"/>
                <a:ea typeface="黑体" panose="02010609060101010101" charset="-122"/>
                <a:cs typeface="黑体" panose="02010609060101010101" charset="-122"/>
                <a:sym typeface="+mn-ea"/>
              </a:rPr>
              <a:t>  </a:t>
            </a:r>
          </a:p>
          <a:p>
            <a:r>
              <a:rPr lang="en-US" sz="2000">
                <a:latin typeface="黑体" panose="02010609060101010101" charset="-122"/>
                <a:ea typeface="黑体" panose="02010609060101010101" charset="-122"/>
                <a:cs typeface="黑体" panose="02010609060101010101" charset="-122"/>
                <a:sym typeface="+mn-ea"/>
              </a:rPr>
              <a:t>     </a:t>
            </a:r>
            <a:endParaRPr lang="zh-CN" sz="2400">
              <a:solidFill>
                <a:srgbClr val="7030A0"/>
              </a:solidFill>
              <a:sym typeface="+mn-ea"/>
            </a:endParaRPr>
          </a:p>
          <a:p>
            <a:r>
              <a:rPr lang="en-US" altLang="zh-CN" sz="2400">
                <a:solidFill>
                  <a:srgbClr val="7030A0"/>
                </a:solidFill>
                <a:sym typeface="+mn-ea"/>
              </a:rPr>
              <a:t>         </a:t>
            </a:r>
          </a:p>
          <a:p>
            <a:pPr algn="l"/>
            <a:r>
              <a:rPr lang="en-US" altLang="zh-CN" sz="2400">
                <a:solidFill>
                  <a:srgbClr val="7030A0"/>
                </a:solidFill>
                <a:sym typeface="+mn-ea"/>
              </a:rPr>
              <a:t>          </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随着建筑行业在后疫情时代逐步复苏，如果不转变建筑行业发展方式、不推动建筑行业的脱碳进程并提高其能源效率，这一行业的碳排放量无疑将继续增加。</a:t>
            </a:r>
          </a:p>
          <a:p>
            <a:pPr algn="l"/>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7" name="TextBox 1"/>
          <p:cNvSpPr txBox="1"/>
          <p:nvPr/>
        </p:nvSpPr>
        <p:spPr>
          <a:xfrm>
            <a:off x="5744054" y="311694"/>
            <a:ext cx="119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背景现状</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04378"/>
            <a:ext cx="12192000" cy="28495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文本框 11"/>
          <p:cNvSpPr txBox="1">
            <a:spLocks noChangeArrowheads="1"/>
          </p:cNvSpPr>
          <p:nvPr/>
        </p:nvSpPr>
        <p:spPr bwMode="auto">
          <a:xfrm>
            <a:off x="1829435" y="2687955"/>
            <a:ext cx="58991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chemeClr val="bg1"/>
                </a:solidFill>
                <a:latin typeface="微软雅黑" panose="020B0503020204020204" pitchFamily="34" charset="-122"/>
                <a:ea typeface="微软雅黑" panose="020B0503020204020204" pitchFamily="34" charset="-122"/>
                <a:sym typeface="+mn-ea"/>
              </a:rPr>
              <a:t>3</a:t>
            </a:r>
            <a:r>
              <a:rPr lang="zh-CN" altLang="en-US" sz="4000" b="1">
                <a:solidFill>
                  <a:schemeClr val="bg1"/>
                </a:solidFill>
                <a:latin typeface="微软雅黑" panose="020B0503020204020204" pitchFamily="34" charset="-122"/>
                <a:ea typeface="微软雅黑" panose="020B0503020204020204" pitchFamily="34" charset="-122"/>
                <a:sym typeface="+mn-ea"/>
              </a:rPr>
              <a:t>.推进思路</a:t>
            </a:r>
          </a:p>
        </p:txBody>
      </p:sp>
      <p:sp>
        <p:nvSpPr>
          <p:cNvPr id="7" name="任意多边形: 形状 6"/>
          <p:cNvSpPr/>
          <p:nvPr/>
        </p:nvSpPr>
        <p:spPr>
          <a:xfrm>
            <a:off x="8195190" y="0"/>
            <a:ext cx="3996810" cy="6858000"/>
          </a:xfrm>
          <a:custGeom>
            <a:avLst/>
            <a:gdLst>
              <a:gd name="connsiteX0" fmla="*/ 1099 w 3996810"/>
              <a:gd name="connsiteY0" fmla="*/ 0 h 6858000"/>
              <a:gd name="connsiteX1" fmla="*/ 3996810 w 3996810"/>
              <a:gd name="connsiteY1" fmla="*/ 0 h 6858000"/>
              <a:gd name="connsiteX2" fmla="*/ 3996810 w 3996810"/>
              <a:gd name="connsiteY2" fmla="*/ 6858000 h 6858000"/>
              <a:gd name="connsiteX3" fmla="*/ 0 w 3996810"/>
              <a:gd name="connsiteY3" fmla="*/ 6858000 h 6858000"/>
              <a:gd name="connsiteX4" fmla="*/ 107030 w 3996810"/>
              <a:gd name="connsiteY4" fmla="*/ 6707491 h 6858000"/>
              <a:gd name="connsiteX5" fmla="*/ 1108470 w 3996810"/>
              <a:gd name="connsiteY5" fmla="*/ 3429000 h 6858000"/>
              <a:gd name="connsiteX6" fmla="*/ 155888 w 3996810"/>
              <a:gd name="connsiteY6" fmla="*/ 224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6810" h="6858000">
                <a:moveTo>
                  <a:pt x="1099" y="0"/>
                </a:moveTo>
                <a:lnTo>
                  <a:pt x="3996810" y="0"/>
                </a:lnTo>
                <a:lnTo>
                  <a:pt x="3996810" y="6858000"/>
                </a:lnTo>
                <a:lnTo>
                  <a:pt x="0" y="6858000"/>
                </a:lnTo>
                <a:lnTo>
                  <a:pt x="107030" y="6707491"/>
                </a:lnTo>
                <a:cubicBezTo>
                  <a:pt x="739287" y="5771627"/>
                  <a:pt x="1108470" y="4643427"/>
                  <a:pt x="1108470" y="3429000"/>
                </a:cubicBezTo>
                <a:cubicBezTo>
                  <a:pt x="1108470" y="2246199"/>
                  <a:pt x="758265" y="1145193"/>
                  <a:pt x="155888" y="224014"/>
                </a:cubicBezTo>
                <a:close/>
              </a:path>
            </a:pathLst>
          </a:custGeom>
          <a:blipFill>
            <a:blip r:embed="rId3"/>
            <a:srcRect/>
            <a:stretch>
              <a:fillRect l="-176843" r="-28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737553" y="1975199"/>
            <a:ext cx="9886315" cy="1770601"/>
            <a:chOff x="1750805" y="1837753"/>
            <a:chExt cx="9886315" cy="1770601"/>
          </a:xfrm>
        </p:grpSpPr>
        <p:sp>
          <p:nvSpPr>
            <p:cNvPr id="2" name="矩形 1"/>
            <p:cNvSpPr/>
            <p:nvPr/>
          </p:nvSpPr>
          <p:spPr>
            <a:xfrm>
              <a:off x="4334483" y="2322893"/>
              <a:ext cx="1285461" cy="1285461"/>
            </a:xfrm>
            <a:prstGeom prst="rect">
              <a:avLst/>
            </a:prstGeom>
            <a:noFill/>
            <a:ln w="76200">
              <a:solidFill>
                <a:srgbClr val="82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íṡ1íḑè"/>
            <p:cNvSpPr txBox="1"/>
            <p:nvPr/>
          </p:nvSpPr>
          <p:spPr bwMode="auto">
            <a:xfrm>
              <a:off x="1750805" y="1943798"/>
              <a:ext cx="1394253" cy="4932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00000"/>
                </a:lnSpc>
                <a:spcBef>
                  <a:spcPct val="0"/>
                </a:spcBef>
                <a:spcAft>
                  <a:spcPts val="0"/>
                </a:spcAft>
                <a:buClrTx/>
                <a:buSzTx/>
                <a:buFontTx/>
                <a:buNone/>
                <a:defRPr/>
              </a:pPr>
              <a:endParaRPr kumimoji="0" lang="zh-CN" altLang="en-US" sz="2000" b="1"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14" name="文本框 13"/>
            <p:cNvSpPr txBox="1"/>
            <p:nvPr/>
          </p:nvSpPr>
          <p:spPr>
            <a:xfrm>
              <a:off x="8230345" y="1837753"/>
              <a:ext cx="3406775" cy="706755"/>
            </a:xfrm>
            <a:prstGeom prst="rect">
              <a:avLst/>
            </a:prstGeom>
            <a:noFill/>
          </p:spPr>
          <p:txBody>
            <a:bodyPr wrap="square" rtlCol="0">
              <a:spAutoFit/>
            </a:bodyPr>
            <a:lstStyle/>
            <a:p>
              <a:pPr algn="l"/>
              <a:r>
                <a:rPr lang="zh-CN" altLang="en-US" sz="2000" noProof="0" dirty="0">
                  <a:latin typeface="微软雅黑" panose="020B0503020204020204" pitchFamily="34" charset="-122"/>
                  <a:ea typeface="微软雅黑" panose="020B0503020204020204" pitchFamily="34" charset="-122"/>
                  <a:sym typeface="+mn-ea"/>
                </a:rPr>
                <a:t>大数据是建造业</a:t>
              </a:r>
            </a:p>
            <a:p>
              <a:pPr algn="r"/>
              <a:r>
                <a:rPr lang="zh-CN" altLang="en-US" sz="2000" noProof="0" dirty="0">
                  <a:latin typeface="微软雅黑" panose="020B0503020204020204" pitchFamily="34" charset="-122"/>
                  <a:ea typeface="微软雅黑" panose="020B0503020204020204" pitchFamily="34" charset="-122"/>
                  <a:sym typeface="+mn-ea"/>
                </a:rPr>
                <a:t>转型升级的关键要素</a:t>
              </a:r>
              <a:endParaRPr lang="zh-CN" altLang="en-US" sz="2400" b="1" noProof="0" dirty="0">
                <a:solidFill>
                  <a:sysClr val="windowText" lastClr="000000"/>
                </a:solidFill>
                <a:effectLst/>
                <a:uLnTx/>
                <a:uFillTx/>
                <a:latin typeface="微软雅黑" panose="020B0503020204020204" pitchFamily="34" charset="-122"/>
                <a:ea typeface="微软雅黑" panose="020B0503020204020204" pitchFamily="34" charset="-122"/>
                <a:sym typeface="+mn-ea"/>
              </a:endParaRPr>
            </a:p>
          </p:txBody>
        </p:sp>
      </p:grpSp>
      <p:sp>
        <p:nvSpPr>
          <p:cNvPr id="6" name="矩形 5"/>
          <p:cNvSpPr/>
          <p:nvPr/>
        </p:nvSpPr>
        <p:spPr>
          <a:xfrm>
            <a:off x="6711315" y="1685925"/>
            <a:ext cx="1345565" cy="1285240"/>
          </a:xfrm>
          <a:prstGeom prst="rect">
            <a:avLst/>
          </a:prstGeom>
          <a:noFill/>
          <a:ln w="76200">
            <a:solidFill>
              <a:srgbClr val="82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0" y="5126355"/>
            <a:ext cx="4339590" cy="706755"/>
          </a:xfrm>
          <a:prstGeom prst="rect">
            <a:avLst/>
          </a:prstGeom>
          <a:noFill/>
        </p:spPr>
        <p:txBody>
          <a:bodyPr wrap="square" rtlCol="0">
            <a:spAutoFit/>
          </a:bodyPr>
          <a:lstStyle/>
          <a:p>
            <a:r>
              <a:rPr lang="zh-CN" altLang="en-US" sz="2000" noProof="0" dirty="0">
                <a:latin typeface="微软雅黑" panose="020B0503020204020204" pitchFamily="34" charset="-122"/>
                <a:ea typeface="微软雅黑" panose="020B0503020204020204" pitchFamily="34" charset="-122"/>
              </a:rPr>
              <a:t>软件和信息技术服务是</a:t>
            </a:r>
          </a:p>
          <a:p>
            <a:pPr algn="r"/>
            <a:r>
              <a:rPr lang="zh-CN" altLang="en-US" sz="2000" noProof="0" dirty="0">
                <a:latin typeface="微软雅黑" panose="020B0503020204020204" pitchFamily="34" charset="-122"/>
                <a:ea typeface="微软雅黑" panose="020B0503020204020204" pitchFamily="34" charset="-122"/>
              </a:rPr>
              <a:t>建造业转型升级的重要基础</a:t>
            </a:r>
            <a:endParaRPr lang="zh-CN" altLang="en-US" sz="2400" b="1"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056880" y="4664710"/>
            <a:ext cx="3726815" cy="706755"/>
          </a:xfrm>
          <a:prstGeom prst="rect">
            <a:avLst/>
          </a:prstGeom>
          <a:noFill/>
        </p:spPr>
        <p:txBody>
          <a:bodyPr wrap="square" rtlCol="0">
            <a:spAutoFit/>
          </a:bodyPr>
          <a:lstStyle/>
          <a:p>
            <a:r>
              <a:rPr lang="zh-CN" altLang="en-US" sz="2000" noProof="0" dirty="0">
                <a:latin typeface="微软雅黑" panose="020B0503020204020204" pitchFamily="34" charset="-122"/>
                <a:ea typeface="微软雅黑" panose="020B0503020204020204" pitchFamily="34" charset="-122"/>
              </a:rPr>
              <a:t>标准化是推动建造业</a:t>
            </a:r>
          </a:p>
          <a:p>
            <a:pPr algn="r"/>
            <a:r>
              <a:rPr lang="zh-CN" altLang="en-US" sz="2000" noProof="0" dirty="0">
                <a:latin typeface="微软雅黑" panose="020B0503020204020204" pitchFamily="34" charset="-122"/>
                <a:ea typeface="微软雅黑" panose="020B0503020204020204" pitchFamily="34" charset="-122"/>
                <a:sym typeface="+mn-ea"/>
              </a:rPr>
              <a:t>转型升级</a:t>
            </a:r>
            <a:r>
              <a:rPr lang="zh-CN" altLang="en-US" sz="2000" noProof="0" dirty="0">
                <a:latin typeface="微软雅黑" panose="020B0503020204020204" pitchFamily="34" charset="-122"/>
                <a:ea typeface="微软雅黑" panose="020B0503020204020204" pitchFamily="34" charset="-122"/>
              </a:rPr>
              <a:t>的制度保障</a:t>
            </a:r>
            <a:endParaRPr lang="zh-CN" altLang="en-US" sz="2400" b="1"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2" name="文本框 31" descr="7b0a2020202022776f7264617274223a20227b5c2269645c223a32353030323232362c5c227469645c223a31333536307d220a7d0a"/>
          <p:cNvSpPr txBox="1"/>
          <p:nvPr/>
        </p:nvSpPr>
        <p:spPr>
          <a:xfrm>
            <a:off x="4608830" y="2750820"/>
            <a:ext cx="709295" cy="706755"/>
          </a:xfrm>
          <a:prstGeom prst="rect">
            <a:avLst/>
          </a:prstGeom>
          <a:noFill/>
        </p:spPr>
        <p:txBody>
          <a:bodyPr wrap="square" rtlCol="0">
            <a:spAutoFit/>
            <a:scene3d>
              <a:camera prst="perspectiveFront" fov="0">
                <a:rot lat="19800000" lon="0" rev="0"/>
              </a:camera>
              <a:lightRig rig="flat" dir="t">
                <a:rot lat="0" lon="0" rev="0"/>
              </a:lightRig>
            </a:scene3d>
          </a:bodyPr>
          <a:lstStyle/>
          <a:p>
            <a:pPr algn="ctr"/>
            <a:r>
              <a:rPr lang="en-US" altLang="zh-CN" sz="4000">
                <a:solidFill>
                  <a:schemeClr val="tx1"/>
                </a:solidFill>
                <a:effectLst>
                  <a:reflection blurRad="63500" stA="45000" endA="900" endPos="49000" dist="76200" dir="5400000" sy="-100000" algn="bl" rotWithShape="0"/>
                </a:effectLst>
                <a:latin typeface="汉仪雅酷黑 75W" panose="020B0804020202020204" charset="-122"/>
                <a:ea typeface="汉仪雅酷黑 75W" panose="020B0804020202020204" charset="-122"/>
              </a:rPr>
              <a:t>1</a:t>
            </a:r>
          </a:p>
        </p:txBody>
      </p:sp>
      <p:sp>
        <p:nvSpPr>
          <p:cNvPr id="33" name="文本框 32" descr="7b0a2020202022776f7264617274223a20227b5c2269645c223a32353030323232362c5c227469645c223a31333536307d220a7d0a"/>
          <p:cNvSpPr txBox="1"/>
          <p:nvPr/>
        </p:nvSpPr>
        <p:spPr>
          <a:xfrm>
            <a:off x="6999605" y="1975485"/>
            <a:ext cx="709295" cy="706755"/>
          </a:xfrm>
          <a:prstGeom prst="rect">
            <a:avLst/>
          </a:prstGeom>
          <a:noFill/>
        </p:spPr>
        <p:txBody>
          <a:bodyPr wrap="square" rtlCol="0">
            <a:spAutoFit/>
            <a:scene3d>
              <a:camera prst="perspectiveFront" fov="0">
                <a:rot lat="19800000" lon="0" rev="0"/>
              </a:camera>
              <a:lightRig rig="flat" dir="t">
                <a:rot lat="0" lon="0" rev="0"/>
              </a:lightRig>
            </a:scene3d>
          </a:bodyPr>
          <a:lstStyle/>
          <a:p>
            <a:pPr algn="ctr"/>
            <a:r>
              <a:rPr lang="en-US" altLang="zh-CN" sz="4000">
                <a:solidFill>
                  <a:schemeClr val="tx1"/>
                </a:solidFill>
                <a:effectLst>
                  <a:reflection blurRad="63500" stA="45000" endA="900" endPos="49000" dist="76200" dir="5400000" sy="-100000" algn="bl" rotWithShape="0"/>
                </a:effectLst>
                <a:latin typeface="汉仪雅酷黑 75W" panose="020B0804020202020204" charset="-122"/>
                <a:ea typeface="汉仪雅酷黑 75W" panose="020B0804020202020204" charset="-122"/>
              </a:rPr>
              <a:t>2</a:t>
            </a:r>
          </a:p>
        </p:txBody>
      </p:sp>
      <p:sp>
        <p:nvSpPr>
          <p:cNvPr id="34" name="矩形 33"/>
          <p:cNvSpPr/>
          <p:nvPr/>
        </p:nvSpPr>
        <p:spPr>
          <a:xfrm>
            <a:off x="6711371" y="4209129"/>
            <a:ext cx="1285461" cy="1285461"/>
          </a:xfrm>
          <a:prstGeom prst="rect">
            <a:avLst/>
          </a:prstGeom>
          <a:noFill/>
          <a:ln w="76200">
            <a:solidFill>
              <a:srgbClr val="82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descr="7b0a2020202022776f7264617274223a20227b5c2269645c223a32353030323232362c5c227469645c223a31333536307d220a7d0a"/>
          <p:cNvSpPr txBox="1"/>
          <p:nvPr/>
        </p:nvSpPr>
        <p:spPr>
          <a:xfrm>
            <a:off x="7029450" y="4498975"/>
            <a:ext cx="709295" cy="706755"/>
          </a:xfrm>
          <a:prstGeom prst="rect">
            <a:avLst/>
          </a:prstGeom>
          <a:noFill/>
        </p:spPr>
        <p:txBody>
          <a:bodyPr wrap="square" rtlCol="0">
            <a:spAutoFit/>
            <a:scene3d>
              <a:camera prst="perspectiveFront" fov="0">
                <a:rot lat="19800000" lon="0" rev="0"/>
              </a:camera>
              <a:lightRig rig="flat" dir="t">
                <a:rot lat="0" lon="0" rev="0"/>
              </a:lightRig>
            </a:scene3d>
          </a:bodyPr>
          <a:lstStyle/>
          <a:p>
            <a:pPr algn="ctr"/>
            <a:r>
              <a:rPr lang="en-US" altLang="zh-CN" sz="4000">
                <a:solidFill>
                  <a:schemeClr val="tx1"/>
                </a:solidFill>
                <a:effectLst>
                  <a:reflection blurRad="63500" stA="45000" endA="900" endPos="49000" dist="76200" dir="5400000" sy="-100000" algn="bl" rotWithShape="0"/>
                </a:effectLst>
                <a:latin typeface="汉仪雅酷黑 75W" panose="020B0804020202020204" charset="-122"/>
                <a:ea typeface="汉仪雅酷黑 75W" panose="020B0804020202020204" charset="-122"/>
              </a:rPr>
              <a:t>4</a:t>
            </a:r>
          </a:p>
        </p:txBody>
      </p:sp>
      <p:sp>
        <p:nvSpPr>
          <p:cNvPr id="3" name="矩形 2"/>
          <p:cNvSpPr/>
          <p:nvPr/>
        </p:nvSpPr>
        <p:spPr>
          <a:xfrm>
            <a:off x="4321231" y="4781899"/>
            <a:ext cx="1285461" cy="1285461"/>
          </a:xfrm>
          <a:prstGeom prst="rect">
            <a:avLst/>
          </a:prstGeom>
          <a:noFill/>
          <a:ln w="76200">
            <a:solidFill>
              <a:srgbClr val="82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39285" y="5126355"/>
            <a:ext cx="1048385" cy="706755"/>
          </a:xfrm>
          <a:prstGeom prst="rect">
            <a:avLst/>
          </a:prstGeom>
          <a:noFill/>
        </p:spPr>
        <p:txBody>
          <a:bodyPr wrap="square" rtlCol="0" anchor="t">
            <a:spAutoFit/>
          </a:bodyPr>
          <a:lstStyle/>
          <a:p>
            <a:pPr algn="ctr">
              <a:buClrTx/>
              <a:buSzTx/>
              <a:buFontTx/>
            </a:pPr>
            <a:r>
              <a:rPr lang="en-US" altLang="zh-CN" sz="4000">
                <a:solidFill>
                  <a:schemeClr val="tx1"/>
                </a:solidFill>
                <a:effectLst>
                  <a:reflection blurRad="63500" stA="45000" endA="900" endPos="49000" dist="76200" dir="5400000" sy="-100000" algn="bl" rotWithShape="0"/>
                </a:effectLst>
                <a:latin typeface="汉仪雅酷黑 75W" panose="020B0804020202020204" charset="-122"/>
                <a:ea typeface="汉仪雅酷黑 75W" panose="020B0804020202020204" charset="-122"/>
                <a:sym typeface="+mn-ea"/>
              </a:rPr>
              <a:t>3</a:t>
            </a:r>
          </a:p>
        </p:txBody>
      </p:sp>
      <p:sp>
        <p:nvSpPr>
          <p:cNvPr id="7" name="文本框 6"/>
          <p:cNvSpPr txBox="1"/>
          <p:nvPr/>
        </p:nvSpPr>
        <p:spPr>
          <a:xfrm>
            <a:off x="0" y="2750820"/>
            <a:ext cx="4339590" cy="706755"/>
          </a:xfrm>
          <a:prstGeom prst="rect">
            <a:avLst/>
          </a:prstGeom>
          <a:noFill/>
        </p:spPr>
        <p:txBody>
          <a:bodyPr wrap="square" rtlCol="0">
            <a:spAutoFit/>
          </a:bodyPr>
          <a:lstStyle/>
          <a:p>
            <a:r>
              <a:rPr lang="zh-CN" altLang="en-US" sz="2000" noProof="0" dirty="0">
                <a:solidFill>
                  <a:schemeClr val="tx1"/>
                </a:solidFill>
                <a:latin typeface="微软雅黑" panose="020B0503020204020204" pitchFamily="34" charset="-122"/>
                <a:ea typeface="微软雅黑" panose="020B0503020204020204" pitchFamily="34" charset="-122"/>
              </a:rPr>
              <a:t>工业绿色发展是</a:t>
            </a:r>
          </a:p>
          <a:p>
            <a:pPr algn="r"/>
            <a:r>
              <a:rPr lang="zh-CN" altLang="en-US" sz="2000" noProof="0" dirty="0">
                <a:solidFill>
                  <a:schemeClr val="tx1"/>
                </a:solidFill>
                <a:latin typeface="微软雅黑" panose="020B0503020204020204" pitchFamily="34" charset="-122"/>
                <a:ea typeface="微软雅黑" panose="020B0503020204020204" pitchFamily="34" charset="-122"/>
              </a:rPr>
              <a:t>建造业转型升级的必由之路</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723390" y="1353820"/>
            <a:ext cx="9410065" cy="1691640"/>
          </a:xfrm>
          <a:prstGeom prst="rect">
            <a:avLst/>
          </a:prstGeom>
          <a:noFill/>
        </p:spPr>
        <p:txBody>
          <a:bodyPr wrap="square" rtlCol="0">
            <a:spAutoFit/>
          </a:bodyPr>
          <a:lstStyle/>
          <a:p>
            <a:r>
              <a:rPr lang="en-US" sz="2400">
                <a:solidFill>
                  <a:srgbClr val="7030A0"/>
                </a:solidFill>
                <a:latin typeface="黑体" panose="02010609060101010101" charset="-122"/>
                <a:ea typeface="黑体" panose="02010609060101010101" charset="-122"/>
                <a:cs typeface="黑体" panose="02010609060101010101" charset="-122"/>
                <a:sym typeface="+mn-ea"/>
              </a:rPr>
              <a:t>    </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工业绿色发展规划》提出，到2025年，工业产业结构、生产方式绿色低碳转型取得显著成效，绿色低碳技术装备广泛应用，能源资源利用效率大幅提高，绿色制造水平全面提升，为2030年工业领域碳达峰</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2060</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年碳中和</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奠定坚实基础。</a:t>
            </a:r>
            <a:endParaRPr sz="2400">
              <a:solidFill>
                <a:srgbClr val="7030A0"/>
              </a:solidFill>
              <a:latin typeface="黑体" panose="02010609060101010101" charset="-122"/>
              <a:ea typeface="黑体" panose="02010609060101010101" charset="-122"/>
              <a:cs typeface="黑体" panose="02010609060101010101" charset="-122"/>
              <a:sym typeface="+mn-ea"/>
            </a:endParaRPr>
          </a:p>
          <a:p>
            <a:r>
              <a:rPr lang="en-US" sz="2000">
                <a:sym typeface="+mn-ea"/>
              </a:rPr>
              <a:t>        </a:t>
            </a:r>
          </a:p>
        </p:txBody>
      </p:sp>
      <p:sp>
        <p:nvSpPr>
          <p:cNvPr id="7" name="TextBox 1"/>
          <p:cNvSpPr txBox="1"/>
          <p:nvPr/>
        </p:nvSpPr>
        <p:spPr>
          <a:xfrm>
            <a:off x="3839054" y="311694"/>
            <a:ext cx="500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工业</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绿色发展是建造业转型升级的必由之路</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3000"/>
          </a:blip>
          <a:stretch>
            <a:fillRect/>
          </a:stretch>
        </a:blipFill>
        <a:effectLst/>
      </p:bgPr>
    </p:bg>
    <p:spTree>
      <p:nvGrpSpPr>
        <p:cNvPr id="1" name=""/>
        <p:cNvGrpSpPr/>
        <p:nvPr/>
      </p:nvGrpSpPr>
      <p:grpSpPr>
        <a:xfrm>
          <a:off x="0" y="0"/>
          <a:ext cx="0" cy="0"/>
          <a:chOff x="0" y="0"/>
          <a:chExt cx="0" cy="0"/>
        </a:xfrm>
      </p:grpSpPr>
      <p:pic>
        <p:nvPicPr>
          <p:cNvPr id="7" name="C9F754DE-2CAD-44b6-B708-469DEB6407EB-1" descr="C:/Users/Administrator/AppData/Local/Temp/wpp.lDSDbGwpp"/>
          <p:cNvPicPr>
            <a:picLocks noChangeAspect="1"/>
          </p:cNvPicPr>
          <p:nvPr/>
        </p:nvPicPr>
        <p:blipFill>
          <a:blip r:embed="rId4"/>
          <a:stretch>
            <a:fillRect/>
          </a:stretch>
        </p:blipFill>
        <p:spPr>
          <a:xfrm>
            <a:off x="1501775" y="918210"/>
            <a:ext cx="10375900" cy="5797550"/>
          </a:xfrm>
          <a:prstGeom prst="rect">
            <a:avLst/>
          </a:prstGeom>
        </p:spPr>
      </p:pic>
      <p:sp>
        <p:nvSpPr>
          <p:cNvPr id="3" name="文本框 2"/>
          <p:cNvSpPr txBox="1"/>
          <p:nvPr/>
        </p:nvSpPr>
        <p:spPr>
          <a:xfrm>
            <a:off x="2242820" y="396240"/>
            <a:ext cx="828230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工业绿色经济发展规划</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723390" y="1353820"/>
            <a:ext cx="9410065" cy="1383665"/>
          </a:xfrm>
          <a:prstGeom prst="rect">
            <a:avLst/>
          </a:prstGeom>
          <a:noFill/>
        </p:spPr>
        <p:txBody>
          <a:bodyPr wrap="square" rtlCol="0">
            <a:spAutoFit/>
          </a:bodyPr>
          <a:lstStyle/>
          <a:p>
            <a:r>
              <a:rPr lang="en-US" sz="2400">
                <a:solidFill>
                  <a:srgbClr val="7030A0"/>
                </a:solidFill>
                <a:latin typeface="黑体" panose="02010609060101010101" charset="-122"/>
                <a:ea typeface="黑体" panose="02010609060101010101" charset="-122"/>
                <a:cs typeface="黑体" panose="02010609060101010101" charset="-122"/>
                <a:sym typeface="+mn-ea"/>
              </a:rPr>
              <a:t>    </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《“十四五”大数据产业发展规划》</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指出，</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数据是新时代重要的生产要素，是国家基础性战略资源。大数据应用广泛渗透到千行百业</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，在智慧安监、智慧建造中更是不可或缺的一部分</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sz="2000">
                <a:sym typeface="+mn-ea"/>
              </a:rPr>
              <a:t>        </a:t>
            </a:r>
          </a:p>
        </p:txBody>
      </p:sp>
      <p:sp>
        <p:nvSpPr>
          <p:cNvPr id="7" name="TextBox 1"/>
          <p:cNvSpPr txBox="1"/>
          <p:nvPr/>
        </p:nvSpPr>
        <p:spPr>
          <a:xfrm>
            <a:off x="4220054" y="311694"/>
            <a:ext cx="4246880" cy="398780"/>
          </a:xfrm>
          <a:prstGeom prst="rect">
            <a:avLst/>
          </a:prstGeom>
          <a:noFill/>
        </p:spPr>
        <p:txBody>
          <a:bodyPr wrap="none" rtlCol="0">
            <a:spAutoFit/>
          </a:bodyPr>
          <a:lstStyle/>
          <a:p>
            <a:pPr algn="ctr" fontAlgn="auto">
              <a:spcBef>
                <a:spcPct val="0"/>
              </a:spcBef>
              <a:spcAft>
                <a:spcPct val="0"/>
              </a:spcAft>
              <a:defRPr/>
            </a:pP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大数据是建造业转型升级的</a:t>
            </a:r>
            <a:r>
              <a:rPr 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关键</a:t>
            </a: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要素</a:t>
            </a:r>
            <a:endParaRPr lang="zh-CN" altLang="en-US"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endParaRP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2559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31431" y="2099945"/>
            <a:ext cx="11180584" cy="4471035"/>
            <a:chOff x="1750674" y="1361788"/>
            <a:chExt cx="9768224" cy="4775487"/>
          </a:xfrm>
        </p:grpSpPr>
        <p:sp>
          <p:nvSpPr>
            <p:cNvPr id="11" name="isľîdé"/>
            <p:cNvSpPr/>
            <p:nvPr/>
          </p:nvSpPr>
          <p:spPr>
            <a:xfrm>
              <a:off x="1963279" y="2259243"/>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75000" lnSpcReduction="20000"/>
            </a:bodyPr>
            <a:lstStyle/>
            <a:p>
              <a:pPr algn="ctr"/>
              <a:endParaRPr/>
            </a:p>
          </p:txBody>
        </p:sp>
        <p:sp>
          <p:nvSpPr>
            <p:cNvPr id="12" name="îṡļiďe"/>
            <p:cNvSpPr/>
            <p:nvPr/>
          </p:nvSpPr>
          <p:spPr>
            <a:xfrm>
              <a:off x="1963279" y="2925022"/>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75000" lnSpcReduction="20000"/>
            </a:bodyPr>
            <a:lstStyle/>
            <a:p>
              <a:pPr algn="ctr"/>
              <a:endParaRPr/>
            </a:p>
          </p:txBody>
        </p:sp>
        <p:sp>
          <p:nvSpPr>
            <p:cNvPr id="13" name="îšľïḓé"/>
            <p:cNvSpPr/>
            <p:nvPr/>
          </p:nvSpPr>
          <p:spPr>
            <a:xfrm>
              <a:off x="1963279" y="3590800"/>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75000" lnSpcReduction="20000"/>
            </a:bodyPr>
            <a:lstStyle/>
            <a:p>
              <a:pPr algn="ctr"/>
              <a:endParaRPr/>
            </a:p>
          </p:txBody>
        </p:sp>
        <p:sp>
          <p:nvSpPr>
            <p:cNvPr id="14" name="îş1iďê"/>
            <p:cNvSpPr/>
            <p:nvPr/>
          </p:nvSpPr>
          <p:spPr>
            <a:xfrm>
              <a:off x="1963279" y="4256578"/>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75000" lnSpcReduction="20000"/>
            </a:bodyPr>
            <a:lstStyle/>
            <a:p>
              <a:pPr algn="ctr"/>
              <a:endParaRPr/>
            </a:p>
          </p:txBody>
        </p:sp>
        <p:sp>
          <p:nvSpPr>
            <p:cNvPr id="15" name="íṣľiḍê"/>
            <p:cNvSpPr/>
            <p:nvPr/>
          </p:nvSpPr>
          <p:spPr>
            <a:xfrm>
              <a:off x="1963279" y="4922356"/>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75000" lnSpcReduction="20000"/>
            </a:bodyPr>
            <a:lstStyle/>
            <a:p>
              <a:pPr algn="ctr"/>
              <a:endParaRPr/>
            </a:p>
          </p:txBody>
        </p:sp>
        <p:sp>
          <p:nvSpPr>
            <p:cNvPr id="20" name="îş1îdè"/>
            <p:cNvSpPr/>
            <p:nvPr/>
          </p:nvSpPr>
          <p:spPr>
            <a:xfrm>
              <a:off x="1750674" y="1361788"/>
              <a:ext cx="1771429"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a:bodyPr>
            <a:lstStyle/>
            <a:p>
              <a:pPr algn="ctr" eaLnBrk="0" fontAlgn="base" hangingPunct="0">
                <a:spcBef>
                  <a:spcPct val="0"/>
                </a:spcBef>
                <a:spcAft>
                  <a:spcPct val="0"/>
                </a:spcAft>
              </a:pPr>
              <a:r>
                <a:rPr lang="en-US" altLang="zh-CN" sz="2000" b="1" dirty="0">
                  <a:solidFill>
                    <a:schemeClr val="bg1"/>
                  </a:solidFill>
                </a:rPr>
                <a:t>01</a:t>
              </a:r>
              <a:endParaRPr lang="zh-CN" altLang="en-US" sz="2000" b="1" dirty="0">
                <a:solidFill>
                  <a:schemeClr val="bg1"/>
                </a:solidFill>
              </a:endParaRPr>
            </a:p>
          </p:txBody>
        </p:sp>
        <p:sp>
          <p:nvSpPr>
            <p:cNvPr id="21" name="íṡḻîdé"/>
            <p:cNvSpPr/>
            <p:nvPr/>
          </p:nvSpPr>
          <p:spPr>
            <a:xfrm>
              <a:off x="1751229" y="2158042"/>
              <a:ext cx="1771984"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a:bodyPr>
            <a:lstStyle/>
            <a:p>
              <a:pPr algn="ctr" eaLnBrk="0" fontAlgn="base" hangingPunct="0">
                <a:spcBef>
                  <a:spcPct val="0"/>
                </a:spcBef>
                <a:spcAft>
                  <a:spcPct val="0"/>
                </a:spcAft>
              </a:pPr>
              <a:r>
                <a:rPr lang="en-US" altLang="zh-CN" sz="2000" b="1" dirty="0">
                  <a:solidFill>
                    <a:schemeClr val="bg1"/>
                  </a:solidFill>
                </a:rPr>
                <a:t>02</a:t>
              </a:r>
              <a:endParaRPr lang="zh-CN" altLang="en-US" sz="2000" b="1" dirty="0">
                <a:solidFill>
                  <a:schemeClr val="bg1"/>
                </a:solidFill>
              </a:endParaRPr>
            </a:p>
          </p:txBody>
        </p:sp>
        <p:sp>
          <p:nvSpPr>
            <p:cNvPr id="22" name="iş1iḓe"/>
            <p:cNvSpPr/>
            <p:nvPr/>
          </p:nvSpPr>
          <p:spPr>
            <a:xfrm>
              <a:off x="1751229" y="2931235"/>
              <a:ext cx="1770874"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a:bodyPr>
            <a:lstStyle/>
            <a:p>
              <a:pPr algn="ctr" eaLnBrk="0" fontAlgn="base" hangingPunct="0">
                <a:spcBef>
                  <a:spcPct val="0"/>
                </a:spcBef>
                <a:spcAft>
                  <a:spcPct val="0"/>
                </a:spcAft>
              </a:pPr>
              <a:r>
                <a:rPr lang="en-US" altLang="zh-CN" sz="2000" b="1" dirty="0">
                  <a:solidFill>
                    <a:schemeClr val="bg1"/>
                  </a:solidFill>
                </a:rPr>
                <a:t>03</a:t>
              </a:r>
              <a:endParaRPr lang="zh-CN" altLang="en-US" sz="2000" b="1" dirty="0">
                <a:solidFill>
                  <a:schemeClr val="bg1"/>
                </a:solidFill>
              </a:endParaRPr>
            </a:p>
          </p:txBody>
        </p:sp>
        <p:sp>
          <p:nvSpPr>
            <p:cNvPr id="23" name="ïṥḻiḍè"/>
            <p:cNvSpPr/>
            <p:nvPr/>
          </p:nvSpPr>
          <p:spPr>
            <a:xfrm>
              <a:off x="1750674" y="5250816"/>
              <a:ext cx="1771429"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a:bodyPr>
            <a:lstStyle/>
            <a:p>
              <a:pPr algn="ctr" eaLnBrk="0" fontAlgn="base" hangingPunct="0">
                <a:spcBef>
                  <a:spcPct val="0"/>
                </a:spcBef>
                <a:spcAft>
                  <a:spcPct val="0"/>
                </a:spcAft>
              </a:pPr>
              <a:r>
                <a:rPr lang="en-US" altLang="zh-CN" sz="2000" b="1" dirty="0">
                  <a:solidFill>
                    <a:schemeClr val="bg1"/>
                  </a:solidFill>
                </a:rPr>
                <a:t>06</a:t>
              </a:r>
              <a:endParaRPr lang="zh-CN" altLang="en-US" sz="2000" b="1" dirty="0">
                <a:solidFill>
                  <a:schemeClr val="bg1"/>
                </a:solidFill>
              </a:endParaRPr>
            </a:p>
          </p:txBody>
        </p:sp>
        <p:cxnSp>
          <p:nvCxnSpPr>
            <p:cNvPr id="51" name="直接连接符 50"/>
            <p:cNvCxnSpPr/>
            <p:nvPr/>
          </p:nvCxnSpPr>
          <p:spPr>
            <a:xfrm>
              <a:off x="3522896" y="2033237"/>
              <a:ext cx="0" cy="410403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1374775" y="1136650"/>
            <a:ext cx="8282305"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《“十四五”大数据产业发展规划》</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重点任务</a:t>
            </a:r>
          </a:p>
        </p:txBody>
      </p:sp>
      <p:sp>
        <p:nvSpPr>
          <p:cNvPr id="4" name="ïṥḻiḍè"/>
          <p:cNvSpPr/>
          <p:nvPr/>
        </p:nvSpPr>
        <p:spPr>
          <a:xfrm>
            <a:off x="1131570" y="4293235"/>
            <a:ext cx="2027555" cy="489585"/>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eaLnBrk="0" fontAlgn="base" hangingPunct="0">
              <a:spcBef>
                <a:spcPct val="0"/>
              </a:spcBef>
              <a:spcAft>
                <a:spcPct val="0"/>
              </a:spcAft>
            </a:pPr>
            <a:r>
              <a:rPr lang="en-US" altLang="zh-CN" sz="2000" b="1" dirty="0">
                <a:solidFill>
                  <a:schemeClr val="bg1"/>
                </a:solidFill>
              </a:rPr>
              <a:t>04</a:t>
            </a:r>
            <a:endParaRPr lang="zh-CN" altLang="en-US" sz="2000" b="1" dirty="0">
              <a:solidFill>
                <a:schemeClr val="bg1"/>
              </a:solidFill>
            </a:endParaRPr>
          </a:p>
        </p:txBody>
      </p:sp>
      <p:sp>
        <p:nvSpPr>
          <p:cNvPr id="5" name="ïṥḻiḍè"/>
          <p:cNvSpPr/>
          <p:nvPr/>
        </p:nvSpPr>
        <p:spPr>
          <a:xfrm>
            <a:off x="1131570" y="5038725"/>
            <a:ext cx="2027555" cy="489585"/>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eaLnBrk="0" fontAlgn="base" hangingPunct="0">
              <a:spcBef>
                <a:spcPct val="0"/>
              </a:spcBef>
              <a:spcAft>
                <a:spcPct val="0"/>
              </a:spcAft>
            </a:pPr>
            <a:r>
              <a:rPr lang="en-US" altLang="zh-CN" sz="2000" b="1" dirty="0">
                <a:solidFill>
                  <a:schemeClr val="bg1"/>
                </a:solidFill>
              </a:rPr>
              <a:t>05</a:t>
            </a:r>
            <a:endParaRPr lang="zh-CN" altLang="en-US" sz="2000" b="1" dirty="0">
              <a:solidFill>
                <a:schemeClr val="bg1"/>
              </a:solidFill>
            </a:endParaRPr>
          </a:p>
        </p:txBody>
      </p:sp>
      <p:sp>
        <p:nvSpPr>
          <p:cNvPr id="16" name="文本框 15"/>
          <p:cNvSpPr txBox="1"/>
          <p:nvPr/>
        </p:nvSpPr>
        <p:spPr>
          <a:xfrm>
            <a:off x="3448050" y="2190750"/>
            <a:ext cx="5748655" cy="398780"/>
          </a:xfrm>
          <a:prstGeom prst="rect">
            <a:avLst/>
          </a:prstGeom>
          <a:noFill/>
        </p:spPr>
        <p:txBody>
          <a:bodyPr wrap="square" rtlCol="0">
            <a:spAutoFit/>
          </a:bodyPr>
          <a:lstStyle/>
          <a:p>
            <a:r>
              <a:rPr sz="2000">
                <a:solidFill>
                  <a:schemeClr val="tx1"/>
                </a:solidFill>
                <a:latin typeface="微软雅黑" panose="020B0503020204020204" pitchFamily="34" charset="-122"/>
                <a:ea typeface="微软雅黑" panose="020B0503020204020204" pitchFamily="34" charset="-122"/>
                <a:cs typeface="黑体" panose="02010609060101010101" charset="-122"/>
              </a:rPr>
              <a:t>加快培育数据要素市场</a:t>
            </a:r>
          </a:p>
        </p:txBody>
      </p:sp>
      <p:sp>
        <p:nvSpPr>
          <p:cNvPr id="17" name="文本框 16"/>
          <p:cNvSpPr txBox="1"/>
          <p:nvPr/>
        </p:nvSpPr>
        <p:spPr>
          <a:xfrm>
            <a:off x="3444875" y="2891790"/>
            <a:ext cx="5748655" cy="398780"/>
          </a:xfrm>
          <a:prstGeom prst="rect">
            <a:avLst/>
          </a:prstGeom>
          <a:noFill/>
        </p:spPr>
        <p:txBody>
          <a:bodyPr wrap="square" rtlCol="0">
            <a:spAutoFit/>
          </a:bodyPr>
          <a:lstStyle/>
          <a:p>
            <a:r>
              <a:rPr sz="2000">
                <a:latin typeface="微软雅黑" panose="020B0503020204020204" pitchFamily="34" charset="-122"/>
                <a:ea typeface="微软雅黑" panose="020B0503020204020204" pitchFamily="34" charset="-122"/>
                <a:cs typeface="黑体" panose="02010609060101010101" charset="-122"/>
              </a:rPr>
              <a:t>发挥大数据特性优势</a:t>
            </a:r>
            <a:endParaRPr sz="2400">
              <a:solidFill>
                <a:srgbClr val="7030A0"/>
              </a:solidFill>
              <a:latin typeface="黑体" panose="02010609060101010101" charset="-122"/>
              <a:ea typeface="黑体" panose="02010609060101010101" charset="-122"/>
              <a:cs typeface="黑体" panose="02010609060101010101" charset="-122"/>
            </a:endParaRPr>
          </a:p>
        </p:txBody>
      </p:sp>
      <p:sp>
        <p:nvSpPr>
          <p:cNvPr id="18" name="文本框 17"/>
          <p:cNvSpPr txBox="1"/>
          <p:nvPr/>
        </p:nvSpPr>
        <p:spPr>
          <a:xfrm>
            <a:off x="3444875" y="3638550"/>
            <a:ext cx="5748655" cy="398780"/>
          </a:xfrm>
          <a:prstGeom prst="rect">
            <a:avLst/>
          </a:prstGeom>
          <a:noFill/>
        </p:spPr>
        <p:txBody>
          <a:bodyPr wrap="square" rtlCol="0">
            <a:spAutoFit/>
          </a:bodyPr>
          <a:lstStyle/>
          <a:p>
            <a:pPr algn="l">
              <a:buClrTx/>
              <a:buSzTx/>
              <a:buFontTx/>
            </a:pPr>
            <a:r>
              <a:rPr sz="2000">
                <a:latin typeface="微软雅黑" panose="020B0503020204020204" pitchFamily="34" charset="-122"/>
                <a:ea typeface="微软雅黑" panose="020B0503020204020204" pitchFamily="34" charset="-122"/>
                <a:cs typeface="黑体" panose="02010609060101010101" charset="-122"/>
              </a:rPr>
              <a:t>夯实产业发展基础</a:t>
            </a:r>
          </a:p>
        </p:txBody>
      </p:sp>
      <p:sp>
        <p:nvSpPr>
          <p:cNvPr id="24" name="文本框 23"/>
          <p:cNvSpPr txBox="1"/>
          <p:nvPr/>
        </p:nvSpPr>
        <p:spPr>
          <a:xfrm>
            <a:off x="3444875" y="4352290"/>
            <a:ext cx="5748655" cy="398780"/>
          </a:xfrm>
          <a:prstGeom prst="rect">
            <a:avLst/>
          </a:prstGeom>
          <a:noFill/>
        </p:spPr>
        <p:txBody>
          <a:bodyPr wrap="square" rtlCol="0">
            <a:spAutoFit/>
          </a:bodyPr>
          <a:lstStyle/>
          <a:p>
            <a:pPr algn="l">
              <a:buClrTx/>
              <a:buSzTx/>
              <a:buFontTx/>
            </a:pPr>
            <a:r>
              <a:rPr sz="2000">
                <a:latin typeface="微软雅黑" panose="020B0503020204020204" pitchFamily="34" charset="-122"/>
                <a:ea typeface="微软雅黑" panose="020B0503020204020204" pitchFamily="34" charset="-122"/>
                <a:cs typeface="黑体" panose="02010609060101010101" charset="-122"/>
              </a:rPr>
              <a:t>构建稳定高效产业链</a:t>
            </a:r>
          </a:p>
        </p:txBody>
      </p:sp>
      <p:sp>
        <p:nvSpPr>
          <p:cNvPr id="31" name="文本框 30"/>
          <p:cNvSpPr txBox="1"/>
          <p:nvPr/>
        </p:nvSpPr>
        <p:spPr>
          <a:xfrm>
            <a:off x="3444875" y="5057140"/>
            <a:ext cx="5748655" cy="398780"/>
          </a:xfrm>
          <a:prstGeom prst="rect">
            <a:avLst/>
          </a:prstGeom>
          <a:noFill/>
        </p:spPr>
        <p:txBody>
          <a:bodyPr wrap="square" rtlCol="0">
            <a:spAutoFit/>
          </a:bodyPr>
          <a:lstStyle/>
          <a:p>
            <a:pPr lvl="0" algn="l">
              <a:buClrTx/>
              <a:buSzTx/>
              <a:buFontTx/>
            </a:pPr>
            <a:r>
              <a:rPr sz="2000">
                <a:latin typeface="微软雅黑" panose="020B0503020204020204" pitchFamily="34" charset="-122"/>
                <a:ea typeface="微软雅黑" panose="020B0503020204020204" pitchFamily="34" charset="-122"/>
                <a:cs typeface="黑体" panose="02010609060101010101" charset="-122"/>
                <a:sym typeface="+mn-ea"/>
              </a:rPr>
              <a:t>打造繁荣有序产业生态</a:t>
            </a:r>
          </a:p>
        </p:txBody>
      </p:sp>
      <p:sp>
        <p:nvSpPr>
          <p:cNvPr id="32" name="文本框 31"/>
          <p:cNvSpPr txBox="1"/>
          <p:nvPr/>
        </p:nvSpPr>
        <p:spPr>
          <a:xfrm>
            <a:off x="3444875" y="5761990"/>
            <a:ext cx="5748655" cy="398780"/>
          </a:xfrm>
          <a:prstGeom prst="rect">
            <a:avLst/>
          </a:prstGeom>
          <a:noFill/>
        </p:spPr>
        <p:txBody>
          <a:bodyPr wrap="square" rtlCol="0">
            <a:spAutoFit/>
          </a:bodyPr>
          <a:lstStyle/>
          <a:p>
            <a:pPr algn="l">
              <a:buClrTx/>
              <a:buSzTx/>
              <a:buFontTx/>
            </a:pPr>
            <a:r>
              <a:rPr sz="2000">
                <a:latin typeface="微软雅黑" panose="020B0503020204020204" pitchFamily="34" charset="-122"/>
                <a:ea typeface="微软雅黑" panose="020B0503020204020204" pitchFamily="34" charset="-122"/>
                <a:cs typeface="黑体" panose="02010609060101010101" charset="-122"/>
              </a:rPr>
              <a:t>筑牢数据安全保障防线</a:t>
            </a:r>
          </a:p>
        </p:txBody>
      </p:sp>
      <p:sp>
        <p:nvSpPr>
          <p:cNvPr id="2" name="文本框 1"/>
          <p:cNvSpPr txBox="1"/>
          <p:nvPr/>
        </p:nvSpPr>
        <p:spPr>
          <a:xfrm>
            <a:off x="3159125" y="320040"/>
            <a:ext cx="6290945" cy="398780"/>
          </a:xfrm>
          <a:prstGeom prst="rect">
            <a:avLst/>
          </a:prstGeom>
          <a:noFill/>
        </p:spPr>
        <p:txBody>
          <a:bodyPr wrap="square" rtlCol="0" anchor="t">
            <a:spAutoFit/>
          </a:bodyPr>
          <a:lstStyle/>
          <a:p>
            <a:pPr algn="ctr"/>
            <a:r>
              <a:rPr sz="2000">
                <a:solidFill>
                  <a:schemeClr val="tx1"/>
                </a:solidFill>
                <a:latin typeface="微软雅黑" panose="020B0503020204020204" pitchFamily="34" charset="-122"/>
                <a:ea typeface="微软雅黑" panose="020B0503020204020204" pitchFamily="34" charset="-122"/>
                <a:cs typeface="黑体" panose="02010609060101010101" charset="-122"/>
              </a:rPr>
              <a:t>大数据是建造业转型升级的关键要素</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6"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7"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0"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712595" y="1010285"/>
            <a:ext cx="9410065" cy="5477510"/>
          </a:xfrm>
          <a:prstGeom prst="rect">
            <a:avLst/>
          </a:prstGeom>
          <a:noFill/>
        </p:spPr>
        <p:txBody>
          <a:bodyPr wrap="square" rtlCol="0">
            <a:spAutoFit/>
          </a:bodyPr>
          <a:lstStyle/>
          <a:p>
            <a:r>
              <a:rPr lang="en-US" sz="2000">
                <a:sym typeface="+mn-ea"/>
              </a:rPr>
              <a:t>       </a:t>
            </a:r>
            <a:r>
              <a:rPr lang="en-US" sz="2000">
                <a:latin typeface="黑体" panose="02010609060101010101" charset="-122"/>
                <a:ea typeface="黑体" panose="02010609060101010101" charset="-122"/>
                <a:cs typeface="黑体" panose="02010609060101010101" charset="-122"/>
                <a:sym typeface="+mn-ea"/>
              </a:rPr>
              <a:t>  </a:t>
            </a:r>
          </a:p>
          <a:p>
            <a:pPr latinLnBrk="0">
              <a:lnSpc>
                <a:spcPct val="150000"/>
              </a:lnSpc>
            </a:pPr>
            <a:r>
              <a:rPr lang="en-US" sz="2000">
                <a:latin typeface="黑体" panose="02010609060101010101" charset="-122"/>
                <a:ea typeface="黑体" panose="02010609060101010101" charset="-122"/>
                <a:cs typeface="黑体" panose="02010609060101010101" charset="-122"/>
                <a:sym typeface="+mn-ea"/>
              </a:rPr>
              <a:t>     </a:t>
            </a: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软件是新一代信息技术的灵魂，是</a:t>
            </a:r>
            <a:r>
              <a:rPr 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智慧建造</a:t>
            </a: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发展的基础，是制造强国、网络强国、数字中国建设的关键支撑</a:t>
            </a:r>
            <a:r>
              <a:rPr 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a:t>
            </a: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加快产业数字化进程，为数字经济开辟了广阔的发展空间。</a:t>
            </a:r>
          </a:p>
          <a:p>
            <a:pPr latinLnBrk="0">
              <a:lnSpc>
                <a:spcPct val="150000"/>
              </a:lnSpc>
            </a:pPr>
            <a:r>
              <a:rPr lang="en-US" alt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       </a:t>
            </a:r>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《“十四五”软件和信息技术服务业发展规划》</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指出要</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按照</a:t>
            </a:r>
            <a:r>
              <a:rPr lang="en-US" alt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a:t>
            </a:r>
            <a:r>
              <a:rPr lang="zh-CN" altLang="en-US"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创新驱动、价值导向、重点突破、协同推进、应用牵引、生态优化、安全可控、开放合作</a:t>
            </a:r>
            <a:r>
              <a:rPr lang="en-US" alt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a:t>
            </a:r>
            <a:r>
              <a:rPr lang="zh-CN" altLang="en-US"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的原则，以推动高质量发展为主题，以深化供给侧结构性改革为主线，深入实施国家软件发展战略，强化国家软件重大工程引领作用，补齐短板、锻造长板，提升关键软件供给能力，加快繁荣开源生态，夯实产业发展基础，提高产业链供应链现代化水平，坚持应用牵引、整机带动、生态培育，壮大信息技术应用创新体系，全面推进重点领域产业化规模化应用，持续培育数字化发展新动能，全面支撑制造强国、网络强国、数字中国建设。</a:t>
            </a:r>
            <a:r>
              <a:rPr lang="en-US" altLang="zh-CN"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a:t>
            </a:r>
          </a:p>
        </p:txBody>
      </p:sp>
      <p:sp>
        <p:nvSpPr>
          <p:cNvPr id="7" name="TextBox 1"/>
          <p:cNvSpPr txBox="1"/>
          <p:nvPr/>
        </p:nvSpPr>
        <p:spPr>
          <a:xfrm>
            <a:off x="2353945" y="311785"/>
            <a:ext cx="8564880" cy="398780"/>
          </a:xfrm>
          <a:prstGeom prst="rect">
            <a:avLst/>
          </a:prstGeom>
          <a:noFill/>
        </p:spPr>
        <p:txBody>
          <a:bodyPr wrap="square" rtlCol="0">
            <a:spAutoFit/>
          </a:bodyPr>
          <a:lstStyle/>
          <a:p>
            <a:pPr algn="ct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软件和信息技术服务是建造业转型升级的重要基础</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9115" y="1499189"/>
            <a:ext cx="10993753" cy="4899591"/>
            <a:chOff x="885246" y="2232038"/>
            <a:chExt cx="10408280" cy="4089436"/>
          </a:xfrm>
        </p:grpSpPr>
        <p:grpSp>
          <p:nvGrpSpPr>
            <p:cNvPr id="39" name="iślíďê"/>
            <p:cNvGrpSpPr/>
            <p:nvPr/>
          </p:nvGrpSpPr>
          <p:grpSpPr>
            <a:xfrm>
              <a:off x="885246" y="4193517"/>
              <a:ext cx="2845059" cy="2127957"/>
              <a:chOff x="660400" y="3645313"/>
              <a:chExt cx="2845059" cy="2127957"/>
            </a:xfrm>
          </p:grpSpPr>
          <p:sp>
            <p:nvSpPr>
              <p:cNvPr id="43" name="íŝľïḋe"/>
              <p:cNvSpPr/>
              <p:nvPr/>
            </p:nvSpPr>
            <p:spPr bwMode="auto">
              <a:xfrm>
                <a:off x="660400" y="4222485"/>
                <a:ext cx="2845059" cy="155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基础组件供给取得突破，标准引领作用显著增强，“十四五”期间制定125项重点领域国家标准。</a:t>
                </a:r>
              </a:p>
            </p:txBody>
          </p:sp>
          <p:sp>
            <p:nvSpPr>
              <p:cNvPr id="44" name="ïšľïde"/>
              <p:cNvSpPr txBox="1"/>
              <p:nvPr/>
            </p:nvSpPr>
            <p:spPr bwMode="auto">
              <a:xfrm>
                <a:off x="660400" y="3645313"/>
                <a:ext cx="2844800" cy="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产业基础实现新提升</a:t>
                </a:r>
              </a:p>
            </p:txBody>
          </p:sp>
        </p:grpSp>
        <p:grpSp>
          <p:nvGrpSpPr>
            <p:cNvPr id="25" name="îṧḻïďe"/>
            <p:cNvGrpSpPr/>
            <p:nvPr/>
          </p:nvGrpSpPr>
          <p:grpSpPr>
            <a:xfrm>
              <a:off x="4386835" y="4246920"/>
              <a:ext cx="3312519" cy="1820556"/>
              <a:chOff x="373635" y="3698716"/>
              <a:chExt cx="3312519" cy="1820556"/>
            </a:xfrm>
          </p:grpSpPr>
          <p:sp>
            <p:nvSpPr>
              <p:cNvPr id="29" name="íṡľíḍe"/>
              <p:cNvSpPr/>
              <p:nvPr/>
            </p:nvSpPr>
            <p:spPr bwMode="auto">
              <a:xfrm>
                <a:off x="373635" y="4219178"/>
                <a:ext cx="3312519" cy="130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产业链短板弱项得到有效解决，基础软件、工业软件等关键软件供给能力显著提升。形成具有生态影响力的新兴领域软件产品，到2025年，工业APP突破100万个。</a:t>
                </a:r>
              </a:p>
            </p:txBody>
          </p:sp>
          <p:sp>
            <p:nvSpPr>
              <p:cNvPr id="30" name="ïṩḷïḑê"/>
              <p:cNvSpPr txBox="1"/>
              <p:nvPr/>
            </p:nvSpPr>
            <p:spPr bwMode="auto">
              <a:xfrm>
                <a:off x="736149" y="3698716"/>
                <a:ext cx="2844800" cy="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产业链达到新水平</a:t>
                </a:r>
                <a:endParaRPr lang="en-US" altLang="zh-CN" sz="2000" b="1" dirty="0"/>
              </a:p>
            </p:txBody>
          </p:sp>
        </p:grpSp>
        <p:sp>
          <p:nvSpPr>
            <p:cNvPr id="27" name="ïślîďè"/>
            <p:cNvSpPr/>
            <p:nvPr/>
          </p:nvSpPr>
          <p:spPr>
            <a:xfrm>
              <a:off x="5283078" y="2540537"/>
              <a:ext cx="1758456" cy="1610675"/>
            </a:xfrm>
            <a:custGeom>
              <a:avLst/>
              <a:gdLst>
                <a:gd name="connsiteX0" fmla="*/ 70237 w 873984"/>
                <a:gd name="connsiteY0" fmla="*/ 0 h 747387"/>
                <a:gd name="connsiteX1" fmla="*/ 803747 w 873984"/>
                <a:gd name="connsiteY1" fmla="*/ 0 h 747387"/>
                <a:gd name="connsiteX2" fmla="*/ 873984 w 873984"/>
                <a:gd name="connsiteY2" fmla="*/ 70237 h 747387"/>
                <a:gd name="connsiteX3" fmla="*/ 873984 w 873984"/>
                <a:gd name="connsiteY3" fmla="*/ 512548 h 747387"/>
                <a:gd name="connsiteX4" fmla="*/ 803747 w 873984"/>
                <a:gd name="connsiteY4" fmla="*/ 582785 h 747387"/>
                <a:gd name="connsiteX5" fmla="*/ 533703 w 873984"/>
                <a:gd name="connsiteY5" fmla="*/ 582785 h 747387"/>
                <a:gd name="connsiteX6" fmla="*/ 436992 w 873984"/>
                <a:gd name="connsiteY6" fmla="*/ 747387 h 747387"/>
                <a:gd name="connsiteX7" fmla="*/ 340281 w 873984"/>
                <a:gd name="connsiteY7" fmla="*/ 582785 h 747387"/>
                <a:gd name="connsiteX8" fmla="*/ 70237 w 873984"/>
                <a:gd name="connsiteY8" fmla="*/ 582785 h 747387"/>
                <a:gd name="connsiteX9" fmla="*/ 0 w 873984"/>
                <a:gd name="connsiteY9" fmla="*/ 512548 h 747387"/>
                <a:gd name="connsiteX10" fmla="*/ 0 w 873984"/>
                <a:gd name="connsiteY10" fmla="*/ 70237 h 747387"/>
                <a:gd name="connsiteX11" fmla="*/ 70237 w 873984"/>
                <a:gd name="connsiteY11" fmla="*/ 0 h 7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3984" h="747387">
                  <a:moveTo>
                    <a:pt x="70237" y="0"/>
                  </a:moveTo>
                  <a:lnTo>
                    <a:pt x="803747" y="0"/>
                  </a:lnTo>
                  <a:cubicBezTo>
                    <a:pt x="842538" y="0"/>
                    <a:pt x="873984" y="31446"/>
                    <a:pt x="873984" y="70237"/>
                  </a:cubicBezTo>
                  <a:lnTo>
                    <a:pt x="873984" y="512548"/>
                  </a:lnTo>
                  <a:cubicBezTo>
                    <a:pt x="873984" y="551339"/>
                    <a:pt x="842538" y="582785"/>
                    <a:pt x="803747" y="582785"/>
                  </a:cubicBezTo>
                  <a:lnTo>
                    <a:pt x="533703" y="582785"/>
                  </a:lnTo>
                  <a:lnTo>
                    <a:pt x="436992" y="747387"/>
                  </a:lnTo>
                  <a:lnTo>
                    <a:pt x="340281" y="582785"/>
                  </a:lnTo>
                  <a:lnTo>
                    <a:pt x="70237" y="582785"/>
                  </a:lnTo>
                  <a:cubicBezTo>
                    <a:pt x="31446" y="582785"/>
                    <a:pt x="0" y="551339"/>
                    <a:pt x="0" y="512548"/>
                  </a:cubicBezTo>
                  <a:lnTo>
                    <a:pt x="0" y="70237"/>
                  </a:lnTo>
                  <a:cubicBezTo>
                    <a:pt x="0" y="31446"/>
                    <a:pt x="31446" y="0"/>
                    <a:pt x="70237" y="0"/>
                  </a:cubicBezTo>
                  <a:close/>
                </a:path>
              </a:pathLst>
            </a:custGeom>
            <a:solidFill>
              <a:srgbClr val="8231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b="1" dirty="0"/>
                <a:t>100</a:t>
              </a:r>
              <a:r>
                <a:rPr lang="zh-CN" altLang="en-US" b="1" dirty="0"/>
                <a:t>万</a:t>
              </a:r>
            </a:p>
          </p:txBody>
        </p:sp>
        <p:grpSp>
          <p:nvGrpSpPr>
            <p:cNvPr id="10" name="íślîdè"/>
            <p:cNvGrpSpPr/>
            <p:nvPr/>
          </p:nvGrpSpPr>
          <p:grpSpPr>
            <a:xfrm>
              <a:off x="8448835" y="2950906"/>
              <a:ext cx="2556274" cy="1379170"/>
              <a:chOff x="8660981" y="2365709"/>
              <a:chExt cx="2556274" cy="1379170"/>
            </a:xfrm>
            <a:solidFill>
              <a:srgbClr val="82318E"/>
            </a:solidFill>
          </p:grpSpPr>
          <p:grpSp>
            <p:nvGrpSpPr>
              <p:cNvPr id="17" name="iṥliḋé"/>
              <p:cNvGrpSpPr/>
              <p:nvPr/>
            </p:nvGrpSpPr>
            <p:grpSpPr>
              <a:xfrm>
                <a:off x="8660981" y="2365709"/>
                <a:ext cx="2556274" cy="1103819"/>
                <a:chOff x="2566814" y="3127009"/>
                <a:chExt cx="2556275" cy="1103821"/>
              </a:xfrm>
              <a:grpFill/>
            </p:grpSpPr>
            <p:sp>
              <p:nvSpPr>
                <p:cNvPr id="22" name="ïSļîḓe"/>
                <p:cNvSpPr/>
                <p:nvPr/>
              </p:nvSpPr>
              <p:spPr bwMode="auto">
                <a:xfrm>
                  <a:off x="2566814" y="3233365"/>
                  <a:ext cx="2472667" cy="997465"/>
                </a:xfrm>
                <a:custGeom>
                  <a:avLst/>
                  <a:gdLst>
                    <a:gd name="T0" fmla="*/ 116 w 4473"/>
                    <a:gd name="T1" fmla="*/ 2186 h 2186"/>
                    <a:gd name="T2" fmla="*/ 737 w 4473"/>
                    <a:gd name="T3" fmla="*/ 737 h 2186"/>
                    <a:gd name="T4" fmla="*/ 2237 w 4473"/>
                    <a:gd name="T5" fmla="*/ 116 h 2186"/>
                    <a:gd name="T6" fmla="*/ 3737 w 4473"/>
                    <a:gd name="T7" fmla="*/ 737 h 2186"/>
                    <a:gd name="T8" fmla="*/ 4357 w 4473"/>
                    <a:gd name="T9" fmla="*/ 2186 h 2186"/>
                    <a:gd name="T10" fmla="*/ 4473 w 4473"/>
                    <a:gd name="T11" fmla="*/ 2186 h 2186"/>
                    <a:gd name="T12" fmla="*/ 3819 w 4473"/>
                    <a:gd name="T13" fmla="*/ 656 h 2186"/>
                    <a:gd name="T14" fmla="*/ 2237 w 4473"/>
                    <a:gd name="T15" fmla="*/ 0 h 2186"/>
                    <a:gd name="T16" fmla="*/ 655 w 4473"/>
                    <a:gd name="T17" fmla="*/ 656 h 2186"/>
                    <a:gd name="T18" fmla="*/ 0 w 4473"/>
                    <a:gd name="T19" fmla="*/ 2186 h 2186"/>
                    <a:gd name="T20" fmla="*/ 116 w 4473"/>
                    <a:gd name="T21" fmla="*/ 2186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3" h="2186">
                      <a:moveTo>
                        <a:pt x="116" y="2186"/>
                      </a:moveTo>
                      <a:cubicBezTo>
                        <a:pt x="129" y="1639"/>
                        <a:pt x="348" y="1126"/>
                        <a:pt x="737" y="737"/>
                      </a:cubicBezTo>
                      <a:cubicBezTo>
                        <a:pt x="1137" y="337"/>
                        <a:pt x="1670" y="116"/>
                        <a:pt x="2237" y="116"/>
                      </a:cubicBezTo>
                      <a:cubicBezTo>
                        <a:pt x="2803" y="116"/>
                        <a:pt x="3336" y="337"/>
                        <a:pt x="3737" y="737"/>
                      </a:cubicBezTo>
                      <a:cubicBezTo>
                        <a:pt x="4125" y="1126"/>
                        <a:pt x="4345" y="1639"/>
                        <a:pt x="4357" y="2186"/>
                      </a:cubicBezTo>
                      <a:cubicBezTo>
                        <a:pt x="4473" y="2186"/>
                        <a:pt x="4473" y="2186"/>
                        <a:pt x="4473" y="2186"/>
                      </a:cubicBezTo>
                      <a:cubicBezTo>
                        <a:pt x="4460" y="1608"/>
                        <a:pt x="4229" y="1066"/>
                        <a:pt x="3819" y="656"/>
                      </a:cubicBezTo>
                      <a:cubicBezTo>
                        <a:pt x="3396" y="233"/>
                        <a:pt x="2834" y="0"/>
                        <a:pt x="2237" y="0"/>
                      </a:cubicBezTo>
                      <a:cubicBezTo>
                        <a:pt x="1639" y="0"/>
                        <a:pt x="1077" y="233"/>
                        <a:pt x="655" y="656"/>
                      </a:cubicBezTo>
                      <a:cubicBezTo>
                        <a:pt x="245" y="1066"/>
                        <a:pt x="13" y="1608"/>
                        <a:pt x="0" y="2186"/>
                      </a:cubicBezTo>
                      <a:lnTo>
                        <a:pt x="116" y="2186"/>
                      </a:lnTo>
                      <a:close/>
                    </a:path>
                  </a:pathLst>
                </a:custGeom>
                <a:grp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3" name="ïṩļiḋe"/>
                <p:cNvSpPr/>
                <p:nvPr/>
              </p:nvSpPr>
              <p:spPr bwMode="auto">
                <a:xfrm>
                  <a:off x="2728026" y="3127009"/>
                  <a:ext cx="2395063" cy="1092616"/>
                </a:xfrm>
                <a:custGeom>
                  <a:avLst/>
                  <a:gdLst>
                    <a:gd name="T0" fmla="*/ 3390 w 6837"/>
                    <a:gd name="T1" fmla="*/ 0 h 3119"/>
                    <a:gd name="T2" fmla="*/ 6406 w 6837"/>
                    <a:gd name="T3" fmla="*/ 1736 h 3119"/>
                    <a:gd name="T4" fmla="*/ 5878 w 6837"/>
                    <a:gd name="T5" fmla="*/ 2039 h 3119"/>
                    <a:gd name="T6" fmla="*/ 5112 w 6837"/>
                    <a:gd name="T7" fmla="*/ 445 h 3119"/>
                    <a:gd name="T8" fmla="*/ 5160 w 6837"/>
                    <a:gd name="T9" fmla="*/ 472 h 3119"/>
                    <a:gd name="T10" fmla="*/ 431 w 6837"/>
                    <a:gd name="T11" fmla="*/ 1736 h 3119"/>
                    <a:gd name="T12" fmla="*/ 2030 w 6837"/>
                    <a:gd name="T13" fmla="*/ 972 h 3119"/>
                    <a:gd name="T14" fmla="*/ 1982 w 6837"/>
                    <a:gd name="T15" fmla="*/ 999 h 3119"/>
                    <a:gd name="T16" fmla="*/ 3087 w 6837"/>
                    <a:gd name="T17" fmla="*/ 15 h 3119"/>
                    <a:gd name="T18" fmla="*/ 3111 w 6837"/>
                    <a:gd name="T19" fmla="*/ 247 h 3119"/>
                    <a:gd name="T20" fmla="*/ 2676 w 6837"/>
                    <a:gd name="T21" fmla="*/ 80 h 3119"/>
                    <a:gd name="T22" fmla="*/ 2456 w 6837"/>
                    <a:gd name="T23" fmla="*/ 380 h 3119"/>
                    <a:gd name="T24" fmla="*/ 2403 w 6837"/>
                    <a:gd name="T25" fmla="*/ 397 h 3119"/>
                    <a:gd name="T26" fmla="*/ 2047 w 6837"/>
                    <a:gd name="T27" fmla="*/ 285 h 3119"/>
                    <a:gd name="T28" fmla="*/ 2141 w 6837"/>
                    <a:gd name="T29" fmla="*/ 498 h 3119"/>
                    <a:gd name="T30" fmla="*/ 3725 w 6837"/>
                    <a:gd name="T31" fmla="*/ 247 h 3119"/>
                    <a:gd name="T32" fmla="*/ 4159 w 6837"/>
                    <a:gd name="T33" fmla="*/ 80 h 3119"/>
                    <a:gd name="T34" fmla="*/ 4111 w 6837"/>
                    <a:gd name="T35" fmla="*/ 309 h 3119"/>
                    <a:gd name="T36" fmla="*/ 4453 w 6837"/>
                    <a:gd name="T37" fmla="*/ 159 h 3119"/>
                    <a:gd name="T38" fmla="*/ 4506 w 6837"/>
                    <a:gd name="T39" fmla="*/ 176 h 3119"/>
                    <a:gd name="T40" fmla="*/ 4694 w 6837"/>
                    <a:gd name="T41" fmla="*/ 498 h 3119"/>
                    <a:gd name="T42" fmla="*/ 6837 w 6837"/>
                    <a:gd name="T43" fmla="*/ 3093 h 3119"/>
                    <a:gd name="T44" fmla="*/ 6605 w 6837"/>
                    <a:gd name="T45" fmla="*/ 3119 h 3119"/>
                    <a:gd name="T46" fmla="*/ 6772 w 6837"/>
                    <a:gd name="T47" fmla="*/ 2686 h 3119"/>
                    <a:gd name="T48" fmla="*/ 6782 w 6837"/>
                    <a:gd name="T49" fmla="*/ 2740 h 3119"/>
                    <a:gd name="T50" fmla="*/ 6454 w 6837"/>
                    <a:gd name="T51" fmla="*/ 2411 h 3119"/>
                    <a:gd name="T52" fmla="*/ 6567 w 6837"/>
                    <a:gd name="T53" fmla="*/ 2056 h 3119"/>
                    <a:gd name="T54" fmla="*/ 6353 w 6837"/>
                    <a:gd name="T55" fmla="*/ 2152 h 3119"/>
                    <a:gd name="T56" fmla="*/ 1450 w 6837"/>
                    <a:gd name="T57" fmla="*/ 619 h 3119"/>
                    <a:gd name="T58" fmla="*/ 1585 w 6837"/>
                    <a:gd name="T59" fmla="*/ 808 h 3119"/>
                    <a:gd name="T60" fmla="*/ 1125 w 6837"/>
                    <a:gd name="T61" fmla="*/ 877 h 3119"/>
                    <a:gd name="T62" fmla="*/ 1079 w 6837"/>
                    <a:gd name="T63" fmla="*/ 1245 h 3119"/>
                    <a:gd name="T64" fmla="*/ 1041 w 6837"/>
                    <a:gd name="T65" fmla="*/ 1286 h 3119"/>
                    <a:gd name="T66" fmla="*/ 677 w 6837"/>
                    <a:gd name="T67" fmla="*/ 1362 h 3119"/>
                    <a:gd name="T68" fmla="*/ 864 w 6837"/>
                    <a:gd name="T69" fmla="*/ 1501 h 3119"/>
                    <a:gd name="T70" fmla="*/ 6009 w 6837"/>
                    <a:gd name="T71" fmla="*/ 1552 h 3119"/>
                    <a:gd name="T72" fmla="*/ 6011 w 6837"/>
                    <a:gd name="T73" fmla="*/ 1178 h 3119"/>
                    <a:gd name="T74" fmla="*/ 5835 w 6837"/>
                    <a:gd name="T75" fmla="*/ 1333 h 3119"/>
                    <a:gd name="T76" fmla="*/ 5720 w 6837"/>
                    <a:gd name="T77" fmla="*/ 883 h 3119"/>
                    <a:gd name="T78" fmla="*/ 5762 w 6837"/>
                    <a:gd name="T79" fmla="*/ 921 h 3119"/>
                    <a:gd name="T80" fmla="*/ 5301 w 6837"/>
                    <a:gd name="T81" fmla="*/ 844 h 3119"/>
                    <a:gd name="T82" fmla="*/ 238 w 6837"/>
                    <a:gd name="T83" fmla="*/ 3062 h 3119"/>
                    <a:gd name="T84" fmla="*/ 233 w 6837"/>
                    <a:gd name="T85" fmla="*/ 3119 h 3119"/>
                    <a:gd name="T86" fmla="*/ 65 w 6837"/>
                    <a:gd name="T87" fmla="*/ 2686 h 3119"/>
                    <a:gd name="T88" fmla="*/ 292 w 6837"/>
                    <a:gd name="T89" fmla="*/ 2733 h 3119"/>
                    <a:gd name="T90" fmla="*/ 144 w 6837"/>
                    <a:gd name="T91" fmla="*/ 2392 h 3119"/>
                    <a:gd name="T92" fmla="*/ 506 w 6837"/>
                    <a:gd name="T93" fmla="*/ 2101 h 3119"/>
                    <a:gd name="T94" fmla="*/ 482 w 6837"/>
                    <a:gd name="T95" fmla="*/ 2152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37" h="3119">
                      <a:moveTo>
                        <a:pt x="3446" y="609"/>
                      </a:moveTo>
                      <a:lnTo>
                        <a:pt x="3390" y="609"/>
                      </a:lnTo>
                      <a:lnTo>
                        <a:pt x="3390" y="0"/>
                      </a:lnTo>
                      <a:lnTo>
                        <a:pt x="3446" y="0"/>
                      </a:lnTo>
                      <a:lnTo>
                        <a:pt x="3446" y="609"/>
                      </a:lnTo>
                      <a:close/>
                      <a:moveTo>
                        <a:pt x="6406" y="1736"/>
                      </a:moveTo>
                      <a:lnTo>
                        <a:pt x="6379" y="1688"/>
                      </a:lnTo>
                      <a:lnTo>
                        <a:pt x="5850" y="1992"/>
                      </a:lnTo>
                      <a:lnTo>
                        <a:pt x="5878" y="2039"/>
                      </a:lnTo>
                      <a:lnTo>
                        <a:pt x="6406" y="1736"/>
                      </a:lnTo>
                      <a:close/>
                      <a:moveTo>
                        <a:pt x="5160" y="472"/>
                      </a:moveTo>
                      <a:lnTo>
                        <a:pt x="5112" y="445"/>
                      </a:lnTo>
                      <a:lnTo>
                        <a:pt x="4807" y="972"/>
                      </a:lnTo>
                      <a:lnTo>
                        <a:pt x="4855" y="999"/>
                      </a:lnTo>
                      <a:lnTo>
                        <a:pt x="5160" y="472"/>
                      </a:lnTo>
                      <a:close/>
                      <a:moveTo>
                        <a:pt x="987" y="1992"/>
                      </a:moveTo>
                      <a:lnTo>
                        <a:pt x="458" y="1688"/>
                      </a:lnTo>
                      <a:lnTo>
                        <a:pt x="431" y="1736"/>
                      </a:lnTo>
                      <a:lnTo>
                        <a:pt x="958" y="2039"/>
                      </a:lnTo>
                      <a:lnTo>
                        <a:pt x="987" y="1992"/>
                      </a:lnTo>
                      <a:close/>
                      <a:moveTo>
                        <a:pt x="2030" y="972"/>
                      </a:moveTo>
                      <a:lnTo>
                        <a:pt x="1726" y="445"/>
                      </a:lnTo>
                      <a:lnTo>
                        <a:pt x="1678" y="472"/>
                      </a:lnTo>
                      <a:lnTo>
                        <a:pt x="1982" y="999"/>
                      </a:lnTo>
                      <a:lnTo>
                        <a:pt x="2030" y="972"/>
                      </a:lnTo>
                      <a:close/>
                      <a:moveTo>
                        <a:pt x="3111" y="247"/>
                      </a:moveTo>
                      <a:lnTo>
                        <a:pt x="3087" y="15"/>
                      </a:lnTo>
                      <a:lnTo>
                        <a:pt x="3032" y="22"/>
                      </a:lnTo>
                      <a:lnTo>
                        <a:pt x="3056" y="254"/>
                      </a:lnTo>
                      <a:lnTo>
                        <a:pt x="3111" y="247"/>
                      </a:lnTo>
                      <a:close/>
                      <a:moveTo>
                        <a:pt x="2781" y="297"/>
                      </a:moveTo>
                      <a:lnTo>
                        <a:pt x="2731" y="70"/>
                      </a:lnTo>
                      <a:lnTo>
                        <a:pt x="2676" y="80"/>
                      </a:lnTo>
                      <a:lnTo>
                        <a:pt x="2726" y="309"/>
                      </a:lnTo>
                      <a:lnTo>
                        <a:pt x="2781" y="297"/>
                      </a:lnTo>
                      <a:close/>
                      <a:moveTo>
                        <a:pt x="2456" y="380"/>
                      </a:moveTo>
                      <a:lnTo>
                        <a:pt x="2384" y="159"/>
                      </a:lnTo>
                      <a:lnTo>
                        <a:pt x="2331" y="176"/>
                      </a:lnTo>
                      <a:lnTo>
                        <a:pt x="2403" y="397"/>
                      </a:lnTo>
                      <a:lnTo>
                        <a:pt x="2456" y="380"/>
                      </a:lnTo>
                      <a:close/>
                      <a:moveTo>
                        <a:pt x="2141" y="498"/>
                      </a:moveTo>
                      <a:lnTo>
                        <a:pt x="2047" y="285"/>
                      </a:lnTo>
                      <a:lnTo>
                        <a:pt x="1996" y="307"/>
                      </a:lnTo>
                      <a:lnTo>
                        <a:pt x="2092" y="520"/>
                      </a:lnTo>
                      <a:lnTo>
                        <a:pt x="2141" y="498"/>
                      </a:lnTo>
                      <a:close/>
                      <a:moveTo>
                        <a:pt x="3805" y="22"/>
                      </a:moveTo>
                      <a:lnTo>
                        <a:pt x="3749" y="15"/>
                      </a:lnTo>
                      <a:lnTo>
                        <a:pt x="3725" y="247"/>
                      </a:lnTo>
                      <a:lnTo>
                        <a:pt x="3781" y="254"/>
                      </a:lnTo>
                      <a:lnTo>
                        <a:pt x="3805" y="22"/>
                      </a:lnTo>
                      <a:close/>
                      <a:moveTo>
                        <a:pt x="4159" y="80"/>
                      </a:moveTo>
                      <a:lnTo>
                        <a:pt x="4104" y="70"/>
                      </a:lnTo>
                      <a:lnTo>
                        <a:pt x="4056" y="297"/>
                      </a:lnTo>
                      <a:lnTo>
                        <a:pt x="4111" y="309"/>
                      </a:lnTo>
                      <a:lnTo>
                        <a:pt x="4159" y="80"/>
                      </a:lnTo>
                      <a:close/>
                      <a:moveTo>
                        <a:pt x="4506" y="176"/>
                      </a:moveTo>
                      <a:lnTo>
                        <a:pt x="4453" y="159"/>
                      </a:lnTo>
                      <a:lnTo>
                        <a:pt x="4381" y="380"/>
                      </a:lnTo>
                      <a:lnTo>
                        <a:pt x="4434" y="397"/>
                      </a:lnTo>
                      <a:lnTo>
                        <a:pt x="4506" y="176"/>
                      </a:lnTo>
                      <a:close/>
                      <a:moveTo>
                        <a:pt x="4840" y="307"/>
                      </a:moveTo>
                      <a:lnTo>
                        <a:pt x="4790" y="285"/>
                      </a:lnTo>
                      <a:lnTo>
                        <a:pt x="4694" y="498"/>
                      </a:lnTo>
                      <a:lnTo>
                        <a:pt x="4746" y="520"/>
                      </a:lnTo>
                      <a:lnTo>
                        <a:pt x="4840" y="307"/>
                      </a:lnTo>
                      <a:close/>
                      <a:moveTo>
                        <a:pt x="6837" y="3093"/>
                      </a:moveTo>
                      <a:lnTo>
                        <a:pt x="6830" y="3038"/>
                      </a:lnTo>
                      <a:lnTo>
                        <a:pt x="6598" y="3062"/>
                      </a:lnTo>
                      <a:lnTo>
                        <a:pt x="6605" y="3119"/>
                      </a:lnTo>
                      <a:lnTo>
                        <a:pt x="6837" y="3093"/>
                      </a:lnTo>
                      <a:close/>
                      <a:moveTo>
                        <a:pt x="6782" y="2740"/>
                      </a:moveTo>
                      <a:lnTo>
                        <a:pt x="6772" y="2686"/>
                      </a:lnTo>
                      <a:lnTo>
                        <a:pt x="6543" y="2733"/>
                      </a:lnTo>
                      <a:lnTo>
                        <a:pt x="6555" y="2788"/>
                      </a:lnTo>
                      <a:lnTo>
                        <a:pt x="6782" y="2740"/>
                      </a:lnTo>
                      <a:close/>
                      <a:moveTo>
                        <a:pt x="6694" y="2392"/>
                      </a:moveTo>
                      <a:lnTo>
                        <a:pt x="6676" y="2339"/>
                      </a:lnTo>
                      <a:lnTo>
                        <a:pt x="6454" y="2411"/>
                      </a:lnTo>
                      <a:lnTo>
                        <a:pt x="6471" y="2464"/>
                      </a:lnTo>
                      <a:lnTo>
                        <a:pt x="6694" y="2392"/>
                      </a:lnTo>
                      <a:close/>
                      <a:moveTo>
                        <a:pt x="6567" y="2056"/>
                      </a:moveTo>
                      <a:lnTo>
                        <a:pt x="6545" y="2007"/>
                      </a:lnTo>
                      <a:lnTo>
                        <a:pt x="6331" y="2101"/>
                      </a:lnTo>
                      <a:lnTo>
                        <a:pt x="6353" y="2152"/>
                      </a:lnTo>
                      <a:lnTo>
                        <a:pt x="6567" y="2056"/>
                      </a:lnTo>
                      <a:close/>
                      <a:moveTo>
                        <a:pt x="1585" y="808"/>
                      </a:moveTo>
                      <a:lnTo>
                        <a:pt x="1450" y="619"/>
                      </a:lnTo>
                      <a:lnTo>
                        <a:pt x="1404" y="651"/>
                      </a:lnTo>
                      <a:lnTo>
                        <a:pt x="1539" y="841"/>
                      </a:lnTo>
                      <a:lnTo>
                        <a:pt x="1585" y="808"/>
                      </a:lnTo>
                      <a:close/>
                      <a:moveTo>
                        <a:pt x="1320" y="1013"/>
                      </a:moveTo>
                      <a:lnTo>
                        <a:pt x="1166" y="839"/>
                      </a:lnTo>
                      <a:lnTo>
                        <a:pt x="1125" y="877"/>
                      </a:lnTo>
                      <a:lnTo>
                        <a:pt x="1279" y="1050"/>
                      </a:lnTo>
                      <a:lnTo>
                        <a:pt x="1320" y="1013"/>
                      </a:lnTo>
                      <a:close/>
                      <a:moveTo>
                        <a:pt x="1079" y="1245"/>
                      </a:moveTo>
                      <a:lnTo>
                        <a:pt x="908" y="1088"/>
                      </a:lnTo>
                      <a:lnTo>
                        <a:pt x="870" y="1129"/>
                      </a:lnTo>
                      <a:lnTo>
                        <a:pt x="1041" y="1286"/>
                      </a:lnTo>
                      <a:lnTo>
                        <a:pt x="1079" y="1245"/>
                      </a:lnTo>
                      <a:close/>
                      <a:moveTo>
                        <a:pt x="864" y="1501"/>
                      </a:moveTo>
                      <a:lnTo>
                        <a:pt x="677" y="1362"/>
                      </a:lnTo>
                      <a:lnTo>
                        <a:pt x="643" y="1407"/>
                      </a:lnTo>
                      <a:lnTo>
                        <a:pt x="831" y="1547"/>
                      </a:lnTo>
                      <a:lnTo>
                        <a:pt x="864" y="1501"/>
                      </a:lnTo>
                      <a:close/>
                      <a:moveTo>
                        <a:pt x="6232" y="1461"/>
                      </a:moveTo>
                      <a:lnTo>
                        <a:pt x="6199" y="1415"/>
                      </a:lnTo>
                      <a:lnTo>
                        <a:pt x="6009" y="1552"/>
                      </a:lnTo>
                      <a:lnTo>
                        <a:pt x="6042" y="1596"/>
                      </a:lnTo>
                      <a:lnTo>
                        <a:pt x="6232" y="1461"/>
                      </a:lnTo>
                      <a:close/>
                      <a:moveTo>
                        <a:pt x="6011" y="1178"/>
                      </a:moveTo>
                      <a:lnTo>
                        <a:pt x="5974" y="1137"/>
                      </a:lnTo>
                      <a:lnTo>
                        <a:pt x="5799" y="1291"/>
                      </a:lnTo>
                      <a:lnTo>
                        <a:pt x="5835" y="1333"/>
                      </a:lnTo>
                      <a:lnTo>
                        <a:pt x="6011" y="1178"/>
                      </a:lnTo>
                      <a:close/>
                      <a:moveTo>
                        <a:pt x="5762" y="921"/>
                      </a:moveTo>
                      <a:lnTo>
                        <a:pt x="5720" y="883"/>
                      </a:lnTo>
                      <a:lnTo>
                        <a:pt x="5563" y="1056"/>
                      </a:lnTo>
                      <a:lnTo>
                        <a:pt x="5602" y="1093"/>
                      </a:lnTo>
                      <a:lnTo>
                        <a:pt x="5762" y="921"/>
                      </a:lnTo>
                      <a:close/>
                      <a:moveTo>
                        <a:pt x="5486" y="691"/>
                      </a:moveTo>
                      <a:lnTo>
                        <a:pt x="5442" y="658"/>
                      </a:lnTo>
                      <a:lnTo>
                        <a:pt x="5301" y="844"/>
                      </a:lnTo>
                      <a:lnTo>
                        <a:pt x="5348" y="878"/>
                      </a:lnTo>
                      <a:lnTo>
                        <a:pt x="5486" y="691"/>
                      </a:lnTo>
                      <a:close/>
                      <a:moveTo>
                        <a:pt x="238" y="3062"/>
                      </a:moveTo>
                      <a:lnTo>
                        <a:pt x="5" y="3038"/>
                      </a:lnTo>
                      <a:lnTo>
                        <a:pt x="0" y="3093"/>
                      </a:lnTo>
                      <a:lnTo>
                        <a:pt x="233" y="3119"/>
                      </a:lnTo>
                      <a:lnTo>
                        <a:pt x="238" y="3062"/>
                      </a:lnTo>
                      <a:close/>
                      <a:moveTo>
                        <a:pt x="292" y="2733"/>
                      </a:moveTo>
                      <a:lnTo>
                        <a:pt x="65" y="2686"/>
                      </a:lnTo>
                      <a:lnTo>
                        <a:pt x="53" y="2740"/>
                      </a:lnTo>
                      <a:lnTo>
                        <a:pt x="282" y="2788"/>
                      </a:lnTo>
                      <a:lnTo>
                        <a:pt x="292" y="2733"/>
                      </a:lnTo>
                      <a:close/>
                      <a:moveTo>
                        <a:pt x="383" y="2411"/>
                      </a:moveTo>
                      <a:lnTo>
                        <a:pt x="161" y="2339"/>
                      </a:lnTo>
                      <a:lnTo>
                        <a:pt x="144" y="2392"/>
                      </a:lnTo>
                      <a:lnTo>
                        <a:pt x="366" y="2464"/>
                      </a:lnTo>
                      <a:lnTo>
                        <a:pt x="383" y="2411"/>
                      </a:lnTo>
                      <a:close/>
                      <a:moveTo>
                        <a:pt x="506" y="2101"/>
                      </a:moveTo>
                      <a:lnTo>
                        <a:pt x="292" y="2007"/>
                      </a:lnTo>
                      <a:lnTo>
                        <a:pt x="270" y="2056"/>
                      </a:lnTo>
                      <a:lnTo>
                        <a:pt x="482" y="2152"/>
                      </a:lnTo>
                      <a:lnTo>
                        <a:pt x="506" y="2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18" name="íşḷidê"/>
              <p:cNvGrpSpPr/>
              <p:nvPr/>
            </p:nvGrpSpPr>
            <p:grpSpPr>
              <a:xfrm>
                <a:off x="9340539" y="2816549"/>
                <a:ext cx="796563" cy="928330"/>
                <a:chOff x="9340539" y="2710435"/>
                <a:chExt cx="796563" cy="928330"/>
              </a:xfrm>
              <a:grpFill/>
            </p:grpSpPr>
            <p:sp>
              <p:nvSpPr>
                <p:cNvPr id="19" name="i$1ídè"/>
                <p:cNvSpPr/>
                <p:nvPr/>
              </p:nvSpPr>
              <p:spPr bwMode="auto">
                <a:xfrm rot="1769424">
                  <a:off x="9895080" y="3300344"/>
                  <a:ext cx="172003" cy="171301"/>
                </a:xfrm>
                <a:custGeom>
                  <a:avLst/>
                  <a:gdLst>
                    <a:gd name="T0" fmla="*/ 8 w 287"/>
                    <a:gd name="T1" fmla="*/ 130 h 287"/>
                    <a:gd name="T2" fmla="*/ 131 w 287"/>
                    <a:gd name="T3" fmla="*/ 279 h 287"/>
                    <a:gd name="T4" fmla="*/ 279 w 287"/>
                    <a:gd name="T5" fmla="*/ 156 h 287"/>
                    <a:gd name="T6" fmla="*/ 156 w 287"/>
                    <a:gd name="T7" fmla="*/ 8 h 287"/>
                    <a:gd name="T8" fmla="*/ 8 w 287"/>
                    <a:gd name="T9" fmla="*/ 130 h 287"/>
                    <a:gd name="T10" fmla="*/ 208 w 287"/>
                    <a:gd name="T11" fmla="*/ 150 h 287"/>
                    <a:gd name="T12" fmla="*/ 137 w 287"/>
                    <a:gd name="T13" fmla="*/ 208 h 287"/>
                    <a:gd name="T14" fmla="*/ 79 w 287"/>
                    <a:gd name="T15" fmla="*/ 137 h 287"/>
                    <a:gd name="T16" fmla="*/ 150 w 287"/>
                    <a:gd name="T17" fmla="*/ 79 h 287"/>
                    <a:gd name="T18" fmla="*/ 208 w 287"/>
                    <a:gd name="T19" fmla="*/ 15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87">
                      <a:moveTo>
                        <a:pt x="8" y="130"/>
                      </a:moveTo>
                      <a:cubicBezTo>
                        <a:pt x="0" y="206"/>
                        <a:pt x="55" y="272"/>
                        <a:pt x="131" y="279"/>
                      </a:cubicBezTo>
                      <a:cubicBezTo>
                        <a:pt x="206" y="287"/>
                        <a:pt x="272" y="232"/>
                        <a:pt x="279" y="156"/>
                      </a:cubicBezTo>
                      <a:cubicBezTo>
                        <a:pt x="287" y="81"/>
                        <a:pt x="232" y="15"/>
                        <a:pt x="156" y="8"/>
                      </a:cubicBezTo>
                      <a:cubicBezTo>
                        <a:pt x="81" y="0"/>
                        <a:pt x="15" y="55"/>
                        <a:pt x="8" y="130"/>
                      </a:cubicBezTo>
                      <a:close/>
                      <a:moveTo>
                        <a:pt x="208" y="150"/>
                      </a:moveTo>
                      <a:cubicBezTo>
                        <a:pt x="205" y="185"/>
                        <a:pt x="173" y="212"/>
                        <a:pt x="137" y="208"/>
                      </a:cubicBezTo>
                      <a:cubicBezTo>
                        <a:pt x="102" y="205"/>
                        <a:pt x="75" y="173"/>
                        <a:pt x="79" y="137"/>
                      </a:cubicBezTo>
                      <a:cubicBezTo>
                        <a:pt x="82" y="102"/>
                        <a:pt x="114" y="75"/>
                        <a:pt x="150" y="79"/>
                      </a:cubicBezTo>
                      <a:cubicBezTo>
                        <a:pt x="185" y="82"/>
                        <a:pt x="212" y="114"/>
                        <a:pt x="208"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0" name="îSľíḑe"/>
                <p:cNvSpPr/>
                <p:nvPr/>
              </p:nvSpPr>
              <p:spPr bwMode="auto">
                <a:xfrm rot="1769424">
                  <a:off x="9340539" y="2710435"/>
                  <a:ext cx="774183" cy="485529"/>
                </a:xfrm>
                <a:custGeom>
                  <a:avLst/>
                  <a:gdLst>
                    <a:gd name="T0" fmla="*/ 1292 w 1292"/>
                    <a:gd name="T1" fmla="*/ 711 h 813"/>
                    <a:gd name="T2" fmla="*/ 0 w 1292"/>
                    <a:gd name="T3" fmla="*/ 0 h 813"/>
                    <a:gd name="T4" fmla="*/ 1230 w 1292"/>
                    <a:gd name="T5" fmla="*/ 813 h 813"/>
                    <a:gd name="T6" fmla="*/ 1292 w 1292"/>
                    <a:gd name="T7" fmla="*/ 711 h 813"/>
                  </a:gdLst>
                  <a:ahLst/>
                  <a:cxnLst>
                    <a:cxn ang="0">
                      <a:pos x="T0" y="T1"/>
                    </a:cxn>
                    <a:cxn ang="0">
                      <a:pos x="T2" y="T3"/>
                    </a:cxn>
                    <a:cxn ang="0">
                      <a:pos x="T4" y="T5"/>
                    </a:cxn>
                    <a:cxn ang="0">
                      <a:pos x="T6" y="T7"/>
                    </a:cxn>
                  </a:cxnLst>
                  <a:rect l="0" t="0" r="r" b="b"/>
                  <a:pathLst>
                    <a:path w="1292" h="813">
                      <a:moveTo>
                        <a:pt x="1292" y="711"/>
                      </a:moveTo>
                      <a:cubicBezTo>
                        <a:pt x="0" y="0"/>
                        <a:pt x="0" y="0"/>
                        <a:pt x="0" y="0"/>
                      </a:cubicBezTo>
                      <a:cubicBezTo>
                        <a:pt x="1230" y="813"/>
                        <a:pt x="1230" y="813"/>
                        <a:pt x="1230" y="813"/>
                      </a:cubicBezTo>
                      <a:cubicBezTo>
                        <a:pt x="1234" y="770"/>
                        <a:pt x="1258" y="733"/>
                        <a:pt x="1292"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1" name="íš1iḓe"/>
                <p:cNvSpPr/>
                <p:nvPr/>
              </p:nvSpPr>
              <p:spPr bwMode="auto">
                <a:xfrm rot="1769424">
                  <a:off x="9939878" y="3473419"/>
                  <a:ext cx="197224" cy="165346"/>
                </a:xfrm>
                <a:custGeom>
                  <a:avLst/>
                  <a:gdLst>
                    <a:gd name="T0" fmla="*/ 0 w 329"/>
                    <a:gd name="T1" fmla="*/ 119 h 277"/>
                    <a:gd name="T2" fmla="*/ 238 w 329"/>
                    <a:gd name="T3" fmla="*/ 277 h 277"/>
                    <a:gd name="T4" fmla="*/ 247 w 329"/>
                    <a:gd name="T5" fmla="*/ 183 h 277"/>
                    <a:gd name="T6" fmla="*/ 329 w 329"/>
                    <a:gd name="T7" fmla="*/ 142 h 277"/>
                    <a:gd name="T8" fmla="*/ 71 w 329"/>
                    <a:gd name="T9" fmla="*/ 0 h 277"/>
                    <a:gd name="T10" fmla="*/ 70 w 329"/>
                    <a:gd name="T11" fmla="*/ 12 h 277"/>
                    <a:gd name="T12" fmla="*/ 0 w 329"/>
                    <a:gd name="T13" fmla="*/ 119 h 277"/>
                  </a:gdLst>
                  <a:ahLst/>
                  <a:cxnLst>
                    <a:cxn ang="0">
                      <a:pos x="T0" y="T1"/>
                    </a:cxn>
                    <a:cxn ang="0">
                      <a:pos x="T2" y="T3"/>
                    </a:cxn>
                    <a:cxn ang="0">
                      <a:pos x="T4" y="T5"/>
                    </a:cxn>
                    <a:cxn ang="0">
                      <a:pos x="T6" y="T7"/>
                    </a:cxn>
                    <a:cxn ang="0">
                      <a:pos x="T8" y="T9"/>
                    </a:cxn>
                    <a:cxn ang="0">
                      <a:pos x="T10" y="T11"/>
                    </a:cxn>
                    <a:cxn ang="0">
                      <a:pos x="T12" y="T13"/>
                    </a:cxn>
                  </a:cxnLst>
                  <a:rect l="0" t="0" r="r" b="b"/>
                  <a:pathLst>
                    <a:path w="329" h="277">
                      <a:moveTo>
                        <a:pt x="0" y="119"/>
                      </a:moveTo>
                      <a:cubicBezTo>
                        <a:pt x="238" y="277"/>
                        <a:pt x="238" y="277"/>
                        <a:pt x="238" y="277"/>
                      </a:cubicBezTo>
                      <a:cubicBezTo>
                        <a:pt x="247" y="183"/>
                        <a:pt x="247" y="183"/>
                        <a:pt x="247" y="183"/>
                      </a:cubicBezTo>
                      <a:cubicBezTo>
                        <a:pt x="329" y="142"/>
                        <a:pt x="329" y="142"/>
                        <a:pt x="329" y="142"/>
                      </a:cubicBezTo>
                      <a:cubicBezTo>
                        <a:pt x="71" y="0"/>
                        <a:pt x="71" y="0"/>
                        <a:pt x="71" y="0"/>
                      </a:cubicBezTo>
                      <a:cubicBezTo>
                        <a:pt x="71" y="4"/>
                        <a:pt x="71" y="8"/>
                        <a:pt x="70" y="12"/>
                      </a:cubicBezTo>
                      <a:cubicBezTo>
                        <a:pt x="66" y="59"/>
                        <a:pt x="38" y="98"/>
                        <a:pt x="0"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2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nvGrpSpPr>
            <p:cNvPr id="11" name="iŝ1iḋè"/>
            <p:cNvGrpSpPr/>
            <p:nvPr/>
          </p:nvGrpSpPr>
          <p:grpSpPr>
            <a:xfrm>
              <a:off x="8173386" y="4298457"/>
              <a:ext cx="3120140" cy="1717735"/>
              <a:chOff x="371832" y="3750253"/>
              <a:chExt cx="3120140" cy="1717735"/>
            </a:xfrm>
          </p:grpSpPr>
          <p:sp>
            <p:nvSpPr>
              <p:cNvPr id="15" name="ï$liḓè"/>
              <p:cNvSpPr/>
              <p:nvPr/>
            </p:nvSpPr>
            <p:spPr bwMode="auto">
              <a:xfrm>
                <a:off x="371832" y="4167894"/>
                <a:ext cx="3120140" cy="130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培育一批具有生态主导力和核心竞争力的骨干企业，建设2-3个有国际影响力的开源社区，高水平建成20家中国软件名园，软件市场化定价机制进一步完善，国际交流合作全面深化。</a:t>
                </a:r>
              </a:p>
            </p:txBody>
          </p:sp>
          <p:sp>
            <p:nvSpPr>
              <p:cNvPr id="16" name="îṩḷîḓe"/>
              <p:cNvSpPr txBox="1"/>
              <p:nvPr/>
            </p:nvSpPr>
            <p:spPr bwMode="auto">
              <a:xfrm>
                <a:off x="461409" y="3750253"/>
                <a:ext cx="2844800" cy="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生态培育获得新发展</a:t>
                </a:r>
              </a:p>
            </p:txBody>
          </p:sp>
        </p:grpSp>
        <p:grpSp>
          <p:nvGrpSpPr>
            <p:cNvPr id="12" name="ïṧļïḑe"/>
            <p:cNvGrpSpPr/>
            <p:nvPr/>
          </p:nvGrpSpPr>
          <p:grpSpPr>
            <a:xfrm>
              <a:off x="9370411" y="2232038"/>
              <a:ext cx="873984" cy="747387"/>
              <a:chOff x="9582557" y="1646841"/>
              <a:chExt cx="873984" cy="747387"/>
            </a:xfrm>
            <a:solidFill>
              <a:srgbClr val="82318E"/>
            </a:solidFill>
          </p:grpSpPr>
          <p:sp>
            <p:nvSpPr>
              <p:cNvPr id="13" name="íŝḻiḑê"/>
              <p:cNvSpPr/>
              <p:nvPr/>
            </p:nvSpPr>
            <p:spPr>
              <a:xfrm>
                <a:off x="9582557" y="1646841"/>
                <a:ext cx="873984" cy="747387"/>
              </a:xfrm>
              <a:custGeom>
                <a:avLst/>
                <a:gdLst>
                  <a:gd name="connsiteX0" fmla="*/ 70237 w 873984"/>
                  <a:gd name="connsiteY0" fmla="*/ 0 h 747387"/>
                  <a:gd name="connsiteX1" fmla="*/ 803747 w 873984"/>
                  <a:gd name="connsiteY1" fmla="*/ 0 h 747387"/>
                  <a:gd name="connsiteX2" fmla="*/ 873984 w 873984"/>
                  <a:gd name="connsiteY2" fmla="*/ 70237 h 747387"/>
                  <a:gd name="connsiteX3" fmla="*/ 873984 w 873984"/>
                  <a:gd name="connsiteY3" fmla="*/ 512548 h 747387"/>
                  <a:gd name="connsiteX4" fmla="*/ 803747 w 873984"/>
                  <a:gd name="connsiteY4" fmla="*/ 582785 h 747387"/>
                  <a:gd name="connsiteX5" fmla="*/ 533703 w 873984"/>
                  <a:gd name="connsiteY5" fmla="*/ 582785 h 747387"/>
                  <a:gd name="connsiteX6" fmla="*/ 436992 w 873984"/>
                  <a:gd name="connsiteY6" fmla="*/ 747387 h 747387"/>
                  <a:gd name="connsiteX7" fmla="*/ 340281 w 873984"/>
                  <a:gd name="connsiteY7" fmla="*/ 582785 h 747387"/>
                  <a:gd name="connsiteX8" fmla="*/ 70237 w 873984"/>
                  <a:gd name="connsiteY8" fmla="*/ 582785 h 747387"/>
                  <a:gd name="connsiteX9" fmla="*/ 0 w 873984"/>
                  <a:gd name="connsiteY9" fmla="*/ 512548 h 747387"/>
                  <a:gd name="connsiteX10" fmla="*/ 0 w 873984"/>
                  <a:gd name="connsiteY10" fmla="*/ 70237 h 747387"/>
                  <a:gd name="connsiteX11" fmla="*/ 70237 w 873984"/>
                  <a:gd name="connsiteY11" fmla="*/ 0 h 7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3984" h="747387">
                    <a:moveTo>
                      <a:pt x="70237" y="0"/>
                    </a:moveTo>
                    <a:lnTo>
                      <a:pt x="803747" y="0"/>
                    </a:lnTo>
                    <a:cubicBezTo>
                      <a:pt x="842538" y="0"/>
                      <a:pt x="873984" y="31446"/>
                      <a:pt x="873984" y="70237"/>
                    </a:cubicBezTo>
                    <a:lnTo>
                      <a:pt x="873984" y="512548"/>
                    </a:lnTo>
                    <a:cubicBezTo>
                      <a:pt x="873984" y="551339"/>
                      <a:pt x="842538" y="582785"/>
                      <a:pt x="803747" y="582785"/>
                    </a:cubicBezTo>
                    <a:lnTo>
                      <a:pt x="533703" y="582785"/>
                    </a:lnTo>
                    <a:lnTo>
                      <a:pt x="436992" y="747387"/>
                    </a:lnTo>
                    <a:lnTo>
                      <a:pt x="340281" y="582785"/>
                    </a:lnTo>
                    <a:lnTo>
                      <a:pt x="70237" y="582785"/>
                    </a:lnTo>
                    <a:cubicBezTo>
                      <a:pt x="31446" y="582785"/>
                      <a:pt x="0" y="551339"/>
                      <a:pt x="0" y="512548"/>
                    </a:cubicBezTo>
                    <a:lnTo>
                      <a:pt x="0" y="70237"/>
                    </a:lnTo>
                    <a:cubicBezTo>
                      <a:pt x="0" y="31446"/>
                      <a:pt x="31446" y="0"/>
                      <a:pt x="702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p:txBody>
          </p:sp>
          <p:sp>
            <p:nvSpPr>
              <p:cNvPr id="14" name="íŝļîḑe"/>
              <p:cNvSpPr/>
              <p:nvPr/>
            </p:nvSpPr>
            <p:spPr>
              <a:xfrm>
                <a:off x="9682870" y="1701999"/>
                <a:ext cx="711835" cy="518268"/>
              </a:xfrm>
              <a:prstGeom prst="rect">
                <a:avLst/>
              </a:prstGeom>
              <a:grpFill/>
            </p:spPr>
            <p:txBody>
              <a:bodyPr wrap="square" lIns="91440" tIns="45720" rIns="91440" bIns="45720" anchor="ctr" anchorCtr="0">
                <a:normAutofit/>
              </a:bodyPr>
              <a:lstStyle/>
              <a:p>
                <a:pPr algn="ctr"/>
                <a:r>
                  <a:rPr lang="en-US" altLang="zh-CN" sz="2000" b="1" dirty="0">
                    <a:solidFill>
                      <a:schemeClr val="lt1"/>
                    </a:solidFill>
                  </a:rPr>
                  <a:t>20</a:t>
                </a:r>
              </a:p>
            </p:txBody>
          </p:sp>
        </p:grpSp>
      </p:grpSp>
      <p:pic>
        <p:nvPicPr>
          <p:cNvPr id="55" name="图片 54" descr="303b32303234383732363bbbb7c8c6"/>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68045" y="1900555"/>
            <a:ext cx="2009775" cy="2009775"/>
          </a:xfrm>
          <a:prstGeom prst="rect">
            <a:avLst/>
          </a:prstGeom>
        </p:spPr>
      </p:pic>
      <p:sp>
        <p:nvSpPr>
          <p:cNvPr id="57" name="文本框 56"/>
          <p:cNvSpPr txBox="1"/>
          <p:nvPr/>
        </p:nvSpPr>
        <p:spPr>
          <a:xfrm>
            <a:off x="1614170" y="2613025"/>
            <a:ext cx="767715" cy="368300"/>
          </a:xfrm>
          <a:prstGeom prst="rect">
            <a:avLst/>
          </a:prstGeom>
          <a:noFill/>
        </p:spPr>
        <p:txBody>
          <a:bodyPr wrap="square" rtlCol="0">
            <a:spAutoFit/>
          </a:bodyPr>
          <a:lstStyle/>
          <a:p>
            <a:r>
              <a:rPr lang="en-US" altLang="zh-CN"/>
              <a:t>125</a:t>
            </a:r>
          </a:p>
        </p:txBody>
      </p:sp>
      <p:sp>
        <p:nvSpPr>
          <p:cNvPr id="4" name="TextBox 1"/>
          <p:cNvSpPr txBox="1"/>
          <p:nvPr/>
        </p:nvSpPr>
        <p:spPr>
          <a:xfrm>
            <a:off x="2312670" y="270510"/>
            <a:ext cx="8573770" cy="398780"/>
          </a:xfrm>
          <a:prstGeom prst="rect">
            <a:avLst/>
          </a:prstGeom>
          <a:noFill/>
        </p:spPr>
        <p:txBody>
          <a:bodyPr wrap="square" rtlCol="0">
            <a:spAutoFit/>
          </a:bodyPr>
          <a:lstStyle/>
          <a:p>
            <a:pPr algn="ct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软件和信息技术服务是建造业转型升级的重要基础</a:t>
            </a:r>
          </a:p>
        </p:txBody>
      </p:sp>
      <p:grpSp>
        <p:nvGrpSpPr>
          <p:cNvPr id="8" name="Group 9"/>
          <p:cNvGrpSpPr>
            <a:grpSpLocks noChangeAspect="1"/>
          </p:cNvGrpSpPr>
          <p:nvPr/>
        </p:nvGrpSpPr>
        <p:grpSpPr bwMode="auto">
          <a:xfrm>
            <a:off x="1614170" y="732155"/>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5"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6"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
        <p:nvSpPr>
          <p:cNvPr id="3" name="文本框 2"/>
          <p:cNvSpPr txBox="1"/>
          <p:nvPr/>
        </p:nvSpPr>
        <p:spPr>
          <a:xfrm>
            <a:off x="1697355" y="933450"/>
            <a:ext cx="7890510" cy="1014730"/>
          </a:xfrm>
          <a:prstGeom prst="rect">
            <a:avLst/>
          </a:prstGeom>
          <a:noFill/>
        </p:spPr>
        <p:txBody>
          <a:bodyPr wrap="square" rtlCol="0" anchor="t">
            <a:spAutoFit/>
          </a:bodyPr>
          <a:lstStyle/>
          <a:p>
            <a:r>
              <a:rPr lang="zh-CN" altLang="en-US"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《“十四五”软件和信息技术服务业发展规划》</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围绕高质量发展主题，聚焦产业基础高级化、产业链现代化，提出“四新”发展目标。到2025年：</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631950" y="1302385"/>
            <a:ext cx="7849235" cy="4237990"/>
            <a:chOff x="4673600" y="3099463"/>
            <a:chExt cx="3054745" cy="3226877"/>
          </a:xfrm>
        </p:grpSpPr>
        <p:grpSp>
          <p:nvGrpSpPr>
            <p:cNvPr id="25" name="îṧḻïďe"/>
            <p:cNvGrpSpPr/>
            <p:nvPr/>
          </p:nvGrpSpPr>
          <p:grpSpPr>
            <a:xfrm>
              <a:off x="4673600" y="4552201"/>
              <a:ext cx="3054745" cy="1774139"/>
              <a:chOff x="660400" y="4003997"/>
              <a:chExt cx="3054745" cy="1774139"/>
            </a:xfrm>
          </p:grpSpPr>
          <p:sp>
            <p:nvSpPr>
              <p:cNvPr id="29" name="íṡľíḍe"/>
              <p:cNvSpPr/>
              <p:nvPr/>
            </p:nvSpPr>
            <p:spPr bwMode="auto">
              <a:xfrm>
                <a:off x="660400" y="4478226"/>
                <a:ext cx="3054745" cy="129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增长潜力有效释放，发展质量明显提升，到2025年，规模以上企业软件业务收入突破14万亿元，年均增长12%以上。产业结构更加优化，综合实力迈上新台阶。</a:t>
                </a:r>
              </a:p>
            </p:txBody>
          </p:sp>
          <p:sp>
            <p:nvSpPr>
              <p:cNvPr id="30" name="ïṩḷïḑê"/>
              <p:cNvSpPr txBox="1"/>
              <p:nvPr/>
            </p:nvSpPr>
            <p:spPr bwMode="auto">
              <a:xfrm>
                <a:off x="765271" y="4003997"/>
                <a:ext cx="2844800" cy="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产业发展取得新成效</a:t>
                </a:r>
              </a:p>
            </p:txBody>
          </p:sp>
        </p:grpSp>
        <p:sp>
          <p:nvSpPr>
            <p:cNvPr id="27" name="ïślîďè"/>
            <p:cNvSpPr/>
            <p:nvPr/>
          </p:nvSpPr>
          <p:spPr>
            <a:xfrm>
              <a:off x="5535581" y="3099463"/>
              <a:ext cx="1136046" cy="1051612"/>
            </a:xfrm>
            <a:prstGeom prst="irregularSeal2">
              <a:avLst/>
            </a:prstGeom>
            <a:solidFill>
              <a:srgbClr val="8231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b="1" dirty="0"/>
                <a:t>14</a:t>
              </a:r>
              <a:r>
                <a:rPr lang="zh-CN" altLang="en-US" b="1" dirty="0"/>
                <a:t>万亿</a:t>
              </a:r>
            </a:p>
          </p:txBody>
        </p:sp>
      </p:grpSp>
      <p:sp>
        <p:nvSpPr>
          <p:cNvPr id="7" name="文本框 6"/>
          <p:cNvSpPr txBox="1"/>
          <p:nvPr/>
        </p:nvSpPr>
        <p:spPr>
          <a:xfrm>
            <a:off x="461010" y="430530"/>
            <a:ext cx="8282305"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《“十四五”软件和信息技术服务业发展规划》目标</a:t>
            </a:r>
            <a:endParaRPr kumimoji="0"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
          <p:cNvSpPr>
            <a:spLocks noChangeArrowheads="1"/>
          </p:cNvSpPr>
          <p:nvPr/>
        </p:nvSpPr>
        <p:spPr bwMode="auto">
          <a:xfrm rot="10800000">
            <a:off x="611505" y="1426845"/>
            <a:ext cx="2637155" cy="103441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AF9DBA"/>
          </a:solidFill>
          <a:ln>
            <a:noFill/>
          </a:ln>
          <a:effectLst/>
        </p:spPr>
        <p:txBody>
          <a:bodyPr wrap="none" anchor="ctr"/>
          <a:lstStyle/>
          <a:p>
            <a:endParaRPr lang="en-US" sz="3200">
              <a:latin typeface="+mn-ea"/>
            </a:endParaRPr>
          </a:p>
        </p:txBody>
      </p:sp>
      <p:sp>
        <p:nvSpPr>
          <p:cNvPr id="2" name="文本框 1"/>
          <p:cNvSpPr txBox="1"/>
          <p:nvPr/>
        </p:nvSpPr>
        <p:spPr>
          <a:xfrm>
            <a:off x="1133475" y="1713865"/>
            <a:ext cx="2212340" cy="398780"/>
          </a:xfrm>
          <a:prstGeom prst="rect">
            <a:avLst/>
          </a:prstGeom>
          <a:noFill/>
        </p:spPr>
        <p:txBody>
          <a:bodyPr wrap="square" rtlCol="0">
            <a:spAutoFit/>
          </a:bodyPr>
          <a:lstStyle/>
          <a:p>
            <a:r>
              <a:rPr lang="zh-CN" sz="2000">
                <a:latin typeface="微软雅黑" panose="020B0503020204020204" pitchFamily="34" charset="-122"/>
                <a:ea typeface="微软雅黑" panose="020B0503020204020204" pitchFamily="34" charset="-122"/>
                <a:cs typeface="微软雅黑" panose="020B0503020204020204" pitchFamily="34" charset="-122"/>
              </a:rPr>
              <a:t>研究目的</a:t>
            </a:r>
            <a:endParaRPr lang="zh-CN" altLang="en-US" sz="2000" b="1">
              <a:latin typeface="黑体" panose="02010609060101010101" charset="-122"/>
              <a:ea typeface="黑体" panose="02010609060101010101" charset="-122"/>
              <a:cs typeface="黑体" panose="02010609060101010101" charset="-122"/>
            </a:endParaRPr>
          </a:p>
        </p:txBody>
      </p:sp>
      <p:sp>
        <p:nvSpPr>
          <p:cNvPr id="3" name="Freeform 1"/>
          <p:cNvSpPr>
            <a:spLocks noChangeArrowheads="1"/>
          </p:cNvSpPr>
          <p:nvPr/>
        </p:nvSpPr>
        <p:spPr bwMode="auto">
          <a:xfrm rot="10800000">
            <a:off x="708660" y="3228340"/>
            <a:ext cx="2637155" cy="103441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AF9DBA"/>
          </a:solidFill>
          <a:ln>
            <a:noFill/>
          </a:ln>
          <a:effectLst/>
        </p:spPr>
        <p:txBody>
          <a:bodyPr wrap="none" anchor="ctr"/>
          <a:lstStyle/>
          <a:p>
            <a:endParaRPr lang="en-US" sz="3200">
              <a:latin typeface="+mn-ea"/>
            </a:endParaRPr>
          </a:p>
        </p:txBody>
      </p:sp>
      <p:sp>
        <p:nvSpPr>
          <p:cNvPr id="7" name="文本框 6"/>
          <p:cNvSpPr txBox="1"/>
          <p:nvPr/>
        </p:nvSpPr>
        <p:spPr>
          <a:xfrm>
            <a:off x="1200150" y="3515995"/>
            <a:ext cx="2212340" cy="398780"/>
          </a:xfrm>
          <a:prstGeom prst="rect">
            <a:avLst/>
          </a:prstGeom>
          <a:noFill/>
        </p:spPr>
        <p:txBody>
          <a:bodyPr wrap="square" rtlCol="0">
            <a:spAutoFit/>
          </a:bodyPr>
          <a:lstStyle/>
          <a:p>
            <a:r>
              <a:rPr lang="zh-CN" sz="2000">
                <a:latin typeface="微软雅黑" panose="020B0503020204020204" pitchFamily="34" charset="-122"/>
                <a:ea typeface="微软雅黑" panose="020B0503020204020204" pitchFamily="34" charset="-122"/>
                <a:cs typeface="微软雅黑" panose="020B0503020204020204" pitchFamily="34" charset="-122"/>
              </a:rPr>
              <a:t>背景现状</a:t>
            </a:r>
            <a:endParaRPr lang="zh-CN" altLang="en-US" sz="2400" b="1">
              <a:latin typeface="黑体" panose="02010609060101010101" charset="-122"/>
              <a:ea typeface="黑体" panose="02010609060101010101" charset="-122"/>
              <a:cs typeface="黑体" panose="02010609060101010101" charset="-122"/>
            </a:endParaRPr>
          </a:p>
        </p:txBody>
      </p:sp>
      <p:sp>
        <p:nvSpPr>
          <p:cNvPr id="8" name="Freeform 1"/>
          <p:cNvSpPr>
            <a:spLocks noChangeArrowheads="1"/>
          </p:cNvSpPr>
          <p:nvPr/>
        </p:nvSpPr>
        <p:spPr bwMode="auto">
          <a:xfrm rot="10800000">
            <a:off x="611505" y="5030470"/>
            <a:ext cx="2637155" cy="1034415"/>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AF9DBA"/>
          </a:solidFill>
          <a:ln>
            <a:noFill/>
          </a:ln>
          <a:effectLst/>
        </p:spPr>
        <p:txBody>
          <a:bodyPr wrap="none" anchor="ctr"/>
          <a:lstStyle/>
          <a:p>
            <a:endParaRPr lang="en-US" sz="3200">
              <a:latin typeface="+mn-ea"/>
            </a:endParaRPr>
          </a:p>
        </p:txBody>
      </p:sp>
      <p:sp>
        <p:nvSpPr>
          <p:cNvPr id="9" name="文本框 8"/>
          <p:cNvSpPr txBox="1"/>
          <p:nvPr/>
        </p:nvSpPr>
        <p:spPr>
          <a:xfrm>
            <a:off x="1133475" y="5318125"/>
            <a:ext cx="2212340" cy="398780"/>
          </a:xfrm>
          <a:prstGeom prst="rect">
            <a:avLst/>
          </a:prstGeom>
          <a:noFill/>
        </p:spPr>
        <p:txBody>
          <a:bodyPr wrap="square" rtlCol="0">
            <a:spAutoFit/>
          </a:bodyPr>
          <a:lstStyle/>
          <a:p>
            <a:r>
              <a:rPr lang="zh-CN" sz="2000">
                <a:latin typeface="微软雅黑" panose="020B0503020204020204" pitchFamily="34" charset="-122"/>
                <a:ea typeface="微软雅黑" panose="020B0503020204020204" pitchFamily="34" charset="-122"/>
                <a:cs typeface="微软雅黑" panose="020B0503020204020204" pitchFamily="34" charset="-122"/>
              </a:rPr>
              <a:t>推进思路</a:t>
            </a:r>
            <a:endParaRPr lang="zh-CN" altLang="en-US" sz="2400" b="1">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3345815" y="1069975"/>
            <a:ext cx="8395970" cy="1938020"/>
          </a:xfrm>
          <a:prstGeom prst="rect">
            <a:avLst/>
          </a:prstGeom>
          <a:noFill/>
        </p:spPr>
        <p:txBody>
          <a:bodyPr wrap="square" rtlCol="0">
            <a:spAutoFit/>
          </a:bodyPr>
          <a:lstStyle/>
          <a:p>
            <a:pPr>
              <a:lnSpc>
                <a:spcPct val="150000"/>
              </a:lnSpc>
            </a:pP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加快建造业产业结构优化升级，到2025年智慧建造工业产业结构、生产方式绿色低碳转型取得显著成效，绿色低碳技术装备广泛应用，智慧建造水平全面提升，为实现2030年工业领域碳达峰和</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2060</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年碳中和</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奠定坚实基础。</a:t>
            </a:r>
          </a:p>
        </p:txBody>
      </p:sp>
      <p:sp>
        <p:nvSpPr>
          <p:cNvPr id="11" name="文本框 10"/>
          <p:cNvSpPr txBox="1"/>
          <p:nvPr/>
        </p:nvSpPr>
        <p:spPr>
          <a:xfrm>
            <a:off x="3345815" y="3068955"/>
            <a:ext cx="8395970" cy="1476375"/>
          </a:xfrm>
          <a:prstGeom prst="rect">
            <a:avLst/>
          </a:prstGeom>
          <a:noFill/>
        </p:spPr>
        <p:txBody>
          <a:bodyPr wrap="square" rtlCol="0">
            <a:spAutoFit/>
          </a:bodyPr>
          <a:lstStyle/>
          <a:p>
            <a:pPr>
              <a:lnSpc>
                <a:spcPct val="150000"/>
              </a:lnSpc>
            </a:pP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习近平总书记作出力争2030年前实现碳达峰、2060年前实现碳中和的重大战略决策和加快”新城建“的新形势要求下，落后的建造业发展面临向标准化、数字化、智慧化转型和低碳绿色发展的挑战和机遇。</a:t>
            </a:r>
            <a:endParaRPr sz="200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3412490" y="4946650"/>
            <a:ext cx="8329295" cy="1476375"/>
          </a:xfrm>
          <a:prstGeom prst="rect">
            <a:avLst/>
          </a:prstGeom>
          <a:noFill/>
        </p:spPr>
        <p:txBody>
          <a:bodyPr wrap="square" rtlCol="0">
            <a:spAutoFit/>
          </a:bodyPr>
          <a:lstStyle/>
          <a:p>
            <a:pPr>
              <a:lnSpc>
                <a:spcPct val="15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以“新城建”为契机，以构建标准化低碳绿色智慧建造工业链为主线，以碳达峰、碳中和目标为引领，深入实施建造业标准化、数字化、智慧化，加快产业结构优化升级。</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000"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000"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000"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8" fill="hold" grpId="0" nodeType="clickEffect">
                                  <p:stCondLst>
                                    <p:cond delay="0"/>
                                  </p:stCondLst>
                                  <p:childTnLst>
                                    <p:set>
                                      <p:cBhvr>
                                        <p:cTn id="20" dur="1000"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0-#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000"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par>
                                <p:cTn id="27" presetID="7" presetClass="entr" presetSubtype="8" fill="hold" grpId="0" nodeType="withEffect">
                                  <p:stCondLst>
                                    <p:cond delay="0"/>
                                  </p:stCondLst>
                                  <p:childTnLst>
                                    <p:set>
                                      <p:cBhvr>
                                        <p:cTn id="28" dur="1000"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0-#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grpId="0" nodeType="clickEffect">
                                  <p:stCondLst>
                                    <p:cond delay="0"/>
                                  </p:stCondLst>
                                  <p:childTnLst>
                                    <p:set>
                                      <p:cBhvr>
                                        <p:cTn id="34" dur="1000"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0"/>
                                  </p:stCondLst>
                                  <p:childTnLst>
                                    <p:set>
                                      <p:cBhvr>
                                        <p:cTn id="38" dur="1000"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0-#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0"/>
                                  </p:stCondLst>
                                  <p:childTnLst>
                                    <p:set>
                                      <p:cBhvr>
                                        <p:cTn id="42" dur="1000"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0-#ppt_w/2"/>
                                          </p:val>
                                        </p:tav>
                                        <p:tav tm="100000">
                                          <p:val>
                                            <p:strVal val="#ppt_x"/>
                                          </p:val>
                                        </p:tav>
                                      </p:tavLst>
                                    </p:anim>
                                    <p:anim calcmode="lin" valueType="num">
                                      <p:cBhvr additive="base">
                                        <p:cTn id="4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animBg="1"/>
      <p:bldP spid="2" grpId="0"/>
      <p:bldP spid="2" grpId="1"/>
      <p:bldP spid="3" grpId="0" bldLvl="0" animBg="1"/>
      <p:bldP spid="3" grpId="1" animBg="1"/>
      <p:bldP spid="7" grpId="0"/>
      <p:bldP spid="7" grpId="1"/>
      <p:bldP spid="8" grpId="0" bldLvl="0" animBg="1"/>
      <p:bldP spid="8" grpId="1" animBg="1"/>
      <p:bldP spid="9" grpId="0"/>
      <p:bldP spid="9" grpId="1"/>
      <p:bldP spid="10" grpId="0"/>
      <p:bldP spid="10" grpId="1"/>
      <p:bldP spid="11" grpId="0"/>
      <p:bldP spid="11" grpId="1"/>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7" name="TextBox 1"/>
          <p:cNvSpPr txBox="1"/>
          <p:nvPr/>
        </p:nvSpPr>
        <p:spPr>
          <a:xfrm>
            <a:off x="2362835" y="325120"/>
            <a:ext cx="8774430" cy="398780"/>
          </a:xfrm>
          <a:prstGeom prst="rect">
            <a:avLst/>
          </a:prstGeom>
          <a:noFill/>
        </p:spPr>
        <p:txBody>
          <a:bodyPr wrap="square" rtlCol="0">
            <a:spAutoFit/>
          </a:bodyPr>
          <a:lstStyle/>
          <a:p>
            <a:pPr algn="ct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软件和信息技术服务是建造业转型升级的重要基础</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grpSp>
        <p:nvGrpSpPr>
          <p:cNvPr id="16" name="2559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655445" y="1976755"/>
            <a:ext cx="8667115" cy="3601720"/>
            <a:chOff x="1750119" y="1174594"/>
            <a:chExt cx="9768779" cy="4962681"/>
          </a:xfrm>
        </p:grpSpPr>
        <p:sp>
          <p:nvSpPr>
            <p:cNvPr id="17" name="isľîdé"/>
            <p:cNvSpPr/>
            <p:nvPr/>
          </p:nvSpPr>
          <p:spPr>
            <a:xfrm>
              <a:off x="1963279" y="2259243"/>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19" name="îṡļiďe"/>
            <p:cNvSpPr/>
            <p:nvPr/>
          </p:nvSpPr>
          <p:spPr>
            <a:xfrm>
              <a:off x="1963279" y="2925022"/>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2" name="îšľïḓé"/>
            <p:cNvSpPr/>
            <p:nvPr/>
          </p:nvSpPr>
          <p:spPr>
            <a:xfrm>
              <a:off x="1963279" y="3590800"/>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4" name="îş1iďê"/>
            <p:cNvSpPr/>
            <p:nvPr/>
          </p:nvSpPr>
          <p:spPr>
            <a:xfrm>
              <a:off x="1963279" y="4256578"/>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5" name="íṣľiḍê"/>
            <p:cNvSpPr/>
            <p:nvPr/>
          </p:nvSpPr>
          <p:spPr>
            <a:xfrm>
              <a:off x="1963279" y="4922356"/>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6" name="îş1îdè"/>
            <p:cNvSpPr/>
            <p:nvPr/>
          </p:nvSpPr>
          <p:spPr>
            <a:xfrm>
              <a:off x="1750119" y="1174594"/>
              <a:ext cx="1771429"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01</a:t>
              </a:r>
              <a:endParaRPr lang="zh-CN" altLang="en-US" sz="2000" b="1" dirty="0">
                <a:solidFill>
                  <a:schemeClr val="bg1"/>
                </a:solidFill>
              </a:endParaRPr>
            </a:p>
          </p:txBody>
        </p:sp>
        <p:sp>
          <p:nvSpPr>
            <p:cNvPr id="27" name="íṡḻîdé"/>
            <p:cNvSpPr/>
            <p:nvPr/>
          </p:nvSpPr>
          <p:spPr>
            <a:xfrm>
              <a:off x="1750119" y="2546673"/>
              <a:ext cx="1771984"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02</a:t>
              </a:r>
              <a:endParaRPr lang="zh-CN" altLang="en-US" sz="2000" b="1" dirty="0">
                <a:solidFill>
                  <a:schemeClr val="bg1"/>
                </a:solidFill>
              </a:endParaRPr>
            </a:p>
          </p:txBody>
        </p:sp>
        <p:sp>
          <p:nvSpPr>
            <p:cNvPr id="28" name="ïṥḻiḍè"/>
            <p:cNvSpPr/>
            <p:nvPr/>
          </p:nvSpPr>
          <p:spPr>
            <a:xfrm>
              <a:off x="1751784" y="5233549"/>
              <a:ext cx="1771429"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04</a:t>
              </a:r>
              <a:endParaRPr lang="zh-CN" altLang="en-US" sz="2000" b="1" dirty="0">
                <a:solidFill>
                  <a:schemeClr val="bg1"/>
                </a:solidFill>
              </a:endParaRPr>
            </a:p>
          </p:txBody>
        </p:sp>
        <p:cxnSp>
          <p:nvCxnSpPr>
            <p:cNvPr id="29" name="直接连接符 28"/>
            <p:cNvCxnSpPr/>
            <p:nvPr/>
          </p:nvCxnSpPr>
          <p:spPr>
            <a:xfrm>
              <a:off x="3521548" y="6086767"/>
              <a:ext cx="1348" cy="5050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0" name="ïṥḻiḍè"/>
          <p:cNvSpPr/>
          <p:nvPr/>
        </p:nvSpPr>
        <p:spPr>
          <a:xfrm>
            <a:off x="1645285" y="3987165"/>
            <a:ext cx="1571625" cy="400685"/>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eaLnBrk="0" fontAlgn="base" hangingPunct="0">
              <a:spcBef>
                <a:spcPct val="0"/>
              </a:spcBef>
              <a:spcAft>
                <a:spcPct val="0"/>
              </a:spcAft>
            </a:pPr>
            <a:r>
              <a:rPr lang="en-US" altLang="zh-CN" sz="2000" b="1" dirty="0">
                <a:solidFill>
                  <a:schemeClr val="bg1"/>
                </a:solidFill>
              </a:rPr>
              <a:t>03</a:t>
            </a:r>
            <a:endParaRPr lang="zh-CN" altLang="en-US" sz="2000" b="1" dirty="0">
              <a:solidFill>
                <a:schemeClr val="bg1"/>
              </a:solidFill>
            </a:endParaRPr>
          </a:p>
        </p:txBody>
      </p:sp>
      <p:sp>
        <p:nvSpPr>
          <p:cNvPr id="32" name="文本框 31"/>
          <p:cNvSpPr txBox="1"/>
          <p:nvPr/>
        </p:nvSpPr>
        <p:spPr>
          <a:xfrm>
            <a:off x="3409315" y="2701290"/>
            <a:ext cx="7051675" cy="1014730"/>
          </a:xfrm>
          <a:prstGeom prst="rect">
            <a:avLst/>
          </a:prstGeom>
          <a:noFill/>
          <a:ln w="9525">
            <a:noFill/>
          </a:ln>
        </p:spPr>
        <p:txBody>
          <a:bodyPr wrap="square">
            <a:spAutoFit/>
          </a:bodyPr>
          <a:lstStyle/>
          <a:p>
            <a:pPr marL="0" algn="l">
              <a:buClrTx/>
              <a:buSzTx/>
              <a:buFontTx/>
            </a:pPr>
            <a:r>
              <a:rPr lang="zh-CN" altLang="en-US" sz="2000" b="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二是提升产业基础保障水平，重点夯实共性技术、基础资源库、基础组件等产业发展基础，强化质量标准、价值评估、知识产权等基础保障能力，推进产业基础高级化。</a:t>
            </a:r>
          </a:p>
        </p:txBody>
      </p:sp>
      <p:sp>
        <p:nvSpPr>
          <p:cNvPr id="33" name="文本框 32"/>
          <p:cNvSpPr txBox="1"/>
          <p:nvPr/>
        </p:nvSpPr>
        <p:spPr>
          <a:xfrm>
            <a:off x="3409315" y="3967480"/>
            <a:ext cx="4403725" cy="398780"/>
          </a:xfrm>
          <a:prstGeom prst="rect">
            <a:avLst/>
          </a:prstGeom>
          <a:noFill/>
        </p:spPr>
        <p:txBody>
          <a:bodyPr wrap="square" rtlCol="0" anchor="t">
            <a:spAutoFit/>
          </a:bodyPr>
          <a:lstStyle/>
          <a:p>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三是强化产业创新发展能力。</a:t>
            </a:r>
            <a:endParaRPr lang="zh-CN" altLang="en-US"/>
          </a:p>
        </p:txBody>
      </p:sp>
      <p:sp>
        <p:nvSpPr>
          <p:cNvPr id="34" name="文本框 33"/>
          <p:cNvSpPr txBox="1"/>
          <p:nvPr/>
        </p:nvSpPr>
        <p:spPr>
          <a:xfrm>
            <a:off x="3409315" y="4842510"/>
            <a:ext cx="7127875" cy="398780"/>
          </a:xfrm>
          <a:prstGeom prst="rect">
            <a:avLst/>
          </a:prstGeom>
          <a:noFill/>
        </p:spPr>
        <p:txBody>
          <a:bodyPr wrap="square" rtlCol="0" anchor="t">
            <a:spAutoFit/>
          </a:bodyPr>
          <a:lstStyle/>
          <a:p>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四是激发数字化发展新需求。</a:t>
            </a:r>
            <a:endParaRPr lang="zh-CN" altLang="en-US"/>
          </a:p>
        </p:txBody>
      </p:sp>
      <p:sp>
        <p:nvSpPr>
          <p:cNvPr id="35" name="ïṥḻiḍè"/>
          <p:cNvSpPr/>
          <p:nvPr/>
        </p:nvSpPr>
        <p:spPr>
          <a:xfrm>
            <a:off x="1656922" y="5800156"/>
            <a:ext cx="1571658" cy="379517"/>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05</a:t>
            </a:r>
            <a:endParaRPr lang="zh-CN" altLang="en-US" sz="2000" b="1" dirty="0">
              <a:solidFill>
                <a:schemeClr val="bg1"/>
              </a:solidFill>
            </a:endParaRPr>
          </a:p>
        </p:txBody>
      </p:sp>
      <p:sp>
        <p:nvSpPr>
          <p:cNvPr id="36" name="文本框 35"/>
          <p:cNvSpPr txBox="1"/>
          <p:nvPr/>
        </p:nvSpPr>
        <p:spPr>
          <a:xfrm>
            <a:off x="3409315" y="5717540"/>
            <a:ext cx="4495165" cy="398780"/>
          </a:xfrm>
          <a:prstGeom prst="rect">
            <a:avLst/>
          </a:prstGeom>
          <a:noFill/>
        </p:spPr>
        <p:txBody>
          <a:bodyPr wrap="square" rtlCol="0" anchor="t">
            <a:spAutoFit/>
          </a:bodyPr>
          <a:lstStyle/>
          <a:p>
            <a:r>
              <a:rPr lang="zh-CN" altLang="en-US"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五是完善协同共享产业生态。</a:t>
            </a:r>
          </a:p>
        </p:txBody>
      </p:sp>
      <p:sp>
        <p:nvSpPr>
          <p:cNvPr id="2" name="文本框 1"/>
          <p:cNvSpPr txBox="1"/>
          <p:nvPr/>
        </p:nvSpPr>
        <p:spPr>
          <a:xfrm>
            <a:off x="3409315" y="1847215"/>
            <a:ext cx="4060190" cy="398780"/>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rPr>
              <a:t>一是推动软件产业链升级</a:t>
            </a:r>
          </a:p>
        </p:txBody>
      </p:sp>
      <p:sp>
        <p:nvSpPr>
          <p:cNvPr id="3" name="文本框 2"/>
          <p:cNvSpPr txBox="1"/>
          <p:nvPr/>
        </p:nvSpPr>
        <p:spPr>
          <a:xfrm>
            <a:off x="1645285" y="1240155"/>
            <a:ext cx="6670675" cy="398780"/>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rPr>
              <a:t>《“十四五”软件和信息技术服务业发展规划》主要任务</a:t>
            </a:r>
            <a:r>
              <a:rPr lang="en-US" altLang="zh-CN" sz="200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723390" y="1353820"/>
            <a:ext cx="9410065" cy="1938020"/>
          </a:xfrm>
          <a:prstGeom prst="rect">
            <a:avLst/>
          </a:prstGeom>
          <a:noFill/>
        </p:spPr>
        <p:txBody>
          <a:bodyPr wrap="square" rtlCol="0">
            <a:spAutoFit/>
          </a:bodyPr>
          <a:lstStyle/>
          <a:p>
            <a:r>
              <a:rPr lang="en-US" sz="2000">
                <a:sym typeface="+mn-ea"/>
              </a:rPr>
              <a:t>       </a:t>
            </a:r>
            <a:r>
              <a:rPr lang="en-US" sz="2000">
                <a:latin typeface="黑体" panose="02010609060101010101" charset="-122"/>
                <a:ea typeface="黑体" panose="02010609060101010101" charset="-122"/>
                <a:cs typeface="黑体" panose="02010609060101010101" charset="-122"/>
                <a:sym typeface="+mn-ea"/>
              </a:rPr>
              <a:t>  </a:t>
            </a:r>
          </a:p>
          <a:p>
            <a:pPr algn="l"/>
            <a:r>
              <a:rPr lang="en-US" sz="2000">
                <a:latin typeface="黑体" panose="02010609060101010101" charset="-122"/>
                <a:ea typeface="黑体" panose="02010609060101010101" charset="-122"/>
                <a:cs typeface="黑体" panose="02010609060101010101" charset="-122"/>
                <a:sym typeface="+mn-ea"/>
              </a:rPr>
              <a:t>    </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标准是经济活动和社会发展的技术支撑，是国家基础性制度的重要方面。标准化在推进国家治理体系和治理能力现代化中发挥着基础性、引领性作用。</a:t>
            </a:r>
          </a:p>
          <a:p>
            <a:pPr algn="l"/>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在智慧建造中要推进产业优化升级，健全智能制造、绿色制造、服务型制造标准，形成产业优化升级的标准群。要建立健全大数据与智慧建造产业融合标准，推进数字产业化和产业数字化。</a:t>
            </a:r>
          </a:p>
        </p:txBody>
      </p:sp>
      <p:sp>
        <p:nvSpPr>
          <p:cNvPr id="7" name="TextBox 1"/>
          <p:cNvSpPr txBox="1"/>
          <p:nvPr/>
        </p:nvSpPr>
        <p:spPr>
          <a:xfrm>
            <a:off x="2353945" y="311785"/>
            <a:ext cx="7929245" cy="398780"/>
          </a:xfrm>
          <a:prstGeom prst="rect">
            <a:avLst/>
          </a:prstGeom>
          <a:noFill/>
        </p:spPr>
        <p:txBody>
          <a:bodyPr wrap="square" rtlCol="0">
            <a:spAutoFit/>
          </a:bodyPr>
          <a:lstStyle/>
          <a:p>
            <a:pPr algn="ctr"/>
            <a:r>
              <a:rPr sz="200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标准化是推动建造业高质量发展的关键支撑</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7" name="TextBox 1"/>
          <p:cNvSpPr txBox="1"/>
          <p:nvPr/>
        </p:nvSpPr>
        <p:spPr>
          <a:xfrm>
            <a:off x="1917065" y="349250"/>
            <a:ext cx="8938260" cy="398780"/>
          </a:xfrm>
          <a:prstGeom prst="rect">
            <a:avLst/>
          </a:prstGeom>
          <a:noFill/>
        </p:spPr>
        <p:txBody>
          <a:bodyPr wrap="square" rtlCol="0">
            <a:spAutoFit/>
          </a:bodyPr>
          <a:lstStyle/>
          <a:p>
            <a:pPr algn="ctr"/>
            <a:r>
              <a:rPr sz="2000">
                <a:latin typeface="微软雅黑" panose="020B0503020204020204" pitchFamily="34" charset="-122"/>
                <a:ea typeface="微软雅黑" panose="020B0503020204020204" pitchFamily="34" charset="-122"/>
                <a:cs typeface="黑体" panose="02010609060101010101" charset="-122"/>
                <a:sym typeface="+mn-ea"/>
              </a:rPr>
              <a:t>标准化是推动建造业高质量发展的关键支撑</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grpSp>
        <p:nvGrpSpPr>
          <p:cNvPr id="16" name="2559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591310" y="1823085"/>
            <a:ext cx="8667115" cy="3601720"/>
            <a:chOff x="1750119" y="1174594"/>
            <a:chExt cx="9768779" cy="4962681"/>
          </a:xfrm>
        </p:grpSpPr>
        <p:sp>
          <p:nvSpPr>
            <p:cNvPr id="17" name="isľîdé"/>
            <p:cNvSpPr/>
            <p:nvPr/>
          </p:nvSpPr>
          <p:spPr>
            <a:xfrm>
              <a:off x="1963279" y="2259243"/>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19" name="îṡļiďe"/>
            <p:cNvSpPr/>
            <p:nvPr/>
          </p:nvSpPr>
          <p:spPr>
            <a:xfrm>
              <a:off x="1963279" y="2925022"/>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2" name="îšľïḓé"/>
            <p:cNvSpPr/>
            <p:nvPr/>
          </p:nvSpPr>
          <p:spPr>
            <a:xfrm>
              <a:off x="1963279" y="3590800"/>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4" name="îş1iďê"/>
            <p:cNvSpPr/>
            <p:nvPr/>
          </p:nvSpPr>
          <p:spPr>
            <a:xfrm>
              <a:off x="1963279" y="4256578"/>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5" name="íṣľiḍê"/>
            <p:cNvSpPr/>
            <p:nvPr/>
          </p:nvSpPr>
          <p:spPr>
            <a:xfrm>
              <a:off x="1963279" y="4922356"/>
              <a:ext cx="9555619" cy="29093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b" anchorCtr="0">
              <a:normAutofit fontScale="52500" lnSpcReduction="20000"/>
            </a:bodyPr>
            <a:lstStyle/>
            <a:p>
              <a:pPr algn="ctr"/>
              <a:endParaRPr/>
            </a:p>
          </p:txBody>
        </p:sp>
        <p:sp>
          <p:nvSpPr>
            <p:cNvPr id="26" name="îş1îdè"/>
            <p:cNvSpPr/>
            <p:nvPr/>
          </p:nvSpPr>
          <p:spPr>
            <a:xfrm>
              <a:off x="1750119" y="1174594"/>
              <a:ext cx="1771429"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01</a:t>
              </a:r>
              <a:endParaRPr lang="zh-CN" altLang="en-US" sz="2000" b="1" dirty="0">
                <a:solidFill>
                  <a:schemeClr val="bg1"/>
                </a:solidFill>
              </a:endParaRPr>
            </a:p>
          </p:txBody>
        </p:sp>
        <p:sp>
          <p:nvSpPr>
            <p:cNvPr id="27" name="íṡḻîdé"/>
            <p:cNvSpPr/>
            <p:nvPr/>
          </p:nvSpPr>
          <p:spPr>
            <a:xfrm>
              <a:off x="1750119" y="2546673"/>
              <a:ext cx="1771984"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02</a:t>
              </a:r>
              <a:endParaRPr lang="zh-CN" altLang="en-US" sz="2000" b="1" dirty="0">
                <a:solidFill>
                  <a:schemeClr val="bg1"/>
                </a:solidFill>
              </a:endParaRPr>
            </a:p>
          </p:txBody>
        </p:sp>
        <p:sp>
          <p:nvSpPr>
            <p:cNvPr id="28" name="ïṥḻiḍè"/>
            <p:cNvSpPr/>
            <p:nvPr/>
          </p:nvSpPr>
          <p:spPr>
            <a:xfrm>
              <a:off x="1751784" y="5233549"/>
              <a:ext cx="1771429" cy="522923"/>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normAutofit fontScale="97500" lnSpcReduction="10000"/>
            </a:bodyPr>
            <a:lstStyle/>
            <a:p>
              <a:pPr algn="ctr" eaLnBrk="0" fontAlgn="base" hangingPunct="0">
                <a:spcBef>
                  <a:spcPct val="0"/>
                </a:spcBef>
                <a:spcAft>
                  <a:spcPct val="0"/>
                </a:spcAft>
              </a:pPr>
              <a:r>
                <a:rPr lang="en-US" altLang="zh-CN" sz="2000" b="1" dirty="0">
                  <a:solidFill>
                    <a:schemeClr val="bg1"/>
                  </a:solidFill>
                </a:rPr>
                <a:t>04</a:t>
              </a:r>
              <a:endParaRPr lang="zh-CN" altLang="en-US" sz="2000" b="1" dirty="0">
                <a:solidFill>
                  <a:schemeClr val="bg1"/>
                </a:solidFill>
              </a:endParaRPr>
            </a:p>
          </p:txBody>
        </p:sp>
        <p:cxnSp>
          <p:nvCxnSpPr>
            <p:cNvPr id="29" name="直接连接符 28"/>
            <p:cNvCxnSpPr/>
            <p:nvPr/>
          </p:nvCxnSpPr>
          <p:spPr>
            <a:xfrm>
              <a:off x="3522896" y="2033237"/>
              <a:ext cx="0" cy="410403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0" name="ïṥḻiḍè"/>
          <p:cNvSpPr/>
          <p:nvPr/>
        </p:nvSpPr>
        <p:spPr>
          <a:xfrm>
            <a:off x="1581150" y="3833495"/>
            <a:ext cx="1571625" cy="400685"/>
          </a:xfrm>
          <a:prstGeom prst="rect">
            <a:avLst/>
          </a:prstGeom>
          <a:solidFill>
            <a:srgbClr val="82318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eaLnBrk="0" fontAlgn="base" hangingPunct="0">
              <a:spcBef>
                <a:spcPct val="0"/>
              </a:spcBef>
              <a:spcAft>
                <a:spcPct val="0"/>
              </a:spcAft>
            </a:pPr>
            <a:r>
              <a:rPr lang="en-US" altLang="zh-CN" sz="2000" b="1" dirty="0">
                <a:solidFill>
                  <a:schemeClr val="bg1"/>
                </a:solidFill>
              </a:rPr>
              <a:t>03</a:t>
            </a:r>
            <a:endParaRPr lang="zh-CN" altLang="en-US" sz="2000" b="1" dirty="0">
              <a:solidFill>
                <a:schemeClr val="bg1"/>
              </a:solidFill>
            </a:endParaRPr>
          </a:p>
        </p:txBody>
      </p:sp>
      <p:sp>
        <p:nvSpPr>
          <p:cNvPr id="31" name="文本框 30"/>
          <p:cNvSpPr txBox="1"/>
          <p:nvPr/>
        </p:nvSpPr>
        <p:spPr>
          <a:xfrm>
            <a:off x="3357245" y="1822450"/>
            <a:ext cx="7115810" cy="398780"/>
          </a:xfrm>
          <a:prstGeom prst="rect">
            <a:avLst/>
          </a:prstGeom>
          <a:noFill/>
        </p:spPr>
        <p:txBody>
          <a:bodyPr wrap="square" rtlCol="0" anchor="t">
            <a:spAutoFit/>
          </a:bodyPr>
          <a:lstStyle/>
          <a:p>
            <a:r>
              <a:rPr sz="2000">
                <a:latin typeface="微软雅黑" panose="020B0503020204020204" pitchFamily="34" charset="-122"/>
                <a:ea typeface="微软雅黑" panose="020B0503020204020204" pitchFamily="34" charset="-122"/>
                <a:cs typeface="黑体" panose="02010609060101010101" charset="-122"/>
              </a:rPr>
              <a:t>全域标准化深度发展。</a:t>
            </a:r>
            <a:endParaRPr lang="zh-CN" altLang="en-US"/>
          </a:p>
        </p:txBody>
      </p:sp>
      <p:sp>
        <p:nvSpPr>
          <p:cNvPr id="32" name="文本框 31"/>
          <p:cNvSpPr txBox="1"/>
          <p:nvPr/>
        </p:nvSpPr>
        <p:spPr>
          <a:xfrm>
            <a:off x="3345180" y="2839720"/>
            <a:ext cx="7051675" cy="398780"/>
          </a:xfrm>
          <a:prstGeom prst="rect">
            <a:avLst/>
          </a:prstGeom>
          <a:noFill/>
          <a:ln w="9525">
            <a:noFill/>
          </a:ln>
        </p:spPr>
        <p:txBody>
          <a:bodyPr wrap="square">
            <a:spAutoFit/>
          </a:bodyPr>
          <a:lstStyle/>
          <a:p>
            <a:pPr marL="0" indent="0"/>
            <a:r>
              <a:rPr sz="2000" b="0">
                <a:latin typeface="微软雅黑" panose="020B0503020204020204" pitchFamily="34" charset="-122"/>
                <a:ea typeface="微软雅黑" panose="020B0503020204020204" pitchFamily="34" charset="-122"/>
                <a:cs typeface="黑体" panose="02010609060101010101" charset="-122"/>
              </a:rPr>
              <a:t>标准化水平大幅提升。</a:t>
            </a:r>
          </a:p>
        </p:txBody>
      </p:sp>
      <p:sp>
        <p:nvSpPr>
          <p:cNvPr id="33" name="文本框 32"/>
          <p:cNvSpPr txBox="1"/>
          <p:nvPr/>
        </p:nvSpPr>
        <p:spPr>
          <a:xfrm>
            <a:off x="3350895" y="3810635"/>
            <a:ext cx="4001135" cy="398780"/>
          </a:xfrm>
          <a:prstGeom prst="rect">
            <a:avLst/>
          </a:prstGeom>
          <a:noFill/>
        </p:spPr>
        <p:txBody>
          <a:bodyPr wrap="square" rtlCol="0" anchor="t">
            <a:spAutoFit/>
          </a:bodyPr>
          <a:lstStyle/>
          <a:p>
            <a:pPr algn="l">
              <a:buClrTx/>
              <a:buSzTx/>
              <a:buFontTx/>
            </a:pPr>
            <a:r>
              <a:rPr sz="2000">
                <a:latin typeface="微软雅黑" panose="020B0503020204020204" pitchFamily="34" charset="-122"/>
                <a:ea typeface="微软雅黑" panose="020B0503020204020204" pitchFamily="34" charset="-122"/>
                <a:cs typeface="黑体" panose="02010609060101010101" charset="-122"/>
              </a:rPr>
              <a:t>标准化开放程度显著增强。</a:t>
            </a:r>
          </a:p>
        </p:txBody>
      </p:sp>
      <p:sp>
        <p:nvSpPr>
          <p:cNvPr id="34" name="文本框 33"/>
          <p:cNvSpPr txBox="1"/>
          <p:nvPr/>
        </p:nvSpPr>
        <p:spPr>
          <a:xfrm>
            <a:off x="3345180" y="4683760"/>
            <a:ext cx="7127875" cy="398780"/>
          </a:xfrm>
          <a:prstGeom prst="rect">
            <a:avLst/>
          </a:prstGeom>
          <a:noFill/>
        </p:spPr>
        <p:txBody>
          <a:bodyPr wrap="square" rtlCol="0" anchor="t">
            <a:spAutoFit/>
          </a:bodyPr>
          <a:lstStyle/>
          <a:p>
            <a:r>
              <a:rPr sz="2000">
                <a:latin typeface="微软雅黑" panose="020B0503020204020204" pitchFamily="34" charset="-122"/>
                <a:ea typeface="微软雅黑" panose="020B0503020204020204" pitchFamily="34" charset="-122"/>
                <a:cs typeface="黑体" panose="02010609060101010101" charset="-122"/>
              </a:rPr>
              <a:t>标准化发展基础更加牢固。</a:t>
            </a:r>
          </a:p>
        </p:txBody>
      </p:sp>
      <p:sp>
        <p:nvSpPr>
          <p:cNvPr id="2" name="文本框 1"/>
          <p:cNvSpPr txBox="1"/>
          <p:nvPr/>
        </p:nvSpPr>
        <p:spPr>
          <a:xfrm>
            <a:off x="1780540" y="1149350"/>
            <a:ext cx="4680585" cy="398780"/>
          </a:xfrm>
          <a:prstGeom prst="rect">
            <a:avLst/>
          </a:prstGeom>
          <a:noFill/>
        </p:spPr>
        <p:txBody>
          <a:bodyPr wrap="square" rtlCol="0" anchor="t">
            <a:spAutoFit/>
          </a:bodyPr>
          <a:lstStyle/>
          <a:p>
            <a:r>
              <a:rPr sz="2000">
                <a:latin typeface="微软雅黑" panose="020B0503020204020204" pitchFamily="34" charset="-122"/>
                <a:ea typeface="微软雅黑" panose="020B0503020204020204" pitchFamily="34" charset="-122"/>
                <a:cs typeface="黑体" panose="02010609060101010101" charset="-122"/>
              </a:rPr>
              <a:t>《国家标准化发展纲要》发展目标：</a:t>
            </a:r>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文本框 21"/>
          <p:cNvSpPr txBox="1"/>
          <p:nvPr/>
        </p:nvSpPr>
        <p:spPr>
          <a:xfrm>
            <a:off x="5515610" y="1377315"/>
            <a:ext cx="1795780" cy="706755"/>
          </a:xfrm>
          <a:prstGeom prst="rect">
            <a:avLst/>
          </a:prstGeom>
          <a:noFill/>
        </p:spPr>
        <p:txBody>
          <a:bodyPr wrap="square" rtlCol="0">
            <a:spAutoFit/>
          </a:bodyPr>
          <a:lstStyle/>
          <a:p>
            <a:pPr lvl="0">
              <a:defRPr/>
            </a:pPr>
            <a:r>
              <a:rPr lang="zh-CN" altLang="en-US" sz="4000" dirty="0">
                <a:solidFill>
                  <a:schemeClr val="tx1"/>
                </a:solidFill>
                <a:latin typeface="微软雅黑" panose="020B0503020204020204" pitchFamily="34" charset="-122"/>
                <a:ea typeface="微软雅黑" panose="020B0503020204020204" pitchFamily="34" charset="-122"/>
              </a:rPr>
              <a:t>结论</a:t>
            </a:r>
          </a:p>
        </p:txBody>
      </p:sp>
      <p:sp>
        <p:nvSpPr>
          <p:cNvPr id="2" name="文本框 1"/>
          <p:cNvSpPr txBox="1"/>
          <p:nvPr/>
        </p:nvSpPr>
        <p:spPr>
          <a:xfrm>
            <a:off x="2732405" y="3175635"/>
            <a:ext cx="7200900" cy="1322070"/>
          </a:xfrm>
          <a:prstGeom prst="rect">
            <a:avLst/>
          </a:prstGeom>
          <a:noFill/>
        </p:spPr>
        <p:txBody>
          <a:bodyPr wrap="square" rtlCol="0">
            <a:spAutoFit/>
          </a:bodyPr>
          <a:lstStyle/>
          <a:p>
            <a:pPr algn="l"/>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目前，</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以实现碳达峰、碳中和为目标，基于</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“新城建”信息基础构建标准化低碳绿色智慧建造工业链的方案符合行业发展方向，具备开展条件，但在实施过程中仍会存在诸多不确定因素。</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198688" y="1637983"/>
            <a:ext cx="8170862" cy="1938020"/>
          </a:xfrm>
          <a:prstGeom prst="rect">
            <a:avLst/>
          </a:prstGeom>
          <a:noFill/>
        </p:spPr>
        <p:txBody>
          <a:bodyPr wrap="square">
            <a:spAutoFit/>
          </a:bodyPr>
          <a:lstStyle/>
          <a:p>
            <a:pPr algn="ctr">
              <a:buNone/>
            </a:pPr>
            <a:r>
              <a:rPr lang="zh-CN" altLang="en-US" sz="4000" cap="all" spc="3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谢谢聆听</a:t>
            </a:r>
          </a:p>
          <a:p>
            <a:pPr algn="ctr">
              <a:buNone/>
            </a:pPr>
            <a:endParaRPr lang="zh-CN" altLang="en-US" sz="4000" cap="all" spc="3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en-US" altLang="zh-CN" sz="4000" cap="all" spc="3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4000" cap="all" spc="3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4000" cap="all" spc="3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4000" cap="all" spc="3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p>
        </p:txBody>
      </p:sp>
      <p:sp>
        <p:nvSpPr>
          <p:cNvPr id="9" name="矩形 8"/>
          <p:cNvSpPr/>
          <p:nvPr/>
        </p:nvSpPr>
        <p:spPr>
          <a:xfrm>
            <a:off x="1600200" y="1569720"/>
            <a:ext cx="9539605" cy="3774440"/>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43" name="组合 42"/>
          <p:cNvGrpSpPr/>
          <p:nvPr/>
        </p:nvGrpSpPr>
        <p:grpSpPr>
          <a:xfrm>
            <a:off x="833120" y="4456748"/>
            <a:ext cx="1109663" cy="1130300"/>
            <a:chOff x="2666985" y="682103"/>
            <a:chExt cx="1109138" cy="1131217"/>
          </a:xfrm>
          <a:solidFill>
            <a:srgbClr val="7030A0"/>
          </a:solidFill>
        </p:grpSpPr>
        <p:sp>
          <p:nvSpPr>
            <p:cNvPr id="40" name="矩形 39"/>
            <p:cNvSpPr/>
            <p:nvPr/>
          </p:nvSpPr>
          <p:spPr>
            <a:xfrm>
              <a:off x="2841527" y="858458"/>
              <a:ext cx="769574" cy="768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1" name="矩形 40"/>
            <p:cNvSpPr/>
            <p:nvPr/>
          </p:nvSpPr>
          <p:spPr>
            <a:xfrm>
              <a:off x="2666985" y="682103"/>
              <a:ext cx="558536" cy="559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2" name="矩形 41"/>
            <p:cNvSpPr/>
            <p:nvPr/>
          </p:nvSpPr>
          <p:spPr>
            <a:xfrm>
              <a:off x="3217587" y="1254067"/>
              <a:ext cx="558536" cy="559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grpSp>
        <p:nvGrpSpPr>
          <p:cNvPr id="44" name="组合 43"/>
          <p:cNvGrpSpPr/>
          <p:nvPr/>
        </p:nvGrpSpPr>
        <p:grpSpPr>
          <a:xfrm>
            <a:off x="10194608" y="996633"/>
            <a:ext cx="1109662" cy="1131887"/>
            <a:chOff x="2666985" y="682103"/>
            <a:chExt cx="1109138" cy="1131217"/>
          </a:xfrm>
          <a:solidFill>
            <a:srgbClr val="7030A0"/>
          </a:solidFill>
        </p:grpSpPr>
        <p:sp>
          <p:nvSpPr>
            <p:cNvPr id="45" name="矩形 44"/>
            <p:cNvSpPr/>
            <p:nvPr/>
          </p:nvSpPr>
          <p:spPr>
            <a:xfrm>
              <a:off x="2841528" y="858211"/>
              <a:ext cx="769573" cy="7694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6" name="矩形 45"/>
            <p:cNvSpPr/>
            <p:nvPr/>
          </p:nvSpPr>
          <p:spPr>
            <a:xfrm>
              <a:off x="2666985" y="682103"/>
              <a:ext cx="558536" cy="558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7" name="矩形 46"/>
            <p:cNvSpPr/>
            <p:nvPr/>
          </p:nvSpPr>
          <p:spPr>
            <a:xfrm>
              <a:off x="3217587" y="1254851"/>
              <a:ext cx="558536" cy="558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04378"/>
            <a:ext cx="12192000" cy="28495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文本框 11"/>
          <p:cNvSpPr txBox="1">
            <a:spLocks noChangeArrowheads="1"/>
          </p:cNvSpPr>
          <p:nvPr/>
        </p:nvSpPr>
        <p:spPr bwMode="auto">
          <a:xfrm>
            <a:off x="1798955" y="2901315"/>
            <a:ext cx="58991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chemeClr val="bg1"/>
                </a:solidFill>
                <a:latin typeface="微软雅黑" panose="020B0503020204020204" pitchFamily="34" charset="-122"/>
                <a:ea typeface="微软雅黑" panose="020B0503020204020204" pitchFamily="34" charset="-122"/>
                <a:sym typeface="+mn-ea"/>
              </a:rPr>
              <a:t>1.</a:t>
            </a:r>
            <a:r>
              <a:rPr lang="zh-CN" altLang="en-US" sz="4000" b="1">
                <a:solidFill>
                  <a:schemeClr val="bg1"/>
                </a:solidFill>
                <a:latin typeface="微软雅黑" panose="020B0503020204020204" pitchFamily="34" charset="-122"/>
                <a:ea typeface="微软雅黑" panose="020B0503020204020204" pitchFamily="34" charset="-122"/>
                <a:sym typeface="+mn-ea"/>
              </a:rPr>
              <a:t>研究目的</a:t>
            </a:r>
          </a:p>
        </p:txBody>
      </p:sp>
      <p:sp>
        <p:nvSpPr>
          <p:cNvPr id="7" name="任意多边形: 形状 6"/>
          <p:cNvSpPr/>
          <p:nvPr/>
        </p:nvSpPr>
        <p:spPr>
          <a:xfrm>
            <a:off x="8195190" y="0"/>
            <a:ext cx="3996810" cy="6858000"/>
          </a:xfrm>
          <a:custGeom>
            <a:avLst/>
            <a:gdLst>
              <a:gd name="connsiteX0" fmla="*/ 1099 w 3996810"/>
              <a:gd name="connsiteY0" fmla="*/ 0 h 6858000"/>
              <a:gd name="connsiteX1" fmla="*/ 3996810 w 3996810"/>
              <a:gd name="connsiteY1" fmla="*/ 0 h 6858000"/>
              <a:gd name="connsiteX2" fmla="*/ 3996810 w 3996810"/>
              <a:gd name="connsiteY2" fmla="*/ 6858000 h 6858000"/>
              <a:gd name="connsiteX3" fmla="*/ 0 w 3996810"/>
              <a:gd name="connsiteY3" fmla="*/ 6858000 h 6858000"/>
              <a:gd name="connsiteX4" fmla="*/ 107030 w 3996810"/>
              <a:gd name="connsiteY4" fmla="*/ 6707491 h 6858000"/>
              <a:gd name="connsiteX5" fmla="*/ 1108470 w 3996810"/>
              <a:gd name="connsiteY5" fmla="*/ 3429000 h 6858000"/>
              <a:gd name="connsiteX6" fmla="*/ 155888 w 3996810"/>
              <a:gd name="connsiteY6" fmla="*/ 224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6810" h="6858000">
                <a:moveTo>
                  <a:pt x="1099" y="0"/>
                </a:moveTo>
                <a:lnTo>
                  <a:pt x="3996810" y="0"/>
                </a:lnTo>
                <a:lnTo>
                  <a:pt x="3996810" y="6858000"/>
                </a:lnTo>
                <a:lnTo>
                  <a:pt x="0" y="6858000"/>
                </a:lnTo>
                <a:lnTo>
                  <a:pt x="107030" y="6707491"/>
                </a:lnTo>
                <a:cubicBezTo>
                  <a:pt x="739287" y="5771627"/>
                  <a:pt x="1108470" y="4643427"/>
                  <a:pt x="1108470" y="3429000"/>
                </a:cubicBezTo>
                <a:cubicBezTo>
                  <a:pt x="1108470" y="2246199"/>
                  <a:pt x="758265" y="1145193"/>
                  <a:pt x="155888" y="224014"/>
                </a:cubicBezTo>
                <a:close/>
              </a:path>
            </a:pathLst>
          </a:custGeom>
          <a:blipFill>
            <a:blip r:embed="rId3"/>
            <a:srcRect/>
            <a:stretch>
              <a:fillRect l="-176843" r="-28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583055" y="1248410"/>
            <a:ext cx="9410065" cy="4646295"/>
          </a:xfrm>
          <a:prstGeom prst="rect">
            <a:avLst/>
          </a:prstGeom>
          <a:noFill/>
        </p:spPr>
        <p:txBody>
          <a:bodyPr wrap="square" rtlCol="0">
            <a:spAutoFit/>
          </a:bodyPr>
          <a:lstStyle/>
          <a:p>
            <a:r>
              <a:rPr lang="en-US" sz="2000" dirty="0">
                <a:sym typeface="+mn-ea"/>
              </a:rPr>
              <a:t>       </a:t>
            </a:r>
            <a:r>
              <a:rPr lang="en-US" sz="2000" dirty="0">
                <a:latin typeface="黑体" panose="02010609060101010101" charset="-122"/>
                <a:ea typeface="黑体" panose="02010609060101010101" charset="-122"/>
                <a:cs typeface="黑体" panose="02010609060101010101" charset="-122"/>
                <a:sym typeface="+mn-ea"/>
              </a:rPr>
              <a:t>  </a:t>
            </a:r>
          </a:p>
          <a:p>
            <a:pPr latinLnBrk="0">
              <a:lnSpc>
                <a:spcPct val="150000"/>
              </a:lnSpc>
            </a:pPr>
            <a:r>
              <a:rPr lang="en-US" sz="2000" dirty="0">
                <a:latin typeface="黑体" panose="02010609060101010101" charset="-122"/>
                <a:ea typeface="黑体" panose="02010609060101010101" charset="-122"/>
                <a:cs typeface="黑体" panose="02010609060101010101" charset="-122"/>
                <a:sym typeface="+mn-ea"/>
              </a:rPr>
              <a:t>     </a:t>
            </a:r>
            <a:r>
              <a:rPr sz="2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以习近平新时代中国特色社会主义思想为指导</a:t>
            </a:r>
            <a:r>
              <a:rPr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深入</a:t>
            </a:r>
            <a:r>
              <a:rPr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贯彻党的十九大和十九届二中</a:t>
            </a:r>
            <a:r>
              <a:rP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、三中、四中、五中、六中全会精神</a:t>
            </a:r>
            <a:r>
              <a:rPr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，立足新发展阶段</a:t>
            </a:r>
            <a:r>
              <a:rP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，完整、准确、全面贯彻新发展理念，构建新发展格局，落实制造强国、网络强国</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、数字中国</a:t>
            </a:r>
            <a:r>
              <a:rPr sz="2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战略，以推动高质量发展为主题，以“新城建”发展为</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契机</a:t>
            </a:r>
            <a:r>
              <a:rP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构建标准化低碳绿色智慧建造工业链为主线，以碳达峰碳中和目标为引领，以减污降碳协同增效为总抓手，统筹发展与绿色低碳转型，深入实施建造业标准化、智慧化、数字化，加快产业结构优化升级，到2025年智慧建造工业产业结构、生产方式绿色低碳转型取得显著成效，绿色低碳技术装备广泛应用，智慧建造水平全面提升，为2030年工业领域碳达峰</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2060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年碳中和</a:t>
            </a:r>
            <a:r>
              <a:rPr sz="2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奠定坚实基础</a:t>
            </a:r>
            <a:r>
              <a:rP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rgbClr val="7030A0"/>
                </a:solidFill>
                <a:sym typeface="+mn-ea"/>
              </a:rPr>
              <a:t>         </a:t>
            </a:r>
            <a:endParaRPr lang="en-US" altLang="zh-CN" sz="2400" dirty="0">
              <a:solidFill>
                <a:srgbClr val="7030A0"/>
              </a:solidFill>
              <a:latin typeface="黑体" panose="02010609060101010101" charset="-122"/>
              <a:ea typeface="黑体" panose="02010609060101010101" charset="-122"/>
              <a:cs typeface="黑体" panose="02010609060101010101" charset="-122"/>
              <a:sym typeface="+mn-ea"/>
            </a:endParaRPr>
          </a:p>
        </p:txBody>
      </p:sp>
      <p:sp>
        <p:nvSpPr>
          <p:cNvPr id="7" name="TextBox 1"/>
          <p:cNvSpPr txBox="1"/>
          <p:nvPr/>
        </p:nvSpPr>
        <p:spPr>
          <a:xfrm>
            <a:off x="5744054" y="311694"/>
            <a:ext cx="119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研究目的</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04378"/>
            <a:ext cx="12192000" cy="284956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文本框 11"/>
          <p:cNvSpPr txBox="1">
            <a:spLocks noChangeArrowheads="1"/>
          </p:cNvSpPr>
          <p:nvPr/>
        </p:nvSpPr>
        <p:spPr bwMode="auto">
          <a:xfrm>
            <a:off x="1829435" y="2851785"/>
            <a:ext cx="58991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a:solidFill>
                  <a:schemeClr val="bg1"/>
                </a:solidFill>
                <a:latin typeface="微软雅黑" panose="020B0503020204020204" pitchFamily="34" charset="-122"/>
                <a:ea typeface="微软雅黑" panose="020B0503020204020204" pitchFamily="34" charset="-122"/>
                <a:sym typeface="+mn-ea"/>
              </a:rPr>
              <a:t>2.背景现状</a:t>
            </a:r>
            <a:endParaRPr lang="zh-CN" altLang="en-US" sz="8000" b="1">
              <a:solidFill>
                <a:schemeClr val="bg1"/>
              </a:solidFill>
              <a:latin typeface="微软雅黑" panose="020B0503020204020204" pitchFamily="34" charset="-122"/>
              <a:ea typeface="微软雅黑" panose="020B0503020204020204" pitchFamily="34" charset="-122"/>
              <a:sym typeface="+mn-ea"/>
            </a:endParaRPr>
          </a:p>
        </p:txBody>
      </p:sp>
      <p:sp>
        <p:nvSpPr>
          <p:cNvPr id="7" name="任意多边形: 形状 6"/>
          <p:cNvSpPr/>
          <p:nvPr/>
        </p:nvSpPr>
        <p:spPr>
          <a:xfrm>
            <a:off x="8195190" y="0"/>
            <a:ext cx="3996810" cy="6858000"/>
          </a:xfrm>
          <a:custGeom>
            <a:avLst/>
            <a:gdLst>
              <a:gd name="connsiteX0" fmla="*/ 1099 w 3996810"/>
              <a:gd name="connsiteY0" fmla="*/ 0 h 6858000"/>
              <a:gd name="connsiteX1" fmla="*/ 3996810 w 3996810"/>
              <a:gd name="connsiteY1" fmla="*/ 0 h 6858000"/>
              <a:gd name="connsiteX2" fmla="*/ 3996810 w 3996810"/>
              <a:gd name="connsiteY2" fmla="*/ 6858000 h 6858000"/>
              <a:gd name="connsiteX3" fmla="*/ 0 w 3996810"/>
              <a:gd name="connsiteY3" fmla="*/ 6858000 h 6858000"/>
              <a:gd name="connsiteX4" fmla="*/ 107030 w 3996810"/>
              <a:gd name="connsiteY4" fmla="*/ 6707491 h 6858000"/>
              <a:gd name="connsiteX5" fmla="*/ 1108470 w 3996810"/>
              <a:gd name="connsiteY5" fmla="*/ 3429000 h 6858000"/>
              <a:gd name="connsiteX6" fmla="*/ 155888 w 3996810"/>
              <a:gd name="connsiteY6" fmla="*/ 224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6810" h="6858000">
                <a:moveTo>
                  <a:pt x="1099" y="0"/>
                </a:moveTo>
                <a:lnTo>
                  <a:pt x="3996810" y="0"/>
                </a:lnTo>
                <a:lnTo>
                  <a:pt x="3996810" y="6858000"/>
                </a:lnTo>
                <a:lnTo>
                  <a:pt x="0" y="6858000"/>
                </a:lnTo>
                <a:lnTo>
                  <a:pt x="107030" y="6707491"/>
                </a:lnTo>
                <a:cubicBezTo>
                  <a:pt x="739287" y="5771627"/>
                  <a:pt x="1108470" y="4643427"/>
                  <a:pt x="1108470" y="3429000"/>
                </a:cubicBezTo>
                <a:cubicBezTo>
                  <a:pt x="1108470" y="2246199"/>
                  <a:pt x="758265" y="1145193"/>
                  <a:pt x="155888" y="224014"/>
                </a:cubicBezTo>
                <a:close/>
              </a:path>
            </a:pathLst>
          </a:custGeom>
          <a:blipFill>
            <a:blip r:embed="rId3"/>
            <a:srcRect/>
            <a:stretch>
              <a:fillRect l="-176843" r="-28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57000"/>
          </a:blip>
          <a:stretch>
            <a:fillRect/>
          </a:stretch>
        </a:blipFill>
        <a:effectLst/>
      </p:bgPr>
    </p:bg>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518920" y="1064260"/>
            <a:ext cx="4532630" cy="3476625"/>
          </a:xfrm>
          <a:prstGeom prst="rect">
            <a:avLst/>
          </a:prstGeom>
          <a:noFill/>
        </p:spPr>
        <p:txBody>
          <a:bodyPr wrap="square" rtlCol="0">
            <a:spAutoFit/>
          </a:bodyPr>
          <a:lstStyle/>
          <a:p>
            <a:r>
              <a:rPr lang="en-US" sz="2000">
                <a:sym typeface="+mn-ea"/>
              </a:rPr>
              <a:t>         </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党的十八大以来，习近平总书记统揽全局、站高谋远，围绕绿色发展发表一系列重要论述，作出力争2030年前实现碳达峰、2060年前实现碳中和的重大战略决策</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实现碳达峰、碳中和，是着力解决资源环境约束突出问题、实现中华民族永续发展的必然选择，是构建人类命运共同体的庄严承诺，绿色低碳发展是当今时代科技革命和产业变革的鲜明特征，是推动我国经济社会高质量发展的内在要求。</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Box 1"/>
          <p:cNvSpPr txBox="1"/>
          <p:nvPr/>
        </p:nvSpPr>
        <p:spPr>
          <a:xfrm>
            <a:off x="5744054" y="311694"/>
            <a:ext cx="119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背景现状</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pic>
        <p:nvPicPr>
          <p:cNvPr id="3" name="图片 2"/>
          <p:cNvPicPr>
            <a:picLocks noChangeAspect="1"/>
          </p:cNvPicPr>
          <p:nvPr/>
        </p:nvPicPr>
        <p:blipFill>
          <a:blip r:embed="rId4"/>
          <a:stretch>
            <a:fillRect/>
          </a:stretch>
        </p:blipFill>
        <p:spPr>
          <a:xfrm>
            <a:off x="6126480" y="1064260"/>
            <a:ext cx="5603875" cy="482536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2061845" y="1503045"/>
            <a:ext cx="8563610" cy="2676525"/>
          </a:xfrm>
          <a:prstGeom prst="rect">
            <a:avLst/>
          </a:prstGeom>
          <a:noFill/>
        </p:spPr>
        <p:txBody>
          <a:bodyPr wrap="square" rtlCol="0">
            <a:spAutoFit/>
          </a:bodyPr>
          <a:lstStyle/>
          <a:p>
            <a:r>
              <a:rPr lang="en-US" sz="2000">
                <a:sym typeface="+mn-ea"/>
              </a:rPr>
              <a:t>       </a:t>
            </a:r>
            <a:r>
              <a:rPr lang="en-US" sz="2000">
                <a:latin typeface="黑体" panose="02010609060101010101" charset="-122"/>
                <a:ea typeface="黑体" panose="02010609060101010101" charset="-122"/>
                <a:cs typeface="黑体" panose="02010609060101010101" charset="-122"/>
                <a:sym typeface="+mn-ea"/>
              </a:rPr>
              <a:t>  </a:t>
            </a:r>
          </a:p>
          <a:p>
            <a:r>
              <a:rPr lang="en-US" sz="2000">
                <a:latin typeface="黑体" panose="02010609060101010101" charset="-122"/>
                <a:ea typeface="黑体" panose="02010609060101010101" charset="-122"/>
                <a:cs typeface="黑体" panose="02010609060101010101" charset="-122"/>
                <a:sym typeface="+mn-ea"/>
              </a:rPr>
              <a:t>     </a:t>
            </a:r>
            <a:r>
              <a:rPr sz="2000">
                <a:solidFill>
                  <a:schemeClr val="tx1"/>
                </a:solidFill>
                <a:latin typeface="黑体" panose="02010609060101010101" charset="-122"/>
                <a:ea typeface="黑体" panose="02010609060101010101" charset="-122"/>
                <a:cs typeface="黑体" panose="02010609060101010101" charset="-122"/>
                <a:sym typeface="+mn-ea"/>
              </a:rPr>
              <a:t>根据国际能源署 (IEA) 和联合国环境规划署 (UNEP) 发布的《2021年全球建筑和建筑业状况报告》，2020年建筑业占全球能源消费量的36%，占与能源相关二氧化碳排放量的37%</a:t>
            </a:r>
            <a:r>
              <a:rPr lang="zh-CN" sz="2000">
                <a:solidFill>
                  <a:schemeClr val="tx1"/>
                </a:solidFill>
                <a:latin typeface="黑体" panose="02010609060101010101" charset="-122"/>
                <a:ea typeface="黑体" panose="02010609060101010101" charset="-122"/>
                <a:cs typeface="黑体" panose="02010609060101010101" charset="-122"/>
                <a:sym typeface="+mn-ea"/>
              </a:rPr>
              <a:t>，</a:t>
            </a:r>
            <a:r>
              <a:rPr sz="2000">
                <a:solidFill>
                  <a:schemeClr val="tx1"/>
                </a:solidFill>
                <a:latin typeface="黑体" panose="02010609060101010101" charset="-122"/>
                <a:ea typeface="黑体" panose="02010609060101010101" charset="-122"/>
                <a:cs typeface="黑体" panose="02010609060101010101" charset="-122"/>
                <a:sym typeface="+mn-ea"/>
              </a:rPr>
              <a:t>其中，住宅直接碳排放6%，住宅间接碳排放11%，非住宅直接碳排放3%，非住宅间接碳排放7%，建筑施工过程中的碳排放占10%</a:t>
            </a:r>
            <a:r>
              <a:rPr lang="zh-CN" sz="2000">
                <a:solidFill>
                  <a:schemeClr val="tx1"/>
                </a:solidFill>
                <a:latin typeface="黑体" panose="02010609060101010101" charset="-122"/>
                <a:ea typeface="黑体" panose="02010609060101010101" charset="-122"/>
                <a:cs typeface="黑体" panose="02010609060101010101" charset="-122"/>
                <a:sym typeface="+mn-ea"/>
              </a:rPr>
              <a:t>；</a:t>
            </a:r>
            <a:endParaRPr lang="zh-CN" sz="2400">
              <a:solidFill>
                <a:schemeClr val="tx1"/>
              </a:solidFill>
              <a:sym typeface="+mn-ea"/>
            </a:endParaRPr>
          </a:p>
          <a:p>
            <a:r>
              <a:rPr lang="en-US" altLang="zh-CN" sz="2400">
                <a:solidFill>
                  <a:srgbClr val="7030A0"/>
                </a:solidFill>
                <a:sym typeface="+mn-ea"/>
              </a:rPr>
              <a:t>         </a:t>
            </a:r>
          </a:p>
          <a:p>
            <a:r>
              <a:rPr lang="en-US" altLang="zh-CN" sz="2400">
                <a:solidFill>
                  <a:srgbClr val="7030A0"/>
                </a:solidFill>
                <a:sym typeface="+mn-ea"/>
              </a:rPr>
              <a:t>         </a:t>
            </a:r>
            <a:endParaRPr lang="en-US" altLang="zh-CN" sz="2400">
              <a:solidFill>
                <a:srgbClr val="7030A0"/>
              </a:solidFill>
              <a:latin typeface="黑体" panose="02010609060101010101" charset="-122"/>
              <a:ea typeface="黑体" panose="02010609060101010101" charset="-122"/>
              <a:cs typeface="黑体" panose="02010609060101010101" charset="-122"/>
              <a:sym typeface="+mn-ea"/>
            </a:endParaRPr>
          </a:p>
        </p:txBody>
      </p:sp>
      <p:sp>
        <p:nvSpPr>
          <p:cNvPr id="7" name="TextBox 1"/>
          <p:cNvSpPr txBox="1"/>
          <p:nvPr/>
        </p:nvSpPr>
        <p:spPr>
          <a:xfrm>
            <a:off x="5744054" y="311694"/>
            <a:ext cx="119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背景现状</a:t>
            </a:r>
            <a:endParaRPr lang="zh-CN" altLang="en-US"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91000"/>
          </a:blip>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alphaModFix amt="65000"/>
          </a:blip>
          <a:stretch>
            <a:fillRect/>
          </a:stretch>
        </p:blipFill>
        <p:spPr>
          <a:xfrm>
            <a:off x="2082800" y="1888490"/>
            <a:ext cx="8202295" cy="3406775"/>
          </a:xfrm>
          <a:prstGeom prst="rect">
            <a:avLst/>
          </a:prstGeom>
        </p:spPr>
      </p:pic>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TextBox 1"/>
          <p:cNvSpPr txBox="1"/>
          <p:nvPr/>
        </p:nvSpPr>
        <p:spPr>
          <a:xfrm>
            <a:off x="5744054" y="311694"/>
            <a:ext cx="119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背景现状</a:t>
            </a:r>
          </a:p>
        </p:txBody>
      </p:sp>
      <p:sp>
        <p:nvSpPr>
          <p:cNvPr id="14" name="文本框 13"/>
          <p:cNvSpPr txBox="1"/>
          <p:nvPr/>
        </p:nvSpPr>
        <p:spPr>
          <a:xfrm>
            <a:off x="1473200" y="5584825"/>
            <a:ext cx="974090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2020年建筑</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行业</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在全球能源</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消耗</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和与能源相关的二氧化碳排放中所占的份额</a:t>
            </a:r>
          </a:p>
        </p:txBody>
      </p:sp>
      <p:sp>
        <p:nvSpPr>
          <p:cNvPr id="17" name="文本框 16"/>
          <p:cNvSpPr txBox="1"/>
          <p:nvPr/>
        </p:nvSpPr>
        <p:spPr>
          <a:xfrm>
            <a:off x="6614795" y="5302250"/>
            <a:ext cx="4773930" cy="275590"/>
          </a:xfrm>
          <a:prstGeom prst="rect">
            <a:avLst/>
          </a:prstGeom>
          <a:noFill/>
          <a:ln w="9525">
            <a:noFill/>
          </a:ln>
        </p:spPr>
        <p:txBody>
          <a:bodyPr wrap="square">
            <a:spAutoFit/>
          </a:bodyPr>
          <a:lstStyle/>
          <a:p>
            <a:pPr indent="0"/>
            <a:r>
              <a:rPr sz="1200" b="0">
                <a:latin typeface="微软雅黑" panose="020B0503020204020204" pitchFamily="34" charset="-122"/>
                <a:ea typeface="微软雅黑" panose="020B0503020204020204" pitchFamily="34" charset="-122"/>
                <a:cs typeface="微软雅黑" panose="020B0503020204020204" pitchFamily="34" charset="-122"/>
              </a:rPr>
              <a:t> </a:t>
            </a:r>
          </a:p>
        </p:txBody>
      </p:sp>
      <p:grpSp>
        <p:nvGrpSpPr>
          <p:cNvPr id="21" name="Group 9"/>
          <p:cNvGrpSpPr>
            <a:grpSpLocks noChangeAspect="1"/>
          </p:cNvGrpSpPr>
          <p:nvPr/>
        </p:nvGrpSpPr>
        <p:grpSpPr bwMode="auto">
          <a:xfrm>
            <a:off x="1674495" y="777240"/>
            <a:ext cx="9337675" cy="201295"/>
            <a:chOff x="1927" y="2201"/>
            <a:chExt cx="4019" cy="107"/>
          </a:xfrm>
          <a:solidFill>
            <a:srgbClr val="7030A0"/>
          </a:solidFill>
        </p:grpSpPr>
        <p:sp>
          <p:nvSpPr>
            <p:cNvPr id="24"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0"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3"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4"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6523355"/>
            <a:ext cx="12192635" cy="33464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 name="文本框 5"/>
          <p:cNvSpPr txBox="1"/>
          <p:nvPr/>
        </p:nvSpPr>
        <p:spPr>
          <a:xfrm>
            <a:off x="1463040" y="1370965"/>
            <a:ext cx="4151630" cy="2061210"/>
          </a:xfrm>
          <a:prstGeom prst="rect">
            <a:avLst/>
          </a:prstGeom>
          <a:noFill/>
        </p:spPr>
        <p:txBody>
          <a:bodyPr wrap="square" rtlCol="0">
            <a:spAutoFit/>
          </a:bodyPr>
          <a:lstStyle/>
          <a:p>
            <a:r>
              <a:rPr lang="en-US" altLang="zh-CN" sz="2400">
                <a:solidFill>
                  <a:srgbClr val="7030A0"/>
                </a:solidFill>
                <a:latin typeface="黑体" panose="02010609060101010101" charset="-122"/>
                <a:ea typeface="黑体" panose="02010609060101010101" charset="-122"/>
                <a:cs typeface="黑体" panose="02010609060101010101" charset="-122"/>
                <a:sym typeface="+mn-ea"/>
              </a:rPr>
              <a:t>    </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根据中国建筑节能协会发布的《中国建筑能耗研究报告（2020）》，2018</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全国建筑全过程碳排放总量为49.3亿tCO₂，占全国碳排放的比重为51.3%。</a:t>
            </a:r>
            <a:endParaRPr lang="en-US" altLang="zh-CN" sz="2400">
              <a:solidFill>
                <a:srgbClr val="7030A0"/>
              </a:solidFill>
              <a:latin typeface="黑体" panose="02010609060101010101" charset="-122"/>
              <a:ea typeface="黑体" panose="02010609060101010101" charset="-122"/>
              <a:cs typeface="黑体" panose="02010609060101010101" charset="-122"/>
              <a:sym typeface="+mn-ea"/>
            </a:endParaRPr>
          </a:p>
          <a:p>
            <a:r>
              <a:rPr lang="en-US" altLang="zh-CN" sz="2400">
                <a:solidFill>
                  <a:srgbClr val="7030A0"/>
                </a:solidFill>
                <a:latin typeface="黑体" panose="02010609060101010101" charset="-122"/>
                <a:ea typeface="黑体" panose="02010609060101010101" charset="-122"/>
                <a:cs typeface="黑体" panose="02010609060101010101" charset="-122"/>
                <a:sym typeface="+mn-ea"/>
              </a:rPr>
              <a:t>    </a:t>
            </a:r>
          </a:p>
        </p:txBody>
      </p:sp>
      <p:sp>
        <p:nvSpPr>
          <p:cNvPr id="7" name="TextBox 1"/>
          <p:cNvSpPr txBox="1"/>
          <p:nvPr/>
        </p:nvSpPr>
        <p:spPr>
          <a:xfrm>
            <a:off x="5744054" y="311694"/>
            <a:ext cx="1198880" cy="398780"/>
          </a:xfrm>
          <a:prstGeom prst="rect">
            <a:avLst/>
          </a:prstGeom>
          <a:noFill/>
        </p:spPr>
        <p:txBody>
          <a:bodyPr wrap="none" rtlCol="0">
            <a:spAutoFit/>
          </a:bodyPr>
          <a:lstStyle/>
          <a:p>
            <a:pPr algn="ctr" fontAlgn="auto">
              <a:spcBef>
                <a:spcPct val="0"/>
              </a:spcBef>
              <a:spcAft>
                <a:spcPct val="0"/>
              </a:spcAft>
              <a:defRPr/>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背景现状</a:t>
            </a:r>
          </a:p>
        </p:txBody>
      </p:sp>
      <p:grpSp>
        <p:nvGrpSpPr>
          <p:cNvPr id="8" name="Group 9"/>
          <p:cNvGrpSpPr>
            <a:grpSpLocks noChangeAspect="1"/>
          </p:cNvGrpSpPr>
          <p:nvPr/>
        </p:nvGrpSpPr>
        <p:grpSpPr bwMode="auto">
          <a:xfrm>
            <a:off x="1655445" y="773430"/>
            <a:ext cx="9337675" cy="201295"/>
            <a:chOff x="1927" y="2201"/>
            <a:chExt cx="4019" cy="107"/>
          </a:xfrm>
          <a:solidFill>
            <a:srgbClr val="7030A0"/>
          </a:solidFill>
        </p:grpSpPr>
        <p:sp>
          <p:nvSpPr>
            <p:cNvPr id="9" name="Line 10"/>
            <p:cNvSpPr>
              <a:spLocks noChangeShapeType="1"/>
            </p:cNvSpPr>
            <p:nvPr/>
          </p:nvSpPr>
          <p:spPr bwMode="auto">
            <a:xfrm>
              <a:off x="4169"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1" name="Line 11"/>
            <p:cNvSpPr>
              <a:spLocks noChangeShapeType="1"/>
            </p:cNvSpPr>
            <p:nvPr/>
          </p:nvSpPr>
          <p:spPr bwMode="auto">
            <a:xfrm>
              <a:off x="1927" y="2255"/>
              <a:ext cx="1777" cy="0"/>
            </a:xfrm>
            <a:prstGeom prst="line">
              <a:avLst/>
            </a:prstGeom>
            <a:grpFill/>
            <a:ln w="14288" cap="flat">
              <a:solidFill>
                <a:srgbClr val="7030A0"/>
              </a:solidFill>
              <a:prstDash val="solid"/>
              <a:miter lim="800000"/>
            </a:ln>
            <a:extLst/>
          </p:spPr>
          <p:txBody>
            <a:bodyPr vert="horz" wrap="square" lIns="91392" tIns="45696" rIns="91392" bIns="45696" numCol="1" anchor="t" anchorCtr="0" compatLnSpc="1"/>
            <a:lstStyle/>
            <a:p>
              <a:endParaRPr lang="zh-CN" altLang="en-US" sz="100"/>
            </a:p>
          </p:txBody>
        </p:sp>
        <p:sp>
          <p:nvSpPr>
            <p:cNvPr id="1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grpFill/>
            <a:ln w="9525">
              <a:solidFill>
                <a:srgbClr val="7030A0"/>
              </a:solidFill>
              <a:round/>
            </a:ln>
          </p:spPr>
          <p:txBody>
            <a:bodyPr vert="horz" wrap="square" lIns="91392" tIns="45696" rIns="91392" bIns="45696" numCol="1" anchor="t" anchorCtr="0" compatLnSpc="1"/>
            <a:lstStyle/>
            <a:p>
              <a:endParaRPr lang="zh-CN" altLang="en-US" sz="100"/>
            </a:p>
          </p:txBody>
        </p:sp>
      </p:grpSp>
      <p:pic>
        <p:nvPicPr>
          <p:cNvPr id="4" name="图片 3"/>
          <p:cNvPicPr>
            <a:picLocks noChangeAspect="1"/>
          </p:cNvPicPr>
          <p:nvPr/>
        </p:nvPicPr>
        <p:blipFill>
          <a:blip r:embed="rId3"/>
          <a:stretch>
            <a:fillRect/>
          </a:stretch>
        </p:blipFill>
        <p:spPr>
          <a:xfrm>
            <a:off x="5784215" y="1094105"/>
            <a:ext cx="4709160" cy="4669790"/>
          </a:xfrm>
          <a:prstGeom prst="rect">
            <a:avLst/>
          </a:prstGeom>
        </p:spPr>
      </p:pic>
      <p:sp>
        <p:nvSpPr>
          <p:cNvPr id="14" name="文本框 13"/>
          <p:cNvSpPr txBox="1"/>
          <p:nvPr/>
        </p:nvSpPr>
        <p:spPr>
          <a:xfrm>
            <a:off x="4605020" y="5883275"/>
            <a:ext cx="974090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2018年全国建筑行业全过程碳排放量在全国碳排放总量中的占比</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2.0"/>
  <p:tag name="AS_VERSION" val="16.9.0.0"/>
  <p:tag name="ISPRING_PRESENTATION_TITLE" val="3234"/>
</p:tagLst>
</file>

<file path=ppt/tags/tag2.xml><?xml version="1.0" encoding="utf-8"?>
<p:tagLst xmlns:a="http://schemas.openxmlformats.org/drawingml/2006/main" xmlns:r="http://schemas.openxmlformats.org/officeDocument/2006/relationships" xmlns:p="http://schemas.openxmlformats.org/presentationml/2006/main">
  <p:tag name="ISLIDE.DIAGRAM" val="255909"/>
</p:tagLst>
</file>

<file path=ppt/tags/tag3.xml><?xml version="1.0" encoding="utf-8"?>
<p:tagLst xmlns:a="http://schemas.openxmlformats.org/drawingml/2006/main" xmlns:r="http://schemas.openxmlformats.org/officeDocument/2006/relationships" xmlns:p="http://schemas.openxmlformats.org/presentationml/2006/main">
  <p:tag name="ISLIDE.DIAGRAM" val="255909"/>
</p:tagLst>
</file>

<file path=ppt/tags/tag4.xml><?xml version="1.0" encoding="utf-8"?>
<p:tagLst xmlns:a="http://schemas.openxmlformats.org/drawingml/2006/main" xmlns:r="http://schemas.openxmlformats.org/officeDocument/2006/relationships" xmlns:p="http://schemas.openxmlformats.org/presentationml/2006/main">
  <p:tag name="ISLIDE.DIAGRAM" val="2559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xNDU4Njg5MzQ4NjQiLAogICAiR3JvdXBJZCIgOiAiNDQzNTMyMjE1IiwKICAgIkltYWdlIiA6ICJpVkJPUncwS0dnb0FBQUFOU1VoRVVnQUFCOHdBQUFPVENBWUFBQURhS2ZuT0FBQUFDWEJJV1hNQUFBc1RBQUFMRXdFQW1wd1lBQUFnQUVsRVFWUjRuT3pkZVh4VFZmNC8vbGZTaEhTSDBnMjZRS0hzTzBVbyt5YklJaXFLckFvS0h4UVV4UVVZWnhqSGJYQkVrVUZRVkJoQUZBRVhSUFpkZGhBbzBCWXBwV1d4MEFJdHRIUmZVdHJrOTBkK09kOTdzN2ROV3JDdjUrUEI0MEdTbTV2YkpQZmszUGY3blBkUjZQVjZQWWlJaUlpSWlJaUlpSWlJaUlpSWlCNWdDb1ZDVWRIbktGMXhJRVJFUkVSRVJFUkVSRVJFUkVSRVJQYzdKc3lKaUlpSWlJaUlpSWlJaUlpSWlLaFdZc0tjaUlpSWlJaUlpSWlJaUlpSWlJaHFKU2JNaVlpSWlJaUlpSWlJaUlpSWlJaW9WbUxDbklpSWlJaUlpSWlJaUlpSWlJaUlhaVVtekltSWlJaUlpSWlJaUlpSWlJaUlxRlppd3B5SWlJaUlpSWlJaUlpSWlJaUlpR29sSnN5SmlJaUlpSWlJaUlpSWlJaUlpS2hXWXNLY2lJaUlpSWlJaUlpSWlJaUlpSWhxSlNiTWlZaUlpSWlJaUlpSWlJaUlpSWlvVm1MQ25JaUlpSWlJaUlpSWlJaUlpSWlJYWlVbXpJbUlpSWlJaUlpSWlJaUlpSWlJcUZaaXdweUlpSWlJaUlpSWlJaUlpSWlJaUdvbEpzeUppSWlJaUlpSWlJaUlpSWlJaUtoV1lzS2NpSWlJaUlpSWlJaUlpSWlJaUlocUpTYk1pWWlJaUlpSWlJaUlpSWlJaUlpb1ZtTENuSWlJaUlpSWlJaUlpSWlJaUlpSWFpVW16SW1JaUlpSWlJaUlpSWlJaUlpSXFGWml3cHlJaUlpSWlJaUlpSWlJaUlpSWlHb2xKc3lKaUlpSWlJaUlpSWlJaUlpSWlLaFdZc0tjaUlpSWlJaUlpSWlJaUlpSWlJaHFKU2JNaVlpSWlJaUlpSWlJaUlpSWlJaW9WbUxDbklpSWlJaUlpSWlJaUlpSWlJaUlhaVVtekltSWlJaUlpSWlJaUlpSWlJaUlxRlppd3B5SWlJaUlpSWlJaUlpSWlJaUlpR29sSnN5SmlJaUlpSWlJaUlpSWlJaUlpS2hXWXNLY2lJaUlpSWlJaUlpSWlJaUlpSWhxSlNiTWlZaUlpSWlJaUlpSWlJaUlpSWlvVm1MQ25JaUlpSWlJaUlpSWlJaUlpSWlJYWlVbXpJbUlpSWlJaUlpSWlJaUlpSWlJcUZaaXdweUlpSWlJaUlpSWlJaUlpSWlJaUdvbEpzeUppSWlJaUlpSWlJaUlpSWlJaUtoV1lzS2NpSWlJaUlpSWlJaUlpSWlJaUlocUpTYk1pWWlJaUlpSWlJaUlpSWlJaUlpb1ZtTENuSWlJaUlpSWlJaUlpSWlJaUlpSWFpVW16SW1JaUlpSWlJaUlpSWlJaUlpSXFGWml3cHlJaUlpSWlJaUlpSWlJaUlpSWlHb2xKc3lKaUlpSWlJaUlpSWlJaUlpSWlLaFdZc0tjaUlpSWlJaUlpSWlJaUlpSWlJaHFKU2JNaVlpSWlJaUlpSWlJaUlpSWlJaW9WbUxDbklpSWlJaUlpSWlJaUlpSWlJaUlhaVVtekltSWlJaUlpSWlJaUlpSWlJaUlxRlppd3B5SWlJaUlpSWlJaUlpSWlJaUlpR29sSnN5SmlJaUlpSWlJaUlpSWlJaUlpS2hXWXNLY2lJaUlpSWlJaUlpSWlJaUlpSWhxSlNiTWlZaUlpSWlJaUlpSWlJaUlpSWlvVm1MQ25JaUlpSWlJaUlpSWlJaUlpSWlJYWlVbXpJbUlpSWlJaUlpSWlJaUlpSWlJcUZaUzFmUUJFQkVSVmRVVGovNnpwZy9oTDJYejlnOXIraENJaUlpSWlJaUlpSWlJaUtvRlo1Z1RFUkVSRVJFUkVSRVJFUkVSRVZHdHhJUTVFUkVSRVJFUkVSRVJFUkVSRVJIVlNreVlFeEVSRVJFUkVSRVJFUkVSRVJGUnJjU0VPUkVSRVJFUkVSRVJFUkVSRVJFUjFVcXFtajRBSWlJaW92dFJhbXFxK0wrZm54Kzh2YjFyOEdqTUZSWVdRcS9YQTRERlk4dlB6NGRLcFlLSGgwZDFIMXFWNmZWNktCU0ttajZNQ25uUWpybXdzQkJLcGZLKy9uN2s1ZVhoekprekFJRHc4SEEwYTliTTZyWXBLU2xJUzBzREFIVHMyQkUrUGo0T3ZjYk5temVSbUpnb2J2ZnIxdzhxbFdzdmtlN2R1d2UxV3UzUzE3aWZwS2VuNDk2OWV3QUF0VnFOQmcwYTFQQVJPZGZaczJjQkFIWHExRUc3ZHUycXRLK2NuQnpScnZ2NStRRXduQWZsNWVXeSsyelI2L1ZJU2txQ1dxMUdaR1NreFcydVg3K083T3hzdEdqUm90SnRnS3ZPSGVQZi95QzFwN1ZCV1ZrWmJ0eTRnYUNnSUpmOGJoUVZGY0hkM1IxS3BlVTVIWVdGaGZEdzhMRDZ1SlJlcjhmMTY5ZlJ1SEZqbTlzZE9YSUVaV1ZsQUlDdVhidFdTejlQcDlPSi96dnl0MUQxWXJ0Vyt6eEliWnNqOHZQemNmZnVYUVFHQnNMVDA5TXArNnh1enV4WDNlL1g4MFRPVkZSVUJNRFF2M0IzZDYvaG82R3EraXZIKys1M1RKZ1RFUkVSV1RCdjNqengvM0hqeG1IQWdBRTFlRFRtM252dlBlVGw1UUVBbGkxYkpudXNwS1FFLy9uUGYzRDM3bDE0ZW5yaXhSZGZST3ZXcmUzdWMrM2F0U0pRK1BMTEx5TWtKRVE4dG5YclZvZVB6ZFBURXc4Ly9MREQyK3QwT256Ly9mZTRjZU1HMHRQVE1XYk1HUFRxMWN2aDU5ZVU3ZHUzSXprNUdabVptY2pPenNhLy8vMXYrUHY3TzJYZjhmSHhPSHYyTEFJREF4RVVGSVRXclZzN25BUzJKU3NyQzN2MzdzV3hZOGZRcFVzWFBQLzg4NVhhVDF4Y1hKV1BwVVdMRmphRGVabVptZmpoaHg4QUFBOC8vTEROaEhsTVRBejI3ZHNIQUFnTEM4T05HemVnMSt2dGZ1K3ZYTG1DbjM3NlNkenUzYnUzU3hMbXljbkoyTFZyRjlMVDAzSDM3bDNNbmozYjV0L3pWM0hqeGczTW16ZFBKSWxHalJybDlJUzVWcXZGMHFWTDBhNWRPMFJGUlNFZ0lBQ0E0Yk5kdDI2ZDJHN1dyRmt1Q1I0YjI5OTY5ZXJoNDQ4L3RybnRUei85Sk02ZHQ5OSsyK3g0L3ZuUGY0b0VubkcvOCtmUFIxWldsdXcrYXhJU0VyQnUzVHBrWm1ZaUtDZ0k3Ny8vdnNVZy9PKy8vNDc5Ky9kRHFWUml5SkFoR0RseXBBTi9xWnlyenAyZmZ2b0pCdzRjUUowNmRWQzNibDNNbmowYmRldldyZkorcVdwT25UcUZiNy85Rm9BaGFEZCsvSGc4OU5CRFZkcm5yVnUzY1B6NGNTUWxKZUg2OWVzWU1XSUVSb3dZWWJaZGVYazVGaXhZZ0x0Mzd5SWlJZ0tSa1pIbzFxMGJHalpzYUxidDlldlhzWGJ0V3FTbXBtTE9uRGxvMHFTSjFkZmZzR0VEU2twS0FBRE5temV2bGtUS1N5KzlKUDYvY09GQ3M5ZThldlVxZnYzMVZ3REE5T25UNGVYbFpiYVBrcElTekpzM0QzcTlIbjUrZnBnd1lZS3N2MmJOdFd2WDhNMDMzNkIxNjlabzE2NGQyclp0YTNHN0w3LzhFZ0NnVXFudzRvc3ZPdnkzdWRMS2xTdVJrSkFBWDE5ZlRKczJ6ZUpuN3d4czEycWZCNlZ0c3ljdExRM3o1ODhYQXhSSGpoeUpZY09HVmVudnFDa1Y2VmZaNCt6cmViMWVqOXpjWE55OWV4ZSt2cjZpejBsMFAzampqVGNBQU1IQndmamdndytjdnYvdDI3ZERvOUVnSkNRRWtaR1IwR2cwWnR2Y3ZIa1R4NDRkUS9QbXpkR3NXVE83ZmF1YWlqOFpYOXVvVjY5ZWlJaUlxTkR6WGMwVjhUNXlEQlBtUkVSRVJFNDBiZG8wcCs1djd0eTVkbWRKbWZyNTU1OXg5KzVkQUVEanhvMGQ3anpuNXViaXpwMDdBQ0FDTGtiYnRtMXorUFg5L2YzRkJZdGVyMGRHUm9iZDU5eTZkUXNwS1NrQURNa2Nhek1qcFJvMGFGQ2o3N2RhcmNiRml4ZkY3Zmo0ZUF3Y09OQXB4eEVYRjRjVEowNEFNSXdTbno5L3ZsUDIrK3V2dnlJbUpnYUE0WDJPam82dTFNWFZWMTk5VmVWanFjeDMyeHJqNkdzQXVIRGhBalp2M296UTBGQzg4ODQ3RGo4UGdNdG1mZ2NGQlNFeE1WRWtqaytkT3ZXWFQ1anJkRHFzV2JOR05xUHlsMTkrd1MrLy9GS3AvYjM3N3JzV2swSXhNVEZJU2twQ1VsSVNObTdjaUk4KytnaCtmbjRvS1NrUlZRZU14Mk5MZG5ZMi92ampENnVQMzd4NVU1eVRuMzMybWMxOS9mREREeGEzTFNnb0VNbHZlOGRUR2NIQndjak96Z1lBM0w1OUc4ZVBIMGZ2M3IzTnRydDgrYkk0aHNvR2UxMXg3cHc3ZHc0SERoeUFYcStIVnF1RlJxUEJ3WU1Iclc3ZnBVc1hoSVdGV1gxODdkcTFPSHo0Y0pXUEN6QVBWSldWbFNFMk5oWm56NTdGdFd2WFJFQ3JmdjM2YU5PbURRWU5HbVR6dlUxS1NzTCsvZnR4NWNvVkZCWVd3dDNkSFUyYU5NSEFnUU90enFoTFNVbkIwYU5IY2ZueVpXUmxaYUdzckF3K1BqNW8yclFwK3ZYclo3TXRyOHpyU2YzMjIyL2kvK1hsNVZhVHJSWGg0ZUdCSTBlT29MaTRHSUFoRU51aFF3YzBhdFJJdHQyZVBYdHc2OVl0OFhmazUrZGo4T0RCRnZlNWI5OCswWmY0My8vK1ozRmdpbEZGWm5zZlBYb1VhOWFzY2Vqdk12cmlpeThxZkY0VUZCUWdPVGtaQUVSbENWTWJObXdRZlRVM056ZmN1SEVETjI3Y2tHM1R0V3RYcytlZFBYc1d0Mjdkd3ExYnQzRDM3bDJybjJGOGZEd0F1THphaWkxbFpXWEl6ODhIWUFnS256MTdGbVZsWmZEMjlvYTd1N3RvNXdDZ2J0MjZzb0VJMW9TRmhlRmYvL3FYelczdTUzWnQyYkpsWXVhdFBaWUdXbGd5ZS9aczJlOXFUYlJyVXZIeDhUaDI3QmorL1BOUEZCUVV3TTNORFg1K2Z1alJvd2VHRHgvdWt0ZDhVTm8yZThMQ3dsQ3ZYajNSTnB3NWM4YWhoTG05NzlXeVpjc3FkSzJsVXFtd2RPbFNBTlhUcjNLRjh2SnlIRHg0RVBuNStTZ29LRUJ1Ymk3eTh2S1FrNU9Edkx3ODhkc3hhTkFnakI0OTJxWEhVaDArKyt3ekpDWW1vbmZ2M3BnNGNTSUE0UDMzMzhmTm16Zng2S09QNHZISEh4ZmIxbVEvcExyYWh4TW5UdUNiYjc0QkFIVG8wQUV6WnN6QTFxMWJSU3lrZi8vK0dEOSt2TjNqdGVUR2pSdFZIZ1FDQUcrOTlSWkNRME1kM3Y3Tk45K3MwUDdidDIrUHlaTW55KzY3ZCs4ZWR1ellJUWIyenA4LzMyTEMvTUNCQXpoOCtERDI3ZHNIaFVJaHJzdXNjVVg4eVZIU2E0Um16WnJkZHdseld5b2I3eVBITUdGT1JFUkU5QmR5N05neEhEMTZWTnhPVEV5MEd1aG8yN1l0WnM2YzZkTGpLUzB0eGJ2dnZsdWg1MXk2ZE1taDU5aWJiVmxWRlUzRy8vampqL2p4eHg5dGJ1UG9NU2NsSlluL2QralF3V2t6a1VhTkdvVzR1RGh4UWZyRER6L2duWGZlZ1p1Ym0xUDJYMWtGQlFXWU5XdVcxY2QvKyswM1dWRFR5UGgrU2hNZmJkcTB3Y0dEQjNIanhnMGtKaWJhdklDVUppU1VTbVdsU21KcXRkb0tuMGVIRGgzQ29VT0hyRDQrZVBCZ1BQMzAweFUrbG9xNmUvY3VMbDI2NUpSOVJVZEh5MjV2M3J3WmYvNzVwMVAyYllzMDJORytmWHVIeXBaYmN2UG1UZGxNQTFPOWV2VVN3Vzk3U2t0TEhkN1dtUUlDQXRDdFd6ZjgvdnZ2QUF3Sk10T0VlV0Zob1NoUnFsQW8wS0ZEaDBxOWxqUE9IYW5VMUZTc1dMRkNsckJLVFUyVmxWTTExYUJCQTVzSmMxZkp6OC9IL1BuemtabVphZlpZUmtZR01qSXljUHo0Y1V5Yk5zMWk4bVhUcGszWXVYT243TDZpb2lJa0pDUWdJU0VCdzRZTnN6anJmL255NVdMQWhWRnViaTVpWTJNUkd4dHJOWGhmMmRjemlvbUprUTArS1M4dng0Y2ZmbWgxZTJ2ZWZQTk5iTnEwU1hhZmo0K1BPRmQwT2gyV0xWdG1ObURPdURTSFVkMjZkVVgxRWFPaFE0Y2lKQ1FFbzBlUHh2bno1MUZZV0lpc3JDeDgvLzMzVm1kSlM3L0Rydm9OTlBZamxFcWxVd2FhblQ1OUdrZU9IQkczTXpJeXNHTEZDclB0TENYTVkyTmp4ZjlidDI1dHQ0OVRWbFptZFpzRkN4YkExOWZYMGNPdXNLU2tKQ3hac3NUcy9veU1EUHo5NzMrWDNmZWYvL3pIYWEvN1YyblhDZ3NMSGRwTyt2ZldWTHNHR1BwUksxYXN3TGx6NTJUMzYzUTYzTDU5RzRtSmlSWVRZcldwYmN2S3lzTGN1WE1kUHFiVTFGUzc1N2d6engxTEh0UitsWnViR3padjNneXRWbXR6dSt2WHIwT24wemswWUFkdy9YVnJaV1JuWjR2QjMwMmJOZ1ZncUVaeTgrWk5BREQ3enRaRVA2UzYyNGNyVjY2SS8vZnMyZFBxZlpXaDArbnNmcThjM1U5Rk9QcWJZR1RwWEV0T1RoYko4dkR3Y0l2WFcxcXRGcWRPblJLM216VnJWdW5yTW1mSXk4dkRoZzBieE8wcFU2WlV5M05kN1g2TDkvMFZNV0ZPUkVSRXRVNVpXWmxZNDhrUkpTVWxZcGFGSldxMTJ1TGFRZjcrL3BXYW9XTTZJMXV2MStQczJiT0lpWWxCNDhhTnJjNFlPSGZ1bk0zQWhEUDQrL3RiRGJBNGU3WjNSVG5yL2E0dWx5OWZ4b0lGQyt4dUZ4Y1haL2U5ZFhRbW01K2ZIL3IxNjRkOSsvYWhaY3VXZU9TUlJ5cVZLSGovL2ZldFBpWWQ3UERhYTYraGZ2MzZGcmR6VnZsNlFCNzBWYXZWNk5tekozYnUzSW45Ky9mYlRKaExSN0xYcG5YRmpWSlNVckJxMVNxbjdFdWFNRDk3OWl4Mjdkb0Z3SkNVZmVtbGx4QWNIRnlsL1Z1YTFYYng0a1ZjdTNaTjNCNDBhSkREK3p0Ky9Eakt5c3JRdDIvZkNoL0xkOTk5WjNaZlVWR1J1Tjg0ZzdzNi9QcnJyN0pFbURFUXAxUXFrWm1aS2F1eThNRUhIK0Q4K2ZNaWVhUFg2L0hXVzI5WjNPL28wYU50VnN4dzVybHo2OVl0TEZteXBFSkJSSVZDVVdOQnVPTGlZbGxTeWN2TEN4NGVIc2pPemhadGtWYXJ4ZkxseXpGdjNqelpjaHJIangrWEJYQ1ZTaVhxMXEwclc3OSs1ODZkYU5La0NUcDI3R2p4OVQwOFBPRHQ3WTNjM0Z5VWxwYUsrL2Z0MjRjMmJkcklrbGxWZmIzUzBsS3pxaENscGFWaU5sQkZsSldWNGVUSmt6YTN5Y3pNdEppd2s1S3VNVzNVbzBjUGhJU0V3TWZIQjA4Ly9iUW9zWHptekJtY1BYc1dVVkZSc3UxMU9wM1o3NFl0bnA2ZW9nMjdkKytlbU5VRFdPOTdWR1M5NnRUVVZJdS94YW1wcVZBcWxRZ05EVVZxYXFyRnRzZVVwU1J2U2txSzZPdG9OQnEwYjk4ZTY5ZXZkL2o0N25mRGhnMURURXdNV3JSb2dYcjE2b243VDUwNkpiNVBqc3k2dnAvYk5kT3l0dEkrbERTQjVlL3ZiNWJRY2tSTnRXczZuUTVmZmZXVjdMeFdLQlNvVjY4ZUZBcUZySnFBVkcxcjIxekZ6YzFOdEYvR1pCaGd2Y0tFcFJtbEFLcWNCS3hNdjhxVjEvUCsvdjRpYVN6bDUrZUgwTkJRK1BuNXVmUnpxUzRuVHB3UTU0c3hZVzRjZEtsUUtNUjlwcXFySDFJVDdZUHh1K2JsNVlYMjdkdERyOWVMQWNBTkd6WjBXblcwQjRYeHZUOSsvTGk0cjJYTGxpZ29LQkMzdmJ5OG9GQW9jUFRvVWJIVURRRDA2OWZQS2NkUTJmaFRTVW1KckcydVNOSzdLcyt0alBzcDNrZE1tQk1SRVZFdGRPN2N1UXFOOHQ2MGFaUFp6QUdwaHg1NkNDKzg4SUxaL1ZPblRyVjZvV21MYWNkZm9WQmc4K2JOeU1qSVFHcHFLb1lPSFdyMm5MTm56MkxWcWxVaXFOVzdkMit6MlQ5NnZSNEhEaHdRRnpMR1lPNWJiNzJGbkp3YzJiYkdpeExUOXlrbko4ZG1zdFNVUnFPcHRoSDF6bnEvTGVuWnN5ZnExS2xUNFgyWGxwYktMakNyZzdSc25DM0dNdGIyV1ByOEhGMkhPaUFnQUVGQlFYYTNVNnZWWm1YVWNuTnpjZnIwYVFDR2tld3RXclN3K254cDRrT2xVcUZYcjE3SXlzb1NzK3crK2VRVFdXTFZTRHBDWDZ2VllzYU1HWGFQRlRCODF6cDM3bXgydjQrUEQvcjA2ZVBRUG14NTBNdTFCd1lHUXFsVVFxZlRvVy9mdnBVdXd3NFlnaTNXU3V4SnYrZVJrWkZvMmJLbFEvdU1qWTBWNWVJdlg3Nk1aNTU1QmdFQkFSZzhlREF1WExnZ3lodjM3OTlmSkUya1FkbGp4NDZaN2JPMHROVGkvWUNoYktIcGJIdGpSWVhHalJ0Yi9HNWFJbTJyZkgxOXNXREJBdVRtNWxvYzlLUFQ2U3plYnp5bnBOdFpZZ3dvdXZyY1NVMU54ZUxGaTBYNTVmRHdjTHorK3VzVzF6emN2MysvcU9MeDFGTlAyV3dUQUdENDhPRTJCMFNjUG4xYURPd0FET3ZLTzBxcFZLSlhyMTU0K09HSHhYcXpSVVZGK09hYmI4UXNLR093elRpUTQ5NjllOWk0Y2FQWWg1K2ZIMmJObW9YQXdFQWtKU1ZoOGVMRm9pM2J1bldyV1JDM2ZmdjJpSTZPUnBNbVRhQlFLRkJXVm9ZTkd6Ymd3SUVEWXB1NHVEZ1JxSzdxNndIQSt2WHJyUWFrNzFjOWV2VEEwYU5IY2ZYcVZRd1pNc1NoNVRrV0xWcGtOY0g5OXR0dkl5b3FTaVRkcGFYK0l5SWk4TGUvL1ExNnZSNEhEeDVFKy9idEt6VTRhTjY4ZWZEeThzTHp6ejl2ZHIrSGh3Zm16cDJMTDc3NFFpU2wvUDM5OGVhYmJ5SWdJQUE2blE2clZxMFN5NjBNR1RMRWJQL0dCQWhnbUgzdTQrTmp0WVR0amgwN0FCaSs0NWI2bTREMXBKbXpOR25TQkhQbXpFRjhmRHoyN05rRHdEQWdxblBuenREcjlWaStmRG55OHZKRTBpWTVPUm1abVpudzl2YkdoQWtUeEpJNXhvU0pRcUhBWTQ4OUp2Yi9JTFpyNDhlUGwxVlVrU1lQcEw4TjgrYk53K0hEaDhXQUNOT1N5blBtekJGSlEyblNHNmlaZG0zLy92MnlaRmpIamgweGR1eFlNU0NndUxqWTdMT3FyVzJiVkdVSElacjJDNlpPblFvQXNwblN4djZGS1pWS2hTVkxsbGhjenNMU3RaUXIrMVdBYTYvbng0OGZqL0x5Y25oN2UrUHc0Y1BpM0JzNGNDQWVlZVFSOFJ6VFBwVHBnQ1ZYTEwvalRNWXk5NTZlbm1qUW9BSEt5OHZGYjBsSVNJalpoSURxN29kVWQvdFFYRndzbGttSWpvNkdTcVZDV2xxYWlKMzA2TkhEc1RmV1FSWDUvbHFMVjZ4ZnY5NXNtWStNakF5eC9iSmx5Nm9VaTdHMEJNSytmZnV3Yjk4K2NYdisvUG1vVzdldVdUVzQxYXRYWS9YcTFXYlBmL2ZkZDdGdzRVS1h4WjhlUks2TzkxSEZNR0ZPUkVSRTVFS2ZmUEtKckl5WFBVOCsrYVRGKzd0MDZZSWRPM1lnTXpQVHJJUnlVVkVSMXE5ZkwyYkdQUG5ra3dnT0RrWmlZaUxHang4UGhVSUJ2VjZQdFd2WGlzNnpyVUNvTGVYbDVSWkgzRHVxcXJQUTdWM3dPZXY5TnZYRUUwK0lDK2lLYU5DZ2djTUo4NG9Fb0hVNm5kazZYOVdob3ArZnZmVkNBVU5KeGttVEptSE1tREd5KzY5ZXZTcVNleTFhdERCN0hJQklndVRtNW9yN2xpeFpJbWJxZVh0N28wT0hEaWdySzVQTm5MSEdrVzBBNitWN2ZYeDhFQlVWSlpJYXh1K3JqNDhQSmt5WVlMYjl1blhyUkVCZCt0NCs2QW56OFBCd0RCa3lCREV4TVJnMWFsU1ZTc0ZKWnpCSUpTWW15dHBDYVRMRWxzVEVSS3hZc1VJRU1VK2VQSW5RMEZBTUdUSUVUei85TlA3OTczOERNS3c3TDEyajBKR1puZmU3bkp3Y25EOS92a0xQY2VXNUV4Y1hoMVdyVm9uelJhRlFJRHc4WENUc3BFcExTMFg1UVI4ZkgrVGs1T0NubjM0U2oxdHFIL3o4L0d6T1FqZWRzUlllSHU3UTMrRHU3bzQzMzN3VHpaczNsOTN2NmVtSk1XUEd5TXFHU3RlV2pvdUxFK2M3WVBqOUNRd01CR0NZclJNZEhTMStMMUpUVTVHUmtTRkxpcGl1bWFsU3FmREVFMC9JQXRYU21UMVZmYjNEaHcvTGZyKzZkdTBxa2l0R0NRa0pzdExaOW42am5UV0FUanBMMERSWXFGQW9NR0hDQkdpMVdrUkdSaUk5UGQxdUpabmJ0MjliZlV4YVRqczVPVm1VUkhkM2Q4ZlVxVk5SVUZDQVR6NzVCSm1abVRoKy9Eais4WTkvT0wxaXlROC8vSUNjbkJ3b2xVcTR1YmtoS3lzTDgrZlB4NmhSbzNEa3lCSFI3Mm5kdXJVc09Rb1lrZ2ZHQkFoZytNMnRVNmNPZXZYcVpmRzhsU2JNVFpmYUFCd2ZNRmNWbnA2ZWlJeU14THAxNndBWTN1c1JJMGJBdzhNRHAwNmRFcDkvOSs3ZG9kRm8wTHAxYTF5NWNnVXBLU2xZdW5RcGhnOGZqcSsvL2xwOGRnTUdESkNkcnc5eXUrWUlhU0pjbWhRdUtpb1M3NTI3dTd0c05uNU50R3VscGFXeTk2VlZxMWFZUG4yNkxPbm80ZUdCVnExYXlZNnB0clp0VWg5ODhBRktTa29RSHgrUGJ0MjZ5WklpaHc4ZkZnbVY3dDI3eTVLZVZiME9LeXNyRXdOSkZBb0Z2djc2YTZ2YkJnY0hQN0Q5S3VuQUZVdFY1S3lSTHIxUmtYTHROU0VsSlFYcDZla0FJQkxnNTg2ZEUvMXUwM0xzUVBYMlEycWlmYmg2OWFyNDNUQXR4NjVVS3RHOWUzZnpONUlBQUVlUEhqV3JibUx0TjdTaTFlMnFHbjk2VU53djhUNWl3cHlJaUlqb2dXRHNRQU13UzhCNmVucmlyYmZld3BJbFN6Qnc0RUNvVkNvUndDZ3ZMOGVqano2S2I3LzlWcXhSQmdCang0NFZRYkdnb0NCb05Ccms1T1RJWmk5WktzZFh0MjVkcXpOdUtyb1duaVBsTVlHS3I3dmxDcVdscFJaSFdOc3pmLzU4aDdlMXRGNm5OZGV1WGJQNmZrdkxLMW9pdlhoMXhocWR6bkxnd0FHenRSdU5MSzFoUG03Y09JdEpFR25KeTlEUVVPY2U1UC9QVmpKazFhcFZaaGYxZVhsNWRzdnZTeCt2cnFvTVVWRlJMbnV0Ung5OUZGMjZkSEZKbFlueThuS3o3NHF0MHZ0R3NiR3hXTEZpaGV3YzZObXpwNWd0bEoyZExkWXo3ZFNwayt5NWt5Wk53cVJKay9EZWUrK0p3VE5mZmZXVlErZVB2NzgvaW9xS2tKdWJLNElZUVVGQlVDZ1VxRnUzcnBncFk2K01yclFFcjNHbTR0aXhZL0hVVTA5aDVjcVZvbzEvL2ZYWExYNzM5Ky9mTHdZSzlPblRCODgrKzZ4NGJNR0NCU0tCL09tbm41ck5QSFFXNDdtVG41K1AxYXRYeThxNDZ2VjZod1lZNWVmbm03VUhsVTBzVllhdnI2L1ZSSWJwRWhUUzZoY1hMbHdRLzFjcWxXYmZzUTRkT3NqKy9zdVhMOXVkUldnNmNFcWF6S3pLNi8zKysrOGlXUWtZQmg5WUd2UlRHZlptZTB0OThNRUhzcG1nTDcvOE1uUTZIZWJNbVNPMnNiUWtpU3ZXdHMvTHk4UEtsU3RGTVAyNTU1NFRRZmlHRFJzaU16TVROMjdjd0U4Ly9ZUm5ubm5HcWEvOWYvLzNmMWkwYUJHR0RoMEtMeTh2ZlBYVlYrSWNNbXJidHExWk1nRXdsQ1dYOXFPTWxYaVdMRmxpY3lCQldWbVpiSWtWbytyNmZZcUxpeE9KMlpLU0VuejIyV2V5dnJCR294R0I0RWNmZlJSSlNVbTRkT2tTRWhNVFpUTVNtemR2amxHalJybjBXR3VpWGJPVitKUU9GSkwyaWFUcmRSdG5rQnZWUkxzV0h4OHYrMjZPR1RQR29kL1UydHkyU2UzZXZSczdkdXpBcmwyN01ITGtTREZUZHYzNjllSzN2bVBIamhWSytOb2pIVURrU05MTFZmMHFWNHFKaVpHdFhTeE5BTy9Zc1VOMm5uNzAwVWZWZW16T0pLMDgwcVJKRTdQN0xDWE1MWEZWUDZRbTJnZGpQemdzTEV3TW9wUU9TS3RidDY3ZDE2OXVkZXJVZ1llSEIvUjZ2V3hXc2J1N3U5TmZ5OS9mWDN3RzB1VXJTa3RMc1gzN2RvZjM0K2JtVm1QeHAvdVpLK045VkRGTW1CTVJFVkd0WnluNEp3MUVqUnMzRGdNR0REQjd6dG16WiszdXUzMzc5cktTMU5JTFVVdGx2YXdsK01MQ3doQVVGSVRidDIvajdObXpadVdWQWdJQzhONTc3MEdwVkVLcjFlTEFnUU5JUzB2RDBhTkg4ZnZ2djR2Z2xrS2h3Smd4WTlDL2YzL3hYR05wNEMrLy9CTHg4ZkhpNzdlMFJsZHBhYWxzbGtsVmZQcnBwM1l2ZkNzNk90OVo3emRnS00xblZKbHk3TWJuU2ZkVEhZWVBIMjYxMUNvZy8yNC84OHd6Nk4yN3Q4UDd0bFlhdXlvcVUwYS9vdWJPbld2eC9sbXpab21aRkk4OTloaEdqQmhoY2J1c3JDelpQbXdOU0NERERJMlBQLzdZS2Z0YXNtU0pXZldGdlh2M2lsa3hqanA2OUNnMmI5NHNLNC9adlh0M1RKdzRVYlNuMHJYQVRjOWJZK2x1NCt3dmhVSWhTZ1hiTW1USUVGSGljOVdxVldJOXZMZmVlc3VzUE8rTUdUTnN6bWkwRkJUeThQQ0FoNGVITEhEdDQrTmpsdmpJejgrWHpRQXlEYVFaay9WcXRWcDJYSzQ2ZDN4OGZQRFNTeTloOGVMRmFOV3FGUklTRWl3Ky8wRmp1djZ0OURjbU5UVlYvTjhZS0xTMkxXQmVPdGRVZG5hMmJCMURkM2QzTVNPcUtxK24wK213ZWZObWtSaFJxVlNZUG4wNlBEMDliUjZQbyt6OVhhWVNFeE1yL0J5cEJnMGFtUFh6VHAwNmhaVXJWd0l3SkE3ZmUrODltL3ZJenM3R0YxOThJY3FIMXE5Zkg5ZXVYY1BseTVkUldsb3FTeGdjUG53WWJkdTJOUXZTVjRXWGx4ZG16NTZOcEtRa0hEdDJUSmF3TkxwOCtUSysrdW9yUkVSRUlDUWtCTTJiTjBlOWV2Vms1LzJEcEdQSGpwZytmVHArKyswM1hMcDBDU2twS1VoSlNSR1BkK3ZXVFNRdmxFb2xKaytlakhmZmZWZjJXZmo2K3VLbGwxNHkrODMrcTdkckFRRUI0di9TQVh4WHIxNFYvM2Uwb2diZ3VuWk5XdkVrTURBUXdjSEIyTHQzTCtMajQxRmNYSXlBZ0FEMDd0MGI3ZHUzbCsyanRyWnQwbXNtdlY2UHVMZzRBSWJQK01zdnYwU0xGaTB3Y2VKRVdUL0g5UHFscXNsb2FSL0ZrV3NqVi9XckxKVVpkdGIxdkZhck5Tc1ZiVlJjWEl6aTRtSzd4L2dnR0Q5K3ZObU04WmRmZnJsQyszQlZQd1NvL3ZZQk1GU1VlK0tKSjJTUFQ1a3l4V1hyVjFlMTRnTUFqQm8xQ3FOR2pVSk1UQXhXckZnQndQQjNmMnl3RiswQUFDQUFTVVJCVlBEQkIxVjZqVkdqUnNtV0h3QU1TM29ZQjJSSjk3dDE2MWJaT2ZQTU04K1lMWWtrM2Q3TnphM0c0ay8zTTFmRys2aGlHT2toSWlJaWNxRmh3NGJKYmtzVHVLWnJWZHJUcVZNbjdObXpCMXF0MW1LZ1FLbFVvcWlvQ09mUG41Zk5KakIybnYzOC9QRGNjODg1TkJQVG11TGlZb2ZXeDNhRUs4clVPZlA5bHE1THI5ZnJNWGZ1WE9qMWVpUWtKT0RRb1VPeU11QzlldlZDMzc1OXpUNlh1M2Z2b203ZHVoZzllclRkTmFTY2NkSHNhdFUxaTNQY3VIRldINVBPTERZR3h4WXRXaVJHVkQvLy9QTU9yVEduMCtsa014Y3NyUzFxWkpxY3NEWGpaL3IwNlNndExRVmdXRXNVTUl5TWYvWFZWODIyL2Z6eno4WDNxQ0xySjlkbWFXbHAyTHAxYTRXZjkrdXZ2OHB1OSszYkZ4TW1USkNkbDhhMUhBRjVjcnB2Mzc2eXRXTUJRNXRndWs5TEhubmtrV3BaUDA0YUlMYzA2MnZUcGsyeVdWTFMyZXpTNEhCZ1lLRGQ0M1hXdWRPeVpVdk1tVE1IRVJFUkZsL3o5dTNic21VZFRJUGh0dHBNYWNEVUd0T0F1TDNucUZRcXMxbVpwcVRyU0NxVlNuVHAwa1hjdm52M3J2aS90QlN5a2FWQkRxWldybHlKYTlldW1RWDAvZjM5TVdYS0ZObk0wc3ErbmxLcHhNU0pFN0ZreVJLeFJxbWpzK2lzZlNZelpzeEFodzRkSE5wSFpTVW1KbHFzQkdNcGlTS2RhZXRJc2l3OVBWMzJuTHQzNzRwa2p5WGZmZmVkbUxGWFZXVmxaV0xOYldteVNxRlFvRU9IRGtoTlRjWGR1M2VoMVdweDRjSUZNYnR1NXN5WlNFdExjK2hjc0Rkci9KMTMzcW5Tb0lYS1VDcVY2Tnk1TTVvMGFZSVZLMWFZbFNjOWN1UUlFaElTTUhYcVZDUWxKV0gvL3YxbU14M3o4dkl3Yjk0ODlPL2ZIdzg5OUpDc1NvZXBCNkZkazVKV256RDliSHg5ZmVIcDZZbWlvaUlVRkJRZ096c2JmbjUrU0U1T0Z0dFVaT2tYVjdWcjB1OW1RRUFBUHYvOGM5bnN1TFMwTk1URnhXSEVpQkd5WlZkcVc5c0dHTnA0YWJudmhJUUV6Sm8xQzhlUEg4ZjI3ZHRSVWxJaWE2T01UQWZIU2ZjQkdONWowL2NnTHk5UHpPWmN1blNwN0RGai94WndyTzE4a1B0VlpGbDE5RU9BNm04ZkhuVEdBVFExd2N2TEMvNysvc2pLeWtLYk5tM01rdVhTYXhTZzRpWFpuUlYvc3ZYN3VtclZLcXhhdGFyS3IxRlY5ME84ajVnd0p5SWlJbktwbjM3NnlhekVvcEdsVHJ1dG9HVjBkRFE4UFQzUnRXdFhmUHp4eDdKMTduYnUzSW5ZMkZoY3YzNWRWaTRQTUZ3WURoZ3dBUFhyMTBkQlFRRmlZbUxRdFd0WHU4ZWVtWmtwbTZYaURNNHNDMmlKTTk5dm83S3lNbHkrZkJsLy9QRUhUcDgrYlpaazhmUHp3K2pSbzJWL1cxWldGclpzMllLVEowOUNyOWVqZnYzNkdEUm9VQVgvbXZ1WE01TDcvLzczdjJYVkFLVEt5OHRSV0ZpSTd0MjdJeWdvQ051MmJZTk9wMFBmdm4wdGxtMlh6dmFRQmtwc1NVOVBsNTBydHNyc21RYmhiU1hNTFpWUVZpZ1VGcDhqdlJDdXlHeXYrMTE0ZURqZWYvOTlBTUNsUzVld2ZmdDJaR2RubzNYcjFyTEJFSnMyYlVKc2JDd0NBd014Y3VSSVVVYlpVaGxnd1BBNW1KWlVyd3hMTXdmVDB0Snc3ZHExS3UyM0luYnYzbzN5OG5La3BxYktraGkyU004NzB3Q2g5THRzYWJhczZReEw2UnEwYVdscDR2a2hJU0YyajhNWjUwNVpXUmwrL1BGSEFPWmxCNDFNWjNGSlp6R1prajcyekRQUGlNRXFGV0h2T1lHQmdUYTN1WGp4b2l5eDFMTm5UOWx2cVBUdk1aM3hCSmpQMXBNbUpveXlzckxNa21OTm16YkZ1SEhqekdibFZPWDEyclp0aTU0OWU2SlJvMFpXbDhwd0J0TUtFa1ZGUlhqampUZGM5bnBHMHBtL1Y2NWN3VGZmZklPSkV5ZGFyUjdTdkhsenVMdTd5d2FkR0tsVUttZzBHbWcwR2hRVkZhR2twQVJGUlVWT0MxNnJWQ3Jjdm4xYnRIc2VIaDZJam81R3MyYk40T25waWZMeWNwU1ZsU0UrUGg0SkNRbkl6OCtIVXFsRVpHU2t3K1hUNzdjQmU5bloyYmg0OFNKaVkyUHh4eDkveUlMdElTRWhZdGEwUnFQQnA1OSthaGFNTnlhTEFVT2ZZT1BHamRpNGNhUEZ0YXFON3ZkMnpYUW1xSEgySUdENTgydlVxSkZJTGwyK2ZCa2RPblJBVWxLU2VGeTZSck10cm16WHBQMjFwS1FrczgvUmFQdjI3V2pUcG8wb0VWM2IyN2FiTjI5aTZkS2w4UFQweE9PUFA0NzMzMzhmR3pkdVJLTkdqV1NKS0xWYWJiY2lrbDZ2dDlpbnN0YlBNcDVYZ08xQkpVRDE5NnVjcFhmdjNxTDZWbHBhbWxpREhUQ2ZkV3Z0Ty90WFZsMzlrSnBvSDZxYnJVRmNwbXd0MjFSY1hDeG1hUU9HdjBtcjFVS2owVmhjQWsrdjE4dk9aVXZiVktTNjN0Q2hRekZ1M0RpY1BuMWFMSThpTFFWZWtZUzVLK0pQRDVMcWp2ZVJaVXlZRXhFUkVUMGd3c0xDcks3TEdSNGVqazJiTm9uYmFyVWFiZHEwUWJkdTNkQ3BVeWVvVkNxOC92cnI0aUxTdEFOZFdGZ291OEJjdUhBaGZIeDg4T0dISHdLbytwcVZHUmtaME92MStQdmYvMTZsL1JqTE1FdlhSM01GdlY2UHpaczM0OUtsUzdoMjdacFpjTFJwMDZiSXk4dERabVltc3JPejhmMzMzK09GRjE1QVZsWVdkdTNhWlZZeWRldldyWWlPanJhNUxyQzl0V3FseXNySzdLNTMvQ0RMeU1qQTRjT0hVVkpTZ3M2ZE8yUGJ0bTN3OGZHUkpRaWxwQmVUanM2Q2s1WjJCV3l2ZVdzcllTNjlZTFUyNHlVbko4ZHFFdml2U0sxV2kzTTBQejlmektKUFRFekV4WXNYMGI5L2Y4VEZ4WW1Fa2tLaFFKczJiZXpPVnJwOCtiSlk1OUllUytlSFNxWEN4SWtUMGIxN2Q3UEhwRE9kZkgxOTBidDNiNXcrZlJxM2I5OEdZR2dETDEyNmhFOC8vUlNBWVhhVWNaM2ltVE5uUXF2VjJreW9HZ2VCR08zWnN3Y2hJU0YyQTg2T3NoZTBIVDE2Tkg3NTVSZm85WHJjdTNjUHQyL2ZSbUZoSWJ5OHZHUmxlaU1pSXV5K2xqUE9uZkx5Y3JQWlpmYlkybDc2bUxQWGozYkVqUnMzc0d6Wk10RWVCQVFFbUsyYkxHMHJIQ21MNitnTXVxdFhyK0tqano3Q3dJRURaZFZNcXZwNkV5ZE9oRktwbENXVjZ0ZXZMd3QwbHBhV3lxcXRHTmYwTm1VcGFBMFlacTVLRXpwVkNWd3JsVXF4TDF1RGFxNWV2V28yRS9QRWlSTzRjK2NPWG5ycEpZdS8weXFWQ21QSGpvV25weWNDQWdMZzVlV0ZyS3dzNkhRNktKVktoSWFHd3NQREE3R3hzZGk0Y1NNbVRweUlGaTFheU5aS3JvcTJiZHRDclZhalE0Y09hTk9tRFZRcWxheVU4UHo1OHhFVkZRVzlYby8wOUhUY3VuVUw3dTd1VnQvMys5MkpFeWRrZlZyQUVOQWZPM1lzb3FPamNmbnlaV3pac2dXVEprM0NrU05IeEd4L2pVYUR4eDkvSFAzNzk4ZmV2WHV4YytkTzJYcmlwclBlcE83M2RzMDBZVzVQWkdTa1NKZ2JxdzRZejRzR0RScklab0ZhNCtwMlRUb0FSYWZUb1h2MzdoZzllalNVU2lXMmI5K09mZnYyaWRmWXYzKy9TSWpWdHJiTjFMNTkrMUJlWG83OC9IeXNYYnNXaHc0ZHdvUUpFeEFaR1lrLy8veFRiR2R0VGZxcWtMNG45cEo5cnU1WFZZZTllL2VhM1dkTVJOTC80NHArU0UyMUQ5V3BJdXR2MnhyWWR2ejRjZG52VW5aMk50NSsrMjJNSERrU0N4Y3VOUHNiczdPelpUR1ovLzczdnc0ZHczdnZ2V2YxL1lxSmljRXZ2L3lDbkp3Y25EbHpCbi83Mjk5RVZTYlRxaXpHdHRiVjhTZWxVbW56WEpYMkQxUXFWWVZudnJ1Q0srTjk1RGdtekltSWlLaldreWJiTENrcEtUSGJ4dEVaamhFUkViTHkwS1pyYXBlVWxDQXVMZzVObWpSeE9HRjY1Y29Wc3hrcTdkcTF3Mk9QUFFhdFZvc1dMVnFnWmN1V0RvOE0vdGUvL2lXQ0YwWmFyUlkrUGo2WU0yZU8zZmZIR3VsRnpvY2ZmaWk3S0trcWF4ZFF6bnEvRlFvRlBEMDljZm55WlhHZnQ3YzNIbnJvSWZUczJSTnF0UnJyMXExRFptWW1BT0QwNmRNb0xpNUdZbUtpTEhIbDRlR0JQbjM2NE9HSEg3YVpMQWZrczRYc3VYYnRtczJMN0tOSGoyTE5talYyOTdObXpScWIyemx5b1JvUUVPRHdCYWFqeWV5dVhidmk4T0hEaUltSkVhWHl1blhyWmpId29kUHBaQUU4NmN4Wlc2VHJLaHFUSU5hWUJqcWxDWFBwNTEzVnRTSC9TcXdGZHRhdlg0LzE2OWZMN3J0OSs3YVllV1dyakhHVEprMmdVQ2lnMSt2UnVIRmppek9YaW91THNXSERCaHc5ZWxSMnY1K2ZINlpQbis1UVF0algxeGRQUFBFRVVsTlRaVzJqdER5a01aQ24xV3BGMjJhc01uSHo1azB4TUVDcFZHTDM3dDNZdTNldldkbkh6TXhNaElTRWlLQ3p2VUV3MHVDMDZlQUM2VzlTVUZBUUZBb0Zjbkp5eExGRlJFVGdoUmRlUUhaMk50YXRXd2U5WG8vejU4OGpPanBhSkZNQXlHYUVXT09zYytldjR1Yk5tMWkwYUpHWXJlUHA2WWtaTTJhWWZVWXFsVW9FTkUwVGJvRDVlMlZhU2hjQS92YTN2d0V3Zk05VFVsS3dlZk5tL1Bubm45RHI5Zmp0dDk4UUZCUWsxaXlzNnV0WmFzL2VlT01OV1dXUWhJUUVMRm15Uk55dWFHSmo0OGFORmRyZWxwWXRXMkxwMHFYUTZYUldsM3dwTHkrM09xdjB5cFVyK09pamovREtLNjlZckxRZ1haY1ZBRmF2WGkwU2tyTm16VUtMRmkzUXVYTm50R3ZYenVuZjg4bVRKMlBhdEdrNGN1U0l4Y2ROQnlPT0dERUNVVkZSYU55NE1lTGk0bENuVGgyYmZUQmpSUkJyUHYvOGM5SGZxUTZEQmczQ2tTTkhrSldWQlhkM2QvVHQyeGREaHc0VnMrQUtDd3VoVUNpd1pzMGFLQlFLTkduU0JCRVJFUmc2ZEtnb3dUdHMyREQwN3QwYmUvZnV4WkVqUjlDMmJWdWJzNm9mdEhiTlhsV0FWcTFhWWZ2MjdRQ0ErUGg0MmVkbnVwYTBKZFhScnJtNXVZbmZMbDlmWDFtVmg2ZWZmbHBXMWVuS2xTdE9lVTNnd1d2YlRFMmNPQkZObWpUQjVzMmJrWitmajdTME5OeStmUnVSa1pHeUtsaTJxaVFZaFllSFk5bXlaYkoyMDlmWEZ3c1dMTEM0dmJTZlltMFFnU1hPN2xkWjR1enIrUnMzYnVEa3laT3krMkpqWTdGMzcxNjg4TUlMRGxkcCtLdXBybjVJVGJVUEQ1cnk4bkl4ZUVBcUx5OFAzMzMzSFFCRC8raklrU095bWZpbTlIbzlrcEtTVUw5K2Zhc1Y0Q3hWMlRIUzZYVGk4eWdxS3NMbm4zK091WFBud3R2YjIrdzhjM056cTViNFUwQkFnS3dkTnlYOUhaMDBhUktpbzZNcjlacXU0T3g0SDFVTUUrWkVSRVJVNjgyWk04Zm00NXMyYlRLYjZlS29idDI2b1Z1M2J1SzJOSUU3YXRRb0xGaXdBSHE5SGpkdTNNRGd3WU50N2t1bjAySGJ0bTNZdVhPbjJXeENhWWQvejU0OWRvL0x1SDNIamgwdFh2d1laMHhKWnlvOENKejVmZzhhTkFoLy92a25BZ0lDMEs1ZE96UnYzaHlYTGwzQ3JsMjdFQnNiQzcxZUw1SjNnTHpFS3dENCtQaGczcng1RC95RnVEMnZ2dnFxYk1aL2RuYTI3SDBmTm15WUdJM3VhTm5YMWF0WEF6RE1UbzZKaVFFQS9QYmJiMmFsL2dCRDBsRjZQdHk4ZWRQdTdJKzh2RHhaa3JCOSsvWTJaeGlZSmhxa0Y2ZlN3SXRLcFVKaFlhRVlTVzh0NEdqdG1Gd3hHNmltV1B0YnBBRVFTOXRZS2d0bzVPN3VqcENRRUtqVmFqejU1Sk5ZdEdpUmVFeXYxK1BFaVJQNDlkZGZaUU1vakdiTm1tVXp1RnUvZm4ycmp4bEp2ek9uVHAxQ2RIUzBMQ0J0SEJTelpjc1d4TWJHSWlVbEJWT21UTUcxYTlmTWt1VTllL1pFOSs3ZDBiSmxTM0hmakJremJBWnZiUTJTa2JiamI3LzlOalFhRFQ3NzdETWtKaVlDZ0ppZEtnMTJuejU5R3UzYXRSTmxlbjE4ZkN5ZVkxTE9PbmMwR28zZEFUa1ZXZXZYOURGSEJ2c2NPSEJBbGp5dHpFeVd0TFEwTEZxMENBVUZCUUFNMzkvWFhudk5Zc0xWeDhkSGxCaTE5QjAxdmMvV2Q5TER3d090VzdkRzA2Wk44ZmJiYjR2ejZzQ0JBeUpRN2N6WCs2djQ0WWNmWkFOdElpSWlrSmFXSnM2N3JLd3NmUHp4eDVnMmJScmF0R2xUcWRkd1ZmTFVkQzNXd3NKQ2tRenc5ZldWSlpHTVNhYXdzREFNR0RBQUNRa0pOZ2VzM1c4VlVOUnFOU1pNbUlDOHZEeEVSVVdaOWFPU2twTEVZSVhRMEZDODg4NDdGdmZqNCtPRHA1NTZDbzg5OXBqRnhJblJnOUN1VmJUMGM3Tm16ZURsNVlYQ3drSVVGaGJLbHY2d2x6Q3ZybmJOMDlOVHRGMFJFUkd5R2RrS2hRSmhZV0VpQVNQdE85VDJ0azJoVUtCUG56N28wcVVMTm03Y2lQVDBkRkU1NTg2ZE8ySTdWNVExbGc1S3RWV0ZBWEJ0djhvU1oxN1A2L1Y2ckYrLzNxenNzYkVpejZKRml6QisvSGhSdXIwMmNuVS9wRGEwRDg1WUR1WHc0Y05teTVHcFZDcm9kRHI0K2ZraE9qb2FlL2Jzd2E1ZHU3QnIxeTRNSHo3Y3JOcks5ZXZYOGVXWFh5STdPMXRXNmFFaXVuZnZqc3VYTDR1QmZWbFpXVmkyYkJuZWVPTU4yYldOUXFHQVFxRndlZnlwc0xBUXUzZnZGcmVmZXVxcEd0bEhSYmtxM3ZmeXl5ODc5MEQvNHBnd0p5SWlJcW9oUGo0KzZOR2pCelp0MmdTdFZvdE5telpaRGREZXVuVUwzM3p6alV2V2d2UDI5a1plWHA0cytUdHIxaXcwYTlZTW16WnRRbkZ4c1NnN2FuVGl4QWx4b1dPOEtIWlVaY3RyMlVzbTJWT1I5eHN3WExTOThNSUxTRWxKUVZ4Y0hOYXNXU01MUkVWRlJlSFJSeC9GaHg5K0tDNW9nb0tDVUs5ZVBTUW5KeU0vUHgrWExsMUMrL2J0SFRvK1o2NGhxbGFyclNZZXBXV2hOUnFOM2ZVTkt5bzFOUldiTjI4R1lBamlEeDgrdk1MNzhQYjJ4cjE3OTBRQXhOUFRFeXFWeW1JaXduUkd1VTZuUTNKeXNzMzNmZGV1WGJMdlVsUlVsTTNqTWIyb2x5YmpqUUZsd0pEUVhieDRjYVhQMDZxV25ydWZXQm9zWURyejA5cUFBbHZuUXNlT0hkR3ZYeit6Mlk0clY2NFVneXNzTVNhUWpDNWR1b1Npb2lLMGJ0MGFkZXJVZ1orZkg5emMzTXpLQmhvVkZSV0pCSTNScjcvK2luNzkrb25iYm01dXVIcjFLbUpqWTZGVUtqRnc0RUFBaHFEeW1UTm5aRzNzcUZHam5GYU9IVEFNVkRFZWcvSDdLVTNxR0JNNi92NytDQThQUjJwcUt2NzQ0dzlzM3J4Wi9NMVJVVkYyUzFNNjg5eDUwRjI3ZGcyTEZ5OFdiV3E5ZXZYdyt1dXZpeEtVcG9LRGcwVlFNejA5SGVYbDViTHFIS1p0V1dob3FOMWowR2cwaUlpSXdMbHo1d0JBZGw2NDR2V2NyVHJYTU4rMGFaT3NSTENmbng5bXpweUp6TXhNTEZ1MlRBd21LU2twd2VlZmY0N3g0OGZMZ3NxMjJxV0ZDeGZLYnIvOTl0c0lEdzkzNnZGLy9QSEhzdHZTa3V4ejU4NjFXR0s3YWRPbWFOR2loZG1BdmdkQnUzYnRNSFBtVEh6NzdiYzJ0N3R4NDRiZC9sUDM3dDB4ZWZKa3E0OC9pTzJhdEVxU3BjRVFTcVVTVVZGUlpsVUptamR2YnJXTkFxcTNYUXNPRGhiOVBGc0RHZ0Q1UU1YYTJMYlorNDVQbno3ZDdMNVRwMDdoMUtsVFZwOFRGaFltRzd6aGlFdVhMb24vcjFpeEFpdFdyTERhZDNWbHY4clY5dTNiSi81V2FkOU5wVktockt3TU9wME9hOWV1dGZxMzFTYXU2b2Y4bGRzSFp6Sld3MnZhdEtrWTBPSHY3NC9Ka3llanNMQVFLcFZLMWc1WUdqQVZIQndzWmpQSHhNUmd6Smd4RnErNTU4K2ZML29hbHRxa3NXUEh5cGJQU2s1T3hzNmRPMlZMWVJrL0MxZkhueDdFaExrcjQzMVVNVXlZRXhFUkVibVFjYWFzcmNlOHZiMVJVRkNBaGcwYjR0aXhZMmJibFplWDQ2T1BQckpaVHROWWh2ejI3ZHU0Y3VVS1dyUm9ZYmEyM0tsVHA4U0Z2WEg3Um8wYUlUbzZHc0hCd2RpeVpRdmk0K01CL0w4WlVpTkhqZ1FBZlBMSko5QnF0V2pUcGcxR2pScUZQLzc0UTF5d1BQMzAwMmJINDhnTUswY1R4QlZKSWpyai9RWU1GK2JMbHk5SGNuS3lXV0MwYWRPbWVPS0pKeEFZR0lqVnExZkxSdisyYk5rU0F3WU1FT1hWTjI3Y2lGYXRXbFY3dWM3bzZHaXJaY1drNy91WU1XT2NQanRDdWpac1pXZm96WjA3Ri9mdTNjTXJyN3dDd0ZDT3RrT0hEaGEzbFk1Q0R3NE9Sa1pHQm1Kalk2MG16SzlmdjQ2REJ3K0syd0VCQVZiM2JXUXNTUXJJMThrRjVETVZ2THk4Wk52V1pqRXhNZGl3WVlQTmJkNTY2eTJ6K3o3KytHTW9sVXB4WHBuTzdubjg4Y2VoVUNqTUV1YURCZzNDbVRObnhQTThQVDF0ZmhZWExsekFqaDA3b0ZLcDBMWnRXd3dmUGh5OWV2V3l1cDdza1NOSFJNQ3VlL2Z1T0hIaUJOTFMwckIxNjFheHpmbno1MFhTYmRDZ1FhTDhlNXMyYmRDZ1FRT2NQWHRXbHRSZnVIQ2hiTWEzdlFGQmMrZk9sZDJlTkdrU1dyVnFoZXpzYkJIb2tzNlVrVlkva0FZVGUvYnNpUjkvL0JGNnZSNkhEaDBTOS9mcTFjdm02enY3M0RGYXNtU0pRd2s5Wnc0cXFxcVVsQlFzWHJ4WS9IMUJRVUY0L2ZYWGJhN3BHaGtaS1diODM3dDNEd2tKQ2JMM3ovajdDeGlDOHRKeXI2WUJYeW5wUUM3cHdKQ3F2SjYxR2J1TEZ5ODJXK2RYeXRyekFLQmh3NFptcGRLUEhEa2kyNSs5b0hobDZQVjYvUGpqanpodzRJQzRUNlBSNEtXWFhvS1hseGU4dkx6d3ozLytFeXRYcmhUZlEyTXlKRGMzRjQ4OTlwalRqNmt5dnZ6eVM5bG5KbVZha24zdTNMbG8zTGl4ellvZFV2ZGJTWFpuTXgwd0pmV2d0bXZTWlh5czdhTlBuejVtQ1hOYjFaV3F1MTJMakl3VVNjbVVsQlNVbHBhSzN5cWRUb2ZyMTYrTGJhVUplN1p0TmFPc3JFejJtVWdaQndkSXo0WGc0R0NYOWF0YzZlTEZpNktrdmtxbFF1Zk9uVVhmYmVqUW9iaHc0UUt1WHIySzRPQmdkT25TeGVveUgzODExZDBQcVluMm9iclphbHROV1Z1MktTd3NES2RQbjhhZ1FZT3dmUGx5Y2I5eGlhcy8vL3hUSkxCRFEwTVJHaG9xQnRrYWFUUWFkTzNhRlVlT0hFRnhjVEhPbkRralMzSTdTcTFXWThxVUtmam9vNCtnMSt2UnUzZHZEQnc0VUZabHkvZ2RHakZpUkkzRW4rNVhybzczVWNVd1lVNUVSRVMxbnFXRXJEVDRORzdjT0F3WU1NRHNPY2FaUGJaSVMxUGJleXd1THM3aVNIVTNOemVFaFlXSjlia2lJaUtRbnA0dVMrUSsvL3p6SXRBRkdHWWJ2dmppaTdKMXMrUGk0a1JTNWZubm43ZDc3RWJHQU1tOWUvY3N6cUl4SmpXbHBDT1E3VkVxbFdiYlptZG5WN2o4Sk9DYzl4c3dYSENGaElTSTBmSktwUktkT25WQ3YzNzkwTFJwVSt6YnR3OUxseTQxQzZoZHVYSUZ6ejc3TE5xMmJZdUVoQVRjdkhrVEd6WnN3UGp4NCswZXU2TnIyQU9HejhUZWVzYzFRYS9YaTZDU1FxSEFvRUdES3JVZjArRHYwcVZMQVFCRGhnd3gyOVpZenRIVDB4UHQyN2RIUmtZR3pwdzVnN0ZqeDVwOVg0dUtpckJ5NVVyWjV6NWt5QkM3YTQ5TFMvMlpsb2FWcnI5V3QyNWQ5T25UQjBWRlJkaTdkNjhZNlI4VUZJUW5ubmpDN0hVU0VoTEVXdHZPbm8xWTA3UmFyV3d0VFV1c1BhNVdxMFhBNE42OWUvajExMS9ScUZFajlPalJ3K3BuRlJFUmdTRkRobURmdm4wWVBudzR3c0xDeFBmR0V1Tm5XbFpXaHN6TVRFUkVSSmpOZEpKdWUvcjBhUUNHQVRmUFB2c3M2dGV2ajhEQVFLeGR1MVpzcDlQcDRPUGpnNzU5KytMeHh4K1hIVnRFUkFUaTR1SmsrODNPenE3UWVXeTZyYkg5a2E3ZEtGMTNVQnAwa1FhUmV2YnNpVzNidHNtcVRUUnYzdHhtT1haWG5Ec1BxaXRYcm1ESmtpWGlOemc4UEJ5dnZmYWE3UGZXa3E1ZHUyTDc5dTFpRU1pR0RSdlFxRkVqMUt0WER3a0pDYklaUUYyNmRKRUZuZmZzMllQaTRtTDA2OWRQQk1lMFdpMjJiTmtpQXFHQW9ReXpNMTdQV3ZsdWUwbFRXMlcvTFFVeWYvNzVaNXY3YzRiYzNGeFpnTnpkM1IydnZQS0s3UHZ1NWVXRlYxOTlGVC8vL0ROKysrMDNBSVlBY3V2V3JjVTJwci9SMmRuWjRoejA4L09URFVweFJkRFcxOWRYRmhqTno4K1h2YjcwWEhSMjVaaWEwcnQzYjdORTQrblRwMFZDMTlmWEY1MDZkYkw0M0NOSGpvanZ2cldFK1YraFhUTmQ1L1hycjcvRzRNR0QwYng1Y3pSbzBFQTJlTXpOemMzcStyVTEwYTVGUjBkajkrN2QwT3YxS0M0dXhrOC8vWVFKRXlaQW9WQmcwNlpOc3IrdFM1Y3VUbm5OQjdWdGMrUWFvYUNnUVB5dXExUXF1OGs0YXlYYmpYMzUrUGg0VEowNlZTd0hzMnpaTXFzekg1Y3NXWUtjbkJ6WlVqdXU3RmRaNHF6cmVlbFNUd01IRHBSVjN0Rm9OSGoxMVZleGZQbHlQUHZzczFXcUZGUldWZ2E5WHYvQUpQbXF1eDlTRSsxRGRiTzExSklwYXdPalFrTkQwYUJCQTNUdTNObmk0OUpCVThZRXFpVTlldlFRMjU0NGNhSlNDWFBBa0p3ZE0yWU1Ra05EeFdBRWFZTGVtRENYZm1hV3VEcitkTCtwNlhnZnlmMDFldEZFUkVSRUZSQVlHRmpoTXVLbW9xS2l4THJOMVZIS3EzWHIxcmh5NVFxNmQrK09aNTk5Rm5QbnpqV2IrUndZR0NnQ1kzZnUzTUdYWDM2Sk45OThzOG9YNGtsSlNTSmc2WXJBWUdCZ29HeW1ER0NZeVdFck9GVWRSb3dZZ1p5Y0hEUnIxZ3lkT25XQ1VxbkUwYU5Ic1hMbFNuR1JybFFxMGFOSER6RlQzWmpRZXZ6eHgzSGh3Z1hvOVhvY1BIZ1EzdDdlZG1lcG1iNEh0bHk3ZHExQ0Y5blZaYytlUGJoNTh5WUFROEJ0NmRLbDZOYXRHNktqbzExeW5tUm1aaUkxTlJXQTRRSzlSWXNXMkxkdkgwcEtTbkRreUJGWndsNnIxV0xwMHFWSVQwOFg5elZ1M0JoOSt2U3grenJHMXdBTWlYa3A2UXlId01CQXRHclZDb0FoQWJsdzRVTGN1blVMdDIvZnh1Ky8vNDdKa3lmRDI5c2JPcDBPZS9mdXhmSGp4d0VZWmdYUG1ER2p3bjkvUVVFQlpzMmFCY0R3WFZ5NGNLSFo4Vm5qaXRtNnZYcjF3cVJKa3dBWUVoMm0xUXRNUzdKYnF4N2g2ZWtwa3IxRlJVVklTVW5Cd1lNSDBicDFhNXRyRFQ3NjZLUG8xYXNYQWdNRDdjN3NrNjczWjJ0dGN3Q3lSUGV3WWNPZ1ZxdngrT09QNDRzdnZoQ3p3aU1pSXBDU2tvS0xGeS9pa1VjZXFkWUE2QjkvL0NIK0w1MTlKUjNRSXcwMkdjdG5TdDhqVzRFclY1MDdScDA2ZFJLL3AxTEZ4Y1hpSEFHQWh4OStXUGE0TWJGWldiWm1jZGl5ZVBGaTJYTUxDZ3FzTGkvUXRtMWJqQjA3RmdEUW9FRURkT3ZXRFNkUG5nUmdTTUQ4ODUvL2hJK1BqeXlZcU5Gb3pCSURaV1ZsMkwxN04zYnYzZzBmSHgrNHU3c2pPenRiVnBWQXFWUmkyTEJoNG5aVlh1OUJKcDFKRGhoS3NzNmVQUnVmZlBJSjlIbzlYbm5sRll1emJSUUtCY2FNR1lPR0RSdGk0OGFOZVBubGwyV0JmOVBmNkVXTEZvbGswSlFwVXl6T1VwczZkYXJZdHozbDVlV3l3Uy9idG0wVC95OHJLeFBmSTZPVksxY2lOallXZ0tHTXFla2E1eFhocWpYTXEvSWJCUmlxNEVnZE9IQkFOcnQ3OE9EQmVPU1JSOHllcDlQcFpMTmFMYzIwZjlEYU5kTTFYZWZQbjQrTWpBeXpTaXJ4OGZFaUtiSm16UnJaNCtYbDVWaTVjaVZlZWVVVnM1bWlOZEd1aFlTRUlEbzZHaWRPbkFCZ1NPeWNQWHNXU3FWU05pTXhPRGhZdGp4Q2JXemI3RjBqWEx0MkRWOTg4WVc0cmRGb0VCMGRqYWlvS0pzbCtDM0p6OC9IaWhVclJQTGIzOThmaHc0ZEVzbHl0Vm9OalVZalc1SUlBQTRlUElqZmYvOGR2WHYzUnQrK2ZXVnJrWnR5UnIvS1ZkZnpuVHQzeHJwMTYrRGo0NE5odzRaaDE2NWRzdWQ0ZW5yaTlkZGZCd0NiYXd4Ym85VnFzWGJ0V2pIQXVFdVhMcGc0Y2VKOXYyUk5kZmREMkQ0NEpqUTBGQ05IanJRNDBLdXdzRkFNRUZDcFZEYVQ0SkdSa1FnSUNFQm1aaWFTa3BLUWw1Y25Hd0JURWFZRFU2UUQzNnhWS1REbDZ2aVRLMVcyNzFPVDhUNlNZOEtjaUlpSWFwM3c4SENIWnZ6YTByVnJWNGUycTh5YXhKWXV0dHUyYllzNmRlcFluR0ZyNU9YbGhSZGZmQkdmZlBJSnlzcktxaFE4bFRMT2dBVU1zM2xUVWxKa2o0OGJOODdzT1JVSmlONjVjOGVzTkxQcGpCbEhPZXY5Qmd3Qm9Za1RKK0xpeFl2NCtlZWZjZmJzV2RrRlgzQndNSjU3N2psNGVucUtoTGt4UVJVUkVZRmV2WHFKOTI3YnRtM0l6TXpFdUhIamFuUWt1N004OTl4ejR2OTE2OVpGWGw0ZXRtN2RhbFoyTVRzN1d3Ulh3c1BEOGRSVFR5RTZPaHErdnI0MlozQXRXTEFBOSs3ZEV5V29wMHlaZ3RhdFcwT2owY2pXRXBOK041czFhNFpXclZxSjlRVjM3TmlCNk9obytQajRJQ2NuQjE5ODhZVXN5SzFXcXpGcDBpUlpJdVBPblR2dzh2S0NScU9CbTVzYnRGb3RUcDQ4S1NvTlJqQU5Pd0FBSUFCSlJFRlVBREJMMkNZbEpZbi9Td2NGK1BqNFlOYXNXZmppaXkrUWtwS0M4K2ZQNDkxMzMwWC8vdjBSRnhjblN0ZlhyMThmYjd6eFJxVkd4RXZQeGNqSXlBcWRkNjVTa1hVNnJaMTdrWkdSSXFoMTkrNWQ1T1RrUUtWUzJXM1QxR3ExMWVSM1hsNmVtQW1rMCtsazN3WFRtVnQ1ZVhuWXZIbXpHTFNqMFdpZzFXb1JIaDZPL3YzN1E2L1g0NGNmZnNENTgrY0JHQVpydlBiYWEzam5uWGVRbjUrUGxTdFhZczZjT1hhRDFQUG16WlBkbmpGamhzMnk3SmJhdDVLU0VwRTBBd3dETmFTUEFZWWdtVEZBVlZKU2dtKy8vZFpzUU1HR0RSdmc3dTV1TnZ2RWxlZU9rVFRRS1pXUmtTRkxMSmttejR4QlZIdUtpb3BRWEZ3TUx5OHZxRlFxS0pWS3BLZW55L1pka1VDMWFhTGR0TFNsbE9sQW9Ra1RKdUQyN2RzaStWVldWbVlXd0owMmJaclZtWCtBSVpraERSWWJuemRwMGlTektnR1ZmVDFIZjBzVEVoS3daTW1TQ2ovUHlKRjFmazBUUmRZcXd4alBTMmw1YlFENDdMUFAwS2xUSnd3YU5BanQyN2UzbU1TVTZ0T25EN3AyN1ZxaEFHMUtTZ3B5YzNPUmw1ZUhnb0lDRkJjWFk5eTRjYksrb3VueUVxWktTa3BraVJucGNnbXpaODhXTTRZc2VmdnR0ODN1cTB4L3lObWM5UnQxNzk0OWJOeTRFZnYzN3hmM0JRWUdtZ1hsalV4bkM1dk9BbjBRMjdXdnYvNWFkdHMwZ1M1VlhsNk9UWnMyeVpZQU1icHc0UUtXTFZ1R3FWT255cW9pMUZTN05tN2NPS1NucDR2dmlyVHlDV0NZQmYzS0s2L0lqclVxci9rZ3RtMjIzTDE3RjN2MzdzV2hRNGRrenk4c0xNU1dMVnV3WmNzV0JBY0hJeW9xQ2wyNmRER3JaaFFiRzR0ejU4NVpIR1NZbjUrUDh2SnlIRHQyRE92WHJ4ZjNEeGt5QkRFeE1XWUo4K3pzYk9UazVHRGJ0bTFvMUtnUk9uYnNLQjV6UmIvS1ZkZnpYbDVlYU5HaUJRWU5HdVNTZnZXUFAvNG9rcm1BWVFranBWS0pLVk9tT1AyMVhLVTYraUZBOWJjUDFhMHlnNlZOK2Z2N1c2MG1jZURBQVJHNzZOeTVzME1WUTNidTNBbWRUb2VZbUJpekFWM3Z2ZmVlUXdNQVRVbVhMelA5ckt4eGR2ekozcklZNWVYbFp0dFVwazBHS3QvM3FjbDRIOGt4WVU1RVJGUUQvdmZOSEFRRkdUbzNUeno2enhvK0duS1ZGU3RXT0swc1p0T21UZEcwYVZPNzJ6VnUzQmdqUjQ1RVVWR1JXT3NYTU14OE5oMmhLcVhYNjgwQ0g0Q2h3eTlOeHVqMWV2enZmLytUQlc1TkE1WjZ2UjQ2blE1NnZkNmhpeXFkVG1lM2RITmhZYUZJSkZsTHREcnovVTVNVE1UaHc0ZHg0Y0lGcy9mTjNkMGRRNGNPeGVEQmcrSG01aVlydXlpOUlCbzllalNTazVORnllNlRKMCtpUTRjT1ZtZHlPbVBHYjBYM3NXYk5HcXhaczhidWRxYUJ3b2NlZWdnM2J0ekExYXRYc1dMRkNpUW1Kc291S2x1MWFnVWZIeC9abXRLcHFhbElUVTNGcGsyYjBLNWRPL1RzMlJNZE9uU3dPTkxjMTlkWGR0SHE0ZUVCWDE5ZldjS2hzTEJRbGxCbzM3NDlOQm9OT25YcWhOT25UNk93c0JEZmZQTU51bmZ2amg5KytNRXN5REpwMGlTRWhZWEo3dnZ2Zi84cm0zbHNpYlJFYjJwcXFxZ3FvRlFxellKRVBqNCttRGx6Smo3Ly9IUDgrZWVmS0Nnb2tNMGExR2cwR0RkdW5NUHJ6SnFTQnN6dHJibjZJQWtKQ1JFekxmZnUzWXZjM0Z5RWhZWFpMWk1yWlpycyt2YmJieEVkSFEybFVvbkV4RVJab004MCtKK1hsNGNkTzNhSTIyM2J0c1dsUzVjd2RlcFVhTFZhZlBmZGQySjJsRnF0RmdObnhvOGZqK1hMbDZPd3NCQ2Zmdm9wcGt5WmdyWnQyOHIyNjJ6NzkrOFhpUTZOUm9QR2pSdERyOWNqSVNGQjNHLzhmbDI4ZUJIZmYvKzliSzFKbzdLeU1xeGV2UnB4Y1hGNCt1bW5FUmdZaUppWUdLeGZ2OTRsNTQ0OWVyMWU5dHRqNmJQLzczLy82OUMrN3R5NVk3Y2lSMGhJaU1QSFZoWHU3dTZZUFhzMkRoMDZoSk1uVCtMV3JWc2k0TlcyYlZzTUdUTEU0cUNQUG4zNm9MeThIQmN1WE1EdDI3ZWgxV3FoVnFzUkZCU0VObTNhb0gvLy9oWVRkNVY5dlpwaXFkenYzYnQzWldWclRaT0F4dS9HMGFOSFpjbnl1blhySWpjM1YzeVhZbU5qOGNzdnY4RGIyeHZlM3Q1d2MzT1QvZjRZK3kzbDVlVWljRnBhV29vZVBYcWdmdjM2T0hQbURFcEtTbEJjWEl6aTRtSlozK0NYWDM2UkhaTzN0emZHalJzSHJWWXIxbjAxcnNWcVpLOS9wRkFvN0NiWm5jVmVNckN5VlgrcStodWwxV3B4L1BoeDdOcTFTOVpQTkNZNzFHbzEwdFBUb1ZBbzRPbnBDYlZhamV6c2JMSCtzSkgwM0hoUTI3V0FnQUN6M3hDbFVvbkF3RURaWnpOMzdseWNQSGxTTmxNOUtDZ0lIaDRlNHZ5S2o0L0h4eDkvak1tVEo1djl6WlZSbFhiR3c4TURjK2JNd1lFREIzRHk1RWt4NHo4d01CQlJVVkVZUEhpd3hjRXJ0YWx0azlMcGRFaExTME55Y2pMT25UdUg1T1JrV1R2aDUrZUhObTNhaVBZS01BelMyTGx6SjNidTNJbmc0R0IwN2RvVkR6MzBFQm8yYklpalI0K0tKTFdSUXFGQTY5YXRFUjBkalRWcjFzaVd0R3JjdURHR0RSc21POWJVMUZUVXIxOGZseTlmRnZlWmZxOWMxYTl5bFdlZWVjWmwzNTh6Wjg0QUFGNS8vWFc0dTd0ai92ejVPSFBtRENaUG5seXBaR1IxcVlsK3lGKzlmYkExU05ZWlZDb1YvUHo4a0oyZGpWNjlldUhldlh0d2MzT3pXb1hyb1ljZXdzNmRPK0hoNFdHeC8yRXJsZ1FZQmxKY3VIQUJIaDRlVUt2VlVDcVZ5TTdPbGwzN1NwUDIxUmwvc2xUQ1hlcmJiNy9GdDk5K2EzTWJSMVcyNytQcWVCODVqZ2x6SWlJaUUyNHFOL2o2T0djMGNWNStFY3JMSEIrWnVIbjdoeFYralgvOGJUa3VKRmhlVDR4cVZrMnRNVDE0OEdCa1pXVmgxcXhaOFBEd2dGS3BGRUVad0R5UlpDa1FXcWRPSFdpMVdxeGV2Vm84cjB1WExraEpTVEdidVROdDJqVFJVVGR1VzZkT0hTeGF0TWhtQXJ0Smt5WUFEQ09qWDNqaEJkbGo2ZW5wMkxObkR6dzlQYkZ4NDBheFRqVmdmVGFQTTkvdit2WHI0L3o1ODdLU3hsNWVYdWpmdno5U1VsSnc0TUFCSEQ5K0hJV0ZoYktncTNUbWhydTdPMmJNbUlGUFAvMFVoWVdGbURKbGl0MzF1dTVuUlVWRldMWnNHZTdjdVNQN1Bwa3lsaEZUcTlVWU5Xb1VEaHc0Z0tOSGo0cjNTYWZUNGR5NWN6aDM3aHg4Zkh3d2FkSWt1eGVURnk5ZVJFNU9qcXgwNm0rLy9TWktqUVlGQllsUzFBTUdEQkRySXFha3BNRGYzOThzTUQ1dTNEaDA2OWJON0hVYU4yNXNNemp1Nit1TGZ2MzZpZHZTNUV5elpzMFFHeHVMM054YzVPYm1JaXNyQ3hrWkdjakl5REFyMldpazFXcng1WmRmQWpBRUNIMThmT0RwNlltQkF3ZWlWNjllTnQ0Umc2b2tJeXlOeksrcWtKQVFlSGg0NFAzMzM3ZjR1RTZua3oxbWJidnIxNitMZGZTTVFSMXI2NjVhRXhvYUNyVmFMUVplcEtTa21NMU9BQXdCYVV1bGxLVzh2YjB4ZCs1Y0pDUWtZUFBtelNMWjd1Ym1ocWxUcDRyQWNKY3VYZkRJSTQ5Z3o1NDlLQ2dvd0pJbFMvRDg4OC9qK1BIalNFNU9sdTNUV2FYekVoTVR4ZitqbzZNeGUvWnNzeGtSL3Y3K0Z0ZnBEQTRPeHFoUm83QnExU29SWUltTGk4TzVjK2Z3NnF1djR1clZxeTQ3ZDB4bFoyZmpILy80QjVSS0pSUUtCY3JMeTJWdGpLMVMvUFkwYXRRSVhsNWVabitMbExYWm9KWlVkZWF1U3FYQ3d3OC9iRFp6eDVaNjllcGg1TWlSR0RseVpMVzhYblZLVEV6RTExOS9EYlZhTFF1Y0dnZDZiTnEwU1RZYlQ4clgxMWNrdmR1M2J3K2xVZ21kVG9jV0xWcGc1c3laMkw1OU8zYnYzaTNhWUwxZWIzRm1uQzFkdW5SQmJHeXNyRnk2UGNaKzFwa3paeXdHWU4zYzNHVFZab3hyNFVyL2VYbDVpU1VzUHZyb0k3UGYzTldyVjR1MTJkOTc3ejJiNVk5Tm1RNnVxOGhndTJuVHBpRTRPTmloWldRcSt4dDE5ZXBWN04rL0gvSHg4YkorR0dENFhzeVlNVVAwdDg2Y09ZTXRXN1pZM1pkR294SDlUZU8rSDhSMnJYWHIxZ2dNREVTREJnM1FzR0ZETkdqUUFFRkJRWEJ6YzVOOWZuWHIxcFd0V2V2cDZZbVhYMzRaSGg0ZVdMQmdnZWpEcDZXbFllUEdqWmc1Y3lhQW1tblhwTThkUEhnd0JnOGVYRzJ2V1IyYzFiWVpyVnExeXF6YWxWVHo1czB4ZGVwVTFLdFhEK1BHamNQWnMyZEYvOFA0dmN2SXlNQzJiZHV3YmRzMmpCa3pCcjE3OXhZSmM0MUdnMTY5ZXFGLy8vN3c4ZkhCQng5OElKdVY2K2ZuaCtuVHAwT2xVc242TUtiVmN1clhyMjkzL2ZTcTlxdHNyY1hzREpWTnBrclBJOU5saUl5TW4ydFJVWkg0TEkxdHhQMnNwdm9oZjlYMm9Ub01IVG9Vanp6eUNKS1NrcENjbkl6UFB2dk1iQnZwd0p5d3NEQzg4TUlMNk5DaGc4TXp3YVU4UER5d2J0MDZtMGxiNDVJNE5SVi9xZzdWTWFDOW92RStxaGdtekltSWlFeTBiQm1Hano1NTBTbjdZaktiYW9xL3Z6L1VhclhaeFFWZzNuRnYzTGl4N0lMRjA5TVRnWUdCMkxsekoyN2R1Z1hBY0RIMTVKTlB3czNORGN1WEx6Y3JCV2theUkyTWpMUjdzZkwzdi8vZDV2R2ZQSG5TNHNoclZ3ZEpBRU1pYWNTSUVkaTRjU01hTjI2TW5qMTdva2VQSHRCb05OaS9mNy9Ga2RtbTY3WUJoblhVNXN5WmcxdTNicUZUcDA0Mlg3TWlwZHAxT2wybDE5K3RMRTlQVDJnMEdxc0RFNW8yYllySEhuc01iZHEwRWZmNStmbmhxYWVld29nUkkzRDgrSEhzMmJOSDlueU5SbU0zV1FrWUxqeWxzNlVVQ2dXNmRPa2lnc0xTVWViTm1qVkRodzRkY083Y09UejY2S01ZT0hBZ3lzcktjUHo0Y2JpNXVXSENoQWxtYTJzYmhZYUd5a2EwUzRXSGgyUEtsQ215MmVETm16Zkh5Wk1uY2UvZVBYVHIxZzNYcjErM3V2NW9jSER3LzhmZWVZYzFkYjcvLzUyUWtEQmxDcktSSVFpSWdnZ09GTGZpSHJXdVdxdjJhNjEyMTlxUHR1NVdPNnlqdEZacmJldm9yOFBadWtlMWFsVlVWQlFWUlhBZ3lONHJFSkxmSDdueU5DYzVnWVNsdHZmcnVyek1PZWM1NXp6Sm1UenYrMzdmQ0E0T2hyZTNOKzdjdVlQcjE2OXpCaUpyYW1wUVVGQ0FtcG9hZ3dNcjFBS3dlaERkR1BSWjJUWUYrdnFpSFRpZ3I1MmRuUjNMRGxVVEZoWm1WQitrVWlsaVkyT3hkKy9lT3RzTkd6Wk14dzdmemMwTkgzNzRJWGJ2M28yMHREUTRPVG5CenM0T1lyR1laVGVZbTV0anhvd1pPcGxPWThhTWdVQWd3T0hEaHlHVlNoRWFHb3IwOUhTT1lPN2s1TlJrdFNxSER4K096ei8vSENLUkNMR3hzVWhQVDllNVAzZnAwZ1hWMWRVY3dkelB6dzh6Wjg2RWxaVVYzbjMzWGNURnhiRU1UbDlmWHdRR0JpSXdNQkJWVlZYTmN1MW9ZMnRyQzFkWFYxYXFRQnRqQkcxdEJBSUIyclp0eTZuMXJrWWlrV0RRb0VIbzFxMWJnN2RQTkE1dmIyL0laREtkQVZiMU03TnQyN1o2UlNYTjg5SEd4Z1loSVNFb0tDakE3Tm16SVJhTE1YTGtTSFR0MmhWbnpwekJ6WnMza1p1YmE5U3owOTdlSG0zYnR0VUplT0ZESXBIQTNOd2M1dWJtekcxRVgvWnhZR0FnWjVCYVg5M3N1a1JNVFRGTktwVStGU1U1dEdub004ck96ZzdKeWNrNllubjc5dTB4WmNvVXpqMDdKQ1NrVHNGODlPalJISEZ2M0xoeHorUjl6ZEJhdTliVzFoZ3dZQUQyN2RzSHFWU0tPWFBtTUJ2cnQ5OStHMnZYcmtWMmRqWkVJbEd6Qk00Ui85QlU5elkxZmZ2MjViWFpkM0J3UUd4c0xMcDE2OFlFSkZOVFUwUkZSU0VxS2dyNStmazRjK1lNenA0OXk1N3pJcEVJblR0M2hwV1ZGYnk4dkJBZUhvN282R2pPM3lMRGhnM0RsaTFiMkQ3ZWZ2dHRGdVFSRWhLaTk3em11NTgxOVh2VnMweDBkRFFPSFRxRWpSczNzbmwxMVpZbS9yMFlFNmpVVUNjNm9WQ0l3TUJBdllFMm1nRmxnQ3JMWEI4clY2NWt6MSsrL29oRUlyUnIxNDRGODJramxVclJyMTgvQU0wLy9pUVVDaHRkQmsrcFZEWW9ZN3N4ZjU4Ymd6SGpmWVJ4a0dCT0VBUkJFQVRSVE15Yk44OGdXeVZ0bXNLYUcxRDlJVkpVVkFRVEV4TklKQkswYXRVS1FVRkJHRFpzR0tkZDI3WnRrWnljREtsVUNpY25KL1R2M3g4aWtRakRoZzJEdTdzN2Z2MzFWMFJGUmJGbyszbno1dUgyN2R1NGUvY3VTa3RMVVYxZGpkcmFXaWFHQ1lWQ0hYSFkwdExTcUdoZnNWZ01UMDlQcEtXbGNmb2ZIaDZPMk5oWTNuV2ErdmRXMXp2VnR1cjE5ZlVGb0JKaDFIMXpjWEZCYkd3c0FnSUNkTGJqNU9Ta1V5T1pENzZvYjMwOGVQQ0ExMks0dVd1V0RodzRrUDBSTEJRSzRlN3VqcUNnSUlTSGg5ZHA2MmxxYW9xWW1CajA3TmtUOGZIeE9IejRNTEt6c3pGdDJqUzlFZEFpa1lqVnRsZG5CNXVZbU1EVzFoYXhzYkhvMnJVcm5KMmRjZno0Y1ozQnVSZGVlQUViTjI1RXIxNjlJQkFJTUhueVpOVFcxaUltSnFiT2M2UmJ0MjV3YzNOamRtNENnUUFpa1FqMjl2YTg5YWpWMThYV3JWc1JHUm1KaW9vS25EaHhBaFlXRm5CMWRZV25weWU4dkx6ZzYrc0xhMnRydHA2NlptSmVYaDdTMHRLUW5wNk96TXhNWkdkblkrREFnUVpGaGVmazVMQXN1WC9iSDhXbXBxWjQ1WlZYc0huelp1VGw1YUZidDI1bzE2NmQwZHVKalkyRnE2c3JMbHk0Z0lLQ0FwWjVMWkZJNE9Ua2hDNWR1bkFDTnNMRHcxbVdQQUNNR2pXS3M3Mm9xQ2hZV1ZuaDVNbVRtREJoZ3Q3c3dOR2pSOFBIeHdlNXVia3dOemVIaDRjSHJLeXNJSkZJNE9qbzJLRHNISDM0K2ZraE5EUVVIaDRlc0xXMWhiZTNOOUxUMDJGcWFnb2JHeHQwNmRJRk1URXhVQ2dVT0hQbURBb0tDakJreUJBTUdqU0lDWGJ1N3U3NDRJTVBzR1hMRnR5OGVSTXZ2UEFDRzNSdnJtdUhqNUNRRUJRWEYwTW9GRUlrRWtFcWxjTE96ZzVoWVdHTkZyUW5UWnJFN0l6Vm1WeGlzUmoyOXZaUFBCUGxXY2JFeE1Ub2toTGF2N2RVS29XenN6TnljbkpnYW1vS1MwdExCQWNIcyt0UG5VbXNQcWNrRWdsc2JXMFJFUkdCQVFNR2NMWVZHeHNMT3pzN3pqMVU3YVF3WnN3WUFLcmdKTFh0dXZyZFJkUEtVLzFQM1RkQWRaME5IVG9VNXVibXNMUzBaTUs0aFlVRis4eDNIdG5hMnNMZTNwNEZpb2xFSXZqNStXSGl4SWxHL1daTmpiNzNLRVBScmduT1IyT2VVVFkyTnBnMmJScldyVnNIcFZLSmdJQUFEQmd3Z05lSzJkM2RIZWJtNXN4eFJtM1A3dTd1amo1OSt1aUlhODM1VHNCSGM5N1g5TkcvZjM4a0pDUmc2dFNwekgwSFVBMnV6NXMzRDVzM2I0YTd1enRhdDI3ZExQdi9OL0MwM2RzQTFkOTFQWHYyeE1tVEoyRnBhWW1nb0NCRVJFUWdPRGk0enV4a2UzdDdqQmd4QXNPR0RjUDE2OWR4NnRRcDJOcmFNbGVLLy8zdmY3enJkZS9lSFptWm1jak56Y1hVcVZNNVFUa2pSb3hBNjlhdGNlL2VQU2JFbVppWXdNL1BENUdSa2F4ZGM3MVhQUzBJaFVMMnR3cmZzczgrKzB4bi9vZ1JJNkJVS25IbXpCblUxdFlpS2lvS1k4ZU9iZTZ1RWs4QnBxYW1PdVc3REVWenZZWmtmNnZ2TjBLaGtMbmN0RzNiRnVQR2pXdFFmelJyWjJzRzhQbjQrQ0F4TVpIdHg5VFVGRlpXVnZEMjlzYUFBUVBZbUVoemp6ODVPRGdZTmJiQ1IwNU9Eajc4OEVPajEybkp2ODhOSGU4ampFT2diS21pU0FSQkVBVFJURFIxRGZEMlFaN05rbUUrYzlZd3hBN1ZIejI4NFAxTnVIczN3K2g5eUtwcW1yVEdZVU5zNGYrTnFBZmVBTlVmSllZT3FLZW5wN1BQVGs1T0RmcURKak16azMxMmRIVGt0ZTdWek5RMHBxNXZRNml1cnRhcDlmbTAwRksvZDNOUVZGVEU2dGdCTU1veXJyUzBsSlAxMUtOSGoyWS9EOVJjdm53WmRuWjJ6UEs2SVNpVlNqeDY5SWhqWVMrVHlkaDFwNTN4V3hlRmhZVzg3ZlhWTUdzTzVISTV1MGRVVmxZMk9xTGRFR3ByYTFsV2prUWlhYkh6dHJGbzIzdldoMEtoYUxGeiswbWptZm1xemtDdnJxNW16M2g5V2VuNStmbXdzYkdwOXg1OS8vNTlXRmxaMVdtVm1wV1YxYXpaRUFUeFg2T3FxZ29LaFFKaXNiaEo3OU0xTlRYc1hkRFUxTFRPNTExRlJRVnJhNGpZM1JRMHhUUHEyclZyY0hGeGdZT0RRNzF0MVk1RUppWW1UNzIxY1ZQRDkxeXRyYTJ0ODVtZytkNUNQRHRVVlZXaHNMQVF6czdPTFhLZXQrUzdkSFBRMEwvbnRiZWh2cGRaV0ZpUTFUSHgxTktTNDBQTnpkTTgvbFFYVGZuMytiL3BlRDVKQkExNGlOSGJFVUVRQkVIVXc5VEpLMUZZYUZpdFExdGJLL3l3VGIvTmRIMVVWVmJYMzRob0VSb2F2YTRwQURZVTdZeG1QbHJ5cGJraEluUkwwVksvZDNOZ1kyUFQ0THBxVmxaV2piSW9iZ3pHV21QeklSQUlkSTZkUkNKcGtFMjFQdEcxSlFmNE5BZmdXa0lzQjFTaVFFc0pIMDJKTWNFUXdIOXJnSUR2L0Rmay9sdGZyVkExbXBtRytpQ3huQ0NhbHVZU1Y0d1poSDBTR1psTjhZd3lKanZydnl6KzhqMVg2eE1aL3N1LzE3T01WQ28xMk4yZ0tYaVd4WEtnYWU1OWFoY1JnbmphK1RmOXpmUTBqei9WUlZQK2ZmNXZPcDdQR3ZUTEV3UkJFQVJCRUFSQkVBUkJFQVJCRUFSQkVBUkJFUDlKS0tTUUlBaUNJT3FoTVJuam1uei8zU0ZzMjNJVWJYMWNzSHpGZERaLzRyaGxBSUNmZmpXdVBvNG1FOGN0UTNsNVZhUDdTQkFFUVJBRVFSQUVRUkFFUVJBRVFSRC9KVWd3SndpQ0lJZ1dvcnE2QnRYVk5RanA0TTJaLzdRSjNSOTk5R3pWTUo4OGVUSThQVDJmZERjSWdpQUlnaUFJZ2lBSWdpQUlnaUNJWnhBU3pBbUNJQWlpaGVrVjA1RXpiV29xUW5XMS9BbjFScGZrNU9RbjNRV2pxS2lvZU5KZElBaUNJQWlDSUFpQ0lBaUNJQWlDSUo1UlNEQW5DSUlnaUhxWU9ua2xDZ3RMRFdwcmEydFZwNFY3aDlDMmNHNWp4NW0zTnU0MXhLM2JqZWZITHVGZDU1Y2RpOWpucFl0K3hJMGI5M1hhVkZWV0c5US9naUFJZ2lBSWdpQUlnaUFJZ2lBSWdpRCtnUVJ6Z2lBSTRwbGw1MjkvNFhGbXdaUHVobEdNSE5WRFo1Nkxxd00rV2prRGE3L1lpZmp6TjlFdXdBTkoxKytocGtZMzYxd21xMkhpdUsydGxjRkN2akhNbnorL3liZlpuSkFkTzBFUUJFRVFCRUVRQkVFUUJFRVFCTkZRU0RBbkNJSWdua251M1h1TS83ZjlUMTVSK1duRno5OE40Ukh0ZUpjSkJBS2twRHhDV0xnLzVyNC9IbFZWMWRqNTJ5bjgrdk1KVGp1UnlBUWpSblZIbjc1aHNMV3p3a3RUUGtHdHZMWkoreGtZR05pazJ5TUlnaUFJZ2lBSWdpQUlnaUFJZ2lDSXB4VVN6QW1DSUlobmpwb2FPVlovL2x1TGllVjFXYXdidy9BUjNRQUF0ZkpheUtybE1EZVhBQUMyYnoyRzlrR2VlSlNlaTdIUDlRSUFTS1dtS0NnbzBkbUdYRjZMZ1lPNndOWE5BUUFRRWRFTzU4L2RiSkwrRVFSQkVBUkJFQVJCRUFSQkVBUkJFTVIvRGVHVDdnQkJFQVJCR010UDI0N2p3ZjNzSjkwTm95a3FLZ2NBbkQxN0EyVmxsV3orcnorZndNZkx0c0hFUklpSUxnRUFnTnBhQmVMUDNlTGR6dkdqQ2V4enYvN2h6ZGhqZ2lBSWdpQUlnaUFJZ2lBSWdpQUlndmgzUTRJNVFSQUU4VXh4ODhZRDdObDE1a2wzbzBFOGVKQUZBTmkzOTV6T3N1cHFPVUk2dElXbGxSa0FJUEhxWFpTV1Z2QnU1K1NKcTFBcWxRQ0FzTTcrc0xHeGJLWWVFd1JCRUFSQkVBUkJFQVJCRUFSQkVNUy9HN0prSndpQ0lKNFpxaXFyc2ZhTEhWQW9GQzI2MzZtVFY2S3dzTlNndHJhMlZub3QzQjgreUVIaTFWUWtKei9rWGQ0ekpwUjlQblh5bXQ1OTVPZVg0RnBpR2tJNytzREVSSWp1MGNIWS84ZDVnL3BIRUFSQkVBUkJFQVJCRUFSQkVBUkJFTVEva0dCT0VBUkJQRE44dCtrQXNySUtPUE04dlp5ZUdYdjI5SWM1MkxibEtPOHlpVVNNYnQyREFBQVZGVEtjL1R1cHptMmRQblVOb1IxOUFBQTllNFdTWVA0VVVsVlZ4WUk3ek0zTmVkdG9CbjhJaFUxbi9GTmVYbzZIRDFXQkdXS3hHTDYrdmsyMjdYOExsWldWTURNemU5TGRlR0pVVmxZaU96c2JJcEVJYm01dVQ3bzdPaWlWU2dnRWdpYmZibk5kY3kxQlNVa0pySzJ0OVM1L1dyOGJIY3QvQjFWVlZiaDkrellDQXdOaGFtcmFiUHVwcmExRmFtb3FMQ3dzWUdGaEFTc3JLNWlZbURScW0ycFhudVk0RHczbDh1WExBQUJUVTFNRUJ3Yy9zWDdVeCtQSGozSDkrblUyUFdEQWdDYmJkbk0rZDVxejN5MkJYQzZIU0VURGN3UkJFQVJCRUFUeEpLRTNjb0lnQ09LWjROTEYyemg2K0JKbm5sZ3N3bHZ2UG9jMzU4UTE2NzcxWll3YlMyV2xESGR1cC9NdTZ4a1RDak16Q1FEZzlGK0prTWxxQU9nZjNEMzM5dzNNZW5VNFRFUW1hQmZnanRhdGJaQ1RVOVFrL2Z3dnNYdjNibVJrWkFBQUprMmFCRnRiMnliYjl2ejU4MUZlcnFwYnYySERCdDQyaXhZdFFrNU9EZ0JnOWVyVmVvVjFQbXBxYWxCU1VvS0NnZ0xrNStlemYwT0dERUZ1Ymk3V3JGa0RBTEN5c3NMbm4zK08vUHg4WEx4NEVRTUhEbndpb2tGMWRUWGk0K1BSbzBlUFp0Ly96Smt6QVFEOSsvZkgyTEZqZFphWGw1ZGo3dHk1TURNelEvZnUzVEY2OUdpRHRydGx5eFk0T1RraE9EZ1lycTZ1YlA0MzMzd0R1VndPQUpnMWF4WVRkeTVmdmd4dmIyK0R6aXVaVElhdnZ2b0t3Y0hCQ0FzTGc0T0RBd0FnTlRVVlAvMzBFMnYzemp2dkdIV2VhS05RS0Rqbm5aK2ZIOTU5OTkwR2IwL042dFdyMmVmUm8wZkQwOU5UWi83enp6OFBGeGNYZzdiMzVaZGZvcnE2R2tGQlFZaUtpdEw3Rzc3Kyt1dnM4OEtGQzludnBvOTMzMzFYNzNXWmxKU0ViZHUyd2NMQ0FwMDZkY0xRb1VNTjZtdExrSitmajZWTGw4TE96ZzdkdW5WRHo1NDlJWkZJT0cwV0xseUkzTnhjQVBydk9kckV4OGZEMnRvYWdZR0JUZDVuTlhRc2Rjbkp5Y0dxVmFzUUVCQ0E5dTNiSXl3c0RQbjUrVVp0bzNYcjFpMGFLSkNZbUlqTm16ZERMQlpqMEtCQjdEYzlmZm8wc3JNTkQxenMxNjhmYkd4czlDNC9kT2dRZnYvOWR3Q3FnQy8xZWQ4WVVsSlNzSEhqUm5UbzBBRVJFUkVHbmU5eXVSeEZSVVVvTEN4RVFVRUIycmR2RHlzcnF3YjNRWDJPMnRqWTRKTlBQakZvbmYzNzkwTWlrY0RGeFFVK1BqNDYxendBWkdabTR1Ky8vNGFmbng5OGZYMWhhV2xZbVo3ang0L0R6czRPL3Y3K3NMQ3dZUE1mUG55SW5UdDNzdW1tRUo2YjhyblRIUDNPeWNsQjY5YXRHOVFmcFZLSmlvb0tsSmFXb3FhbUJ1N3U3Z2F2bTVLU2dxdFhyeUlsSlFWWldWbFlzV0lGNXpzMUJaY3ZYOFlQUC96QXB0ZXVYUXVCUUlBclY2NmdyS3dNMGRIUlRiby9naUFJZ2lBSWduaVdJY0djSUFpQ2VPb3BMYTFBM0xyZExFTkl6ZmlKZmVEdDNlWUo5YXBweWMwcHdvMmsrd2dLOXNLNXN6ZGhaMmVObWhvNUlyb0U4TFl2SzZ0RVltSXFPb1g1NFZwaUdpVFM1c3YyK2plVG1wcUtsSlFVQUNwQnQ2VXhKa015SVNFQkJ3OGVSRmxaR2NyTHkvWDIxOGZIaHlOS3l1Vnk1T2JtNG9zdnZrQkJRUUhTMHRJd2ZmcDBuWUYzdGNqY1ZNeWZQNStKcGtsSlNmanBwNStRbjUrUDh2SnlEQm8wcUZIN2RISnl3dEtsUyt2ZHh0R2pSM0gwNkQrdURtb0IvZUxGaTZpdHJVVlpXUmtzTEN4UVdGaklXVThnRU9nSU9vOGZQOGJmZi84TkFOaTFheGZtelp1SHRtM2JBZ0N1WGJ1RzJ0cGF0cTU2M3NhTkcyRm1ab2J4NDhjak1qS3l6dTkwOGVKRjNMNTlHN2R2MzhhdVhidXdZc1VLMk5yYW9xcXFDbzhlUFdMdEdsdVNRaWdVSWlBZ2dBa1g5KzdkUTNWMWRhTXpScE9UazlubnNySXkzdmtWRlJVR2JTc2pJd00zYnR3QUFOeS9meDlkdTNiVjIxWW1rN0hQamYxdHpwdzVnOExDUWhRV0ZtTFVxRkdOMmxaVG9sQW9zSG56WmxSVlZTRXpNeE0zYjk1RTM3NTlVVnRiQzdsY3ppdWlxVkVxbFVoSVNNQ1JJMGN3ZmZwME9EazVzV1dYTGwzQzk5OS9EMEIxYll3Y09SSUNnUUN6WnMxcWNGOERBZ0x3MWx0dnNXazZsdnhjdlhvVlJVVkZPSC8rUEI0OGVBQmZYMThzV3JUSXFHMnNYTG1TRTN5UWxaVmw5RGI0MEJkc0VSOGZEMEFWck9YdDdjM21YN3AwaVhPZDEwZlBuajMxTGt0TlRjVytmZnZZdElPREEwNmVQS20zZlVoSUNQejgvT3JkNTZWTGwxQmFXb3JpL015d0FBQWdBRWxFUVZTLy8vNGJJcEVJTmpZMktDMHQ1ZndyTGk1R2NYRXhFOG5MeXNvNDc1MlRKMDlHZEhRMENnc0xPWm5NMm1SbVp1TDhlWlhyanpwd1RSOC8vL3l6M3JZMU5UVTRjT0FBQzhaYXVYSWw3N1YrNHNRSm5EcDFDc2VPSFlOQUlHRFBqcm9vS1NuQmpoMnFFa2NDZ1FDalI0OXUxb3pzcG5ydU5FZS9VMU5Uc1diTkdnUUZCV0hxMUttUVNxVklTMHREVWxJU2FtcHFJSmZMVVZOVGc2cXFLc2hrTXNoa01sUldWcUtpb2dLVmxaV29yS3hrOXl0MWdLS2hQSHIwQ01lT0hXUFRGeTllUkV4TVRLTytqemFtcHFhY2U2dGNMc2Z1M2J0eC9QaHhDQVFDQ0FRQzlPalJvMG4zU1JBRVFSQUVRUkRQS2lTWUV3UkJFRTg5NitQMm9yQ0FXME04SU5BRG84ZitlN0lpcmw2NWk2dFg3cUt0andzNmR2TEY0bVZUZWR2SjViWHM4N1lmajJMRDEzL28yTlFUaHFNNUdLNHY2MW1oVUJna0lCbWEwYW1KV21RRjZoZk14V0l4MHRQNUhRbzBTVWxKNFlnWk5UVTF5TTdPUm1tcDZocEtURXpFNTU5L2p0ZGVlNjFPZStlbVJDYVRzZXpKdlh2M3d0L2ZuNG5OTFkxU3FjU2ZmLzdKcG5mdDJvVmR1M1p4Mmtna0VxeGJ0NDR6Nyt6WnMreHo2OWF0T2Yzbk80K09IRG5DTXM4MmI5Nk11M2Z2NHZubm45ZHJ1WHJxMUNuMk9TUWtwRkZ1QndzWExxeHplV1ZsSmZzc2w4dXhaTW1TZWkyUFgzLzk5WG96ZnB1S3c0Y1BzODk5Ky9hRmpZME5DZ29LNmhXZjFxNWR5L3M5MU1FVmRaR2JtNHVyVjYreTZWOS8vUlcvL3ZxcjN2WnZ2ZlZXa3pwUzFNWHZ2LytPdTNmdkFsQUZpN3o4OHN0SVNFaGcxOUtVS1ZOMDFsRXFsYmh5NVFyMjc5L1BBaTYrL1BKTHZQLysreXdETlNVbGhaMjdSNDRjd2QyN2QvSHl5eTgzYWQvcFdQS1RrSkRBUHRjWFRQTTBVRlJVaEZ1M2JnRUFYRnhjMEw1OSt3WnZTMThHYlg1K1ByNzU1aHRPc01Uang0L3grUEZqdmR1eXRMU3NWekJYS0JUTURoMEFJaUlpc0diTkdoUVZHZWZLYy9QbVRVUkhSeU16TXhQYnQyL1gyNjU3OSs2Y2UyeGRWRmRYNjIxNzU4NGRKcGE3dTd2em5xTXltUXdYTGx4ZzA3Nit2Z2FkeS9IeDhleDNWaXFWVGVJdzBSTFBuYWJ1ZDJWbEpiNysrbXRVVjFmanlwVXJ5TWpJd0t1dnZvcUNnZ0xzMzcvZjZPMlZscFlhVmU0bE1qSVNPM2Z1UkUyTnlsWHEwcVZMVFM2WWF6dlN5R1F5QkFVRjRlVEprNml0cmVVNGNSQUVRUkFFUVJERWZ4MFN6QW1DSUlpbm1yOU9KT0x2TTl4NjNsSXpVN3o1OXRnV3N5SjlmZlk2bEJRYmxobHAzY29jNjc1NnZmNkdla2hMellTbHBaUjNXVlZsTlI0KytNZjJORFUxczhIN0lWUzBkQTNjMzM3N2paT1pWbHhjekQ0dlg3NWNwNzJ0clMzTDFuUjBkR1R6cFZJcHFxcXEySFJvYUNqYXRXc0hCd2NIdUxpNGNMNkxYQzVIVUZBUTNubm5IY1RGeGFHc3JBd1BIejdFWjU5OWhvVUxGMElzRnV2czE5N2V2a0cxTlBYWjhvYUhoNk5uejU0NGRlb1VGQW9GZnZqaEIzejQ0WWRzdVVna2dyMjlmWU8ycnkxc0EvOVlPL2ZwMHdjalI0NWs4MDFNVEhEMjdGbWo3SU1CMVc5NDd0dzVOdDJ0V3pmT2NqN0IvSTAzM3NDMmJkdFk5dURaczJjUkhSME5EdzhQbmUwbkp5Zmp3WU1IYkxwZnYzNEc5KzNzMmJPUXkrV2NyRTFqdjE5ZVhsNjliZFRDalpyQ3dzSm1FUmx6Y25KdzhlSkZBSUMxdFRVR0R4N005bC9mOXpMa2UraGp6NTQ5bk9OWTM3NjBmNC9tNHNLRkN6aDQ4Q0FBbGZBeGUvWnNtSnViSXlrcENibTV1Y2pMeTBQWHJsMTFSTU5GaXhicGZBZUpSSUxNekV6NCsvc0RBQ1pNbUFBL1B6OXMyYklGTXBrTVpXVmxUTGhSNzA5YnZEbHg0Z1FUdnZyMTY2ZVRJYXA1bjZKanlVOU9UZzd1Mzc4UFFIVy9pSXlNMUhIUTBSZUFaWXdyaDZhYlFGM1UxdGJXKzN2Ly9mZmY3SGs1ZVBCZzFOYldzbWVFcHFPQVBtYlBuZzI1WEE2QlFNQXJKaFlVRkdEMTZ0VW9LU2t4cU05cURDbnZjZlhxVlJZd1ptZG5CMTlmWDRPMjYrYm1CbXRyYTlqWTJNREd4c2JnY2hLYWJObXlSV2RlUlVVRm02OE9oTkZFSFppZ0dhVFZybDA3am5PSGhZVUZCQUlCenB3NXcza1g2TldyVjcxOVVpcVZuQUF0RHc4UG8yekU5ZEhjejUzbTZMZVptUmxtenB5SmpSczNvclMwRkRrNU9WaTVjaVVtVHB6SWFTY1NpU0FXaTJGaVlzSTVEaDA3ZG9TNXVUa3NMQ3hnWVdFQlMwdExkazVtWm1aaXlaSWxSdlVuSlNXbDNtdjhndzgrTU9wN2F3dm1WVlZWQ0FvS3d1VEprL0hqano4YUxPNFRCRUVRQkVFUXhIOEJFc3dKZ2lDSXA1Yjh2R0pzL09ZUG5ma3ZUUnVNTmk3MWkyc05wYVNrQXZIbmI3SHB2TnhpbEpkWDFiSEdQMVJYMTNEV0xTa3hUR2pYSkMyTm0wMmxWQ3J4OEVFT3Z2L3VJQ29xWkhyV0lnemx5SkVqbkRxWGFoWXNXS0F6Yi9IaXhUcWlnK2Jnb25abW1GS3BSR1ptcG82ZDk0b1ZLeEFiRzR1aW9pSzlnOHA4OHpVSGk1MmNuUERwcDUvQzB0SVNKaVltbkVIVnFLZ29oSVdGc1duTkFWMUFsY1htN2UyTnQ5OStHNnRXclVKVlZSV0dEeC9PSzVZRHdJd1pNeHFVQVY3WFFPK1lNV053L2ZwMUZCVVZ3ZDNkbmRVZUJsUUN2V2JtNklJRkMxQmRYUTBQRHcrODl0cHJkVzQvSXlPRFU1OVRrL2o0ZUdZSERhZ0VQblZ0WEFDSWlZbEJlSGc0QUZWZDFLdFhyeUl5TWxLbnBtZDhmRHdUWEVRaUVicDM3ODZXS1pWS0puWnBCaXFJeFdLODlOSkxjSGQzeDg2ZE8vSDg4OC96aXVVQU9CYkVQajQrYU5ldUhXODdiYTVjdVlLdFc3ZENvVkRnN3QyN21EUnBVcDMyM0kxRm5iVjgrUEJoRkJVVlljV0tGUTBPTkVsTFM4T09IVHZRcTFjdmhJZUhNL0Z0ejU0OVRKZ2JOV29VVEUxTnNXclZxa1k1RW1nR3FtaGVzK3FNeVA3OSsrUFNwVXRHYmRNUW9hNnhuRDE3Rmx1M2JtWFRBd1lNUUhGeE1YSnpjK0hqNDRQNCtIZ29sVXBzMzc1ZEo3dFRmVDhSaThVSUN3dERkSFEwYnladTU4NmQ0ZUxpZ3YzNzkyUENoQWtjY2NYQ3dnSWpSb3hnMDZtcHFUaHc0QUFBVldia2M4ODlWMmYvNlZqeW93NmlBWUFPSFRyQXpzNU9wMzU1VTVUSU1DUWJIMUFKK0pvQlROckk1WEltVkRvN082Tno1ODc0OXR0dklaZkxNV3pZTUxpNHVOUXBmaW9VQ3ZZc2swcWxPdmVNUjQ4ZUlTNHVqcFhHRUFxRm1EVnJGanAwNktDenJXM2J0dUgwNmRNQVZFNGZVVkZSOVg2L0V5ZE9zTTg5ZS9iVU9kN1RwazJEdGJVMXJLMnQ4ZW1ubjZLcXFnb1NpUVFmZlBBQjcvWWNIQnpRdjM5LzNMeDVFeGtaR1FCVXp4TDE4MVN6OUlTNmpJY20xZFhWdlBQVjhMa3ZIRHQyakdQZHZYTGxTclJxMVFySGp4L250UHZoaHg5NG40ZUxGaTFpTmJxdlhidkdyTkVCVmUzdnVzNjN1cGE5K09LTE9nRmt6VVZ6OWR2ZjN4L3o1OC9IMTE5L2pmVDBkRVJIUnlNaUlnTEJ3Y0VRaThVUWk4WHNuTkcrVmhwVHZxSXhMRnUyakZPcXhSaTAzM1VyS2lyd3pUZmZBR2lZVXhKQkVBUkJFQVJCL0pzZ3dad2dDSUo0S2xFcWxWaTNaaGZLeXJpQ1pGaTRQd2JGZG1uV2ZUOUt6OFhIeTdZMWFOM3k4aXFEMXAzenlob0loUHlEOUdXbGxaZzgvaU1vbFVySTViV1F5V3Awc3MrSWxvSFBMbFE5bU0xbjFWNVVWSVNsUzVkeXNpd0JWZTNlclZ1M29rMmJOZzN1aTFBb1JLdFdyUXhxcXkyYVZsZFhReUtSd05YVkZXKysrU1lLQ3dzUkdocGE1elkrL2ZSVHBLYW1HdHkvK3VvRVM2VlN2UHp5eXpBek0rUE4xSXVQajhmbXpaczU4NUtTa3RpZzk5eTVjM20zSzVQSjlBWWhsSmVYYzRUNVhidDJjVVMyMjdkdlkvejQ4VkFvRlBqdXUrOEFBSjA2ZGVJSWl3cUZnbU1yM2JWclY0NlZmWDIyK3YzNjlVTmdZQ0JjWFYxNSszanIxaTJrcEtTdzZXSERodkcyNDF0djA2Wk5USkNNajQrSHE2c3JCZzRjeUJuMFZpcVZPSHYyTEhidjNvM282R2lPQUtwSlZWVVZsaTFiQmk4dkx3d2FORWh2QnR2dnYvL09MSkt2WExuQ0FnNk01ZFNwVTBoTlRVVnFhaXFPSFR1R0JRc1c0TTZkTzh5cTJzZkhCMTI3ZHNXNWMrZHc1ODRkM0xsekIwNU9UcGc3ZHk2c3JLellkalJGa1dYTGxqRlJTSk52di8yVzl4eFJ6OU8wNjU0elp3NUNRa0o0Kzd4a3lSSmtacmFjczhlK2ZmczRMaGg3OXV6aGJmZjQ4V05PbVFGQVplSGN2WHQzZE9uU0JXS3hHTXVXTFVPdlhyM1F0V3RYamlYMm8wZVA0T2JteHF6WStXcUg4d2xQOGZIeHJLYTFHaWNuSnliUzBySGtSNkZRY01UUzNyMTdOOXUrR2lxNkZ4VVZjWUsrenAwN3grekxSNHdZZ2NMQ1FseTllaFVLaFFMWHJsM0RxRkdqc0h2M2JvTzJyWjN0R2g4ZmorM2J0N01heXdLQkFGT25UdVVWeS8vNDR3OG1sbHRiVytPTk45N2duRDk4cEtlbjQ4NmRPd0JVd1U1OHRabzFMZkZOVFUxUlZWWEZ1YTlyNCtUa2hMRmp4Mkxac21VQVZNTDloQWtUMkhLK3JQTG00TXlaTXpxQkZ2cmNFalRmWlJwaU5XNEl6Zm5jQVpxdjN3cUZBbloyZG5qdnZmZHc5ZXBWZE9taStodERYK2tBUXhFSUJMeE9QWnJIeU1URXhPaUFuWllPOENFSWdpQUlnaUNJL3hJa21CTUVRUkJQSlFmM3grUHFGYTVWcGFXVkdWNTdzMjVSN2xsQkpxdXBjM2xwcWZHWjZZUmhpTVZpbGlWZVZWWEZnaEhVODJReUdST05qTTJlVlE5ZTI5dmJjN0xNcksydFVWSlNnZzRkT3VDZGQ5NWg4OVUydFVLaEVPdlhyMmZ6K1lTTytmUG42OTN2VHovOWhCMDdkdWhkL3RGSEgrbDhsMTkrK1FWQXc3UEpHNEtQajAremJuL2x5cFd3dGJWbHYxLy8vdjB4ZHV4WU5pMlZTbEZaV1FtaFVBaUZRb0hIangvajJMRmpNRFUxUlZGUkVZUkNvVTUyOTdsejV6Z0NYZi8rL2ZVS1VYSzV2RjZSS2l3c2pMV3ByYTNGenovL3pGbHVTRTNXSzFldVlOT21UWnlCOTI3ZHVtSEFnQUU2YlhmdjNzMEUvd01IRHNEUjBaRTNJL0NYWDM1QlhsNGU4dkx5Y09uU0pVeWFOSWxqODY2bVI0OGUrTzIzM3dDb01qY2JJcGhYVkZSd3NvQTdkKzZNcXFvcWp0RFV2WHQzSkNjbmMwU1NvS0NnZWdXeWhsQmRYUTFBOWR0N2Vub2lQeitmdDBRQW4vVitjeElhR3FvamhHc2lGb3NoRkFvaGs4azRXYlNBS290UTNjZjc5KzhqSnljSHYvMzJHNUtTa3ZEbW0yOENVQWx1VzdkdXhjQ0JBekZxMUtnbSswNTBMUFZ6K2ZKbEpqNmJtWm5wdmQ2YndwSzlvZnp3d3cvSXpjMUZWRlFVK3Zmdnp4d3cyclp0aTZDZ0lPemV2WnM5SXgwZEhSRWNIR3l3WUs0cFFwNDlleFkvL3Znalo3bFNxY1Rtelp0MWdxZTBLU2twMGNtVTVRdXkwSFFVTVRjM3IvZWNVNWNZcU0rbXY3Q3drR1g0ZHV6WWtiTnN5cFFwbURKbENoWXZYc3lDaTlhdlg5OGdOdzU3ZTN1MlhtNXVMcHRmWFYxdGxJQ3NGc3d2WHJ6SUtmL1JYRFQxYzZlNStxMVVLdkgxMTEvRDNkMGR3NGNQWjJMNSt2WHIyYkhUUkR1UVFsL2Q5cVZMbDZKTm16YjQ2cXV2T1BQejgvTTU3M0wvOTMvL3AzUCtHSUpJSkRLNGJJNVNxZVQwdXlIbGRnaUNJQWlDSUFqaXZ3SzlMUk1FUVJCUEhaa1plZmp4KzhNNjgxOTVkVGpzN0t4NTFpQUl3K25kdXpmTDZsdXdZQUd6a3YzMDAwOWhhbXFLNWN1WEl6MDlIUUIvaG5sZHFBZTBIUndjMkRZQWxXQjA4T0JCbkQ5L0hyR3hzWEJ3Y0FEd3orQ3JJZnZSemlUVFJHMFhyZysxMVMwZitvU0JrSkFRanZpZ1djTzdhOWV1T3UzMVpWQnJpeUwyOXZiNCtPT1BkZHAxNnRRSksxZXVCS0FhaEs2dXJvYTd1enRtejU0TkFBYUphNnRXcmVLSUVtZlBuc1cxYTlmWTlOQ2hROUc2ZFdzb0ZBcjgvUFBQZVB6NE1YYnYzczJzZElPRGd6a1prSldWbFRwWnZZYldCVGFFbzBlUElpc3J5NmgxenB3NWc3MTc5M0l5Z2FPaW92RENDeS93Q24reHNiRzRjZU1HRTNlMmJkc0dPenM3QkFRRXNEWlhyMTdsMU1zTkRnN216Y1FFVk1kKzkrN2RrTXZsU0VsSlFVWkdodDVqWDlkM1VOZktOalUxUlk4ZVBaQ1dsc1lSaExTek5GMWNYREI2OUdpajlxUG01WmRmeHNzdnY0eExseTdoMjIrL1pmTTNiTmlBMjdkdjQ4c3Z2d1NncXVsOTRzUUpIRHAwQ0dGaFlSZ3laSWpldXNVdEliSkdSMGZEeHNhRzFjZlYvaWNXaS9IbzBTUHMyclVMVTZaTXdkcTFhOW02NTg2ZFE2ZE9uWFF5bXRVQkllbnA2ZGkrZlRzQTRQRGh3OGpLeXNMTEw3OWM1NzNJd2NHQlV5SkJ6YUpGaXpqVGRDejFjK1RJRWZhNUxnSFYyUHNDSHlOSGptelFkenQ1OGlRS0N3dHgrL1p0K1ByNk1vRS9MUzBOcjcvK09xZnQyTEZqNGVibVZxZVY4LzM3OTdGaXhRb0EzQXp6c0xBdzdOcTFxOTduVjBPNWQrOGU1LzV2Q0dyQlhLbFVvcnE2bWsxcmMrWEtGZmE1YytmT25HV0hEaDBDQUZhUFhTQVFjSTY3UGdZT0hLaHp2T2JPblF0Ylcxc0EzR0NKUC83NGd4MFhBTHhDczJaN0V4TVRWRlJVY0J3WXJLMnRzWGp4WXAzdmVQSGlSYzR6T3k0dVRtK2Y5ZDB2bXZLNTA1ejkzclZyRjY1ZnY0N3IxNjhqSXlNRDA2ZFBoMFFpUVY1ZW5rRTEyWTJ0MjY0dHVEZFV2UDdmLy81bmNOdlUxRlI4K3VtbmJIclZxbFdRU3FVTjJpOUJFQVJCRUFSQi9Oc2h3WndnQ0lKNHFsQW9GRmp6eFE1VVZWVno1a2YzN0lEb25yb1duUVRSR05TaW5VQWdZS0twWnVhaHNSbGhhcEZETzh1dFo4K2VPSHIwS0hyMTZnVkxTMHUyYi9XKzlOVVNmNUlNSGp5WU02MHBtRStkT3JYSjk2ZHBuYzZISVdVSk5FVTY5VGExdCt2djd3OUFKVEI4OGNVWHFLMnRaWVBZZmZyMDRiVDk5ZGRmbWVpaGlhYmxmWFYxTmVjNHFqTisrZHFxMndBcUsrdy8vdmlqM3Ura2pYWW1aOCtlUFRGeDRrUzl3cGhVS3NXY09YUHc4Y2NmbzZTa0JFcWxFaWtwS1V5NEtDb3E0Z2lhM3Q3ZW1EbHpwdDV6MzhMQ0FoMDdkbVFaNHFkT25lTFlFZGVIUXFIQXlaTW4yWFMzYnQxZ1lXRUJQejgvbUpxYXNneGhUVVFpRWFaUG40N1BQdnVzeml4RHZqck1ta0tlMmlKY1RXcHFLdHExYTRlWFgzNFpCUVVGY0hSMHhObXpaNkZRS0hEcDBpV2Q4NkdsczVKZFhGeVFucDZPaW9vS0ZCVVZjUVF5VFNJakkyRmpZd012THk5bU0vN2pqei9xWk84Q1lGYlhibTV1Nk5LbEM2dW5uWmlZaUcrLy9SYXZ2UEtLM3Y0SWhVSjIvNm9MT3BiOEpDWW1HcHdscXgyRVlBamE0cHU3dXp1Q2c0T04yc2JGaXhkWmdKVzN0emY4L2YxaGJtN09jVXhSNCtEZ3dIRkdNWVRrNUdRbTVHN1lzQUdEQmczQ3dZTUhVVlpXeHRyMDdkdVhzNDVtbmU3dTNidHp4RDd0R3Q1cUZBb0ZmdnJwSjRQNnBKa2xyQm1ZdG16Wk1wMXpJeUlpQXNPR0RlUFVvZGNNQU92WnN5ZXI5NjVHcVZRYWxJRS9ZTUFBZzg5RkN3c0wyTnZiSXo4L0grM2J0OWNSeTdWTEs1aVltT0MzMzM3alBNK0dEeC9PYXp1dUxZSTM1UDJrS1o4N3pkVnZwVkxKQ1NaTVRFekVxbFdyTUdmT0hNTytaQVBRdmllMlJMYTM5ajI3ckt5TUJIT0NJQWlDSUFpQzBBTUo1Z1JCRU1SVHhZNWYvOEx0NUhUT1BIdDdhN3p5NnZBbjFDUGkzNHhhQkRBMU5XVUQxWm9EemNZSzVtb0xUMmRuWjg1OE96czdMRisrbkdXS0FkeUJVMjFSbFEvdEREN043TEdaTTJjaUxDeU1UWmVXbHVMZGQ5OEZBQjI3OXdjUEhpQW5Kd2NSRVJGMTd1L1hYMy9WSzBidzJRTHJ5ekFVaThXd3NMQ29WeEIvLy8zM2RlYWxwNmV6K1RObXpPQmRMekF3RUJzMmJNQ2xTNWZ3d3c4L3NDQUlRSldoVzFGUmdaaVlHQ2FVQTZwZ2hmVDBkSWpGWW82NGZlTEVDVmhhV3NMZDNSMUpTVW1jN0RkTjFxMWJ4ejVyMWtLZU0yY09BZ0lDT0wrUFpsdk4vV3RicWplRVljT0dZZWpRb2J6TDNuenpUVTY5ZGpVS2hRTDc5dTFqTnN2YTNMdDNUeWVMMk1mSEIrKzk5eDZiN3RhdEd4UE1MMXk0Z0xGanh4cmM1NFNFQkNaS0NRUUM5T3ZYRDREcVBBa05EVVZHUmdaYXRXcUZodzhmc25ObXpKZ3hjSE56TTNnZmZKU1dsdXBrbTY1ZHV4YXZ2dm9xUWtOREFRQ1hMbDFpb25TblRwM2c3ZTJOeE1SRXRyd3h3VFFOWmYvKy9mVm1NVG81T1NFeU1oSkRodzVGY25JeUNnb0tlTnYxN3QyYnVRR29hMFVEd1BuejUyRmlZc0pyNmE5SlRrNE9wNlNFUHVoWTZsSmJXNHRkdTNZMTZ6NXNiR3dna1VqWVBTMHVMZzUyZG5ZR2kzS1ZsWlVjWWRMUHp3OG1KaVo0N3JublVGNWVqb3FLQ2h3NGNBQ0FTdWliTUdFQ3kraHZLTDE2OVlLWGx4YysrK3d6Tm0vY3VIR2NOcHJQb1dIRGhuR2VvL3FlVWVmT25jUERodzhONm9PKzZ5c25KMGRuWGtsSkNSNDlldFFpdHVaMU1XalFJSXdmUHg2WExsM0M3ZHUza1pLU0FqOC9QN2FjVHpCM2RIUmswMjNhdEVIMzd0MmJ2Ri9OOGR4cHJuNExCQUpNbno0ZDV1Ym0rT3V2dndDbzNvKzJiZHZHRzdBRHFNNEp6V1YxT1N2d29mbStBUUNyVjY4MmFMMklpQWlkZHlCdHR3ZDl2UDMyMjV6cDB0SlM1bkpFRUFSQkVBUkJFQVFYRXN3SmdpQ0lwNGEwMUV6ODh2KzRkVmdGQWdIbXZERUtsbFptVDZoWHhMOFZtVXpHeEZWTnUyOU5JY1ZZUy9hTWpBd0Fxa0ZkYlRRSCtRRndCcFhWOWRPYkNrdExTd2dFQWlpVlNpZ1VDbFJXVnNMTXpBd1ZGUlhZc0dFRDh2UHprWkdSZ1JFalJqUjdkbVZFUkFRaUlpSXdhOVlzblVIOHBxQ2lvZ0s3ZHUzQzZkT25BYWpFUTdVQWN1SENCY2hrTWlRa0pDQWdJQUE5ZXZSQVNrb0tMbDI2eEJIdzFiOVZZbUlpRWhNVDRlTGlndUhERFF2UzBjejY1Y3Q2NCtQdTNidTg5Vkg1NExQaUY0bEVlT0dGRnhBVkZXWFFOcHFhd01CQXRHclZDc1hGeGFpb3FOREo5cTBMZFYxYkFBZ1BEK2VJSVdwQjRNcVZLMHlJQ0EwTlpkbkI5dmIycUtxcWFsQ2YvL3JyTDUwQUJabE1ocmk0T015YU5RdEJRVUU0ZHV3WUFKV0FHaEVSZ1dYTGxpRXpNeE92di80NmdvS0Nub2hnYmd3V0ZoWjQvLzMzY2ZQbVRWUlZWYkhyVFN3V3c5dmJHKzd1N3B6MkFvRUFMNzc0SXVSeU9kcTFhd2RmWDE5T3dFbGo3ZzEwTExuSTVYSWRCd3hON08zdGpSYmZ0QkdKUk9qYnR5OFR0WlZLWloybFBPcWlkZXZXQ0FvS0FnQldlMXF6SHZPZ1FZUGc3ZTJOb1VPSG9yaTRHQThmUGtSSVNBaGJyaW1NYWdiMUZCUVVRQ0tSc0h1bFdDdzJLR0RNV0pyenVhYVpRVzV0YlkwZVBYcmcwcVZMVEdEZnNHRURVbEpTOFBubm53TlFaWjFQbWpRSmdFcmtsTWxrY0hSMHhQTGx5K3ZkMStMRmkvVitsNHNYTDJMbnpwMG9LaXBDUWtJQzNudnZQZmJ1b1czOWJXSmlnaDQ5ZXVDUFAvNkFVcW5FNU1tVG44cDdHQi9OMlcrQlFJQ0pFeWZDMU5RVVI0OGVoWTJORFNaT25OaGsyOWVtdnNCQmZmQmxoR3VMNzNXdEt4YUwyYjI5dUxpNFFYMGdDSUlnQ0lJZ2lQOENKSmdUQkVFUVR3VTFOWEtzWHZVYjVITHVJTi9Bd1JFSUMvZlhzeFpCTkJ4MTdYSkFOZWl0UmxPSU1YWmdkdmJzMlVoUFQrZUlnSUFxdTJyV3JGbDYxOHZNek9UTjJzN1B6OGZNbVRNeGE5WXNkT3pZa2JNOVRSSVNFcENVbElUYzNGeGtaMmZqZi8vN0g2eXRyZG5BYUZGUkVTUVNDYjc3N2pzbW9CdytmQmpoNGVFNklwb2FMeTh2VHExeTdScm1WVlZWdUhyMUtyeTl2UnRkMTFzZ0VDQXVMbzVqeTZ1TnJhMHRObTNheEptWG5aMk5GU3RXc09DRDRPQmd6Smd4QTIrKytTWUFvSDM3OWpBeE1VRkNRZ0tTazVNUkVoS0NjK2ZPc2V4K1cxdGJQUGZjYzdDMnRzYldyVnVaME42eFkwY0VCUVZCS0JUQ3dzSkNiNDNkb3FJaWpsV3hqWTJOUWQvWDI5dWJpZlNlbnA2ODJZcVZsWlhZc1dNSHpwdzVvL003dlBMS0svRHk4akpvWDBEajY2N2IyOXR6cG9WQ0lTSWpJMWxkWHUwKzZ1UHExYXRJVC8vSFFVVGI5aDlRWmZoOS8vMzNVQ3FWc0xlMzU5ai84MTBqaGxCWldjbWJpYXEybWo1dzRBQUVBZ0h1M2JzSFFDWFFlSHQ3TXdGczU4NmRhTisrZmFQY0o1cUN1bHdtQUdENTh1Vk1sTlZzbTVPVGc2TkhqMkxNbURFNndvdFFLTVNNR1RPWUtLY3B0R2tIRERrNU9XSHAwcVU2L2RKM1hPaFkvb05FSW9HM3R6ZnUzcjJycyt6dTNidWNER3RqbURkdkh0cTJiY3VtaHc4ZmpsYXRXdUhNbVRQSXlzcmlCRURVaDFBb2hMVzFOZHExYTRlUkkwZHlqbjlTVWhMTDZuZDFkY1hnd1lNaEVvblF0V3RYckY2OUdubDVlUWdLQ3NMdzRjTWhFQWc0Z25sTVRBeXNyS3p3K1BGanJGMjdGbFpXVmpwWnIwMk5oNGNIQUpVdHZlWTlody9OYStYSEgzOWt6aUxhejEwMW1sYnYxdGJXR0RGaUJOTFQwemtaNlpyN1ZBZUd5R1F5Sm5LcWcrUXlNek9Sbkp5TW1KZ1kzdk93cnFBU2hVTEJBcllxS2lydzVaZGZZdjc4K2JDMHROUUpLREV4TVlHMXRUVkNRa0xnNE9BQVgxOWZnNjlCZmUyNmQrK09LVk9tNkYydnFaNDdMZEh2c1dQSFFpcVZJalEwMU9EbmVFUFF0SUFIdU81RzJtaVdlOUd1MTI0c3RyYTI3UHpVN2dOQkVBUkJFQVJCRVA5QWdqbEJFQVR4VkxCdHkxRThmTUMxdjJ6allvK1hwdXNLS2dUUkZHZ09ibXNLM0hVSlJ2WGg0dUlDRnhlWHhuZU9odzBiTnFDZ29BQkZSVVU2R1VKcWUydzFJcEVJRGc0T3JGMWVYaDcyNzkrUHBLUWsxdWI1NTUvWEs1WURRSmN1WGRDbFN4YzJyU21ZanhrekJwOTk5aG1VU2lVeU1qTFF2Mzkvbzc1TGVYazVSeHdYQ29XNGNlTkduZlZ3K2JJdm5aeWM0Ty92ajd0MzcyTE1tREhNcWxWdFR4OGFHb3FvcUNqMDc5OGZDUWtKNk5ldkgxeGRYYkZqeHc3MDdOa1QzYnQzWjNiRml4WXRRbng4UEc3Y3VJRWhRNFpBSkJMQnc4TURZOGFNd2FwVnEzajdwQmJsQUpWZ3ArbFVVQmRTcVJRdUxpNFFpOFVZTldvVXg1WlZxVlRpL1BuejJMMTdOMjhtMkR2dnZLTVRrTUdIcHVYL3dvVUxtN3hXcXFaZ25wS1NZdEE2YXR0YlFGVkxXOXVhT3owOUhXdlhybVdpa3FXbEpUWnMySURpNG1KNGUzdmp4UmRmNU5RYk5vVEZpeGRqMzc1OXFLaW9nRUFnZ0VBZ1lHTHBwRW1UY1B6NGNiejY2cXZzR0Vna0Vnd2JOZ3pXMXRibzFxMGJUcDA2aFl5TURGeTRjS0ZSOTRhbXdGaVJ1Ykt5RWdjUEhzVHg0OGNobDh0UlhGeU1XYk5tNlFnMGp4NDlZdmNDVGVjTDdSckF0YlcxeU1yS01tamZkQ3gxOGZQemc3VzFOUzVmdnR4cyt4QUlCSWlKaVVGTVRJeEI3VXRMU3puMXRma0UwSXFLQ216ZnZoMkE2dGt5ZGVwVWxKU1VvTGk0R0dWbFpleGVmdURBQVdSbFplbFlSeDg0Y0FBZE8zYkVOOTk4ZzRxS0NoUVdGbUwzN3QxNk0zbnJPcy81U25mdzRlenNES2xVaXVuVHAyUHg0c1VHclFOdzZ6MXJ1b2RvWW1kblYrOTJidDY4eVQ1ZnVIQUJrWkdSYU5XcUZadW5mbGI4L3Z2dnVITGxDdTdmdjQ5cDA2WVozRThBaUlxS3d0MjdkNW03U241K1BqWnMySUMzM25xTEk1aXJyeFVBaUkyTlpXVVptb1BtZXU0MGQ3OExDd3NSR2hyS2VTY3k1SDdMMTJiZHVuVjZYUk0wZytOTVRFeXdaczBhdmZlZnVYUG5zaElKZk52VGZDZDY4T0FCUHY3NFk5NWxnQ3I0UVAzT3F4a3NTaEFFUVJBRVFSQUVGeExNQ1lJZ2lDZE8wdlY3K0gwUHQxYXdpWWtRYjc0OUZsSnA0N0lxQ0VJZm1nT1htaGJxbWdQTklwR0lZOTNiR0xTenJZcUxpem5aWTBLaFVLOFFLcFZLOGZqeFk0TnR2SlZLSlp5ZG5aR2FtZ29BMkw1OU95ZXJhTkNnUVFZTEtueFlXVm1oYTlldTJMTm5EMlF5R2ZiczJZUDI3ZHNidEc1TlRRM1dyVnZIRWRtMWhUbGptRHg1TXViT25Zc3RXN1pneTVZdG5HV1hMMS9HOTk5L3o2YlZBaStneWhMVXpCUlVNMjNhTkRiSS84b3JyM0JFRG0wMEF4QThQVDJONm5kb2FDaDY5ZXFsTTNqOTNYZmY0ZUxGaTNyWDA3YnZUMGxKUVVWRkJRSURBMWtXV2tWRkJSTUVoVUpoazR2bEFIcE1jMElBQUNBQVNVUkJWT0RtNWdZWEZ4YzhmdndZSFRwMFFHSmlZcjNyaElTRTRQYnQyeWdySzhPUUlVTjBsc2ZGeFhFc2F6V3ZVUjhmSHdENjZ3M1h4ZTNidHdHb0hBZnUzNy9QOXRHNWMyZDA3TmdSeDQ4Zlp4bWgvZnIxZzRtSkNYSnljaEFZR01qc2wvLzQ0dzlPdHU2VEVNeU40Y2lSSXpoMDZCRG45MHhNVE1UbHk1Y1JIaDdPNXVYbjUyUDU4dVh3OHZKQzc5NjlPUUUvNXVibW5HM201ZVZoMGFKRkJ1MmZqcVV1N2R1M1I1OCtmZW9Wekpjc1dhSjNtVUtoMEZtZWxKU0VYMy85dFVGOXFxMnQ1ZHlEdERQZ2x5NWRpaDA3ZHFDZ29JRHRmOFdLRlZBb0ZNeHg0UDMzMzhkWFgzMkYzTnhjMk5uWjZaUm9PSG55SlA3NjZ5L1UxdFpDSUJDZ2YvLytHRGx5WklQNmF5Z2lrUWl6WjgvbUxZOVNGNXJaeGZyczdHMXRiV0ZpWXFKamU2Nm1vcUlDeWNuSm5IbTdkKzlHcjE2OTJMU0ppUW5TMHRKdzVjb1ZDSVZDVnFwQW01VXJWN0p5TG56aTdQUFBQODhwOFhIbnpoMGNQSGlRVTY1RDgvdzJ4cG5FV0pyenVkT2MvUWIrc2JkM2QzZEhURXdNZXZUbzBlVDdxS21wNFR3bjI3UnBVK2U5UnpQNGdNK1MzUmhhdDI2Tlc3ZHVBZUFHaXhJRVFSQUVRUkFFd1lVRWM0SWdDT0tKVWxrcHc3clZPM1VzcGtlTmlVWkFvTWNUNmhYeFgwQXpLMVp0M3dyOEk1Z0xoVUptbTkxWWhFSWh4OHBZcVZSaTRjS0ZITUZjb1ZCZzh1VEo4UGZuTDBHZ0ZpZjU2TlNwRXdJQ0F1RGc0QUI3ZTN0WVdWbHhNcVUweGZMZXZYdWpkKy9lcUs2dXJ0UG04NGNmZnFoM21hV2xKY3JLeXRDbVRSdjgvZmZmZXR0clVsSlNncEtTRWxidkhkQWRERjZ5WkFtY25aMXg2TkFoVHZZakg1cDIrazJOcmEydDNycnJOVFUxSE9GTDMzRlRzMmZQSHJScTFRcFJVVkV3TXpOajFzWGFnbm0vZnYyUWtKREE5cXUybXRiSHpaczNjZURBQVloRUlnUUZCZUhWVjEvbGJMTXV3Yit4akI4L0huWjJkbkIwZERRb0c2OVBuejU0NmFXWGNQUG1UVjRCcEYyN2RvaVBqOWVaTHhBSUd2VTlQRHc4a0o2ZWpqNTkrbUR6NXMyY1pmbjUrZGl6WncrYjNyOS9QL2J2MzYrekRlMzYwMC9Da2wxYktLMUx2TjY1Y3lkbjJ0L2ZIeU5Iam1SaXRScTFRSHIvL24zY3ZIbVRrOGxvcUdNQ0gzUXNkYW52SHFGR004dFpHNzc3VVdWbFpZT0NEL2pnMjA3cjFxMTU5Nit1UTk2bVRSdTgvLzc3MkxkdkgzSnljbGo5ZU8xMXJLMnRNVzNhTkFRR0J0YlpoNzU5K3hyZDc3S3lNcDFnSWtOL2J6VzNidDNpUElzMGY0czllL2JBenM0T1VWRlJjSEp5UXZmdTNUbTF6RFU1ZmZvMEM4aUlpb3JDK2ZQbjhlalJJL3p4eHgrc1RWSlNFaFBrKy9YcjEyQkJXQ3dXWTlxMGFWaXhZZ1dVU2lWNjlPaUJQbjM2Y01xSTZCTmw0K0xpZU9kZnZIZ1JQLzc0WTczdHRMZmJVcytkcHU0MzhFOGdUbnA2T2g0OWVxU3p2RDU3ZVVPdXZ6Tm56bkNjZGVvTE10U3NVYTU5Ymh1TFp1Q0lkb21DblR0M3d0UFRFNTA3ZDI3VVBnaUNJQWlDSUFqaTN3QUo1Z1JCRU1RVFpkUEcvY2pPNXRiVDgyN2JCaE1tR1Q5Z1NoQ0dVbDVlanJTME5BQXFBVWV6QnF3NnE2Y3hXYy8xY2U3Y09aYmw0K1RreEFaYnQyelpnZ1VMRnZBT2prWkdSc0xUMHhOdDJyU0JpNHNMRml4WXdKWjE2ZEtGMlpDcjBhNDdEUUFEQmd6QW1ERmo4T2VmZitMWXNXTVlNMllNd3NMQ2VHdG9hbHF3MTdmczZ0V3JlclB0MUdnSEhtaG00R2tMYzFWVlZhaW9xREM0L3E3YXlsMVRISXVOaldYZlM2RlFZUGJzMlRydCtkQlhUMVNiMDZkUGM0VHNUcDA2MWRrK0pTVUZkKy9leGQ2OWU3RjY5V3E5Ky9IeThzTEFnUU54N05neHhNYkd3czNORFY5OTlaWGU3YW90VytWeU9STXNOQWZFbTZ0RUFLQVNSWTFGTEJZak5EU1VkMW1YTGwyUWs1TUREdzhQdEduVEJrNU9UaXdJaEUvazRMUHBCM1F6TWQzZDNlSHA2WW1nb0NDZHRvNk9qckMwdEdTL295RUlCQUtkL2hRWEYwT3BWRFpyL2R1RzRPZm5oNkZEaHlJZ0lJQjN1V2Jna0wrL1B5Y29SNTNaK3Nrbm55QXJLNHR0WS83OCtVenMyN0JoQXg0OWVvVGMzRnpPTmZBc0g4c256VHZ2dlBPa3U4Q2hRNGNPMkx0M0x4d2RIZUhzN0F3N096dTBhdFdLQldWVlZWWGgrUEhqT0hQbVRKMzM3RFp0MnNEUHo2L2UvWTBiTjg3b1B1N2N1Uk1yVjY1RWp4NDkwS05IRDZPQ1BVcEtTckJ6NTA2Y1AzK2VZNHQrLy81OTl2bk9uVHRJVFUzRjJiTm44Zjc3Nyt0a2tHdHVTMTBpeGRMU0VwTW5UMlpCUldwYmUwRDFUTEt5c2tMUG5qMHhmUGh3STc4dEZ3OFBENHdiTnc2dXJxNHNTRUF6U0U3ZithM3ZIVWU3dmFIdlFpMzEzR25xZnN2bGNwMzdvRFlMRml6UWE3TU8xRy9mWGxSVWhOOS8vNTB6THpJeVVtOTdtVXpHZVdkcVRJWjVWVlVWdTVjRHFuT2pzTENRemJ0MTZ4WnpKSms4ZVRJbmVFTXVsME9wVkRicit6QkJFQVJCRUFSQlBFMlFZRTRRQkVFOE1TN0dKK1A0VWE0MXFWZ3N3bHZ2UEFlUjZPa2F3Q2IrWGNUSHg3T3NOMTlmWHlaUUt4UUtsbUhlSERiV2dNb084N2ZmZm1QVHc0WU5RM3g4UEs1ZnY0N2MzRng4L2ZYWG1ETm5qczdnYkdob3FGNmhVWk9hbWhvY1BIZ1FodzhmNXN6djNiczN4b3daQTBCVnN6Zy9QeDhiTjI3RWxDbFRXTzN2NWlJdkw0OHorT3ZuNXdkWFYxY1d0S0F0N3E5WXNjS283YXN6UlBmdDI4Zm1EUmt5UkcvbTZMeDU4M2puaDRXRlljS0VDZlh1cjdTMGxMTXZMeSt2ZXExLzFRS0dsWlZWdmFMOGtDRkQwTDE3ZHpnNk91TEdqUnQxdGxWYkpRTmdsdjdxYkRrQThQYjJyblA5cDRuZzRHQUVCd2R6NXBXVWxDQTFOUlc1dWJrTlBrOWRYVjB4WnN3WTN0OWRLQlNpUzVjdXVIbnpKcHlkbmVIbzZBZzdPenZZMk5qQTJ0b2ExdGJXK1AzMzMyRmhZWUVUSjA1QXFWVHEzQnNLQ3d2eHhSZGZvTHE2R3JObnorWTRWalFsaHRxaEEwQlFVQkFHRHg3TUJNb2xTNVlnUER3Y1hidDI1Vnh2bXVlS3Y3OC9mdm5sRnpidDdPd01BTmk2ZFN1U2twSVFFaEtpVTJmNTRNR0QyTHQzTDB4TVREQnYzanoyM1ovVlkxa2ZaV1ZsVE5BV0NvVll0V3FWam5WOVN4TVJFWUdJaUFnMlhWcGFpaVZMbHFDMHRCUUNnUUFUSjA1RXo1NDllZGZOeWNuQmh4OSt5S2I1QWhkY1hGd1FGeGVuSTBoV1ZsYmk4T0hET0hyMEtNdG9GZ2dFR0R4NE1BNGNPTURhZGVyVUNWZXVYTUh0MjdleFpzMGF6Snc1czFIdUJYeGtaV1VoTHk4UGUvYnNRZHUyYmVzTTVsRW9GSnh5QVI5ODhBSEw1cTJ0cllXZG5SMEtDZ3BRWEZ5TWUvZnV3ZHZibTdrUzFKWDlENmlDeDlRTUhqd1lZckVZdzRjUFIxeGNISHUzOFBMeXd2Mzc5NUdjbkl3QkF3WTBpUmpadTNkdnp2U1RLRG53ckQ1Mzd0Njl5NDYvUUNBd0tLakRHS3FycTdGaHd3Wk9nRjM3OXUzaDV1YW1keDNOVEhTZy9neHpUZnQyUUZXR0p5c3JDOW5aMlNndUxzYklrU001WlFRU0VoTFFyMTgvS0JRS1pHVmxBVkFGUEJRVUZNREx5d3N5bVF6YnQyOW41V0hDdzhQeHdnc3YxQmswUUJBRVFSQUVRUkQvQmtnd0p3aUNJSjRJeGNYbGlGdTNXeWZyZE9Ma3Z2RDBxdHY2a0NBYWcwS2h3UEhqeDlsMHg0NGQyV2ZOK3EzNkJyRU5zWjdXUjNaMk50YXNXY01HVHAyY25CQWVIZzVQVDA4a0p5ZWpwcVlHZCs3Y3dXZWZmWWIvKzcvLzQxamgxb2RjTHNlNWMrZHc4T0JCM3RxcmQrL2VoVUtoZ0ZBb1pFSTFvQktnK05DWDhWa1grbjRiemQvVjA5TVRjK2JNd2NxVks5azh0VERYVXVqTFFLMnNyS3gzWFlWQ2dlKysrNDRqdUF3Y09GQnYrL0x5Y2dnRUFpYVlHM0pNeFdLeDNucjJKU1VsVExSUktCU2NyRDRuSnljb0ZBcE9iWFcrVE55R29sQW82clNIVjFOWldha3o0Ri9YZkVBbFBsNjdkZzI1dWJuSXpzNUdUazRPc3JPeldka0NjM1B6Qm91c3ZyNitkZHB1UC9mY2MzV3VQMjNhTkJRV0Z1TFBQLzhFd00zMms4bGsrUHp6ejFsMi8rZWZmNDVaczJiVmF6dmQzTHorK3V2c2MxRlJFVEl6TTVHWm1Za0xGeTZ3OGhBRkJRWE02Y0xXMWhZMk5qYWNURXMzTnpjY1AzNmNuVThDZ1VCSEhPN1FvUVAyN2RzSHVWeU9iNy85RmdzWExrUk5UYzB6ZVN3TlFUUHIyTWZIcDFuRTh0V3JWK3RkcGxRcThmYmJiOWU1dnBXVkZUcDM3c3lDQXJadjN3NmxVc21wb2ExR1cyalRwcWFtQnRuWjJTZ29LRUIrZmo0N3BsbFpXUkFLaFNndUxtWmlvMVFxeFVzdnZZU09IVHR5QlBPSkV5Y2lMUzBOeGNYRlNFbEp3ZEtsU3pGdTNEZ204bXNIUHhRVkZSbnQxS0MrRHdvRUFuaDZldGJaOXVyVnF4eEJXZDEvVDA5UCtQdjdvME9IRGpoNThpUUFZTmV1WFJnM2JoeDdabWpmdjB0S1NyQjM3MTdtRWlPUlNDQ1R5Vmd0YktWU2laOS8vcGxkUXg0ZUhuampqVGV3Y09GQ2xKYVc0cnZ2dnNQY3VYUDFCbHd0WHJ6WVlOY1RUWXFMaTlsbnpkSXJtamJmK2xBTCs0YXVJNUZJbXZXNVkwZ2ZnSWIxR3dBbktNM1YxYlZKZ3puS3k4dXhmdjE2emp1WFNDVEMyTEZqQWFpdVo0VkN3UWxxa012bG5IZFVRRGRRNDhDQkEwaExTME5CUVFFS0NncDAzbDIweXdXWW1abWhiZHUyN1A1Ky9QaHg5T3JWQzluWjJaeHJRUzNpLy9MTEw1eVNHaGN2WG9SUUtOUUptQ0lJZ2lBSWdpQ0lmeHNrbUJNRVFSQlBoUFZ4ZTFGVXhCVk8yZ2Q1WWRTWTZDZlVJK0svd3RHalI1bTRKWkZJVUZ0YmkxbXpac0hFeElRemNGaGZKcG14bkQ5L0hqLy8vRE1iMkJRSUJIamhoUmNnRkFyUnVuVnJUSnc0a2RYZlRFOVB4OUtsUzlHM2IxLzA2OWNQVmxaV3FLMnRoVUFnZ0ZBb1pCbEJhbXByYS9IeHh4OXo2b0lEcXN6QXZMdzhWRmRYSXowOUhkOS8vejFDUTBPWjdiSlVLdVhOaHQyMGFWT1RadGhIUmtiaXdvVUx5TTNOeFd1dnZZWkhqeDV4ckorOXZMeVljQWVvN0UrZG5KeFFYVjBOb1ZBSW9WQ0lPM2Z1c09VTkVSQTBhVWd3Z0pwdnYvMFd0MjdkWXROK2ZuNDZkdmhpc1ppZFM0c1dMV0tENG9EeFZyWGFndDZQUC82SXlNaElDSVZDM0xwMWkxT3IxdFhWRlltSmlVek1kM0J3NEpRYmFDd1pHUmxZdm54NXZlMisvZlpiM3ZuNmFzb0N3UExseS9IOTk5L3JYYzZYSldsbzhJcXhOYXJ6OHZJZ0VvbGdabVlHVTFOVFZGWldZdS9ldld5NWc0TUQreXlSU0RCMDZGQnMyYklGQ29VQ01wa01jWEZ4bURsekpqcDA2R0RVZnV0RDg3eXRxcXJDRzIrOHdWbXVlYzNldm4wYi92NytVQ2dVbkJJS21wbWZtZ0tYdjc4L0xsKyt6QkUveThyS3NHUEhEZ0NxNy96U1N5OUJKcE54eEJsWFYxY01HVElFZS9mdVJVNU9EdmJzMllPWW1KaG44bGdhd3IxNzk5am5wajYrYXVxeWxPZXJZYzdIK1BIam9WUXFtZkJiVkZRRWhVS0IydHBhRmd5bVVDancxMTkvc1hYNGdzUXlNakwwT241MDd0d1ozYnAxUTF4Y0hGeGRYVm1RbDZZZE9LQ3FYVDVyMWl5c1hyMGFNcGtNSlNVbFNFcEtZb0s1OXJOMng0NGRlUDc1NXcwU0xpc3JLL0hubjMreWZicTV1ZFViQkhIMjdGbmUrYVdscGJDd3NFQjBkRFQ3M2U3Y3VjTzU1MmxuQlplVWxIQ0NBNEtDZ3BDU2tvSVpNMlpBSnBOaHk1WXRMT3RjTEJianhSZGZoTG01T1NaTW1JQ05HemVpdkx3Y24zLytPYVpObThZck1xdURUUFJSV2xxS216ZHZ3c3pNREdLeEdFS2hFSVdGaFJ3SEZNM2ZVVE9ReGxEcVcyZlZxbFZJU1VscHR1ZU9JWDFveURxclZxMkNwYVVsRWhNVDJUeDlkY1UvK3Vnam8vZC83OTQ5Yk5xMGlWUGJIUUJHang3TkFoVnJhMnZ4MWx0dlFTNlhzK01uazhsMHJuUHQrOVR0MjdmMWxnWGdReWdVSWp3OG5Bbm1CUVVGMkxScEUrZGViR2xweVFKQ0VoSVNBQUJ2dnZrbXBGSXBWcTVjaVlTRUJMejAwa3VOZnY4aUNJSWdDSUlnaUtjWkVzd0pnaUNJRnVmRThTczRkNVpyTTJ4bUpzRWJiL1BickJKRWN4RWRIWTNRMEZEczJyVkxaNEJTWDRhb3BqV21JUm5KZ0txKzZwRWpSemp6eG80ZHk3SCs3TmF0RzBwTFM3RnIxeTRBcXN5K1E0Y080Y1NKRTFpK2ZEa0tDZ3F3WXNVS0NJVkNIV2NHaVVTQzBhTkg0OHN2djJUVFE0WU1RYjkrL1hEbzBDRldPL1BDaFF1NGNPRUNXeThrSklSWGdPTExVRzhNQW9FQUw3MzBFcXFxcW1CcGFZbHZ2dm1HTGJPMnRrYWJObTFnYjIrUFpjdVdBUUNyYzN6NjlHbU9mYjBhemF4T2ZVTGJyRm16OVBhblBuRk9JcEZnM2JwMXZNdGF0V3JGUGt1bFVyend3Z3M2Ylh4OGZOaGd0cWFnRFJpZmVlZnE2c29SNE8vZnY4L0pjbFVqRkFyaDcrK1ByVnUzc25sOEdhVlBLL2IyOWhDSlJEcFpnb0JLYUdwSkY0SzllL2R5cmhOdHRLM0d1M2J0Q3FsVWlrMmJOa0V1bDBNdWwyUERoZzE0L2ZYWEcxVG52UzQrK2VRVFZGZFhjMFJWZFFhcHU3czdDMFQ1NG9zdjZ1MjdwbERrNCtPakkvenQzYnNYQ29VQ1lyRVlkbloyK09pamoxQlJVY0ZjQnRRQy9ZQUJBM0R1M0RuazVPU2dvS0FBZG5aMnoreXhySStXRU15TnNkNnZpL0hqeDZPcXFncENvUkFqUm94QVZWVVYzbnJyTFFDcWM2YW1wb1paTkFOZ05jazFjWFYxaFZBbzFIaytxcytKb0tBZ3ZQUE9PeWd2TDhlYU5Xc2dFb2xRVkZURTJxbWZsOTdlM25qampUY1FGeGNIZ1VEQXFWTnVZMk1EQndjSEppeGV2SGlSV1VFYml5SEhaT3pZc2JoMTZ4WnFhMnRadmZNREJ3NmdvS0FBdi96eUM2Wk9uWXF1WGJ0eUFrM1U4TlczMXNUUzBoTHo1OC9IalJzM3NIZnZYbmIvTnpFeHdZd1pNNWpnSGg0ZWpnRURCdURJa1NNb0t5dkR1blhyMkg2Tndjek1ERC85OUZPZHducHpsWWpRNVBUcDArenpzL1RjeWM3T1p1NEFnT3FkU0Y4N1l4R0pSRHJQLzk2OWU2TnYzNzZjTm0zYnRrVnljckxlalBqQXdFQ2Q0QkhOOXhCTjFPNDBUazVPYU4yNk5mdGZmVzN2MjdlUHVieG9sZzhBdU84bWFpRzlvcUtDdlhzSWhVTDZHNDBnQ0lJZ0NJTDQxME9DT1VFUUJOR2k1T1VXNDlzTiszVG1UNXN4R003T2RrK2dSOFIvamY3OSsrUENoUXNvS2lyQ2tDRkRZR1ptQmdzTEM0N0ZkdHUyYlRGa3lCRGU5ZGVzV1FOQWxaMVhseWlyeWNDQkEzSDU4bVhrNWVWQklCQmc1TWlSNk5ldkgyODdlM3Q3Yk4rK25ZbFNNVEV4c0xhMmhwV1ZGYXl0clhXeUQwVWlFYnk4dkdCdGJZM282R2dJaFVJTUhUb1UxdGJXQUZSMVZOUFQwM0hseWhYT2VnS0JnTGNQellXVmxSV3NyS3hRVkZURUdSZ09Dd3VEUUNDQVJDTFJzYnYxOGZIaDNWWlQyNzBhdzdoeDQvRDQ4V1BjdVhNSDA2Wk5nNU9UYmdtSlNaTW00WWNmZnNEOSsvZVpNNENkblIzNjlPbURnSUFBby9ZbmxVb1JHeHZMeVlybFk5aXdZYkMxdFVYLy92MXg2OVl0bUptWlBWUENoVkFvaEtlbkp3UUNBZHEwYVFNWEZ4YzRPenZEeWNrSmRuWjJ2QVAxZkw4OTBEQnhReE12THkrOUlxdWpveU5IOEZEVHFWTW56Sm8xQyt2WHI0ZGNMb2VIaDBlOTF0QU53ZGJXbG1YL2FmWVhBSVlPSGFyak9xQkpTRWdJd3NQREFhaXN1RFZyRGdjRUJLQ3dzQkFIRHg0RUFIVHYzaDFlWGw1WXYzNDl1bmJ0aXRyYVdtemZ2cDJ6UFY5Zlh3Q3FlOUNrU1pNZ2w4dVpBUDBzSDh1NlVBZXJPRG82dG5ncENXTVJDQVI0OGNVWDJiUlVLb1czdHpkU1UxTjFCRloxN1hGdHhHSXgycmR2RDZGUUNGZFhWN2k1dWNITnpRMnRXN2Rtd1ZhK3ZyNG9MeS9uRGJUU3ZOLzUrUGhnd1lJRnlNaklnSVdGQmFmZGM4ODlodzBiTmhpY1FjK0hrNU9UUWNmVDJka1pZOGFNZ2F1cks5cTFhd2U1WEk3NCtIams1K2ZqMGFOSGtNbGttRGh4SWtwTFN6a3VESkdSa1RxWnZtNXVidmp3d3creGUvZHVwS1dsc1hOY0xCYXpnRHB6YzNQTW1ERkQ1N2sxWm93cVNQVHc0Y09RU3FVSURRM1Y2ZXZLbFN0aGEyc0xnRC9RU3lRU29WMjdkcHpnRjAya1VtbUxQT2VmMWVlTzVyM1UzTnljM2RPYUFuZDNkMHlmUGgzcjE2K0hVcW5FNE1HRE1YTGtTSjEyYXNHY0QwOVBUMHlkT2xWbnZvZUhCeW9yS3ptaXVKT1RFMnhzYk9vVXRhZE1tWUp2dnZsRzV6b1RDQVNjNHhZZEhZMURodzVoNDhhTmJGNVVWRlI5WDVrZ0NJSWdDSUlnbm5sSU1DY0lnaUJhREtWU2lYVnJkcUs4bkR0UTJ6bWlIUVlNaW5oQ3ZTTCthd2lGUW93ZlB4NlZsWlVzVTNubXpKbW9yS3lFUkNLQmpZME5uSjJkMmFDalFDRGdIYWdXQ29YNDRJTVBETnFucGFVbFpzNmNpUysvL0JJVEprelFzZkRXcEhQbnptalhyaDBPSGp5SUd6ZHVNT0ZlSUJBZ0pDUUV0MjdkZ2tna2drUWlnYjI5UFhyMzdzM0U4Y21USi9QMmMrYk1tZmpycjc5dyt2UnBaR1Zsd2RMU0VpTkhqbVJDbXpiejVzMXJrS1dxSWJiS05qWTJXTEJnQWM2Y09ZTmR1M2FoWjgrZWV0dTZ1N3ZEeE1RRVNxVVNZckVZVmxaVzZOaXhJd1lOR3NUYUxGbXl4T2grMW9mbWdMTkFJT0FJR1VLaEVETm16RUJxYWlxdndBR282dHkrOTk1N1RkYWYyTmhZdUxxNjRzS0ZDeWdvS0dCWm9SS0pCRTVPVHVqU3BRdkxmQXdNRE1TRUNSTWdsOHRaamRhbXd0M2R2VkYyOXZWaHlHK21QdGNCc0ZyYzJzeWRPN2RSL2ZEdzhJQzV1VGtVQ2dXRVFpRk1URXhnYm00T2YzOS9EQjgrbk9NeW9VbHdjREJtenB5Sm8wZVBZdmJzMlViWHh6YUVnSUFBWEx0MkRRS0JnQW1ndzRjUEI2QVNESmN1WFlycjE2K2pvS0NBT1ZGSUpCSjRlSGh3SEMxTVRVM3h5U2VmNE1hTkc3aDU4eWFjbkp3d2N1Ukl0RzdkR21mT25HSGkzdHR2dncyaFVJZ0hEeDVBSUJCQUlCREF3c0lDYmR1MnhmUFBQOC9wbHliUCtySGtJeWNuaHdWV05TYTdmT2pRb1FEK2NRWndkSFRFK1BIajJmTGV2WHZyWFZmVFpoMm8zMUplMjBFa01EQVFqeDgvaGxBb2hGZ3NobFFxaGJPek0ySmlZdlFHODd6MjJtdDE3Z01BTEN3c1lHOXYvLy9adSsvd3FNbzg3ditmU1cra0VvSVFwRWtUYVVHa0Nxd2dLcUlnVGNHR2lnSXVvb2o2N0lOclF4YlFGV2tDRHhac1lFVWlDQWlJMGhGcEFlbUJBREcwRUVKSVFrTHF6TytQL09ic25OUkpDQTdsL2JxdXZYYk9kMDc1VGtuVWZNNTkzMFpvN3U3dXJvWU5HNXBlbDczZjRucHUyYktsWG5ubEZhMVpzMFluVDU1VVRrNU9rWmxVaXVQaDRhR1FrQkExYnR4WW5UdDNMdlozWHNlT0hTV1paNGU1NDQ0N1RPZTQvLzc3bFphV3B1N2R1eHZ2MlhQUFBhZTR1RGlkUEhsU0lTRWhwc0M3ZGV2V3FsR2pobkhPQng1NHdIVE5kdTNhcVVxVktscXpabzBHRFJxazBORGlid2p0MjdldjZ0ZXZyNlNrSk5QTUtjVnhYTmZkY1NydCt2WHJhOWV1WGNiMzI4dkxTMVdxVkZIZHVuWFZvMGNQMDgwb2t5ZFBMdlVhRmVIdjczOVovN2tqWGI2KzI3VnJKdzhQRDIzZXZGbTFhdFVxY2NtSDZkT25sL3E2U3ZwM254WXRXcWh2Mzc2cVdyVnFpZi9lMTc1OWU0V0ZoUm1mbjZlbnAzeDlmUlVlSGw3aXozZjM3dDByZENORWl4WXROSHIwYUVWSFIrdm8wYU95Mld3S0RRMVZuejU5VERjbzl1N2RXemFiVFJzMmJGQitmcjdhdFd0bnJMc09BQUFBWE1zc05tZitTeFFBZ0Vxd1pQSHZSVWFYQndiNmFmcXNVUW9KS1h1dHlwTDB2dmZWUzIwTkRoWXRMZjlhalNncVBUM2QrSU8vUFJqS3pjMHRkcDNZSzBGQ1FvTHhPQ0lpd2doenl1UGt5WlBHNC9EdzhESmZhMVpXMW1VSkZWRVFyREY5cW10YzdlLzlsZng3eXBYeTgvT05VY1BlM3Q2OFI0WFlwK0IzYzNNcjkxcnp1RFpjemIvN3NyT3pUYUg0dW5YcmpNZWRPblVxOVR1OVljTUc0M0dIRGgydWl1Ky9mZmtRL2gwTUFBQUExeXBMQmY3amhCSG1BSUMveGZIalNmcmlzeFdtbXNWaTBmQi85cjZrc0J5NFVoVmVjMUxTRlIyd0ZMZCtiWG5WcUZHalhQdnpoOXJMNTJvTkxhNEZWL3Q3ZnlYL25uSWxkM2QzQlFRRXVMcU5LNVo5VFh0Y3Y2N20zMzJGUjVDWE52dE5ZWjA2ZGFyc2RpNDdEdzhQZm1ZQkFBQ0FRcTc4VzE4QkFGZTkvSHlycGs1ZW9PenNYRk85YzlmbTZ0anBGaGQxQlFBQUFBQUFBQUFBcm5jRTVnQ0F5Kzc3Yjlmb1VPeHhVeTJzYXBDR2piamZSUjBCQUFBQUFBQUFBQUFRbUFNQUxyUERoMDdvdTIvWG1Hb1dpMFdqWHVncmYzK21Zd1lBQUFBQUFBQUFBSzVqc2Rsc05sYzNBUUM0TnVYazVHbjBxQTkwUENISlZPL1pxNTJHamJqUFJWMEJBQUFBQUFBQUFJQnJrY1Zpc1pUM0dFYVlBd0F1bXk4L1cxRWtMSzlSczZxR1BIbTNpem9DQUFBQUFBQUFBQUQ0SHdKekFNQmxzZnZQSS9wcDhlK21tcnU3bTBhUDZTOXZiMDhYZFFVQUFBQUFBQUFBQVBBL0JPWUFnRXFYbVptdDZWTitVT0ZWUC9vTjZLS0dqV3E1cUNzQUFBQUFBQUFBQUFBekFuTUFRS1g3NlA4dDBaa3o1MDIxK3ZWcjZLRkIvM0JSUndBQUFBQUFBQUFBQUVVUm1BTUFLdFhtMy9kcDlXOHhwcHFYbDRkZUdETkE3aDd1THVvS0FBQUFBQUFBQUFDZ0tBSnpBRUNsU1QyZm9Wa2YvRmhrS3ZhSEg3MVROOWF1NXFLdUFBQUFBQUFBQUFBQWlrZGdEZ0NvTkROblJDdjFmSWFwZGt1enV1cjlRRWNYZFFRQUFBQUFBQUFBQUZBeUFuTUFRS1g0OVpmdCttUHpmbFBOejg5Yno0L3VKNHZGNHFLdUFBQUFBQUFBQUFBQVNrWmdEZ0M0WkdmT25OZkhIeTR0VW4vcTZYdFZMU0xFQlIwQkFBQUFBQUFBQUFDVWpjQWNBSEJKYkRhYnByMi9RSm1aMmFiNmJXMmJxSHVQMWk3cUNnQUFBQUFBQUFBQW9Hd0U1Z0NBUy9MVG9rM2FzL3VvcVJZVTVLOS9qdXJqb280QUFBQUFBQUFBQUFDY1EyQU9BS2l3aEwvTzZNdlBmekhWTEJhTFJvenNyZURnQUJkMUJRQUFBQUFBQUFBQTRCd0Njd0JBaGVUbjVXdks1QVhLeWNrMTFidmUwVkx0T3pSMVVWY0FBQUFBQUFBQUFBRE9JekFIQUZUSXQ5K3NWdHpoRTZaYWVIaXduaG5XeTBVZEFRQUFBQUFBQUFBQWxBK0JPUUNnM0E3Rkh0ZUM3OWFhYWhhTFJhTkc5NU9mdjQrTHVnSUFBQUFBQUFBQUFDZ2ZBbk1BUUxuazVPUnF5dVR2bFo5dk5kVjczZDllelZ2VWMxRlhBQUFBQUFBQUFBQUE1VWRnRGdBb2w4L25ydENKNDJkTnRjakljRDAycEllTE9nSUFBQUFBQUFBQUFLZ1lBbk1BZ05OMjdZelQwaVdiVFRWM0QzZTlNS2Evdkx3OFhkUVZBQUFBQUFBQUFBQkF4UkNZQXdDY2twR1JwZWxUZjVETlpqUFZCd3pzb2dZTkkxM1VGUUFBQUFBQUFBQUFRTVVSbUFNQW5QTGg3SjkwTmluVlZMdXBRVTBOZk9nZkx1b0lBQUFBQUFBQUFBRGcwaENZQXdES3RHbmpYcTFkczh0VTgvTHkxT2d4QStUdXpqOUtBQUFBQUFBQUFBREExWW1VQXdCUXFwU1VkTTMrNE1jaVU3RS9OcVNISW11RnU2Z3JBQUFBQUFBQUFBQ0FTMGRnRGdBbzFjenBQeW90TGROVWE5NmlubnJkMzk1RkhRRUFBQUFBQUFBQUFGUU9Bbk1BUUlsK1diRk5XN2NjTU5YOC9IMDBhblEvV1N3V0YzVUZBQUFBQUFBQUFBQlFPUWpNQVFERlNreE0wU2NmTFN0U2Yzcll2UW9QRDNaQlJ3QUFBQUFBQUFBQUFKV0x3QndBVUlUTlp0TzA5eGZvNHNWc1U3MWQrNXQxUjdjb0YzVUZBQUFBQUFBQUFBQlF1UWpNQVFCRi9CaTlRWHYzSERQVmdvTUQ5T3h6ZlZ6VEVBQUFBQUFBQUFBQXdHVkFZQTRBTUltUFQ5UlhYNjR5MVN3V2k1NTlybytDZ3Z4ZDFCVUFBQUFBQUFBQUFFRGxJekFIQUJqeTgvSTFkZklDNWVUa21lcDNkSTlTMjNaTlhOUVZBQUFBQUFBQUFBREE1VUZnRGdBd2ZQM1Ziem9TZDlKVXF4WVJvcUhQM091aWpnQUFBQUFBQUFBQUFDNGZBbk1BZ0NUcHdJRy90SERCT2xQTllySG8rZEg5NU9mbjdhS3VBQUFBQUFBQUFBQUFMaDhDY3dDQXNyTnpOVzN5QXVYblcwMzErL3QwMEMzTjZycW9Ld0FBelgzMi9BQUFJQUJKUkVGVUFBQUFBQUFBZ011THdCd0FvTTgrK1ZrblR5YWJhclZ1cktaSEh1dmhvbzRBQUFBQUFBQUFBQUF1UHdKekFMak94ZXc0cEorWGJUSFYzRDNjTmZxbEFmTHk4bkJSVndBQUFBQUFBQUFBQUpjZmdUa0FYTWN1WExpb0dWTVh5bWF6bWVvUFB2UVAxYTlmdzBWZEFRQUFBQUFBQUFBQS9EMEl6QUhnT2pabjFtSWxKNmVaYWcwYjFWTC9nVjFjMUJFQUFBQUFBQUFBQU1EZmg4QWNBSzVURzlidjFycTFmNXBxM3Q2ZWV1SEYvbkozNXg4UEFBQUFBQUFBQUFEZzJrY2lBZ0RYb1pSejZmcC9NeGNYcVQvK3hOMnFHVm5WQlIwQkFBQUFBQUFBQUFEOC9Rak1BZUE2TkdQYVFxV25aNXBxTFZyV1Y4OWViVjNVRVFBQUFBQUFBQUFBd04rUHdCd0Fyak1yZnQ2aTdkdGlUVFYvZng4OVA3cWZMQmFMaTdvQ0FBQUFBQUFBQUFENCt4R1lBOEIxNVBTcGM1cjd5YzlGNnMrTXVFOWhWWU5jMEJFQUFBQUFBQUFBQUlEckVKZ0R3SFhDWnJOcDZ2c0xsSFV4eDFUdjBPa1dkZjFIU3hkMUJRQUFBQUFBQUFBQTREb0U1Z0J3blZqNHczcnQzeGR2cW9XRVZOR0lmL1oyVVVjQUFBQUFBQUFBQUFDdVJXQU9BTmVCWTBkUDYrdDV2NXBxRm90Ri94elZSNEdCZmk3cUNnQUFBQUFBQUFBQXdMVUl6QUhnR3BlWGw2OHBrNzlYYm02ZXFkNjlSMnUxdWEyeGk3b0NBQUFBQUFBQUFBQndQUUp6QUxqR2ZmWGxLaDA3ZXRwVXExNDlWRTg5M2RORkhRRUFBQUFBQUFBQUFGd1pDTXdCNEJxMmYxKzhvaGR1TU5YYzNOejAvSXY5NU92cjdhS3VBQUFBQUFBQUFBQUFyZ3dFNWdCd2pjcTZtS09wN3krUTFXbzExWHMvMEZFM042M2ptcVlBQUFBQUFBQUFBQUN1SUFUbUFIQ05tdnZKenpwOTZweXBWcnRPaEI1K3RMdUxPZ0lBQUFBQUFBQUFBTGl5RUpnRHdEVm8rN1pZclZ5KzFWVHo4SERYNkRFRDVPbnA0YUt1QUFBQUFBQUFBQUFBcml3RTVnQndqYm1RZmxFZlRJdVd6V1l6MVI4YWZJZnExcnZCUlYwQkFBQUFBQUFBQUFCY2VRak1BZUFhTTN2bUlwMDdsMmFxTlc1OG8vb042T3lpamdBQUFBQUFBQUFBQUs1TXpNc0xBTmVRZFd2LzFJYjF1MDAxSHg4dlBUK212OXpjdUVjS0tLLzA5SFNkTzNkTzRlSGg4dlB6cTlBNVRwMDZwZXJWcTh0aXNaanFGeTllMU1tVEp4VVVGS1Nnb0NCNWVucFdSc3ZYSGF2VnFxeXNMRW1TdTd1N3ZMMjl5endtT3p2YmVPek0vdVd4WThjT1NaS1hsNWR1dWVXV1V2ZTEyV3o2NjYrL1ZMdDI3VkwzVzc5K3ZmTHk4aVJKYmRxMFVVQkFRT1UwV3dteXM3TjE1TWdSTlduU3hOV3RBQUFBQUFBQUFCVkNZQTRBMTRqazVEVE5tYjI0U0gzSWszZXJSbzB3RjNRRVhMMk9Ieit1U1pNbUtUYzNWNUxVcDA4ZjNYUFBQVTRmbjVlWHA0VUxGMnJYcmwwNmUvYXNoZzhmcmxhdFdwbjIrZTIzMzdSNGNjSFBiRWhJaU1hUEh5OFBqeXZ2WDgybVRKbGlQTzdidDY4UjdqcldIM3p3UWRXb1VhUE1jK1huNStzLy8vbVB6cDA3SjBsNjdiWFhGQloyYWIrZkVoSVNOR0hDQkVsU3c0WU5OV2JNbURKN0dEVnFsS1NDc0h6NjlPazZldlNvRmkxYXBFR0RCaWtpSXVLUytwa3paNDRrS1RnNFdPKzg4MDZKKy8zMTExK2FQMysrRWhJUzlQTExMNnR1M2JvbDdydGd3UUxqcG9BR0RSbzRIWmdmT1hKRTBkSFJrcVRodzRmTDM5Ky95RDVaV1ZrYVAzNjhiRGFiUWtKQ05IandZS2MrUzZuZ1pvVlBQdmxFdTNidFVxZE9uVFJ3NE1CS3Z3R2hOSk1uVDFabVpxWWs2WlZYWHZsYnJ3MEFBQUFBQUlCcng1WDNWMWtBUUlYTW1McFFGOUl2bW1xdG9ocm9ubnZidXFnajRPb1ZHUm1wNE9CZ0pTVWxTWksyYjk5ZXJzRGN3OE5ESjArZTFObXpaeVZKeTVjdk53WG11Ym01V3JObWpiSGRxMWN2cDhQeWhJUUVwL3NvUzFCUWtBSURBMHZkNThDQkE4YmpDeGN1RkZ1M2g1WmwyYmh4bzA2Y09HRnMvL0hISCtyWnM2Zm16Smxqak14MmxqMllMaTkzZDNkWkxCYlpiRGJsNStjcklTRkI3N3p6am13Mm0rYk1tYU94WThmS3c4TkRLU2twMnIxN2Q0bm5PWG55cERadjNpeEptanAxYXFuWC9PYWJiNHJzdTJyVktoMDdka3lTOU5GSEgrbmYvLzUzaWJNWVdLMVc0M0Y1Wmd1NWNPR0NZbU5qSlJYY0tGQ2NCUXNXR045emQzZDNuVGh4d3ZRWlNRV2oyb3ZyeVI2V1M5S0dEUnVVa1pHaDRjT0g2OU5QUHkzMXZTdnMvZmZmTjNvcDYzdGd2emxDS3JpeHhkbnZIZ0FBQUFBQUFGQVNBbk1BdUFZc1cvcUhZblljTXRVQ3F2anF1UmY2dXFnajRNcVduSnlzc1dQSE9yMS9Ra0tDaGcwYlZ1bytFeVpNTUkyVzd0YXRtL2J2M3krcElOaExURXcwUmkrdlg3OWVhV2xweHI0clZxelF5cFVyU3p6MzRNR0QxYmh4WTBuUytQSGpuZTY3TEwxNjlkSjk5OTFYYWVjclRWWldsbjc2NlNkVGJmSGl4YXBYcjk3ZmNuMUg3dTd1eXN2TFUzNSt2bXJWcXFVZVBYcG94WW9Wc3Rsc1NrMU5WVmhZbUU2ZVBLbjU4K2VYZUk2T0hUdnE0c1dMSlQ3dktDY25wOGkrQXdZTTBKNDllNVNSa2FIazVHVE5temRQenp6elRMSEhPNGJkN3U3dVRsM1RHZHUyYmRQNjlldU43Y1RFUkgzODhjZEY5aXNjbU9mazVPaWpqejdTbjMvK2FkUUNBd00xY09CQVNRWExEV1JrWkpTN253c1hMaWc1T2RucC9TdDZJd0VBQUFBQUFBRGdpTUFjQUs1eUowOG02L081eTR2VWg0MjRYMkZocFk4Y0JWQzVqaDA3cHJsejV4YXBCd1lHYXViTW1aS2taNTU1UnN1V0xUTTlmK2JNbVZMUGE1K08rKytRa3BLaWtKQ1FTai92MHFWTGpac0U2dFNwby9qNGVObHNObjN5eVNkcTFLaFJrYW5RYzNKeWxKS1NJa255OGZGUlVGQ1EwOWRhdG15Wk1hSzdPUFlBMm1hejZmWFhYNWZOWnBOVXNCNzN0R25UTkc3Y3VISzl0aSsrK0tKSUxUTXowNmdmUG55NHlQTlZxbFJSLy83OTlmbm5uMHNxbU1WZ3g0NGRpb3FLTXUxbnRWcE5nYmt6YTkwbkpDUVVHNnduSkNUSXpjMU5OV3ZXVkVKQ1FyRjlGMVk0aUQ1Ly9yeG16NTV0akk2WEpIOS9mNzN3d2dzS0RRMHQ4M3lWeWY2NVNRVG1BQUFBQUFBQXFEZ0Njd0M0aWxtdFZrMmJ2RUJaV1RtbWVxZk96ZFM1UzNNWGRRVmNmU3E2Ym5WaVlxSnBPeWNucDBoTmtyRm10eVJGUjBjclBUMjlRdGU3WEd3Mm0ySmlZclJpeFFxZFAzOWVFeWRPckhBQWVlVElFUzFZc0VCZHVuUlI2OWF0NWVIaG9majRlSzFhdFVxUzVPZm5wNUVqUjJyVnFsVmF2bnk1MHRMU2xKT1RVeVNrWHJseXBYNzQ0UWRKVW84ZVBYVHZ2ZmM2M1VOcWFtcXhuME54SFBkekhOMWN0V3BWM1hubm5kcTNiNTh4UlhuWHJsMk53TnB4S3ZDTkd6Y1dPVzlPVGs2eGRVZnQyN2ZYaGcwYmRPVElFZDExMTEycVdiT21Ybi85OVZLUG1USmxpaXdXUzdIUC9mdmYvNWFYbDVmR2p4OHZmMzkvRFJreXhQVDgrUEhqNWV2cnE3Rmp4K3FERHo1UWRuYTJKQ2tzTEV3dnZ2aWlxbGF0S3F2VnFybHo1MnJyMXEyU3BMdnV1c3M0UGpFeFVlKzk5NTVwZGdRL1B6ODkvL3p6cWxtenBsRjc5dGxuUzMwTkpSa3laRWlSbmd1N2NPRkNzZXZVbDNUTi8vem5QNnBhdFdxRitnRUFBQUFBQU1EMWdjQWNBSzVpUDN5L1RnY08vR1dxaFlZR2FzU3p2VjNVRVhCMUdqZHVuTEt5c3JScjF5N2RkdHR0cGtCeTNicDF4Z2pmZHUzYXlkZlgxM2l1ckduYWk3Tm56eDVKQmFPbTMzampEWVdHaGlvdExVMm5UNStXSk5XclY2L1U5Y3pMV3J2YnNhY1dMVm80RlY1YUxCWXRYcnhZcDA2ZGtpVEZ4TVNvZGV2V1pSNVhuSFhyMWlrdUxrNXhjWEZhdFdxVlhuNzVaWDM2NmFmRzlObmR1blhUNHNXTDFhOWZQeDA2ZEVoeGNYSGF0V3VYWG52dE5kUDducHFhYWpybkgzLzhZYnBPZVVlQmwxZEVSSVQ2OSsrdnQ5OStXNUpVclZvMURSbzB5SGplbWRIWlpiRllMQm84ZUxDeXM3TlZ2MzU5blQ1OXVzeWd2N1RaQ0J4SFhKZm1tMisrMGZuejUrWG01aVozZDNjbEp5ZHIwcVJKNnRldm45YXZYNis0dURoSlVwTW1UWFQvL2ZjYng0V0doc3JmMzk4SXpLdFVxYUlYWG5oQjJkblpzbHF0VitRbzc5SitsZ0FBQUFBQUFBQ0p3QndBcmxwSDRrN3FtNjkrTTlVc0ZvdEdQditBQXFyNGxuQVU0QnJ4OGZHYU4yL2VaVG4zSTQ4OG90cTFhMS95ZVZhc1dLRmx5NVpwK2ZMbDZ0T25qMXEwYUNGSit2cnJyNDJ3dDBXTEZxYkF2TENHRFJ0cXpwdzVldmZkZHhVWEZ5ZDNkM2ZObWpWTGtwU1hsNmVKRXlmcStQSGpSdC8yS2F6Mzc5OXZUT1UrYWRLa3l6SWxlbGs2ZGVxazc3Ly9YcEswZXZYcUNnWG1tWm1aMnJadG03Rjk2NjIzNnRkZmZ6V0MrS0NnSUMxZnZseTV1Ym1xVXFXS2hnd1pvbkhqeHVuR0cyODBRdHJpbkQ5L3Z0aTYvWDIyaTQyTjFiQmh3elJuemh4VHVPMG9KeWRIenozM25LU0NteGFtVFp0VzRuVlRVbEtNejZ0bHk1YW01eDU3N0RFOTl0aGpldlBOTjQzWE4zdjI3SEtIeHBHUmtlWGF2ekk4OWRSVG1qSmxpdTYrKzI3NSsvdHI5dXpaU2s5UDEyZWZmV2JzMDdScFV3MGZQdHowZWp3OVBmWEVFMDlvMHFSSkNnME4xZlBQUDYvczdHeTkvLzc3cWxXcmxwNTg4a2xWcTFidHN2WnVzVmlNRUR3dkw4K29Pd2JqanZYS1hQTWRBQUFBQUFBQTF5WUNjd0M0Q3VYbTVtbnE1QVhLeThzMzFYdmMzVWF0YjIzb29xNkFrbVZtWnVyQWdRT1g3ZHdWNFJnRTJtdzI3ZHk1VTVKMDh1Ukp6Wm8xU3cwYk50U2pqejVxaE9XUzVPWGxWZUk1SE5sSCtqbys3K0hob1gvOTYxOWFzR0NCMXE1ZHEvbno1MnYrL1BtYU9uVnFrZVBQblR1bmhJUUVKU1FreU5mWFY5MjZkYXZRYXl5UDl1M2JLem82V25sNWVUcDA2SkJPbkRoaG1tYmJHUnMyYkZCdWJxNmtndmVxVTZkT1NrOVAxK0xGaStYcDZhbVhYMzVaTTJiTVVHSmlvbjc1NVJkMTdkcFZ3NFlOVTZOR2pZd1F1ekxrNXVhYXBnMTNGQlFVSkl2Rklwdk5wcHljL3kxbnNXREJBalZwMGtTTkdqVXl3dGVZbUJqaitWdHZ2ZFYwbnVYTGwwdVNjUjJMeGFLVksxZVcyZHRkZDkxVjRwVHExYXRYTHpLRHdKWXRXL1RKSjU5SWttNjQ0UWE5K2VhYlpWNmpMUDcrL25ycHBaZDA4T0JCYmR5NDBiUkd1dDNodzRjMWUvWnMxYWxUUnpWcTFGQ0RCZzBVSEJ5czJyVnJhOUNnUVdyVnFwVzh2THcwY2VKRTVlWGw2ZWpSbzVvd1lZTCs4NS8veU4vZnY5dzk3ZGl4UXdzV0xIQnEzNWt6WjVwdWZQRDE5VFg5SEwzeXlpdkdEQVVFNWdBQUFBQUFBQ2dMZ1RrQVhJWG1mN0ZLOGZIbWFYdHZxQkdtSjRmZTQ2S09nS3RMV0ZpWVpzK2ViV3p2M2J0WFk4YU0wYVpObTdSMDZWSmxaV1VaSTRzZCtmajRtTFlkeitISUhyTG41K2NYbWJyN2dRY2UwUDc5KzQycHR4TVNFblQwNkZIaitUZmZmRk5aV1ZuRzltMjMzVmJPVjFjeC92NythdG15cFRGQ2ZOMjZkU1dPMGk2TzFXclZtalZyak8wT0hUckkzOTlmL3Y3K2F0R2loWm8xYTZidzhIRDE3dDFiSDM3NG9XdzJtMkpqWTRzRTBkTC9SbXJiMTlpMldDenk4dklxTWdWK1dGaVl6cDgvYjZ3OTd1bnBxZERRVUIwOWVsU1RKMDh1dHM4MzNuaEQzdDdleXNyS2t0VnFWVjVlbnBLU2t2VExMNy9vbDE5KzBkQ2hROVdtVFJ0SjB1Yk5tNDNqSmt5WVlEenUzTG16MXExYlp6cXZ6V1pUZEhSMG1lOVRqeDQ5ZE9EQWdXSnZsQ2h1dW4zSDc2R2ZuMStaNXk5TFhsNmUzbjMzWGNYSHg1dEdZbHNzRmpWdjNsd0pDUWs2ZCs2Y3NyT3p0Vy9mUHUzYnQwK1NOR3JVS0FVSEIwc3FlUDMyZnUyajZ5WHA3cnZ2MXZidDJ6Vi8vdnh5OS9YNDQ0K2IxcEF2aStQMDg0V25YWGU4eVlYQUhBQUFBQUFBQUdVaE1BZUFxOHplUGNlMDZNZU5wcHFibTV1ZUg5MVBQajVlSlJ3RlhGbkdqaDFiYWVlNjFPbllUNTQ4cVprelo4clB6MC8zMzMrLzNucnJMUzFjdUZBMzNuaWpLV3p6OVBSMGVqMWsrNGhkcTlXcWpSdk5QNjgxYXRUUWhRc1hqTzN4NDhlYm5uY015KzNYL2J0MDZOREJDTXkzYk5taS92MzdPMzNzOXUzYmpjRFRZckdvZS9mdXhuTVBQZlNRRWJaR1JVV3BmLy8rYXR1MnJRSURBMHM5NTZoUm95Ukp3Y0hCZXVlZGQ0bzgvOVJUVHlrK1B0NElzK3ZXcmFzeFk4WW9OamEyMVBQNit2b2E3M05XVnBiKy9QTlBTUVcvUzIrKytXWkpCVUYxZkh4OG1hLzdjdHU3ZDYveE9DNHVUcDkrK3FrZWZmVFJDcS9ON2VIaG9UTm56aGhodWErdnI5cTJiYXViYnJwSmZuNSt5cy9QVjE1ZW5uYnQycVc5ZS9jcVBUMWRibTV1cWwrL3Z1azhpeFl0MG80ZE80enRWcTFhNmE2Nzd0TDY5ZXNyMUZkNU9jNE9VUGhuaE1BY0FBQUFBQUFBNVVGZ0RnQlhrWXNYc3pYdC9RV21NRUNTSHVoM3U1cmNmT2xyT0FOL2g4YU5HNnRKa3lhdWJzT3dhdFVxNWVmbkt6MDlYZlBuejlmYXRXczFlUEJnMWE5ZjN6VHl1Nnh3MTVIanlOM0M5dXpabzR5TWpCS2ZiOTI2dGVyWHI2L3Z2dnRPMHQ4Ym1EZHAwa1JCUVVGS1RVMVZabWFtdG0vZjd2U3hLMWFzTUI2M2J0MWE0ZUhoeHZiNzc3OWZaSC9IWVBVZi8vaEhCVHN1MjRRSkU1U2FtbW9LM1AzOS9aV1NraUtwSUREZnVuV3JKS2wrL2ZyR2RPS09JOGdEQXdQVnFWTW5iZHUyVFdmT25KRlVNTHI2MEtGRGV1Kzk5eVFWakxwKytPR0hKUlVFL2RuWjJRb1BEeTl5UTRSVUVNd1h0dzUzWVVlT0hDa3kwOEhtelp1VmxKU2tFU05HcUVxVkt1VjdNLzUvVFpzMmxhZW5wNW8zYjY2YmI3NVpIaDRlbWpObmpoR0FUNW8wU1ZGUlViTFpiRHA5K3JST25UcGxtbDFoOWVyVldyWnNtZW1jVHp6eGhDd1dpenc5UFV1Y2t0M3hlKy9qNDJNS3N6dDA2S0FPSFRySVpyUHBwWmRlTW00cWVmYlpaOVdpUllzaTUzSU16QXN2bGVENHo4aUszbGdBQUFBQUFBQ0E2d2QvUVFLQXE4Z25IeTFUWW1LS3FWYTM3ZzBhL01qbFg5OFl1Rlk5K3VpanFsdTNyaFl0V3FUMDlIUWRQMzVjWjg2Y1VmMzY5WFgrL0hsanY2Q2dJS2ZQYVo5SzNMN21kSFIwdExIbTlZMDMzcWo5Ky9jYit6NzIyR05LU2tyU3p6Ly9MRWthTUdDQWdvS0NqTURjMjl2N2tsK2pzOXpjM05TMmJWdGpMZTROR3pZNGRkek9uVHVWa0pCZ2JOOXpqM2w1Q1B2MDh5VnhISEZ2NXhoNmxyUldmRVVGQkFRWWovZnMyV1AwM3E1ZHUyTDNEd3dNVk8vZXZaV1FrR0FFNXBKTXI5aytZajA3Tzl2NC9IMTlmU1VWekdKdzRNQUJkZTNhVlc1dWJtclVxSkZtenB3cHE5V3FFU05HRkh2Ti9QeDhmZlBOTjhVK0Z4Y1hwNGtUSjJya3lKR3FVYU9Hc3kvYjhNUVRUMmpZc0dFbGpnYi8xNy8rWmRydTFhdVhvcUtpSkVscjFxelJ0OTkrVytRWSsvZTBmZnYyYXQrK2ZiSG5kWnhTZi9qdzRjWGVPSFBpeEFuaisrRHQ3YTJiYnJwSlc3WnMwWTRkT3pSa3lCQWp1SGY4emhSZUtzRSt3ME5sZjI4QUFBQUFBQUJ3YmVLdlNBQndsZGk2NVlCV3JUU1A5dlQwOU5BTFkvckx3NE1wWjRHS3NsZ3N1djMyMnpWdTNEamRmdnZ0YXRDZ2dSR2NKaVVsR2Z0VnJWclZxZlBaYkRhbHBhVkorbDh3NnppS3VHZlBub3FJaURDMk8zYnNxQnR1dU1GMERzZWcvdThNekNXcGJkdTJ4dU5EaHc0NWRjemF0V3VOeDgyYk4xZGtaR1M1cmxuY2E3U0h6bExsVDZ2dE9ESjc2ZEtsUmcrdFc3YzI2cUdob1dXZXg3Nit0MVF3aGYyZVBYdE1nYnI5T29zWEw5YTMzMzZyeno3N3pPa2V2L25tRzlPVThIWHExREdObGs1T1R0WTc3N3hqNnFFOGdvT0RUZjl6bk1rZ01ERFE5Snc5K04rNWM2ZSsvdnByMC9yaGxjM3g5VFJyMWt3Yk5telFKNTk4b3BpWUdOTU5ISTQvSTRWSHROc0RjNlpqQndBQUFBQUFnRE1ZWVE0QVY0RzB0RXpOblA1amtaQmkwQ1BkVktkdWRSZDFCVnk5SEVlNkZtZjQ4T0ZGYWx1MmJOR1dMVnRLUENZeU1sS3Z2ZmFhVWxKU2pJRGNQaXJkSHVCSlpRZmdzMmJOMHJsejU0eHRQeisvVXZldmJKR1JrYXBSbzRaT25UcWw1czJiYTlldVhXVWUwNnhaTXgwOGVGQVhMbHpRdmZmZVcrVDVPWFBtbUxiUG5qMnIxMTU3VFZhclZkN2UzbXJmdnIxKytPRUgwejdwNmVuRzQ4SWppTXNqTlRXMXlBaDJ4OWtDN0RjM2RPelkwUWlHSlNra0pFVHU3dTZtejg1UlptYW1EaHc0WUtwRlIwZXJTNWN1eHJhN3U3dU9IRG1pbUpnWXVibTU2WTQ3N25DcTV4OS8vTkUwSlh4SVNJaEdqUnFsczJmUGFzNmNPY1phOFZsWldab3hZNFlHRFJxa3pwMDdPM1Z1dThKcndqdE95VDUyN0ZpRmhJUVVPYVptelpxeVdDeXkyV3p5OHZJeVRZdGVXZXpyeVVzRlUvdlhxMWRQMGRIUnN0bHMrdTIzMzNUSEhYZkl6YzNOZEdOQzRka2Y3SjhaMDdFREFBQUFBQURBR2Z3VkNRQ3VBck0vK0ZFcEtlbW0yczFOYTZ0dnY5dGQxQkdBa2h3N2RzeDRiQitWYmcvUVBUdzhaTEZZU2ozZXo4OVBmLzMxbDdGZHMyYk55bSt5REE4OTlKQkNRME1WSGg1ZTVzMEZrblRISFhmb2lTZWUwTDU5KzFTblRwMGl6K2ZtNXVxTEw3NVFqeDQ5Vkt0V0xTMWJ0c3lZY3IxcjE2N0Zyc1Y5K3ZScDQzRjUxbzh2ckhBd0xFbGhZV0dtYlhkM2QzWHYzdDFVaTRpSVVNZU9IVTNCdGFQMTY5Y3JOemRYVXNGVTdwczNiOWJ4NDhmMTAwOC9HZnZzMmJQSENMZTdkKzllN0h2anlHYXo2ZHR2djlYcTFhdU5tcmUzdDBhTUdDRi9mMy81Ky92cjFWZGYxU2VmZktLOWUvZEtLcGk2ZnY3OCtVcE5UZFY5OTkxWDZ2a2R6Wm8xcThTYklRcFB5VDUyN0ZqVnJsMWI0ZUhoYXR5NHNSSVRFL1hJSTQ5byt2VHBUbC9QR2VucDZZcUxpNU5VY0pORXMyYk41T25wcWNhTkcydi8vdjFLVGs3V3pwMDdGUlVWWlpvT1B6dzgzSGpzZUlNREk4d0JBQUFBQUFEZ0RBSnpBTGpDclZtOVU1czI3alhWZkh5OTlQem8vbVVHYndDSzV6Z2xla2t1WExpZ2pJd01TUVZCZCtHUXRUQjdPQjRiRzJ2VTdHRzNmU1N1TXlOZWE5YXNxY09IRDZ0cTFhbzZkKzZjTWQxNXc0WU55enkyc2pScTFLamN4M2g2ZXFwRml4WkY2bGFyVmRPblQxZHNiS3oyN3QyclFZTUc2ZmZmZjVkVUVJcjI2TkdqMlBQWkEyRkp4WTUydmhUVnFsVXpiWGZ0MmxXQmdZSGFzMmVQR2pac0tDOHZMOVdwVTZmSUNISzd0TFEwYmR1MlRWTEJ0UHVQUFBLSWNZUEIvUG56amYyc1ZxdXFWS21penAwNzYvNzc3eSt6cjlUVVZGT0k3ZVBqbzVFalI2cDI3ZHBHemQvZlg4ODk5NXkrLy81Ny9mcnJyNUlLUXZYaTFnTXZUV0Jnb09rN25aNmVibnhQUTBKQ1RPdC9PMzV2NzczM1hsV3JWczIwekVCbDJiSmxpM0VqUlZSVWxERk4vRzIzM2FiOSsvZExrbjc5OVZlMWF0VktCdzhlTkk1emZIL3NOekZJQk9ZQUFBQUFBQUJ3RG9FNUFGekJ6aWFsNnNQWlB4V3BQem0wcDZyZlVQYjZ1Z0NLTjI3Y3VGS2ZqNCtQMXdjZmZHQnNlM3Q3cTIzYnRvcUtpaXF5M3Jnam04MW1Danp0UWQ3Rml4Y2x5YlJPZEVtNmQrK3VnUU1IeW1xMTZvVVhYdEMyYmRzVUd4dXIvLzczdjJVZWV5VnljM05UMDZaTkZSc2JxNHlNREgzODhjZkdjOTI2ZFRQV2VYLzAwVWVOK3VuVHA3Vng0MFpqZTlPbVRhcGV2YnBwbitKa1ptYnFqei8rVUpNbVRZcE1BMjluczltTXowTXFDRlh2dmZkZVhiaHdRVE5tekpDN3U3dUdEeCt1NXMyYmwzaWRuVHQzR28vdnVlY2VlWHA2NnY3Nzc5Y0hIM3hnQk1sMTZ0VFJzV1BIZE9EQUFmWG8wYVBZejk1eEpMbjlkYi8wMGt0Njk5MTNaYlBaTkhMa1NOMTQ0NDFGanJOWUxCbzRjS0J1dU9FR0xWeTRVTTgrKzZ4dXV1a20wejc1K2ZuR2FHMUpXckpraWZFNEx5OVBEejc0b0dsLyt6cmhralJtekJnRkJ3Y1grOW9iTkdnZ1NjYkkrY3FTbjU5dmVqOXljM08xZE9sUzVlYm1tdFlyUDN6NHNGYXVYR25VUER3OFRLL2RNVEJuU25ZQUFBQUFBQUE0Zzc4aUFjQVZ5bWF6YWZyVUg1U1JrV1dxdDI3VFNIZmQzY1pGWFFIWHRuUG56dW1YWDM3UjJyVnJUVk03WjJSa2FQSGl4VnE4ZUxFaUlpSVVGUldsMXExYnExYXRXcWJqOSs3ZGE2dy9IaElTb29pSUNPWGw1ZW5FaVJPU2lsKy8zREhnazJUTUhMRnIxeTVsWjJkTCt0OUlkY2RwcUoxeDhlTEZNby94OFBCUVJFU0VNak16blRwZjRmWEFTNnRMQlNPdzc3NzdiaVVuSjV1bU4vZno4OU9kZDk1cGJIZnExRWxTd2MwS1U2ZE9OYjB2VnF0VkN4WXNVRlJVbEI1Ly9IRmpUZk5wMDZicDVNbVR4bjdIangvWDNMbHpkZDk5OThuTHkwdnA2ZWxLUzB0VFdscWFVbE5UbFpxYXFscTFhaWtwS2NrNEpqOC9YNmRQbjVhWGw1ZXhYVmhhV3BvV0xWcWt4TVJFU1FXZlkzWjJ0bXJWcXFXdVhidktaclBwbTIrKzBaNDlleVJKTjk1NG81NS8vbm05L3ZyclNrOVAxeWVmZktLWFgzN1p1Tm5DdnYrYU5XdE0xNWs2ZGFwYXRteXA3dDI3cTFtelpxcGV2WHF4NzZuZDdiZmZyalp0MmhTN3hudFdWcGFXTDE5dWJOdG5LcENrbDE1NnlYVFRRR0gvL3ZlL2k5Ukt1Z0hCV1dXTlNOKzllN2ZwYzltNmRXdUorMFpIUnh1UG16WnRhdnE1Y254ZEJPWUFBQUFBQUFCd0JuOUZBb0FyMU5JbG03VnJaNXlwVnFXS241NGI5WUNMT2dLdVBWYXJWY2VQSDFkc2JLeisvUE5QeGNiR3ltYXpHYytIaElUbzVwdHYxdmJ0MjVXVlZYRHpTbUppb243KytXZjkvUFBQaW9pSVVKczJiWFRycmJmcWhodHUwTm16WjQxanZiMjk5ZkxMTHlzdkw4OElvKzNUdGp1T05uN25uWGNVSGg2dXFLZ29TZEozMzMybnJLd3MwOVR1Tjk5OHN5UnAvUGp4NVhwOXNiR3haUjVqWDZmY21YTi85TkZIeGRZZFIrTVhaZzlhQncwYXBIUG56aG1oc29lSGh6SXlNdVRyNnl1cFlIVDR6ei8vckY5Ly9kVUlyZDNjM05TaFF3ZHQyclJKVnF0Vk8zYnNVR0ppb2thT0hLblEwRkFsSkNRb1BUMjl5RFVkMXhFdnpENjF0Nk52di8zV05BMTk0U25nMDlMU3RHelpNbU83YWRPbU9uVG9rSVlPSGFyczdHeDk4Y1VYeHFoelQwOVBQZjc0NC9Mejg5T2dRWVAwNFljZktpTWpRKys5OTU2ZWZQSkpOVzNhVkJzMmJEQ0Y1VUZCUVVwTlRaWE5abE5NVEl4aVltTDB3dzgvS0NBZ1FBRUJBWEozZHpkTkwyNjFXbVd6MlpTZm42LzgvSHpsNXVZcUp5ZEg3ZHUzMTRBQkE0cDkzUmFMeGZUZHZwenN2VGtHMXZZcDdPMEtoOWxObWpTUm41K2ZVemR1T0w2T3FLZ294Y1RFeU12TFN6YWJ6VFF6UVhFM0VnQUFBQUFBQUFDRkVaZ0R3QlhveFBHeit1TFRGYWFheFdMUjhIL2VyNURRS2k3cUNyaTJ6SjA3Vnp0MjdDZ3l3dHV1UVlNR0dqcDBxSUtEZy9YUVF3OXB4NDRkMnJScGt5bFVUMHhNMUpJbFM3Umt5UklOSERoUS8vakhQN1JtelJxZE9uVksvZnYzTHhJa3QyclZ5amozOGVQSEpSV01HaTl0RkxpZm41ODZkT2hRR1MvWnBkemMzUFRNTTgvbzNYZmYxZkhqeDVXV2xxWXBVNmJvNVpkZjF1clZxN1Y2OVdwalJMMVVFSFkrK2VTVGF0R2loZHEyYmFzUFAveFE2ZW5wT25IaWhDWk9uS2hSbzBiSjE5ZFhWYXBVVWMyYU5WV2pSZzFWcjE1ZDFhdFgxOGNmZjJ5TTZyZFlMQW9ORFpXSGg0Y3hRbHlTMnJScG8zMzc5aWtqSTBQeDhmR0tqNCtYVkJCNGx6YnR2bFF3YW43czJMSGF1M2V2RmkxYVpJVDI3dTd1R2pwMHFDSWpJeVZKclZ1M1ZvOGVQYlJ5NVVwZHVIQkIwNmRQMTVBaFE5U3NXVE81dWJuSmFyV3FZY09HR2pWcWxKWXVYYW9WSzFZWWEzamJiRGFscDZjWGUwTkFTVnEzYmkxSmV1U1JSNHl3M2Y0L2YzOS9qUmd4UXBJMGNlTEVJdUg1WjU5OVppd244T2FiYnlvb0tNanA2eFptdFZvMVpzd1k1ZVhseWR2Yld6YWJyVWdRWG5nZGVXOXZiM1hvMEVGYnRteFJaR1NrZ29PRFZhVjN3V0NUQUFBZ0FFbEVRVlJLRlFVRUJDZ3dNRkJWcWxSUmFtcXF2dnp5UytNOXFsbXpwcG8zYjY0WFgzeXgySnNCTHVVMUFBQUFBQUFBNFBwQllBNEFWNWo4Zkt1bVRQNWUyZG5tRU8vMkxzM1Y2ZlptTHVvS3VQWjA2OWF0MkdtZnExYXRxcDQ5ZTZwRGh3N0c5T2hlWGw1cTE2NmQyclZycCtUa1pHM1lzRUdiTm0weXJhTjg2NjIzeXMzTlRYMzc5dFh5NWN2VnJGa3pCUWNINi96NTgvTDA5RlNiTm0zVXVYTm5TVktmUG4xMDhlSkYvZm5ubnlXT3FQWHg4Vkc5ZXZYVXQyOWZZNTN2cTUyM3Q3ZEdqaHlwU1pNbTZmejU4MHBOVGRYeDQ4ZFZyVm8xVTFqZXRHbFREUjQ4MkJpUjM3QmhRNzM2NnF1YVBuMjZUcDQ4cWR6Y1hBVUVCR2pjdUhIR1orU29WNjllY25kM1Y3VnExUlFlSGk0UER3L2w1ZVZwK3ZUcE9uandvRzYrK1dZOThjUVQycnAxcXo3OTlGUFRzYmZkZGx1UjBjK1JrWkY2N2JYWEZCMGRyU05IamlnaUlrS2hvYUh5OVBRMHBnRDM4L1BUMEtGRDFiUnBVOU94L2ZyMWs4VmkwWW9WSytUajQ2TVdMVnJJejg5UHpabzEwN2x6NS9UUGYvNVRucDZlNnRPbmo5cTNiNjhOR3pabzM3NTlTa3BLTXIwblpRa0xDMU85ZXZVa0ZVelZYcHpTcGxWM0hNSHU0K01qUHo4L3A2OWQzTGthTldxa1hidDJGVHNWZTZ0V3JZb05zeDk0NElFU1I4amJiRGI5OTcvL05jSnlTUm93WUlEOC9Qd1VHUmxaN0UwbmJkcXdmQWtBQUFBQUFBREtackg5WFhNekFnQ2M4dTNYcS9YVnZGV21XbGpWSUUyZitad0NBbnhkMUJWd2FmYnYzNjhKRXlaSWtobzNicXhYWDMzVnhSMFYrUHJycjdWbXpSb0ZCQVNvYWRPbWF0T21qVzY1NVpaaVE5akNyRmFyZHUvZXJYWHIxaWtrSkVTUFBQS0k4ZHlaTTJkVXJWbzFwYWVueTgzTlRYNStmazZkODNvUkh4K3ZEei84VUU4Ly9iVHExS2tqU1pveFk0WXlNelBWcTFldklxR3ozY1dMRnpWNzlteDE3TmhSYmR1MkxmZDFMMTY4cUlVTEYycmd3SUhHdFBpYk4yL1c0c1dMbFpLU29pWk5tbWpvMEtGR1dKeVVsS1JUcDA3SjE5ZFhEUm8wS1BhY2UvZnUxWm8xYXpSbzBDQ0Zob2FXZU8xZHUzWXBLU2xKM2J0M2x5UWRPM1pNb2FHaENnd01MUEdZM054Y1k5cjEvUHg4WXlwMisvL2IveWNWaE55bG5hc3NjK2JNMFk0ZE95UkpreVpOS2pJdGZXSEp5Y21tdGM1bno1NXRlbjdGaWhWYXVIQ2hzZTNtNXFiQXdFQzFiTmxTZmZ2Mk5hMDc3cXpjM0Z3dFc3Wk15NWN2VjZkT25mVHd3dzlMa3I3NjZpdXRYYnRXSGg0ZTh2SHhVVmhZbUxwMDZhS09IVHVXK3hvQUFBQUFBQUM0dWxrcThJZFlBbk1BdUlMRUhUNmhsOGZNVVg1ZXZsR3pXQ3g2WTl6amFoVlZmRmdEWEEydTFNQThLeXRMS1NrcHFsNjlPb0gyMzh4cXRjck56YzNZenN2TEt6S3kyNW5qVURseWMzT04wZHRlWGw2WC9QT1FsNWVubkp3Y1kvMTFaejViWnlVa0pPaUdHMjR3em1uL3p4bCtoZ0VBQUFBQUFGQ1J3SndwMlFIZ0NwR1RrNmNwa3hlWXduSkp1cWZuYllUbHdHWGk0K05UNW5yVnVEd0toOTdPQnFxRTVaZUhmY1I5WmZIdzhLalVrTnhSclZxMVROc0U1UUFBQUFBQUFMZ1UvTVVSQUs0UVgzNitVZ2wvblRIVmF0UUkwNUNuN25GUlJ3QUFBQUFBQUFBQUFOYzJBbk1BdUFMczJYMVVQeTNhWktxNXU3dnBoVEVENU8xZHVhUCtBQUFBQUFBQUFBQUFVSURBSEFCY0xETXpXOVBlWDJDc3dXclh0MzluTldwY3E0U2pBQUFBQUFBQUFBQUFjS2tJekFIQXhUNytjS25PbkRsdnF0V3JYME9EQnQvaG9vNEFBQUFBQUFBQUFBQ3VEd1RtQU9CQ2YyemVyOTlXN1REVnZMdzg5TUtZL25MM2NIZFJWd0FBQUFBQUFBQUFBTmNIQW5NQWNKSFUxQXpObkJGZFpDcjJ3WTkyViszYUVTN3FDZ0FBQUFBQUFBQUE0UHBCWUE0QUxqSnJ4bzlLUFo5aHFqVzlwWTc2UE5ESlJSMEJBQUFBQUFBQUFBQmNYd2pNQWNBRmZsMjFRNXQvMzJlcStmcDY2L2tYKzh0aXNiaW9Ld0FBQUFBQUFBQUFnT3NMZ1RrQS9NMlNrczdyNHcrWEZxay85VXhQUlVTRXVLQWpBQUFBQUFBQUFBQ0E2eE9CT1FEOGpXdzJtNmE5LzRNeU03Sk05VFp0Ryt2T0hyZTZxQ3NBQUFBQUFBQUFBSURyRTRFNUFQeU5mbHI4dTNiL2VjUlVDd3J5MThoUkQ3aW9Jd0FBQUFBQUFBQUFnT3NYZ1RrQS9FMk9KeVRweTg5V21tb1dpMFhELzlsYndjRUJMdW9LQUFBQUFBQUFBQURnK2tWZ0RnQi9nL3g4cTZaTS9sNDVPYm1tZXRkL3RGU0hqazFkMUJVQUFBQUFBQUFBQU1EMWpjQWNBUDRHMzM2OVdvY1BuVERWcW9ZSDZlbmh2VnpVRVFBQUFBQUFBQUFBQUFqTUFlQXlPeFI3WEF1K1gydXFXU3dXalhxaG4vejlmVnpVRlFBQUFBQUFBQUFBQUFqTUFlQXl5c25KMWRUSkM1U2ZsMitxMzl1cm5WcTByTytpcmdBQUFBQUFBQUFBQUNBUm1BUEFaZlg1cHl0MC9IaVNxVll6c3FvZWYvSXVGM1VFQUFBQUFBQUFBQUFBT3dKekFMaE1kdTJNMDlLZk5wdHE3aDd1R2oxbWdMeThQRjNVRlFBQUFBQUFBQUFBQU93SXpBSGdNc2pNeU5LTXFRdGxzOWxNOWY0RHVxaEJ3MGdYZFFVQUFBQUFBQUFBQUFCSEJPWUFjQmw4K1ArV0tDbnB2S2xXLzZhYWV2Q2hycTVwQ0FBQUFBQUFBQUFBQUVVUW1BTkFKZnQ5MDE2dFdiM1RWUFB5OHRUb01mM2w3dUh1b3E0QUFBQUFBQUFBQUFCUUdJRTVBRlNpOCtjdmFQWUhpNHBNeGY3bzQzZXExbzNWWE5RVkFBQUFBQUFBQUFBQWlrTmdEZ0NWNklQcDBVcE56VERWbWpXdnAvdDZkM0JSUndBQUFBQUFBQUFBQUNnSmdUa0FWSkpmVm03VDFqOE9tR3ArL2o0YU5icWZMQmFMaTdvQ0FBQUFBQUFBQUFCQVNRak1BYUFTbkVsTTBkeVBsaFdwRDMzbVhsV3JGdXlDamdBQUFBQUFBQUFBQUZBV0FuTUF1RVEybTAzVHB2eWd6TXhzVTcxZCs1dlZyWHVVaTdvQ0FBQUFBQUFBQUFCQVdRak1BZUFTTFlyZXFEMjdqNXBxUWNIK2VuWmtIeGQxQkFBQUFBQUFBQUFBQUdjUW1BUEFKZmdyL296bWYvbUxxV2F4V1BUc3lENEtDdlozVVZjQUFBQUFBQUFBQUFCd2hvZXJHd0NBcTFWK1hyNm1UdjVlT1RsNXB2b2QzVnFwWGZ1YlhkUVZnTXB5OGVKRitmcjZtbW8ybTAzNStmbnk4TGh5L3hYcTRzV0xTa3hNbEllSGh5SWpJMTNkVGhFMm0wMFdpNlhTejJ1MVdvM0hibTZ1dVNlMElxOHRKU1ZGOGZIeGF0bXlaWm43TGxpd1FKTGs1K2VubmoxN1ZxaEhBQUFBQUFBQUFHWlg3bDk3QWVBSzkvVlh2eWt1N3FTcFZxMWFzSVlPNitXaWpnQ1V4L0xseXhVZEhTMUo2dFdybCs2Nzd6N2p1WFBuem1uczJMR3FWcTJhNnRXcnB3RURCbWovL3YxYXNtU0pHalpzcU1HREI1ZDY3cFNVRkVWSFI2dExseTZxWDc5K2tlZUhEUnRtUEo0OWU3WVI4RHJXNTh5WlU2N1hZN1ZhOWNZYmIrak1tVE9TcEFZTkd1aWxsMTRxMXptS00yWEtGT054Mzc1OVZidDI3U0wxQng5OFVEVnExSERxZkRObXpGQk9UbzZhTm0ycWR1M2FLU1FrcE5qOVJvMGFaVHgrL2ZYWFZiVnExVkxQKzlKTEx5a2pJME5TMGZkdXo1NDltamR2bnZ6OS9kV3FWU3YxNmxVNXY2ZXRWcXZtelp1bkV5ZE82UFRwMHhvNGNLQTZkdXpvMUxFMm0wMGZmZlNSWW1KaUpFbHZ2ZldXcWxXclpqeWZuSndzU2ZMeDhaRy9mOEdNSmIvOFVqQ2pTWEJ3c0hyMjdLbU1qQXhsWldWSmtzTEN3a3E4Vm5aMnRtYk9uS2xiYnJsRlVWRlJ4bnNaRnhlbnI3NzZ5dGh2ekpneDh2UHpjNnIvVHovOVZLbXBxZkwzOTlkRER6MmtLbFdxRkx0ZlltS2lQdi84YzJQN21XZWVVWEJ3c0ZQWHFLaTMzbnBMa2hRUUVLQXhZOFpjMW1zQkFBQUFBQURnNmtkZ0RnQVZjUEJBZ2hZdVdHZXFXU3dXalJyZFQzNSszaTdxQ2tCbDJiMTd0MncybXhJVEUrWG41eWQzZDNkOS8vMzNPbi8rdkU2ZlBxMVdyVnFwU1pNbXhSNTc2TkFoVFo4K1hUazVPZHEvZjcvKzcvLzl2d29ORGIzc1BidTV1YWx4NDhaR1lINzA2RkhsNU9USXk4dnJrczU3NE1BQjQvR0ZDeGVLcldkbVpqcDFyaE1uVG1qdjNyMlNwR1BIanFsOSsvWWw3cHVkblcwOGRodzlYaEViTm14UVNrcUtVbEpTOU1BRER6aDFqUDN6TDh1cFU2ZDA3Tmd4U2RMdnYvOWU3QTBTaFZXdlhsMFdpMFgrL3Y3R2ExdTZkS21lZU9JSlk1K3hZOGRLa2pwMjdLakhIbnVzMlBQODhNTVAycmh4bzZUU2I3RFl1bldyRGg0OHFJTUhEMnJod29XYU9IR2lRa0pDbEpXVnBlUEhqeHY3T2ZzKzIydzJ4Y1RFS0RzN1d6NCtQZ29JQ0NoeDM4T0hEeXN1TGs2UzVPdnJxNkNnb0JMMy9mZS8vNjJrcENTbmVwQUtYdk9LRlN1VW5wNHVTZXJmdjc4azZlVEpncHZaQWdNRG5UNFhBQUFBQUFBQXJsOEU1Z0JRVHRuWnVacjYvZ0xsNTV1RGhmdnViNjltemV1NXFDc0FsV25MbGkzRzQ1NDllOHJIeDBlREJ3L1dyRm16WkxQWk5HL2VQTDN4eGh2Rmh0SDE2dFZUZUhpNFRwdzRvYlMwTk0yYU5Vdi81Ly84SDNsNmVsNXlYNisvL25xcHoxKzhlTkY0bkplWHA3ZmVla3Z1N3U2bEhqTnExS2d5UjI5WGxoVXJWaGlQdTNYcnB1RGdZSjA3ZDA1VHAwNHQ5YmhwMDZZVit6ckdqUnRYNWpXVGtwSzBjK2RPWS91Nzc3N1RkOTk5VitMK28wZVBWa2hJaUhKeWN2VEdHMitVZVg1SGh3NGRjdW9ZZTdqZHJWczNyVisvM2dpZ0gzendRYWRIZUpmSHVuWC91OEdyV2JObUpZN3FkOWFaTTJlTUd4cnExYXRYNmpUMDhmSHh4dU02ZGVwVStuVDhHemR1Tkc1c3NBZm1BQUFBQUFBQVFIa1FtQU5BT1gwMmQ3bE9uamhycXRXNnNab2VIWEtYaXpvQ1VKbE9uejZ0dzRjUFN5cVk1am9nSUVCSGpoeFJsU3BWRkJrWnFWT25UdW1XVzI1UlFrS0NFZjc1Ky9zcklpSkNrdVR1N3E3SEgzOWNreVpOa3RWcVZVSkNndWJObTZjNzc3eFRIMzc0WVpIcnZmbm1tOFgyNFJpTzI0TmhaMFk4T3pwNzlteVorK1RsNVptMlUxSlNMamxRTGM2Wk0yZTBkZXRXU1FVamYrKzU1eDdqK21XOUxtZGVSMGwrL1BGSDJXdzJZN3VzYXhWK1B5NkhJMGVPYVBmdTNaSUt2anZWcWxYVDQ0OC9YbXhZZnZqd1lYM3h4UmVtV21abXByNzQ0Z3ZqZTFxYUF3Y09tRUxyN3QyN085M25wazJibEplWHA4NmRPeHZianRPclM5SytmZnRNU3dsSUJjc01qQmd4b3NqNTl1L2ZYMlJmU1pvOGViSUNBZ0owNjYyM0tpMHRUVHQyN0RCdS9uQ2M0dDQrbXQ3WDExZFJVVkZPdnc0QUFBQUFBQUNnTkFUbUFGQU9NVHNPNmVlbGY1aHE3aDd1R2oybXY3eTgrSlVLWEEwbVRacWtvMGVQbW1wTGxpelJraVZMTkdmT0hLMWN1ZEtvSnljbjY1MTMzaWx5ampWcjFtak5talhHZG9zV0xmVHNzODhhMjdWcjExYVhMbDIwZXZWcWVYcDZLakl5VWprNU9jV0d0U1VGdU9VTnh5K0ZmWVR6aWhVcmRQNzhlVTJjT05GWVY3MjhqaHc1b2dVTEZxaExseTVxM2JxMVBEd0tmamYrK09PUHhwVGZEenp3Z0x5OHZEUjU4bVRWcTFmeG1UbSsvLzU3STNoMkhGMXZ2OW5nemp2djFMWnQyOHAxVHZ0TkVON2UzdVZlUjk1WnYvNzZxNVl0VzJac1g3aHd3VFF5M2ZHNmlZbUpSYjRMT1RrNVJuaGNsaVZMbGhpUDY5ZXZyMGFOR2psMVhFeE1qTDc4OGt0WnJWWWRQbnhZRHovOHNGUEhYWW8rZmZwSUtyaEp3UDU1UHZyb284Wm5Zbi9OZ1lHQkpVNVREd0FBQUFBQUFKUVg2UTRBT09uQ2hZdWFNUzNhTkZKUmtoNThxS3ZxMzFUVFJWMEJWd2ZIOWFnek16TzFmLy8rU2p0MzdkcTFLMjBhNjdObnoycno1czJWY3E0K2Zmb29KU1ZGZmZ2MlZVUkVoSTRjT1hMSjUzUU1VbTAybXpadDJxVG82R2pkZnZ2dDZ0MjdkN0hIWkdWbDZlMjMzMWFkT25WMDk5MTNxMWF0V3NYdXQzanhZcDA2ZFVwU1FWamF1blhyQ3ZXNGJ0MDZ4Y1hGS1M0dVRxdFdyZEtycjc2cTJOaFliZCsrWFZKQmFOdStmWHY5L3Z2dmlvMk5WV3hzckNJaUl2VHl5eStyU3BVcXhua2NSeUsvL2ZiYnFsYXRXcEZyZmZUUlI2WGVoT0E0OWZySWtTUFZyRm16WW50KzY2MjNqSFd2UzFMY3lPanl1RnpoZTJuMjc5K3ZRNGNPR2R2MzNYZWYwOGQ5L1BISHhnME9mL3p4aDJyV3JLbDY5ZXFwYmR1MmlvbUpVVTVPanJ5OHZOU3FWYXNpeDFzc0Z2WHMyVk9uVDUvV2poMDdKRWx1Ym02NjY2NjdpcDJTdmJpbERRQUFBQUFBQUlDL0M0RTVBRGhwenV5ZmxIdzIxVlJyMERCUy9RZDJkVTFEd0ZYazlPblR4dU8vL3ZwTEV5Wk1xTFJ6angwN1ZrMmFOSEY2LzZDZ0lJV0ZoZW5peFl2S3pNeVVWRERGczUrZm4zNzg4VWZsNStlYnp1M0kzcmV2cjY5R2p4NXQxSXNMN0gxOGZFelRVdGVyVjg4SVRSM0QxOW16Wnh1anVSM3JaUVdzMGRIUnhwcmd5NVl0VTNoNHVEcDA2RkJrdjIrLy9WWm56NTdWMmJObnRXM2JOajM4OE1QR0ZOdU9PblhxcE8rLy8xNlN0SHIxNmdvRjVwbVptYVlSM2JmZWVxdXlzckpNVTRwMzdOaFJCdzRjME5LbFM0MWEwNlpOVFdGNVpjbkp5WkVrTlduU1JMVnIxMVp5Y3JMQ3dzS0s3T2Q0STVRemEyejcrL3M3ZGYyTWpJd1NqN2RQNFYrU1N3M1k4L1B6OWMwMzM1aHF6dnljeE1URTZPT1BQelpOVGQraFF3ZjE2TkZERm90RjFhdFgxNVl0V3lRVmZHN1ZxbFdUeldaVFJFU0VicnZ0TnVPWTNyMTdtMjVZYU5DZ2dUR0N2Q1QyVWZjWExseVFWUEJaL1B6enowWDJ5OGpJMExKbHk0elpDd0FBQUFBQUFJQkx3VitaQU1BSkd6ZnMwZnExZjVwcTN0NmVHajFtZ056ZEt6WnRNUURYc0lmWXk1Y3ZWM1IwdENTcFc3ZHVhdENnZ2FaTW1XTGF0M2J0MnNXZXc4M05yY1RueWxKNGxncG5BdHJpOU96WlUzdjM3dFh4NDhjbFNmUG16Vk5vYUtnYU4yNXM3TE56NTA1dDJyVEoyTDdsbGx2VXFWT25Zcy9Ydm4xN1JVZEhLeTh2VDRjT0hkS0pFeWRVczJiNVpzL1lzR0dEY25OekpSV01HdTdVcVpPT0hEbWlwS1FrWTUvQzYzSFhxRkZEZmZ2MkxkZDE3SjUrK21rOS9mVFQyclp0bXo3NjZDT2pQbWZPSEIwOGVGQXpac3lRSkEwYU5FaXJWNi9XOHVYTEZSVVZwWHZ2dlZjMWF0UW85cHpPZkI3dnZmZGVtVlBXVzYzV1l0ZnhscVRRMEZCVnJWcFZhV2xwZXZIRkYrWG41NmQzMzMxWDJkblp1dkhHRy9YNTU1K2JidHh3MXBOUFBtazgvdVdYWDB3M3FqaGp3NFlOV3JSb2tUR3lYSkxhdFd0bm1oWjkzNzU5eG5lNFdiTm1tamR2bnF4V3E1bzFhMllFNXNXTnhqOTQ4R0NKby9TRGc0UDF6anZ2YU5HaVJhYTZ6V1lyVXBNS0F2VkZpeGJKMTlkWGdZR0I1WHFOQUFBQUFBQUFRR0VFNWdCUWhwUno2WnI5d2FJaUlkZGpRKzVTemNpcUx1b0t1TG81aHJxWHFyS21ZeTh1WEN3cGNMVFpiS2JuQWdJQ0ZCQVFvTk9uVDV2V29wWUtScU5QblRyVmRLeWppZ2JtUGo0K0dqbHlwQ1pNbUtDMHREVFpiRFlkT25USWVHL1Buejl2Q3FmcjFxMnJZY09HbFJqMCt2djdxMlhMbHNZSThYWHIxbW5Rb0VGTzkyTzFXazNydW5mbzBFSCsvdjVxMEtDQnZMeThqTkhlamp3OFBQVFVVMC9wdi8vOXIrTGo0MHM4OTJ1dnZWYWs1amdDMno3ZHUxMWNYSndhTldxa3A1OStXdWZPblZONGVMZzJiZG9rcTlXcWJkdTI2WTQ3N2pEdFg5NFI1aVVGNGVXeGQrOWVTZEtaTTJkVXUzWnRIVHQyVFBuNStRb1BEOWZ1M2J0Tkk3eWRaUS9Nang4L3JwOSsrcW5jeDl0dklMSHIzTG16Qmc4ZWJIcFBkdTdjS2FuZ3BwSG16WnVYK3hvQUFBQUFBQURBbFliQUhBREtNR042dE5MVE0wMjFGaTNyNjk3NzJybW9JK0RxNXVmbnAxZGZmZFhWYlJUUnJGa3pMVnUyVEttcC8xdDZvWEQ0YlplWm1XbDZybWZQbmlXdUlWNllZeERxN3U1ZTdqNWZlT0VGWGJ4NHNVamRhclZxeVpJbFdySmtTYkhISFQxNlZNODk5NXlwVnI5K2ZiM3l5aXZHZG9jT0hZekFmTXVXTGVyZnY3L1RmVzNmdmwzSnljbVNDa0xuN3QyN1M1SThQVDNWb2tVTG5UaHhRa0ZCUWZycnI3K01xY3I3OWV1bnlNaElwNjlSblBUMGRQMzVwM2tHa0duVHB1blpaNTlWaXhZdEpFbmJ0bTNUK2ZQbkpVbXRXclZTM2JwMXRXdlhMdU41eDhDOHBCc0tmSDE5TDZsUFI0N3JzU2NtSmlva0pNUVlVVjZ6WmszdDNyMjd3dWZPemMwdE1xVjZSZHgzMzMzcTFhdVhxWmFWbFdYMDFxQkJneEtuMGUvWnM2ZU9IVHVtZmZ2MlNTcTR1YVB3VFFxTzdPL3RuRGx6dEhIalJ1TkdqMzc5K3FsSGp4N0dmdllSNmhFUkVSbzNicHlrZ21uM0hUOC8rK2NNQUFBQUFBQUFPSXZBSEFCS3NXTDVWbTNmZXRCVTgvZjMwYWdYK2xWNFZDaUFLODl2di8ybWxTdFg2cEZISHRGWFgzMmxyS3lzQ3AzSHc4TkQ0ZUhoa21TYWhsd3FmcHJxL1B6OEVxZXBkcXg3ZTN0cit2VHBGZXFwUEpvMGFhS2dvQ0NscHFZcU16T3p5TWp0MHRqWFU1ZWsxcTFiRysrREpBMGRPbFJTd2ZyWTlwSGhMVnEwTUVMVXNMQ3dDci9uYTlldUxSSU9aMmRuNjRNUFB0Q0lFU1BVdEdsVHJWcTFTbEpCR042bVRSdTkvZmJiT25ueXBFYU5HcVdtVFp1V0dwZ25KaWJLWnJQcFgvLzZWNFg2czdQUFNGQzllblVGQndmTHg4ZEhXVmxaT25QbWpHazk4NW8xYTJybXpKbEZqbi92dmZkMDZOQWhTZEs0Y2VOS1hBUDk4T0hET25YcWxGTTkyVzl3Y09UaDRhRkhIMzFVN2RvVnZTbnM2TkdqeHBUNzZlbnBtanQzcnZIZUpTUWthTzdjdVpLay92MzdhL0hpeGNaeGRldldkZXFHa3VUa1pQM3d3dytTQ202NmlJcUtLdk1ZTHk4dnpabzFTOG5KeVhKemN6UDkzRlhtVFE0QUFBQUFBQUM0ZGhHWUEwQUpUcDgrcDA4Ly9ybEkvZW5odlZRMVBNZ0ZIUUc0VkRhYlRYdjM3bFZNVEl4aVltS01lbVptcHZ6OS9kVzJiVnQ5KysyM1J0MXgybS9wZnlHMnY3Ky8zbi8vL1NMbnIxcTFxc2FQSDIvYTkzSXFLVFIxVmxoWW1HbmJ6YzFOYmR1MjFjcVZLeVVWckdudGpKMDdkeW9oSWNIWXZ1ZWVlNHJzRXg4ZnIwOC8vVlEybTAxaFlXRWFNbVNJOFZ4RjM2di9qNzM3am12eTNQL0gvMG9nQ1Z2Q01BZ29JSW9EY1N2dWlWcHg0V3JyUHJXT1dtMnR4MS9IcDZkSHE4Y09lMnExVk8xeHRGYXRkamhwWGJXMVZ1dENSYlJWUkFGRlJXVHZGVWJ5L1NPLzNNMU5FZ3lJamVQMWZEejYrQ1RYZmQxMzNnbEJ6OGZYZmIydjB0SlNIRGx5eEdqY3djRUJKU1VsT0hEZ0FDUVNDVzdldkFrQTZOV3JGd0lDQXBDUmtRRUEyTFZyRjFxM2JpM2FzN3Q2WVA3ZWUrOUJyVmJYcVQ1VDlOK3BoZzBiNHZidDIwaFBUeGV0c3ZmMjlzYXVYYnRFblE0QVhadDVRQmRvNzkrLzMrUzFwMCtmam9DQUFFZ2tFbWkxV3ZqNStabHNkVjlhV29xZE8zY2EvWHlWU2lWZWV1a2wrUHY3bTd5KzRlZVVtcHFLMU5SVTRYbGVYaDZpbzZNQkFNT0hEeGZxQllDbVRadWF2RjUxdTNidEVyb1BkT3pZRVI0ZXByYzlTVTlQeDV3NWMvREdHMjhnSUNBQWNya2NLU2twUnZOQ1FrSXNlbDBpSWlJaUlpSWlJbnE2TVRBbklqSkJxOVhpMDA5Mm9yUlVISkowN3hHTS9nTTZXS2txSW5wUVdxMFduMzMybWNsamRXbVBYaHY2Y0x1b3FFZ0lCZTNzN05DZ3dWODM0S1NucHh2TkIzUXJ6UFVNOXdKZnRHZ1JiRzNyOTMvT0dRYm0raFhOOTNQczJESGhjZHUyYlkzYXJOKzVjd2VmZnZxcEVEdzdPVGxoM2JwMXlNL1BSMEJBQUtaTm00WkZpeGJWcXM1MzMzMFgrL2J0UTBsSkNTUVNDU1FTaVJEb1RwbzBDVWVPSE1ITEw3K01sU3RYQXRCOWhpTkdqSUNMaXd0NjlPaUI0OGVQNCs3ZHV6aDc5cXpRRGgxNCtOOERQWGQzZDl5K2ZSc1pHUm5DU205YlcxczBiTmdRbHk1ZEVuMFhERlZXVmdyQmRIWFRwMCtIblowZHZMMjlJWlBKTUhyMGFPSDlBN3J2LzVrelo3Qm56eDZqUUI0QUZpNWNLT29NOENBTVY3bnYzNy9mYk1nUEFKR1JrVkFvRkpnNGNTSlNVbEtRbjUrUHNXUEhHczBMREF3VWduaU5SaU9zYmpjTTFpVVNDUm8wYUlCT25Ub2hJaUtpWHQ0TEVSRVJFUkVSRVJFOTJSaVlFeEdac0dmWDc0aTdJbDZWcDFRNjQrVlgrSS92Ukk4enFWUUttVXdtdEpYV2E5bXlKY2FQSDI4MFg5OUd1enF0VmlzNjV1VGtCQ2NucHhwZlc3L244cG8xYTRROXQvdjI3WXN4WThZSWN3eFhXdXZuR3lvcEtSSENYYWxVV3U5aE9RRDQrdnJDMjlzYjkrN2RROXUyYlhIcDBxWDduaE1TRW9KcjE2NmhxS2dJdzRZTk16cStldlZxNFNZQkFLSlZ6NEdCZ1FCZ05pQ3V5YlZydWkweldyZHVqZVRrWk9FMU9uZnVqUGJ0MitQSWtTUEN5dmV3c0REWTJOZ2dJeU1EclZxMXd2SGp4d0VBUC83NG8rajdVRk5nWHIzamdLWG16cDFyMURiZXpjME5BSkNSa1lHc3JDd0FRS05HamN6dW9WNGI3ZHExUTkrK2ZZWHI2bjN4eFJjNGQrNmMyZk9xdHpCUFNFaEFTVWtKV3JWcUJibGNqdURnWUtQUFlNNmNPZEJvTkFnSkNjRzhlZk9FY2NNMjk1WnljbkxDL1BuemtaYVdadFQ5QUFEZWVPTU5rOTBJaGc4ZmptZWVlUVkyTmphd3RiWGxsaWxFUkVSRVJFUkVSRlFyRE15SmlLcTVsWnlPN1YrTFcveEtKQkxNZlNVQ0xpNE9WcXFLaU9xTG5aMGRsRW9sN08zdGhlQzJXYk5tUnF1aUFXRHg0c1VtcjFGU1VpSTZGaDRlYnRFZXpYbDVlYmg4K2JMdzNOSlcxWHFHQWFqaHl2VDY5dnp6ejhQTnpRMmVucDRXdFVzZk1HQUFYbmpoQmNURnhabHM1OTJpUlF1VHE2TDFxNEhycWttVEpyaHo1dzRHREJnZzdKK3RsNTJkamIxNzl3clB6YTF5cnI3WHZDV0J0YVV0NUdzSzJQV0JjR2xwS1c3Y3VBRkExNDdkMURYMHI3ZGt5UklBZjMwdjE2MWJoeSsvL05Mb3N4MDVjaVFrRW9sUllCNFdGb2FZbUJoaEpiNitkYjA1Y1hGeE9IRGdBR3h0YlJFY0hJeVhYMzY1eHZlcjBXaVFsNWNIcVZTSzhQQndzL05TVTFOeDhlSkZBSUNucHlka01wbHdMQzB0RFpHUmtUVytqdDd5NWN0clBMNWt5Uko0ZVhsWmRDMGlJaUlpSWlJaUlucDZNVEFuSWpKUVdWbUZsUi92UUVXRmVDVmcyS0JPNkJMYTBrcFZFVkY5ZXV1dHQrRGg0WUZEaHc2WjNOLzVZWXFLaWhMQ1NsdGJXN1JxMWFwVzV4dnVFMjRxWEswdkxWcTBxUFU1TXBrTTdkcTFNM21zYTlldXlNaklRSk1tVGRDb1VTT29WQ3A0ZUhqQTNkM2Q1SXB1YzBGejlhQzZjZVBHOFBQelEzQndzTkZjVDA5UE9EazVvYUNnd09MM0lKRklhdFdTWFNxVlFxbFVpc1p5YzNORmUzMmIwN3AxYTB5ZlBoMCtQajVZdjM0OUFNREh4OGVpYysvSDNBcHJmMzkvREJreUJMLzg4Z3ZDdzhQaDYrdUxOV3ZXbUwyTy9yT3JyS3hFVmxZV3NyS3lFQjhmaitMaVloUVZGYUd3c0ZCWVNYN2x5aFc4L1BMTDBHcTFHRHQyTElZTkc0YkV4RVMwYkNuK3V6TXJLd3NmZmZRUkFOM3Z3TXlaTSt0bFZUMFJFUkVSRVJFUkVWRmRNVEFuSWpLdy9lc2p1SG56bm1oTXBWTGl4Vm5tVjhvUjBlUEZjTC9qKzZrZTNPb0RXMGRIUjN6eXlTZG16ek1NYWZXQm9sYXJGZTAvM3I1OWU5SGU1SmJRdHlBSGdJQ0FnRnFkYTAxdDJyUkJtelp0UkdNRkJRVklTa3BDWm1ZbWV2YnNXYWZyK3ZqNFlPellzU1lEWXFsVWlxNWR1eUl1TGc1ZVhsN3c5UFNFbTVzYlhGMWQ0ZUxpQWhjWEYvend3dzl3ZEhURTBhTkhvZFZxYTkzaTN0UFQwNmgxL3FKRml5eHFMKy9sNVFVN096dWtwNmNqSnljSEFQRExMNy9nN05tenRhcWh0b1lORzRhZVBYdkMwOU1UVjY1Y3FYR3V2aTVBOTE2VGs1T3hkZXRXazNNTmczNG5KeWNjTzNZTTMzLy9QYnk5dlRGdzRFQjA2OVlOSlNVbFdMbHlwYkIvK3BneFkrRG41eWU2amtLaGdFcWxNbHVUNFdmcjd1NWU0OC9zWVd4WlFFUkVSRVJFUkVSRVR4NytLeElSMGY4di91cHQ3Tm4xdThUZ3AwWUFBQ0FBU1VSQlZHaE1LcFZpL2ovSHdkNitkcUVXRVQyOUNnb0tzR0xGQ3VGNVdWa1p0bS9manVlZWV3NHpaODZFbDVjWDl1M2JoNEVEQnhxZFcxUEFwOUZvUk8zY1RhMnFyaXVOUmxOamEyNjkwdEpTRkJVVldUd082UDRjL2VPUFA1Q1ptWW4wOUhSa1pHUWdQVDBkWldWbEFIUnR3ZXNhbURkcjFxekcxY21tOXFVM05IMzZkT1RtNXVMWFgzOEZvR3ZYWHh1Wm1abDQ4ODAzUldPV3JHamZ1M2N2ZnYzMVY2alZhcU56R3pac0tOcFR2YjdKWkRKNGVucWFQRlpRVUFBbkp5Y0F1dStFWVVjRGxVb0ZaMmRuczlkMWRuWkd5NVl0b1ZRcTRlZm5KN1JWVDAxTnhkYXRXeEVWRlFVN096dWhUWHpidG0xTi9nNDBhOWJNNkNZRVE0WmRCbWJNbUZIcmJRMklpSWlJaUlpSWlJaXFZMkJPUkFTZ3JLd2NxejdaYWRRS2QyUkVEd1MzOGJkT1VVVDBVRlJXVnNMVzFsYTBldFljYzN0VkZ4Y1hpNDdaMnRwaXpabzF3Z3JhdExRMDBmeGp4NDRoUGo0ZUF3WU1RSmN1WFJBUUVDQUsrdlNyMEQvNzdETm9OQnBVVlZXaHBLUUVWVlZWS0M4dmgxcXR4dDI3ZDFGY1hBeEF0MHErUG9QQ3UzZnZZdG15WmZlZHQySERCcFBqcTFldk5udk9zbVhMc0duVEpyUEhUYlZBdDNTUDhOcTI4czdLeW9LdHJTM3M3ZTBobDh0UldscUtxS2dvNFhodHVnOEFmKzNaWFpQaTRtSlVWbGFLNnJXenN6TUt5L1ZjWEZ4UVdGaFlxenJxcXZvTkFwczNiMFpvYUNpa1VpbXVYcjBxcXNQSHh3ZGVYbDU0OXRsbm9WUXE0ZWJtQmpjM043ejU1cHZRYURUdzkvZkhqQmt6aFBtdnYvNDZEaDQ4aU5PblQ2T3FxZ29GQlFYQ3pRUlNxUlJqeG93UnZYWmVYbDZOWFJ0TTJiaHhvMFdyeUdzSzRJbUlpSWlJaUlpSWlCaVlFeEVCMlBURlFkeEx6UmFOK2ZtcE1IbnFJQ3RWUkVRUHl4ZGZmSUhZMkZnaHBBWnFIN3lhbzFhcmNlL2VYOXM2T0RzN0M2Rmplbm82dnZubW16cGQxOUhSVWRTNnVtL2Z2ZzlXNk45STN6WmJIeG9ia3NsazhQTHkrdHRxaVlxS3FySGxlZlcyOGVibzIrRzd1N3RqNXN5Wm9tTnBhV2s0ZlBnd0hCd2NzSHYzYnNURnhRbkgzTnpjQU9qQ1o1bE1CaDhmSHpSdTNCaSt2cjd3OXZhR3Q3YzNuSnljc0dqUklvdnErUGJiYjNIOStuV0w1cHFpcjBPL29qMDVPUm5KeWNsRzg2UlNLWUtDZ3RDZ1FRT1RxOEpOOGZEd3dKUXBVeEFlSG82REJ3L2kxS2xUcUtxcUFxQzcwZUQ5OTk5SGVIZzRoZzRkQ2dDb3FxcXlxSlc5b2V6czdQdFBJaUlpSWlJaUlpSWl1ZzhHNWtUMDFMc1FjeDAvSFR3bkdyTzF0Y0ZyQzhkQkp1TWZrMFJQbXFDZ0lGeTRjRUUwNXUzdGJYTHV0R25UTExxbVBuQlhLcFZvMGFJRjR1UGowYng1Yzd6eXlpczRmdnc0OXUvZmo5TFMwanJYM0tsVEozVHMyQkh4OGZHd3Q3ZC9yQUp6cVZRS1B6OC9TQ1FTTkdyVUNON2UzdkR5OG9KS3BZS2JtNXZKL2NmTjdXRmQyMEMxT245L2Y3T0J1YWVucDhWaDhGdHZ2V1gybUx1N082S2pvMDNlSU5DOWUzY0F1bmI2a1pHUkZ0K29FUjRlRGdCQ3UvVHc4SEFVRlJYaDZOR2p3cHphdHBQWG54TWVIaTVhWlcvS2lCRWpvRlFxYTMxOVFQZDVUSjQ4R1VPR0RNSGV2WHNSRXhNRHJWYUxpb29Lby8zTGlZaUlpSWlJaUlpSXJJRkpFQkU5MVlvS1MvSFpxajJpbGFZQThQekVBV2dhYURwQUk2TEhXMEJBQUJvMGFBQ3BWQXE1WEk1MjdkcWhmZnYySnVmMjZOR2oxdGZ2M3IwN3lzdkxNVy9lUENnVUNnd2FOQWk5ZS9mR3hZc1hjZjM2ZGFTbnA2T3dzTkJrb0dwSUlwRkFJcEZBS3BXaVk4ZU9hTldxRlNaTW1JREt5a29vRklwYTExV1R4bzBiWTkyNmRmVjZUVU52dlBIR2ZlZTR1TGdJajgyMTBINzk5ZGNmcUk0bVRackF3Y0VCR28wR1Vxa1VOalkyY0hCd1FGQlFFRWFPSEFsN2UzdWpjNXljbkN4cSs2MG5rOG5nNStlSEd6ZHV3TWJHQmdxRkFnMGFORUNuVHAyRTRQdCtRYmxTcVJSOVAwYU5HaVU2UG1yVUtKU1VsQ0FtSmdhbHBhVlFLcFVZTW1TSXhUVWFDZzhQaDQrUEQ4NmVQWXVjbkJ4aEZiaENvWUJLcFVMWHJsMFJGQlJVcDJzYjh2VDB4TXlaTXpGNDhHRHMzcjBiQVFFQmFOMjZ0WERjM2QzOW9YNEhpWWlJaUlpSWlJaUl6SkZvcTZkRVJFUlBrZjh1L3hZbmp2OHBHbXZSc2pFKy9PK3NlbXZSVEVUQW9VT0hzRzNiTmdDQWc0UERFeDJNbFplWG82cXF5bVQ0V2grMFdxM0pWZGxFanhOK2o0bUlpSWlJaUlpSTZHR1ExT0VmbmJqQ25JaWVXcjhmLzhNb0xMZXprK08xaGVNWmxoTlJuY25sOG9kNmZZYU05Q1RnOTVpSWlJaUlpSWlJaUI0VlRJU0k2S21VazFPQS82Mzl3V2g4Mmd0RDRPM3Rib1dLaUlpSWlJaUlpSWlJaUlpSTZPL0d3SnlJbmtxZnJkcURvc0pTMFZpSGpzMHhkRmlvbFNvaUlpSWlJaUlpSWlJaUlpS2l2eHNEY3lKNjZoemNINDBMTWRkRlkwNU85bmpsdFRGc0VVdEVSRVJFUkVSRVJFUkVSUFFVWVdCT1JFK1ZlNm5aK09yTFEwYmpzK2VNZ0x1N2l4VXFJaUlpSWlJaUlpSWlJaUlpSW10aFlFNUVUdzJOUm9OVm4reEVXVm01YUx4bnJ6Ym8wNitkbGFvaUlpSWlJaUlpSWlJaUlpSWlhMkZnVGtSUGpkMDdmMGY4MWR1aU1hV2JNK2JNRzJXbGlvaUlpSWlJaUlpSWlJaUlpTWlhR0pnVDBWUGg1bzE3K0diYkVkR1lSQ0xCSzYrT2hyT3pnNVdxSWlJaUlpSWlJaUlpSWlJaUltdGlZRTVFVDd5S2lrcXNYTEVEbFpWVm92SEJRenFqVTVjV1ZxcUtpSWlJaUlpSWlJaUlpSWlJckkyQk9SRTk4Ylp0L1FXM2t0TkZZMTZOM0RCOVJyaVZLaUlpSWlJaUlpSWlJaUlpSXFKSEFRTnpJbnFpeFYxSlJ0U2VrNkl4cVZTSytRdkd3YzVlYnFXcWlJaUlpSWlJaUlpSWlJaUk2RkhBd0p5SW5saGxwZVg0OUpOZDBHZzBvdkdJTWIzUU90alBTbFVSRVJFUkVSRVJFUkVSRVJIUm80S0JPUkU5c2I3WWVBQnBhVG1pTWY4QUwweWFFbWFsaW9pSWlJaUlpSWlJaUlpSWlPaFJ3c0NjaUo1STU4OWR3ODgvblJlTnlXUzJlRzNoT05qYTJsaXBLaUlpSWlJaUlpSWlJaUlpSW5xVU1EQW5vaWRPWVdFSlZrZnVnVmFyRlkxUG1EUUFBUUdOckZRVkVSRVJFUkVSRVJFUkVSRVJQV29ZbUJQUkUyZnQ2aWprNWhTS3hscTJhb0xSWTN0YnFTSWlJaUlpSWlJaUlpSWlJaUo2RkRFd0o2SW55ckdqbDNEcXhHWFJtSjI5SEFzV2pvZFV5ai95aUlpSWlJaUlpSWlJaUlpSTZDOU1qNGpvaVpHZGxZLzEvL3ZSYVB5RjZVUGgxY2pOQ2hVUkVSRVJFUkVSRVJFUkVSSFJvNHlCT1JFOUViUmFMU0pYN1VaUlVhbG92RlBuSUR3VDN0VktWUkVSRVJFUkVSRVJFUkVSRWRHampJRTVFVDBSRHV5THhzWFlSTkdZczdNRDVzMGZiYVdLaUlpSWlJaUlpSWlJaUlpSTZGSEh3SnlJSG51cGQ3T3dlZE1oby9HWFhoNEpOemNYSzFSRVJFUkVSRVJFUkVSRVJFUkVqd01HNWtUMFdOTm9ORmk1WWlmVTZnclJlTzgrYmRHclQ0aVZxaUlpSWlJaUlpSWlJaUlpSXFMSEFRTnpJbnFzN2Z6K0dLNWZ1eU1hYzNkM3dVdHpSMXFwSWlJaUlpSWlJaUlpSWlJaUlucGNNREFub3NkV1VsSXF2dnZtcUdoTUlwSGdsZGZHd01uSjNrcFZFUkVSRVJFUkVSRVJFUkVSMGVPQ2dUa1JQWmJLeXl1eGFzVU9WRlpXaWNhZkNlK0tEaDJiVzZrcUlpSWlJaUlpSWlJaUlpSWllcHd3TUNlaXg5TFhXdzdqOXEwTTBaaTN0enYrTWYwWksxVkVSRVJFUkVSRVJFUkVSRVJFanhzRzVrVDAyTG44NTAzOHNQZVVhTXpHUm9yNUM4ZkJ6azV1cGFxSWlJaUlpSWlJaUlpSWlJam9jY1BBbklnZUs2V2xhbnk2Y2hlMFdxMW9mUFRZM21qWnNvbVZxaUlpSWlJaUlpSWlJaUlpSXFMSEVRTnpJbnFzYkZ5L0h4bnB1YUt4Z0thTk1HSFNRQ3RWUkVSRVJFUkVSRVJFUkVSRVJJOHJXMnNYUUVSa3FiUFJWM0hrNXd1aU1ibmNGZ3NXam9ldHJZMlZxaUlpTXEyc3JBd2FqUVlBNE9EZ1lIS08vamdBU0tXMXU0K3hvS0FBTGk0dVpvOC95TFd0U2FQUklDTWpRM2p1NWVWbHhXcitvdTlzSXBGSXJGYkRoUXU2dndQbGNqbmF0R2xqdFRxSWlJaUlpSWlJaUlpZUpBek1pZWl4a0o5ZmpEV1JlNDFhc1UrY0hBWS9mNVdWcWlLaXg5MmVQWHR3OSs1ZEFNQ2tTWk9nVkNycjdkcHZ2LzAyaW91TEFRRHIxcTB6T1dmeDRzVkNPTHh5NVVxendYcDEyZG5aV0xwMEtkemMzTkNqUncvMDZkTUhDb1ZDTkdmUm9rWEl6TXlzOGZXcmk0Nk9ob3VMQzFxMWFtWFJmRXRWVkZSZzE2NWRHREpraU9nelZxdlZPSEhpQlByMzd5K0Urdm41K1ZpOGVMRXd4N0IydFZxTnMyZlBvbGV2WGhZRjE3Tm56d1lBcUZRcUxGMjZGSUR1YzBsUFR6ZTY5djBrSkNSZy9mcjFhTnUyTGJwMDZXTFJaMVJaV1ltOHZEems1dVlpSnljSHJWdTNock96czhXdldaMitYbGRYVnl4ZnZ0emk4OVJxTmRhc1dZTTJiZHFnWThlTzhQRHdBQUFrSlNWaCsvYnR3cnlGQ3hkYS9CM2N0R2tUOHZQejRlam9pT2VmZjk3cyswcFBUOGZtelp1RjU3Tm16WUtycTZ2RnRkZkZraVZMQUFCT1RrNVl1SERoUTMwdElpSWlJaUlpSWlKNi9ERXdKNkxId3RyUDlpSXZyMGcwMWpyWUh4RmplbG1wSWlKNkVpUWxKU0VoSVFFQVVGNWUvcmUvZmwxV2dXczBHbno1NVpjb0t5dERhbW9xNHVMaU1IRGdRRlJWVmFHeXN0SW9PRGVrMVdvUkV4T0R3NGNQNDhVWFg0Uks5ZGNOUitmUG44ZW1UWnNBQUlNR0RVSkVSQVFrRWdubXpKbFR4M2NIdEd6WkV2UG56OGY2OWV2eHh4OS80T3paczNqeHhSY1JIQnlNdExRMC9POS8vOE85ZS9lUW1KaUlHVE5td01iR2ZMY1FqVWFEZGV2VzRjcVZLNGlKaWNIMDZkUGg0dUlDalVaejN4clQwOU9GOE55UXFUSERjTjNRK2ZQblVWaFlpSk1uVDhMVzFoYXVycTRvTEN3VS9aZWZuNC84L0h3aEpDOHFLaExkNkRWNThtVDA3dDBidWJtNStQUFBQODNXbTVxYWlqTm56Z0FBVnExYVZlTjcrL2JiYis4Nzk5eTVjN2gyN1JxdVhidUczYnQzNDRNUFBvQlNxVVJaV1JsU1VsS0VlWWJmeDVwb3RWckV4c1pDclZiRHpzNE9UazVPWnVjbUppWWlLU2tKQUdCdmI0OEdEUnFZbmZ2T08rOElOM2xZWXQyNmRmanBwNTlRV0ZnSUFCZzNiaHdBM2VjSG9NWU9ERVJFUkVSRVJFUkVSSG9Neklub2tYZjBTQ3pPbkk0VGpkbmJLekQvbjJPdDJocVhpQjUvaG1HbXVUOVBMQWxrZ2RxdFZ0YXJxcW9TSGxzYW1QL3d3dzlJVEV3RW9BdDNaODZjaVppWUdFUkZSU0VvS0FoVHAwNDFPa2NmY083ZnYxOElTRC83N0RPODlkWmJRdGlaa0pBZ2ZCNkhEeDlHWW1JaVpzNmNXZXYzVkYxK2ZqN1MwdElBQU1YRnhWaTllalhHamgyTFpzMmFJU2NuQjRDdTFmaUdEUnN3YTlZc2s5ZlFhclhZdkhrenJseTVBZ0NJajQ5SGZIdzh1bmJ0K3NEMVdVS2owUWp0MEFHZ1M1Y3VXTFZxRmZMeThtcDFuYmk0T1BUdTNSdXBxYW5ZdG0yYjJYazllL1pFYVdtcFJkY3NMeSsvNzl6ang0OExqME5DUWg2NGswSkdSZ2JVYWpVQW9HblRwalgrWFh6cjFpM2hzYisvZjczL3ZYM3k1RW1oWTRBK01DY2lJaUlpSWlJaUlxb05CdVpFOUVqTHpNekQrblg3ak1hbnp4Z0tMeTgzSzFSRVJFK1N2M3VmN3gwN2RvaFdGdWZuNXd1UGx5MWJaalJmcVZSaXdZSUZ3dk96WjgvaTRNR0RBSFQ3b3MrZE94Y09EZzY0ZlBreU1qTXprWldWaGU3ZHU2TjU4K2FpNnl4ZXZGZ0lGZlVVQ2dWU1UxTVJGQlFFQUpnd1lRS2FOMitPTFZ1MlFLMVdvNmlvQ0JVVkZjSjhCd2NIOU92WFQzU05vMGVQQ21GdFdGZ1k1SEs1NkxpbnB5ZVVTaVhlZlBOTnJGNjlHamR2M29SR284SDU4K2ZScjE4L3pKNDlHMnZXckVGVlZSVmlZMk94ZWZObVJFUkVpSzZoMVdyeDFWZGZDYXVvQVdEOCtQRkNXQzZWU3JGeTVVcWp6dzZBOE5tcFZDcTg5ZFpiQUlBUFB2aEExQWEvK2x4VExsNjhLS3hpZG5OelE3Tm16Y3pPMVpOSUpQRDE5WVdMaXd0Y1hWM2g2dW9LYjIvdis1NVgzWll0VzR6R1NrcEtoSEg5elJQbXhNZkhpMExyc0xBd2kxLzcxS2xUcUt5c1JKOCtmWVRuaHUzVkFkMU5BTlZYNm4vKytlY21ieks1ZXZXcXlWWDlLMWFzZ0pPVEV6cDM3b3lDZ2dKY3VIQkIrRjcxN05sVG1IZnk1RWtBdXBYcUhUdDJ0UGg5RUJFUkVSRVJFUkVSMVlTQk9SRTlzclJhTFNKWDdrSkpjWmxvdkhPWEZoajhUQmNyVlVWRWo3dkRodzlqMTY1ZFJ1UC8rdGUvak1iZWZmZGRVZHR5UUJmVzZWVmYyYXZWYXBHYW1tcTBSL01ISDN5QThQQnc1T1hsR1FYWGVxYkdLeXNyaGNlblRwM0MxcTFiaGVlREJ3OUdmbjQrTWpNekVSZ1lpT2pvYUdpMVdtemJ0ZzJMRmkweWVXMlpUSWFPSFR1aWQrL2VScUU2QUhUdTNCbmUzdDdZdjM4L0preVlJTnJQMnRIUkVhTkdqUktlSnlVbDRjQ0JBd0NBME5CUWpCOC8zdVQ3QW5SN1NTOVlzQUJyMTY1RlRrNE81czJiQjF0Yld3UUhCMlBDaEFuNCt1dXY0ZXJxaXU3ZHV4dWRxOUZvWUdkbkp6eVBpSWpBd0lFRFJYUGtjam5LeXNSL1Z4aDJENUJLcFNiYmpWdmFndnpvMGFQQzR6NTkraGl0a3RhM2gzZHhjY0ZISDMyRXNySXlLQlFLdlBQT095YXY1K0hoZ1VHREJpRXVMZzUzNzk0RkFQVHIxdzh5bVF5QUxoRFgwNGZFaHNyTHkwMk9tN0p2MzE4M25RVUdCcUpGaXhZV25SY2JHNHV0VzdkQ285RWdNVEVSa3laTnN1aThCNkcvV1NJeE1WSDQzWm95Wllyd2VldmZzNHVMaThsT0NrUkVSRVJFUkVSRVJIWEJ3SnlJSGxuN2ZqaU5QeTdkRUkyNXVEaGczdnpSVnFxSWlPb3FOemRYZUZ4V1ZvYjMzbnV2M3E0OWVmSmsrUG41MWR2MURKbmFVMXUvVDdTcFZ1MTVlWGxZdW5RcFBEMDlSZVBKeWNuWXVuVXJHalZxVk9kYTl1M2JKd3A0OSs3ZGEzTGV2WHYzOE91dnY0ckdHamR1ako0OWU2SnIxNjZReVdUNHozLytnNzU5KzZKNzkrNXdkSFFVNXFXa3BNRFgxMWRveFc0cVVEYTFRamc2T2hyUjBkR2lzZXA3Z1NzVUNzeWJOdzlGUlVXaVBhOTc5KzROcVZTSzl1M2J3OUhSVWZSZEFYUS9nd2tUSnFCcDA2Ykl6OC9INE1HRGpWNy90OTkrdzQ0ZE8weCtIdnJQWk9IQ2hVYmpwc2FxdTNQbkRxNWZ2dzRBc0xXMVJhOWV2WXptaElhR0NvLzE0YjFodS8zcVZDb1Z4bzBiaC8vODV6OEFnSVlORzJMQ2hBbkNjVk9yeXV2aTZ0V3JTRWhJRUo2UEdESEM0dk0yYnR3by9QeWpvNlBoNCtPRHBrMmJJalEwRkxHeHNTZ3ZMNGRjTGtlSERoMk16cGRJSkFnUEQwZGFXcHJReWw0cWxXTElrQ0VtVzdKWDcweEFSRVJFUkVSRVJFVDBkMkpnVGtTUHBKU1VUR3o1NnJCb1RDS1JZTTdjVVZBcW5hMVVGUkhWVlhsNXVmQllvOUVnUGo2KzNxNXR1QnJYRWpLWlRGZ2xYbFpXSnF4RTFvK3AxV29oS0t4dG0vYnM3R3dBZ0x1N3U2Z3VGeGNYRkJRVW9HM2J0cUtRZHU3Y3VhaXNySVJVS3NYbm4zOHVqSnNLcGR1MWEyY1VoRmQvWDFLcEZHcTFXclFpR3RDdG50Y0hsY25KeWNqSXlNQ09IVHR3K2ZKbHZQYmFhd0NBRXlkT1lPdldyUmd5WkFoR2p4NWRyM3ROWjJWbDRiZmZma05FUklSby8yekQ5Mmt1Sks3K1dlemF0UXNLaFFLUmtaSENtTGxWKy9YaGh4OStFQjQ3T0RqQTJibm12NFAwNGE5aGR3QlRjbk56aGYzazI3ZHZMem8yZGVwVVRKMDZGZSsrK3k3dTNic0hRTmZtdkRiZng2cXFLbno3N2JlaXNWYXRXdDMzdk5qWVdHemN1RkZVZjQ4ZVBUQjQ4R0JJSkJKNGVYbmg3Tm16QUlEZzRHQTBiTmdRV3EwV0twVkt0S2Y4cUZHajhQMzMzd3ZQbXpkdmJ0UnV2enA5eDRLaW9pSUF1ci8zOVZzUUdDb3VMc2FCQXdkZ2E4di9WNGFJaUlpSWlJaUlpQjRjLzVXSmlCNDVWVlVhckZxeEUrWGxGYUx4UHYzYW9rZXZObGFxaW9pZUZQMzc5MGYvL3YwQjZJTGtyS3dzQU1CSEgzMEV1VnlPWmN1VzRjNmRPd0JNcnpDdlNXWm1KZ0JkeTIzOU5RRGRQc3dIRHg3RW1UTm5FQjRlRGc4UER3QVFWaUZiOGpxOWUvZUdxNnNySEIwZFRmNG5rOG1Ra3BLQzNidDNZK3JVcWZqMDAwK0ZjMCtmUG8wT0hUcEFvOUdJV25ucjIzUGZ1WE1IMjdadEF3RDg5Tk5QU0V0THc4eVpNMnVzeThQREE2Kzg4b3JSK09MRmkwWFBTMHBLOE5sbm55RXRMUTBKQ1FsNDZhV1hSS0Y1ZmRBSDVwMDdkeFphaHg4K2ZCZ0hEeDZFZzRPRHFLT0J1VDNNRGFuVmFpZ1VDdHk4ZVJOLy9QRkhyV3JSQitaYXJWWlloVzFLYkd5czhMaHo1ODZpWTRjT0hRSUFGQlFVQU5BRng0Y1BpMjhpTThWd0JmZlBQLytNdExTMFd0Vis0c1FKUkVWRmlUb0xkT3ZXVGRRV1BTNHVUcmpKSkNRa0JGOS8vVFUwR2cxQ1FrS0V3TnpVRFIvWHJsMHpPUTRBcnE2dVdMNThPYUtpb2tUaldxM1dhQXpRQmVwUlVWR3d0N2VIaTR0THJkNGpFUkVSRVJFUkVSRlJkUXpNaWVpUnMrTzczNUJ3UFVVMDV1SFpBTFBuakxSU1JVUlUzOTUrKysxNnU5YUR0R092cU5EZG1DT1JTSVQ5bzZ2dmZWMGIrb0N5WWNPR292RStmZnJnNTU5L1J0KytmWVYyNUJVVkZjSnI2Vis3SnQ3ZTNyaHo1dzVLU2txUWw1ZUh2THc4ay9OQ1EwUGg2dW9LZjM5L3BLYW1BZ0EyYjk2TXpaczNHODF0MjdZdEFNRFgxeGRkdTNiRm1UTm5BQUNYTGwzQ2hnMGI4TkpMTDVtdFJ5cVZpbHFybTNQNjlHbmhjMGxPVHNhSEgzNkllZlBtb1hIanhxSjVIaDRlTlFiMGxaV1Z3Z3IrNnZTQitmbno1M0grL0huUnNaS1NFaXhZc01Ea2VlYkdPM1RvZ0ZtelptSDc5dTFtNnpGa3VHZThZWTMvK2M5L2pGYnFkK25TQlNOR2pCQSthd0I0Ly8zM2hjZDkrdlRCOGVQSFJlZG90VnJzMmJQbnZuWG9WNEducEtUZ3h4OS90S2gyUTlWZm8wK2ZQcGc0Y2FMb1BWeThlQkdBN3Vldi8vNFFFUkVSRVJFUkVSRTl6aGlZRTlFakpUSGhMcjcvN2pmUm1FUWl3U3Z6eDhEUjBjNDZSUkZSdlpKS3BSYTFodjQ3Nk51bXkrVnlJUlEwWEYxYjI4QmMzejdieTh0TE5PN201b1pseTVhSlZsWWJ0cWxYS0JRV1hYLy8vdjMzYlQrdVVxa1FHaHFLNGNPSEl6NCtIams1T1NibjllL2ZIejQrUGdCMGY4Nys0eC8vQUFDY09YTUdOalkySnZjS041U1JrV0hSSHVBREJ3NkVSQ0xCamgwN29ORm9rSmVYaDZOSGoyTHExS21pZVhQbnpvVzN0N2ZaNjl5NGNRUExseTgzR2k4dkwwZCtmdjU5NjZnTmhVS0IwNmRQNC9idDJ4Yk5OL2N6MGE5a04xUlFVSUNVbEJUY3VuWHJnV28wcDZLaXdxaWxlbDJNR0RFQ3c0Y1BGNDJWbFpYaHp6Ly9CS0Jyc1c2dVBYMTRlRGlTazVNUkZ4Y0hBTEN6czhPQUFRUE12cForTzRSMTY5Ymg1TW1UUW52K3NXUEhpcjZIK2hYcUtwVUtTNWN1QmFENytSdmU1R0x1UmhJaUlpSWlJaUlpSWlKekdKZ1QwU09qdkx3Q0sxZnNRRlZsbFdnOGZIZ28ybmRvWnFXcWlPaEpwVmFyaFJYbWhzR2ZZZmhXMjVic2QrL2VCUUEwYXRUSTZGajFOdVNscGFYQ1kzMWdXSjhjSFIzeDFsdHZJUzR1RG1WbFpjS05BREtaREFFQkFVWXJ2Q1VTQ2FaTm00Ykt5a3EwYU5FQ3pabzFFejRmL2ZHNkdqQmdBTnpkM2JGaHd3WUVCUVVKYmRNTi9mYmJielh1RDU2Ym0ydHlYQzZYNDMvLyt4OEEzYzBPdTNmdnhzOC8vd3hBdDNmOHNtWExSRGNrTEZxMFNBaTQxNjFiSjR5Zk9YTUdtelp0QWdBNE9UblY2eDd1MVJtdUlIZHhjVUd2WHIxdy92eDVJV0JmdDI0ZEVoSVM4UEhISHdQUXJmVFdmMmF2dnZvcTFHbzFQRDA5c1d6Wk1xTnJYN3QyVGJoeDQzNU1yZGkzdGJYRmxDbFQwSzFiTjZOak4yL2VGTDRUaFlXRitQTExMNFhmbHp0Mzd1RExMNzhFQUl3Yk4wNjA5M3RBUUFCR2pScGxVVDI3ZHUwQ29QdStkZXpZOGI3bnlPVnlyRjI3RnRuWjJaQktwY0syQ01ERCtiMGlJaUlpSWlJaUlxSW5Ed056SW5wa2JQbnFNRkx1WklyR2ZIdzlNTzJGWjZ4VUVSRTl5ZlI3bHdNUTdZTnN1REszdGl2TTU4NmRpenQzN3NEVDAxTTBydEZvTUdmT0hMUG5wYWFtbXR6Zk9UczdHN05uejhhY09YUFF2bjE3MFRIRHNCY3czamQ2MmJKbFFuaG9PRGNqSXdNLy8vd3p4bzRkQ3pzN2NlY09xVlNLR1RObUNHR3hmbzkxd1BqbUFjTlZ2alhWb2RldVhUc3NYTGdRM3Q3ZUptOUVPSGJzbU1uekxLSFJhSERwMGlYczI3Y1BLU202TFQwa0Vna21UWnBrdEhyZjJkbFpkTE5DVEV3TWZ2LzlkK0ZtQjBEMzNwbzBhUUlBYU55NHNXZy9lbE1NUDkvTm16ZmoxS2xUQUdEeTV3WkExT3JkeGNVRm8wYU53cDA3ZDBRcjBnMWZzNnlzRElEdUpnKzFXZzNncnpBNE5UVVY4Zkh4Nk5ldkg2UlNLUUlDQWlDUlNLRFZhdUhuNTJkeUpYdHBhU2wyN3R5SkV5ZE9pTWFWU2lWZWV1a2wrUHY3bTN5Zmh0MFhVbE5UaFpiL2dHNWxkM1IwTkFCZytQRGhTRXBLRW80MWJkclU1UFdxMjdWckY0cUxpd0VBSFR0MmhJZUhoOGw1NmVucG1ETm5EdDU0NHcwRUJBUkFMcGNMUDNkRElTRWhGcjB1RVJFUkVSRVJFUkU5M1JpWUU5RWo0WTlMTjdEdmg5T2lNUnNiS1Y3NzV6Z29GUGZmMjVlSXFMWU13MG5EZ0x1bWtQaCt2TDI5YTJ3clhwL01CZFBtbEphVzR1REJnemh5NUFncUt5dVJuNStQT1hQbUdLMmtUa2xKRVZhZkd3YkwxZmRacjZxcUV2WW10OFNsUzVkUVdWa3B0SUd2RDZXbHBkaXpadzlpWTJOUlVGQmdkRnkvNHRtY1YxOTlGUnFOUnJTUzN0M2RIWjA2ZFlKQ29ZQ2RuUjFlZlBGRnZQdnV1eGJYWkxpdnU3bjI0RzV1YnZlOWpyNmRPUUNjUFhzV29hR2hhTkNnZ1RDbVg0My93dzgvSURZMkZzbkp5WmcrZlRyczdPemc3ZTBObVV5RzBhTkhZK1hLbGNJNVdxMFdaODZjd1o0OWUweTJzVis0Y0tIUnpSNTFaYmpLZmYvKy9kaS9mNy9adVpHUmtWQW9GSmc0Y1NKU1VsS1FuNStQc1dQSEdzMExEQXdVZ25pTlJpT3NiamNNMWlVU0NSbzBhSUJPblRvaElpS2lYdDRMRVJFUkVSRVJFUkU5MlJpWUU1SFZsUlNYSVhMbExsRWJaQUFZOTJ4ZkJMVm9iT1lzSXFJSFk3ankxckNGdXVFS2MxdGJXNk0vbStwS3BWS0pudWZuNXdzcmh3SGQ2bTV6WVdYMWxlQzFkZmp3WVJ3NmRFaFl2UXZvQXV3TEZ5NmdVNmRPd2xoMmRqYVdMVnNHZjM5LzlPL2ZYeFQrT3pnNGlLNlpsWldGeFlzWFcxekRxVk9uY1BIaVJjaGtNa3ljT0JFOWV2UVFIVis4ZUhHdDl6QzN0N2RIZG5hMnliQmNxOVVLcTdFdDRlTGlnb2tUSjZKMTY5YkNxdlM1YytlYWJLOWZFMWRYVitHeHFaYm5nRzRsdDQyTmplam1ERU1sSlNXSWo0OFhqZTNac3dkOSsvWVZudHZZMk9ER2pSdUlqWTJGVkNvVjdSSGVybDA3OU8zYlY5UkZBUUMrK09JTG5EdDN6bXp0MVZ1WUp5UWtvS1NrQksxYXRZSmNMa2R3Y0xCUlo0TTVjK1pBbzlFZ0pDUUU4K2JORThicjhudmo1T1NFK2ZQbkl5MHREZTd1N2tiSDMzampEWk0zaWd3ZlBoelBQUE1NYkd4c1lHdHIrMURiNlJNUkVSRVJFUkVSMFpPSGdUa1JXZDJHZGZ1Um1TbGVoUmNZNkkzbm51OXZwWXFJNkdtUWtKQWdQTmEzM3diK0NzeWxVcW5RMnZwQlNhVlNVZnR5clZhTFJZc1dpUUp6alVhRHlaTW5JeWdveUtKckxsbXlSUFM4cHZCYXZ5KzBYbEJRRUNJaUloQVlHQ2dhVDB4TUJBQWtKeWNqTGk1TzFNNjhwdjNGTFhINzltMEFRRVZGaGFnRnZsNWQ5ekIvOXRsblVWaFlpSDc5K21IejVzMEFqTnZGeDhURUNLdmxlL1RvSVdxMXJ3OWc3ZTN0MGFGREI5RzFMZjFaNkYyOWVsVjBjNE4rcjNRQTJMdDNMOXpjM05DdFd6ZW9WQ3IwN05sVHRKZTVvZDkvLzExWTlkNnRXemVjT1hNR0tTa3ArUEhISDRVNWx5OWZGZ0w1c0xBd1VSdjFoc1JzaVFBQUlBQkpSRUZVa1NOSFFpS1JHQVhtWVdGaGlJbUpFVnFyT3pnNG9LU2t4T3o3aVl1THc0RURCMkJyYTR2ZzRHQzgvUExMTmI1L2pVYUR2THc4U0tWU2hJZUhtNTJYbXBxS2l4Y3ZBdEIxZHpEc1hwQ1dsb2JJeU1nYVgwZXYrZzBVMVMxWnNnUmVYbDRXWFl1SWlJaUlpSWlJaUo1ZURNeUp5S3JPbkk3RDBWOWpSV055dVMwVy9IL2pZV05idTFiSVJFU1dLaTR1eG8wYk53RG9XamdiN3JGY1hsNE93TGdGZVgwNmZmcTAwQkplcFZJSndlcVdMVnZ3cjMvOXkyaWxiMzFwM3J3NWhnOGZqcFl0VzVvOGJuZ1RRVkJRa0tpdHRsS3BCS0FMS2RQUzBvUnJ2UDMyMjBKd3UyN2RPcVNrcENBek0xTVVQaGNVRkNBbkp3ZUE3dk1PQ0Fnd2V1MjY3bUd1VXFudzl0dHZBNEFRbUZlM1pjc1dsSldWUVNxVm9sZXZYblY2blpvVUZCUmcxNjVkT0hQbURLWlBueTZNSnljbkM0K3ZYNytPcEtRa25EcDFDbSs5OVpiUkNuTERhNTAvZng2QWJzWDE1TW1UNGVibUJrOVBUMnpidGsyWXA5Rm80T3pzakQ1OSttRGt5SkdpYTVoYlllM3Y3NDhoUTRiZ2wxOStRWGg0T0h4OWZiRm16Wm9hM3hlZ3U0a2tLeXNMV1ZsWmlJK1BSM0Z4TVlxS2lsQllXQ2pjVUhMbHloVzgvUExMMEdxMUdEdDJMSVlORzRiRXhFU2o3MXBXVmhZKyt1Z2pBTG9PRGpObnpoVGR3RUJFUkVSRVJFUkVSUFIzWTJCT1JGYVRuMWVNdGF2M0dxM2VuRHgxTUJvM2FXaWxxb2pvYVJBZEhTMnNzbTNXckprUVVHczBHbUdGdWEzdHcvbWZTUmtaR2RpeFk0ZndmTVNJRVlpT2pzYWZmLzZKek14TXJGMjdGdlBtelJPdDdqYWxOdTNRZzRPRE1YVG9VRFJ2M2h5QWJ1VnRwMDZkMEwxN2QxSHI2MnZYcmdtUGc0S0M4TjEzM3duUDlTdDF0MjdkaXN1WEx5TWtKRVFVRGdQQXdZTUhFUlVWQlJzYkc3ejU1cHZDeW4zOXpRa0EwTEJoUXpnNk9scGMrNE5LU0VnUVZ2TGIyZG1ob3FMaWdXK0cwR2cwb3ZiMjc3enpqdEQrdmFxcUNtNXVic2pKeVVGK2ZqNXUzcnlKZ0lBQVpHWm1BaER2Y1c2S2Z1VTFBQXdkT2hReW1Rd2pSNDdFNnRXcmhlK212Nzgva3BPVEVSOGZqOEdEQjlmcS9Rd2JOZ3c5ZS9hRXA2Y25ybHk1VXVOYy9VME9nRzRsZUhKeU1yWnUzV3B5cnY3M0NkQzl4MlBIanVINzc3K0h0N2MzQmc0Y2lHN2R1cUdrcEFRclY2NFU5azhmTTJZTS9QejhSTmRSS0JSRzJ4Y1lNbHkxNys3dVh1UHY2Y1A2SFNZaUlpSWlJaUlpb2ljTC94V0ppS3htZGVRZTVPY1ZpOGJhaEFSZ1pFUVBNMmNRRVQwNGpVYURJMGVPQ00vYnQyOHZQTmEzSkFmTXJ6QTN0WWV5cGRMVDA3RnExU3FoRGJaS3BVS25UcDNnNStlSCtQaDRWRlJVNFByMTYvanZmLytMV2JObW9XSEQrcmw1Nk5WWFh4VWU1K1hsSVRVMUZhbXBxVGg3OXF6UXVqd25KMGRZOWE1VUt1SHE2aXBhY2U3cjY0c2pSNDdnOHVYTEFIU3JtS3Z2YTk2MmJWdnMyN2NQbFpXVjJMQmhBeFl0V2dTWlRJYWtwQ1JoVHZVMjhIcjMyOE04SVNFQkgzLzhjWTN2VTMrVGdmNy9GaFFVaUZabGw1U1VZTUdDQldqV3JCbUNnNE1SSEJ5TTBhTkhBMEN0UXZ5TEZ5OEtMZE1CQ0dHNW41OGZnb0tDMExadFcvejIyMjhBZ04yN2QrUFpaNThWVm10WC81a1dGQlFnS2lwS0NJSVZDZ1hVYWpVYU4yNk1mdjM2UWF2VjR0dHZ2eFUrOXlaTm1tRCsvUGxZdEdnUkNnc0w4Y1VYWCtEMTExKzNlSzkxbVV3R1QwOVBrOGNLQ2dxRVFGK2owZURPblR2Q01aVktWV1BMZkdkblo3UnMyUkpLcFJKK2ZuNUNXL1hVMUZSczNib1ZVVkZSc0xPekU5ckV0MjNiRmdNSERqUzZUck5telVUdDlLc3ovUDJiTVdPR3FEc0VFUkVSRVJFUkVSRlJYVEF3SnlLck9QSnpETTVHWHhXTk9UZ29NSC9CV0xPdFpJbUk2c1BQUC84c2hIWUtoUUpWVlZXWU0yY09iR3hzUkNIby9WWUMxOWFaTTJmdzdiZmZDbnRwU3lRU1RKa3lCVktwRkEwYk5zVEVpUk9GbHVKMzd0ekIwcVZMTVhEZ1FJU0ZoWmtNS3RldFd5YzhMaXNydy96NTgwWEhEVmZYWHJ0MkRVRkJRZEJvTkRoOStyUXdidGdhWFIvSUFyclY1UmN1WEJDQ1lEczdPeFFWRldIbnpwMEFBQThQRDd6d3dndFFxOVhDK3dFQUh4OGZEQnMyREZGUlVjakl5TURldlhzeGZ2eDRYTDkrWFpoalNjQ3AxV3BSVlZVRkd4c2JTQ1FTVkZSVTRNeVpNL2M5THpJeUVoVVZGYmg5K3piMjdObUQ0OGVQRyszUlhWRlJnYXRYcitMcTFhdll1WE1ubEVvbFFrSkM0T1BqWS9IcTgxT25UcGtjTHl3c2hLT2pJM3IzN2kwRTV0ZXZYOGV5WmN1RU9iNit2cUp6Q2dvS2NPREFBZUY1Y0hBd0VoSVNNR1BHREtqVmFtelpza1ZZZFM2VHlUQnQyalE0T0RoZ3dvUUpXTDkrUFlxTGkvSHh4eDlqK3ZUcENBNE92bS90aGd6M1d3ZDBMZTFEUTBNaGxVcHg5ZXBWRkJZV0NzZDhmSHpnNWVXRlo1OTlGa3FsRW01dWJuQnpjOE9iYjc0SmpVWURmMzkvekpneFE1ai8rdXV2NCtEQmd6aDkralNxcXFwUVVGQWczRFFnbFVveFpzd1kwV3ZuNWVYaGswOCtxVlg5R3pkdXRHZ1ZlVTBCUEJFUkVSRVJFUkVSRVFOekl2cmJaYVRuWXVQNi9VYmpNMllOUTBPVjBnb1ZFZEhUcW5mdjNtalhyaDEyNzk0dGFpa05BSzFhdFRKNWp1SCs0b1poY1UxMjdkcUZ3NGNQaThiR2pSc250RWdIZ0I0OWVxQ3dzQkM3ZCs4R29BdDJEeDA2aEtOSGoyTFpzbVZ3Y1hFeHV1N3k1Y3RSWGw0dUJKRUFJSmZMQVFDTkd6Y1c5aUEzRjBTMmFkTkdlSHpwMGlYaGNXQmdvRkdJR3hVVkJZMUdBNWxNQmpjM043ejMzbnNvS1NrUkFtbDljRGw0OEdCaGovYWNuQnlVbHBiaTl1M2J3clVzRGN4ZmYvMTFsSlNVUUNxVkd2MXNERmUyMzcxN0Z6Lzk5QlB5OC9PUm5aMk43T3hzby9rU2lRU2pSNDlHMjdadGNmSGlSY1RHeHVMV3JWc0FnTnpjWEJ3L2ZoekhqeCtIVENaRHExYXQwS05IRDlFZTdOV05HemNPVjY5ZVJWVlZGWHIxNmdWbloyY2NPSEFBT1RrNStPNjc3L0NQZi93RDNidDNGOTJjb0JjVUZGVGplM2R5Y3NMYmI3K05LMWV1SUNvcVNnaXRiV3hzTUdQR0RDRnc3OVNwRXdZUEhvekRodytqcUtnSWtaR1J3dXRheXNmSEJ6S1pUTGhSSkRrNVdiVHZ1cDVVS2tWUVVCQWFOR2hnY2xXNEtSNGVIcGd5WlFyQ3c4Tng4T0JCbkRwMUNsVlZWUUIwcTlmZmYvOTloSWVIWStqUW9RQjByZXdOMjYxYklqczd1MWJ6aVlpSWlJaUlpSWlJVEdGZ1RrUi9LNjFXaTA5WDdrSkppVm8wM2pXMEZRWU82bVNscW9qb2FUSm8wQ0NjUFhzV2VYbDVHRFpzR096dDdlSG82Q2phazdwcDA2WVlObXlZeWZOWHJWb0ZRQmY2elpreng2TFhIREprQ0M1Y3VJQ3NyQ3hJSkJKRVJFUWdMQ3pNNUR4M2QzZHMyN1pOQ0tMNzlldG5NaXdIZEszVFkySmlSR1ArL3Y0QWdPSERoeHV0RWpZVUVoS0NUcDEwZis2V2w1ZUw5aTl2MmJJbGNuTnpjZkRnUVFCQXo1NDk0ZS92ajg4Ly94emR1M2RIVlZXVnFOVTVvR3VsRGVpQzgwbVRKcUd5c2hKdDJyVEJ4WXNYaFFEYnpzNnV4cmJyZWxLcEZNSEJ3VGgzN3B4UitBMEFIVHQyRkI0M2JOZ1FseTlmRnYzOERLL1RybDA3REIwNlZOZ3J1MUdqUmhnNmRDaXlzN01SR3h1TGMrZk9DU0Z4UlVVRi92ampEM1R1M0xuRytyeTh2REIyN0ZqNCtQaWdSWXNXcUt5c1JIUjBOTEt6czVHU2tnSzFXbzJKRXllaXNMQlF0SEkvTkRRVUhoNGVvbXY1K3ZyaTMvLytOL2JzMllNYk4yNUFwVkxCemMwTk1wbE11Q0hEd2NFQk0yYk1NRnBCUG5hc3JpdkxUei85QkRzN083UnIxNjdHdXF1enM3TkRlSGc0b3FLaWFwdzNZc1FJS0pWMXU2SE4zZDBka3lkUHhwQWhRN0IzNzE3RXhNUkFxOVdpb3FMQ2FQOXlJaUlpSWlJaUlpSWlhMkJnVGtSL3F4LzJuc0xsUDIrS3hobzBjTVM4VjBkYnFTSWlldHBJcFZJOC8venpLQzB0RlZZcXo1NDlHNldscFZBb0ZIQjFkWVdYbDVld1BZUkVJakc1YjdsVUtzVTc3N3hqMFdzNk9UbGg5dXpaK095enp6Qmh3Z1JSNEZ0ZDU4NmQwYUpGQ3h3OGVCQlhybHd4Rzl3RHVtRDdqei8rZ0VRaWdaMmRIUUlDQWpCeTVFZ0F1ajJubHk1ZGlqLy8vQk01T1RuUWFyVUFkRzNvbXpScElscmRMcGZMc1h6NWNseTVjZ1Z4Y1hGUXFWU0lpSWhBdzRZTmNlTEVDU0dvL2VjLy93bXBWSXBidDI1QklwRkFJcEhBMGRFUlRaczJ4WFBQUFNlcVN5OGdJQUNUSmszQ24zLytDUUNpYlRjTXcvUHFyYlZidEdpQjgrZlBBOUI5MXZxZlRmdjI3VVdmaVV3bVEvZnUzWEhreUJFNE96dERwVktoY2VQR0NBd01ST3ZXclkzMldkZHpkM2RIV0ZnWXdzTENrSldWaFhQbnppRTZPaG9PRGc0SURRMFZ6ZTNac3ljQWNYZUJBUU1HaUdvZk9YSWtDZ29LRUJZV0JxbFVDZ0I0NVpWWGtKU1VoTlRVVkNpVlNsSGczYWxUSjNoN2V3dlgxTytscnRldFd6YzRPenZqdDk5K3c0UUpFK0RtNW1ieWZZd1pNd2FCZ1lISXpNdzArMTVyRWg0ZURoOGZINXc5ZXhZNU9UbkNLbkNGUWdHVlNvV3VYYnZlZDFXOEpUdzlQVEZ6NWt3TUhqd1l1M2Z2UmtCQUFGcTNiaTBjZDNkM0YyMHpRRVJFUkVSRVJFUkU5SGVSYVBYL2VrcEU5SkRkdVoyQmY4NWZnL0x5U21GTUlwSGdyWDlOUkxmdXJXczRrNGdlZDVzM2I4WXZ2L3dDUUJkKzZ2ZnFmcElWRmhZS0liVitoYmlsZTJRL1NoNkhtaXNxS2lDUlNDemF6L3AreXN2TGhiYjI5UEJvdFZyUnpSTkVSRVJFUkVSRVJFVDFRVktIZjNUaUNuTWkrbHRVVlZaaDVjYzdSR0U1QVBRZjBJRmhPUkU5a1p5ZG5ZM0dIdlhnMlpUSG9lYjZySkZoK2QrRFlUa1JFUkVSRVJFUkVUMHFwTll1Z0lpZUR0OTlleFJKU2FtaU1VOVBWOHljYmI3Vk1CRVJFUkVSRVJFUkVSRVJFZEhEeE1DY2lCNjY2OWZ1WU9mM3gwUmpFb2tFcnk0WUN3ZEhPeXRWUlVSRVJFUkVSRVJFUkVSRVJFODdCdVpFOUZDcDFSVlk5Y2xPVkZWcFJPUERSM1pIMjNaTnJWUVZFUkVSRVJFUkVSRVJFUkVSRVFOeklucklObTg2aExzcFdhSXgzOGFlbVBxUHdWYXFpSWlJaUlpSWlJaUlpSWlJaUVpSGdUa1JQVFNYTGliaHdMNW8wWmlOclEwV0xCd1B1VnhtcGFxSWlJaUlpSWlJaUlpSWlJaUlkQmlZRTlGRFVWeGNoc2hWdTZEVmFrWGp6ejdYRDgyYSsxaXBLaUlpSWlJaUlpSWlJaUlpSXFLL01EQW5vb2RpL2VjL0lpc3pYelRXUE1nWDQ1L3JaNTJDaUlpSWlJaUlpSWlJaUlpSWlLcGhZRTVFOWU3VWljczQ5dHNsMFpoY0xzTnJDOGZCeG9aLzdCQVJFUkVSRVJFUkVSRVJFZEdqZ2NrVkVkV3IzTnhDZkw0bXlxZ1YrOVIvRElhdnI2ZVZxaUlpSWlJaUlpSWlJaUlpSWlJeXhzQ2NpT3JWbXNpOUtDZ29FWTIxYmRjVXcwZDJ0MUpGUkVSRVJFUkVSRVJFUkVSRVJLWXhNQ2VpZXZQelQrZHg3bXk4YU16QjBRNnZMaGdMaVVSaXBhcUlpSWlJaUlpSWlJaUlpSWlJVEdOZ1RrVDFJajA5RjE5c09HQTBQbXYyY0hoNnVscWhJaUlpSWlJaUlpSWlJaUlpSXFLYU1UQW5vZ2VtMVdxeGFzVk9sSmFxUmVQZHVyZEcvNEVkckZRVkVSRVJFUkVSRVJFUkVSRVJVYzBZbUJQUkE5dTcrd1RpcmlTTHhseGRuZkR5S3hIV0tZaUlpSWlJaUlpSWlJaUlpSWpJQWd6TWllaUIzTHFWanUxZi95SWFrMGdrbVB0cUJCbzBjTFJTVlVSRVJFUkVSRVJFUkVSRVJFVDN4OENjaU9xc3NySUtLei9lZ2ZMeVN0SDR3RUVkMFRXMGxaV3FJaUlpSWlJaUlpSWlJaUlpSXJJTUEzTWlxck52dC8rS216ZnVpY1lhcXBSNGNlWXdLMVZFUkVSRVJFUkVSRVJFUkVSRVpEa0c1a1JVSi9IeHQ3Rjc1M0hSbUVRaXdmd0ZZK0hnb0xCU1ZVUkVSRVJFUkVSRVJFUkVSRVNXWTJCT1JMVldWbGFPVDFmc1JGV1ZSalErTXFJSDJvUUVXS2txSWlJaUlpSWlJaUlpSWlJaW90cGhZRTVFdGZiVmw0ZVFtcG90R212aTF4Q1RwdzYyVWtWRVJFUkVSRVJFUkVSRVJFUkV0Y2ZBbklocUpmWkNBZzRkT0NzYXM3VzF3V3NMeDBNdXQ3VlNWVVJFUkVSRVJFUkVSRVJFUkVTMXg4Q2NpQ3hXVkZTS3oxYnRobGFyRlkwL042RS9BZ085clZRVkVSRVJFUkVSRVJFUkVSRVJVZDB3TUNjaWk2MWIrd095c3d0RVkwRXRHbVBjczMydFZCRVJFUkVSRVJFUkVSRVJFUkZSM1RFd0p5S0xuRGorSjQ0ZiswTTBwbERJc0dEaE9FaWwvS09FaUlpSWlJaUlpSWlJaUlpSUhqOU11WWpvdm5KeUN2Qy90VDhZalU5NzRSbDQrM2hZb1NJaUlpSWlJaUlpSWlJaUlpS2lCOGZBbklqdWEvV25lMUJZV0NJYWE5K2hHY0tIaDFxcElpSWlJaUlpSWlJaUlpSWlJcUlIeDhDY2lHcjAwOEd6aURsL1hUVG01R1NQVjE4YkE0bEVZcVdxaUlpSWlJaUlpSWlJaUlpSWlCNGNBM01pTWl2dFhnNisvT0tnMGZpc2wwYkEzYU9CRlNvaUlpSWlJaUlpSWlJaUlpSWlxaisyMWk2QWlCNU5HbzBHcXo3WmliTFNjdEY0ajE1dDBMZC9PeXRWUlVSVS83UmE3UlBUTWFPMHRCUjJkblpQelBzeGRPUEdEZUZ4UUVDQVZkNWpRVUVCWEZ4Yy92YlhKU0lpSWlJaUlpSWlvb2VIZ1RrUm1iUm4xKys0R25kTE5LWjBjOGJMODBaWnFTSWlvb2NqSmlZRzMzenpEUUlEQTlHOGVYTU1HalRvZ2ErWm01dUxQWHYyb0cvZnZnZ01ERFE2UG52MmJPSHg1NTkvRHFsVWFqUytidDA2by9QVWFqVWlJeVBSdlh0MzlPclZTM1FzSVNFQkgzLzhNU1FTQ1JvMWFvUi8vL3Zmd25VdEZSMGREUmNYRjdScTFhcFc1MWxDbzlHZ3BLUUVoWVdGS0N3c1JFRkJBZkx6ODVHZm40Kzh2RHprNXVZaUlpTEM1T2NGQU11WEx4Y2VSMFpHUXFGUTFIdU5OVGwvL2p5MmI5K09tVE5uaWo0ZnJWYUw4dkp5bEphV29xeXNER1ZsWlNndUxoYitLeW9xRXQ1bjA2Wk5NWFRvVUl0ZXI3S3lFdVhsNWZlZmFNRGUzdDdralFScXRScHIxcXhCbXpadDBMRmpSM2g0ZUFBQWtwS1NzSDM3ZG1IZXdvVUw0ZURnWU5GcmJkcTBDZm41K1hCMGRNVHp6ejhQWjJkbmsvUFMwOU94ZWZObTRmbXNXYlBnNnVwYW03ZFZhMHVXTEFFQU9EazVZZUhDaFEvMXRZaUlpSWlJaUlpSTZQSEh3SnlJak55OGVRL2ZiUHRWTkNhUlNERHYxZEZ3ZHJic0g5S0ppQjRYRnk5ZVJGRlJFUzVkdW9TcXFpb0VCUVhoL2ZmZnI5VTFERVB2aElRRVJFWkdvcnk4SEZldlhzWC8vZC8vd2MzTjdZSHIxR3ExMkxScEV4SVRFNUdZbUlpWW1CaE1telpOQ0I4UEhUb2t6Sk5LcGRpOWUvZDlyeW1WU2pGbXpCZ0F1a0I0MDZaTkFJQkJnd1loSWlJQ0Vva0VjK2JNcVhQTkxWdTJSSk1tVGZENzc3K2pyS3dNV3EyMnh2bEpTVWxtQTNOektpb3FNRy9ldkRyWFdKMnBHeFVLQ3d2eDNYZmZvYmk0R051M2I0ZXpzelB1M2J1SDh2SnlWRlpXV256dDVPUmtEQmt5Qk5uWjJWaTBhSkhaZWMyYU5VT1hMbDJ3YmR1Mld0VytjdVZLazRIM3VYUG5jTzNhTlZ5N2RnMjdkKy9HQng5OEFLVlNpYkt5TXFTa3BBanpOQnFOUmErajFXb1JHeHNMdFZvTk96czdPRGs1bVoyYm1KaUlwS1FrQUxwQXYwRUQ4MXU2dlBQT084ak16TFNvQmtEM3MvcnBwNTlRV0ZnSUFCZzNiaHdBSURVMUZRRFlEWUNJaUlpSWlJaUlpQ3pDd0p5SVJDb3JxN0JxeFU1VVZJZ0RnRUZET3FOemx4Wldxb3FJNk9Hb3FxckM1Y3VYaGVjOWUvWjg0R3MyYmRvVW5wNmV1SHYzTGdvS0NyQjI3VnE4K2VhYmtNbGtEM1Rkb3FJaVpHUmtDTS9qNHVLd1lzVUtMRm15QlBIeDhhTDNrWktTSWdwQ3pURU16Qk1TRW9SQSsvRGh3MGhNVE1UTW1UTWZxR1lBY0hOelEybHBxVVZ6OVRYclY5b3JGQXBFUmtZK2NBMFBRcVBSWU9QR2pTZ29LQUFBakI4L0hqdDM3a1JKU1lsRjV6ZHExQWpPenM1d2NYRkJnd1lOVUZSVUJLMVdXMk00WFZWVlZTKzE2eDAvZmx4NEhCSVNBcVZTK1VEWHk4aklnRnF0QnFEN3Z0ZlVIdi9XcmIrNjFmajcrOWQ3Sy8yVEowOGlQVDBkd0YrQk9SRVJFUkVSRVJFUlVXMHdNQ2Npa2UxYmYwSHl6VFRSbUplWEcxNmNFVzZsaW9pSUhwNUxseTRKWWE2TGl3dmF0V3NuQ3BxbFVxblpjREU3Tzl2a3VJMk5EYVpObTRZUFAvd1FHbzBHZCs3Y3dkZGZmNDFCZ3daaC9mcjFSdlBmZmZkZGs5Y3hYSUc4ZE9sU09Eczc0Ly8rNy8vd3pUZmY0T1RKazVCSUpCZy9manpLeXNxd1pjc1dTOSt5aUdGYjh3a1RKcUI1OCtiWXNtVUwxR28xaW9xS1VGRlJJUngzY0hCQXYzNzlST2NmUFhwVStQekN3c0lnbDh0Rnh6MDlQZUhoNFFGYlcxczRPVG5CeGNVRnpzN091SExsaWpCbjVzeVpVQ3FWY0hWMXJaZFczWEs1WEJUSzZsdW1tM3JQcG81WDkvWFhYeU0rUGg0QTBLbFRKN1J0MnhZN2QrNEVvUHRadi9iYWE1REw1WkRMNVZBb0ZMQzN0OGVISDM0b2hMaW1mcjVsWldYM2ZSKzJ0cmF3dDdjWDFXbDRudUV4UFZOaGRIeDh2Q2kwRGdzTHUrOXI2NTA2ZFFxVmxaWG8wNmVQOE55d3ZUcWd1M0hEY0NzQlFOZHh3VlJuZ3F0WHJ4ck5CWUFWSzFiQXlja0puVHQzUmtGQkFTNWN1Q0I4cnd4dllqbDU4aVFBM1h2djJMR2p4ZStEaUlpSWlJaUlpSWlvSmd6TWlVZ1FkK1VXOXV3K0lScVRTcVdZLzgreHNMT1htem1MaU9qeHBRL2dBS0JmdjM2d3NiRVJIWGQzZDhleVpjdE1ubXNxK05QejgvTkQzNzU5Y2ZUb1VjaGtNdmo2K3FLOHZGd0lVUTJaR2pNM0xwUEpNSFhxVktoVUtwU1hsNk5GaXhaWXUzWXRjbk56QWVoVys3N3h4aHVRU0NUWXNXTUhmdm5sRndEQWM4ODlod0VEQmdEUXJUYld0L29lT0hDZzZQcWRPM2VHdDdjMzl1L2Zqd2tUSm9qYWV6czZPbUxVcUZIQzg2U2tKQnc0Y0FBQUVCb2FpdkhqeDV0OEgxcXRGbXZXckJHZWF6UWFVWmphdVhObmsrZlYxZEtsUzBVM09XUm5aK1B0dDk4V252LzN2LzhWaGVZWkdSbjQ5Ny8vYlhRZGpVYUQ3ZHUzQzk4UlYxZFhUSm8wU1RSSElwRWdLQ2lvMWpVMmJOaFFhUDIrWWNNR25EOS9Ib0R1TzJVWUJQZm8wVU40SEIwZGpTKy8vQklBb0ZLcHNIVHBVb3RlYTkrK2ZjTGp3TUJBdEdoaFdiZVkyTmhZYk4yNkZScU5Cb21KaVVidi9XR0lpSWdBb0d2anJnL01wMHlaSXR3SW9QOVp1TGk0WU9yVXFRKzlIaUlpSWlJaUlpSWllam93TUNjaUFFQlphVGsrWGJuVHFFWHNxTkU5MFRyWTN6cEZFUkU5Uk5uWjJZaUxpd09ndXpsSXY0cTJ2a1JFUkNBM054ZGp4b3lCU3FYQ2pSczM2dTNhUFh2MnhJNGRPL0RWVjE5aDBLQkJ5TXJLUW41K1BxWk9uUXFKUklMQ3drS2NPblZLbUgvMDZGRjA3dHdaTGk0dXlNcktna3dtZzUyZEhRWU5HaVM2YmtwS0NueDlmWVZXN0tiYWhwdTZVU0E2T2hyUjBkR2lNWDJvVzk4dHVQOHVKMDZjd08rLy93NUF0OXA3OXV6WmNIUjBGTTJwckt5czhjWUp3UGp6ZXY3NTU5Ry9mLzlhMTNQdTNEbmhjVWhJaUVYblhMMTZGUWtKQ2NMekVTTkdXSHpleG8wYmhaOS9kSFEwZkh4ODBMUnBVNFNHaGlJMk5oYmw1ZVdReStYbzBLR0QwZmtTaVFUaDRlRklTMHZEaFFzWEFPaCt4NFlNR1dMeSsxQzlNd0VSRVJFUkVSRVJFZEhmaVlFNUVRRUF2dHg0QUduM2NrUmpmdjRxVEpwaWVldFdJaUp6Q2dzTGhjY2FqUWJ2dmZkZXZWMTc4dVRKOFBQenEvVjVodzhmRmdKQmhVSUJaMmZuZXFzSkFPenM3RVFycVpzMmJTcXNLallNVVQvLy9ITkkveDk3OXg0WFZaMy9EL3gxNWdMRC9YNUhCUVNFQkx6bUJWTXJGUTAxODFLVzVWcXR0dW5hUlUxMzEyMHIyN0sxZnFaWmFtNTJ0VyszMVpSUzBVelR2T1FWTkVWUVVWQlJBUWVGNFg2Wk9iOC9hSTV6bUJrWWNCU1YxL1B4Mk1kanp1ZDh6dWQ4WmdiUzlYM2U3N2RDWVRadW5HdEtGRVhzM3IwYmE5ZXVSVmxaR1FSQndOaXhZL0hxcTYvaTNMbHpDQW9LUW1scEtaWXRXeWJyc1YxWVdJZ0ZDeGJnNmFlZnhwZ3hZekJzMkRCb3RWcG9OQnBwenE1ZHU3QnExU29NSFRvVW8wZVB0bHVnZTlteVpjakp5YkY2ZnZiczJiTGpkOTU1eHk3M3ZWNTkrL2JGNXMyYlVWUlVoQ2VlZUFJUkVSRll2MzU5czBxYTIwdHhjYkdzakwybElIVkRlcjBlMzN6empXd3NOamEyeWV2UzA5T3hjdVZLMU5YVlNXT0ppWWxJU2txQ0lBZ0lEQXpFL3YzN0FRQ2RPM2VHdjc4L1JGRkVRRUFBZXZYcUpWMHphdFFvZlBmZGQ5SnhWRlNVbEVGdWpiRmlRVmxaR1lENndIdHFhcXJadlBMeWNtemN1QkVxRmYrdkRCRVJFUkVSRVJFUlhULytLeE1SNGRDQkUvaHA4MEhabUVxbHhJeFpEME90NW44bWlPajZtUWJmQUVnOW9lM0JOREJzSzUxT0p5dkhiazNEY3Q3MklJcWk3TmpXd1BTWk0yZnc5ZGRmNDl5NWM3SzFEaHc0Z0FjZWVBREJ3Y0hZdW5VclVsTlRwUWNVTkJvTndzTENrSldWQmExV2k3ZmZmaHR4Y1hGSVRFeEVURXlNdE03NTgrZWxNdTJiTjI5R2ZuNCtwa3laWWxhaTNwU3ZyeStlZSs0NXMvRlhYMzFWZGx4V1ZnYWRUbWQxbmNiT3RjVGYvLzczUnM4Ly8venpOcTJqVnFzeGZ2eDRhTFZhOU8zYkY5dTNiOGVQUC80bzY2K3RVcWtzbG5OLy8vMzNvZFZxQVFEejVzMlRuWE4zZDdmcC9xYTJiZHNtUGR6aDZlbUo4UER3SnEvWnNtVUw4dlB6bTNXZlhidDJJU1VsUlZaWm9FK2ZQckt5Nk1lUEg1ZCtodVBqNC9IbGwxL0NZREFnUGo1ZUNwaGJ5cm8vY2VLRTFXeDhUMDlQTEZpd0FDa3BLYkp4VVJUTnhvRDZuNm1VbEJRNE9UbTE2UE1rSWlJaUlpSWlJaUl5eFVnWVVSdFhXbHFCOTVlc05RdmdQUGI0SUlSSEJMWFNyb2lJYnF3ZmZ2Z0J0YlcxVGM0ekdBd29LaXF5ZWQzOC9IeXpnTEdUa3hNV0wxNHNIYmMwWUo2VmxTVUxsanM2T3VMKysrK0hUcWZETysrOGc1eWNIT2oxZXVtOFdxM0dsQ2xURUJrWmlmZmVlMDhxQ1gvczJERWNPM1lNQU9EdDdZMUhIbmtFWGJ0MlJhOWV2YkIzNzE0QXdKRWpSL0RSUngvaDJXZWZ0Ym9maFVJQlYxZFhtL1ordTBwSVNBQlFYNnArelpvMUFPcXp2VTE3b0FjR0JrS3IxWm85RkdLTmFWOTRXMVJVVk9EWFgzK1Zqb3VMaXpGdDJqU3NXTEVDT3AwT2pvNk9zdjBZOS92amp6ODI2ejRBc0hidFd0bnhnQUVETUdIQ0JOblA2T0hEaHdIVWYvL0d6NGVJaUlpSWlJaUlpT2gyeG9BNVVSdjM0ZElmY1BWS3FXd3NKcVk5eG96cjMwbzdJcUsyd0o1WjI4MHR4NTZYbDRkZHUzYlo3ZjdOWlJwWWJTeUR1NkY3N3JrSEd6WnNRRjFkSFdKall6Rng0a1I0ZTN2ajdiZmZOdXVQSGhJU2drbVRKa21memF4WnM1Q1Nrb0p0MjdiSjdsOVpXWW5ZMkZnSWdvQW5uM3dTQUxCMzcxNG9sVW9rSlNVMXVwL0N3a0xNbWpXcnlYM1BtVE5IZHJ4dTNUcFptVzFMcGVldmg3dTd1MVRpSHFoLzZNRTBpOTNUMDFNMnYrSDVoc3JMeS9IaGh4K2lwcVlHQUhEdnZmZmk0RUY1VlpZbFM1YWdvS0RBNHZVTkg2Q3dWSmEvNGJuNCtIaE1uejRkQUxCcDB5WXBvOTNVTDcvOGdwU1VGQXdhTkVqV203eTJ0dGFzcEhwTGpCdzVFaU5HakpDTlZWVlY0ZWpSb3dEcVM2eGJhMk9Rbkp5TTNOeGNIRDkrSEVCOXBZUDc3Ny9mNnIyY25Kd0ExTC8vM2J0MzQ0c3Z2Z0FBakIwN1Z2WnphUHpNQWdJQzhQcnJyd01BYW1wcVpBK2hGQmNYTit0OUVoRVJFUkVSRVJFUk1XQk8xSWI5dXYwSWR1MDhLaHZUYUJ6dzRxeHhzbUFERVpHOTJkSkwrVWJSYXJWbVdkNm0ycmR2TDVYdDFtZzA2Tml4STRCcndicUdHZU9tVkNvVi9QejhBQUNYTDErV25iTVVJTlhyOVZiTFZKdU9Pem82WXNtU0pVaE1URVQ3OXUzUnYvKzFoNW9lZWVRUkxGaXdBRzV1Ym9pT2prYXZYcjJRa0pBZ3l3cFdxVlFZTzNZc0JnOGVqTDE3OStJOFQxUFBBQUFnQUVsRVFWVG8wYU00ZS9Zcyt2ZnZML1V4RndRQmt5Wk5RbDFkSFRwMTZvVEl5RWhaRnI0OWVwcGZ1WElGUC8vOHMyeXNvcUtpMlZuWGpaazdkeTY4dkx5azQ0Wmw5VjkvL1hWWlJuWmhZYUhGc3VwQWZURDJndzgra0w1TFIwZEhEQm8weUN4Z2ZxTVVGaFppNjlhdEZzK3RXN2NPVlZWVjJMSmxDd1lNR0FBUER3OEFRSFoyTmk1ZHVtVFQrcGFxSjZoVUtreWNPQkY5K3ZReE81ZVRreVA5VEpTV2x1S1RUejZSZnBmT256K1BUejc1QkFBd2J0dzQvUERERDlKMTRlSGhHRFZxbEUzN01XYnlDNEtBN3QyN04zbU5nNE1EbGkxYmhxS2lJaWdVQ3Rudm5URVFUMFJFUkVSRVJFUkUxQmdHekluYXFLSWlIVllzTnkvWCt1VFR3eEFVN05NS095SWl1ams2ZGVvRWhVSUJEdzhQWEwxNjFleDhkWFUxbGl4WkFxQStlNzA1MmZDK3ZyNTQ0NDAzQUZnT2tGK3Z4eDkvM09yYU9wME9CdzhldERtWSs4RUhINWc5SEtWUUtEQjU4bVFwT0c1YTRyMWhOcnhwbHErcHh0NzNGMTk4WVZZS2Y5NjhlZWpWcXhmR2pCbGpsNkM4dlZSVlZXSHAwcVd5N0gxUFQwKzR1TGhJUVdKTCs3V1VNZi9LSzYrWVphQWJQM3RSRkdYckNZSUFoVUlCVVJUeDFWZGZXYzBVdisrKys1Q2Ftb3JxNm1xc1g3OWUrdGtJRHcrSElBZ1FSUkVkT25UQTJiTm56YTZ0ckt6RTZ0V3J6U290ZUhsNTRkbG5uMFZZV0pqRmU1cjJOcjk0OFNJdVhyd29IUmNYRjJQZnZuMEFnQkVqUnVEMDZkUFN1WWlJQ0l2ck5iUm16UnFVbDVjREFMcDM3dzVmWDErTDh3b0tDakIxNmxUTW1UTUg0ZUhoY0hCd1FGNWVudG04K1BoNG0rNUxSRVJFUkVSRVJFUnRHd1BtUkcyUUtJcDRmL0gzS0N1VGwzanQzaU1hRHd6djNVcTdJaUs2T1p5Y25CQWFHb3FSSTBkaTZkS2xadWVycXFxazE1WktwbGRWVmVHVlYxNHhHMy9wcFpmZzd1NXU5YjRCQVFFQWdMS3lNaWtvcU5Gb3BNeGdBTEtncW5FK0FMTWUxZlppNmYzbDVlV2hYYnQyQUNBckJhNVdxMlh6OUhvOTh2UHpiYjdYMXExYmtabVphVFplWEZ5TW4zNzZDVnF0Rms4Ly9iVFpmWnBpR3NRRmdEZmZmRk1XeUc1NC9wLy8vR2VqNTQxMjdOaUJreWRQTm5wUFM1K2ZyUTlLTEYrK0hBRHcwVWNmU1E4NVBQUE1NMUpXOWZidDIyV2YxOTEzMzQwREJ3NUl4NE1IRDhiV3JWdFJVMU9EWGJ0MlljaVFJZkQzOTRkR28wRndjRERVYWpWR2p4Nk5SWXNXU2RlSW9vaTllL2RpN2RxMUtDa3BNZHZUckZtenBBb0oxOHMweTMzRGhnM1lzR0dEMWJsTGxpeUJvNk1qSmt5WWdMeThQSlNVbEdEczJMRm04enAyN0NnRjRnMEdnL1NnZ1dsZ1hSQUVlSGg0b0VlUEhuam9vWWZzOGw2SWlJaUlpSWlJaU9qT3hvQTVVUnVVdW5FLzB0Tk95Y1pjM1p6dzNJdWpXMmxIUkVRMzF5T1BQSUtvcUNpTDUweDdJRnNLZ0l1aWFMRmZ0V2sydGlYR2JPeWxTNWZpOTk5L0J3QU1IRGdRWThhTWtlYVlCbHN0Wlc5YjR1dnJhMU12ZEwxZUQ2MVcyK2ljb3FJaXZQSEdHd2dMQzhOOTk5Mkg0T0JnNlZ6RHN1bGFyZGFzUDdjMXAwNmR3dXJWcXkyZVU2dlZxSzJ0UlZwYUdrcEtTdkRYdi83VnBqV05Hbjd1cGFXbGpjNXY2cnhSWEZ3Y3Z2LytleWlWU3JON0dQdVpPemc0TkdPbnRzdkx5NU45WHA2ZW5oZzdkcXdzWU83cTZvb0JBd2JnNTU5L2hzRmd3UHIxNi9IMDAwOERBTHAwNllLQkF3ZWFmZDhmZi95eGJJMkdHcFl3UDNYcUZDb3FLaEFiR3dzSEJ3ZDA3dHpaTElOKzZ0U3BNQmdNc3I3ckFCcHRlMkNOcTZzclhuamhCZVRuNThQSHg3emF6Wnc1Y3l3K2tEQml4QWdNR3pZTVNxVVNLcFhxbHFwVVFFUkVSRVJFUkVSRXR6NEd6SW5hbUlzWGkvRDVKNXZNeHArZDlpQzh2YTFuUmhJUjNVbXNCY3VCK2w3TVJrMEZ3WnVydUxnWXg0NGRrNDV0TFZYZG1CZGVlQUgrL3Y3U2NXcHFxbFRHdTJmUG5nZ0tDZ0pnM3N2Ymt1enNiQUJBYm00dWpoOC9Mc3RzZDNOemE5SCs4dlB6c1h6NWNpa3JPeUVoUVhwZ0FBQ21USm1DRHovOEVBYURBV2ZPbkxHWWhkNFkweXg0ZXdvSkNZR3ZyeS91dmZkZVdmQmFGRVdwUW9DcnE2dlpkYVlaM1VadnZmVVdDZ3NMYmJwdmVYazVsaTlmTHBXdUZ3UUJUejc1cE1VKzcwbEpTZGkrZlR2cTZ1cXdmLzkrUFBEQUF3Z0tDc0tERHo0SVFSRE1BdWFEQncvR29VT0hwTy9DMmRrWkZSVVZWdmR5L1BoeGJOeTRFU3FWQ3AwN2Q4YTBhZE1hM2J2QllFQnhjVEVVQ2dXU2s1T3R6cnQ0OFNJT0h6NE1BUER6ODVOVkZjalB6NWRhSWpSbHdZSUZqWjZmTjI4ZUFnTURiVnFMaUlpSWlJaUlpSWphTGdiTWlkb1FnOEdBeFF2L2g2cXFHdG40UFFQaTBYOUFRaXZ0aW9qbzFwS1ZsU1c5enN6TXhOV3JWK0hsNVNXTk9UazVZZkhpeFMxYU95VWxSUXBXcWxRcXhNYkdYdDltR3lndUxzYTZkZXVrNHg0OWVqVHIrbE9ucmxVZmlZNk9scFhWTm40R0N4WXNRSDUrUG1KaVlnQUFjK2ZPUlZGUkVZRDYvdDE1ZVhtNGZQa3l1blhyQmdCWXVYS2xGR0JXcTlVWU4yNmNMR0RlcFVzWFRKbzBDWjk5OWhrbVRKaUFuajE3NHFPUFBySjV6NmFseFZVcWxWbVovWVlQQ2hqTGZ4c1ZGaGJpWC8vNmw4VzFIMzMwVWNUSHg4c0M1cVdscGRLREZON2UzamJ2MDFZWExseVFaY0VQSHo0Y3NiR3hxSzZ1TnB2cjRlR0J2bjM3WXVmT25SQkZFUnMzYnNTZi8veG5xeG5XWVdGaEdEcDBLSDcrK1dja0p5Y2pORFRVWWxzQ0k1MU9Cd0NvcTZ1RFZxdUZWcXRGVmxZV3lzdkxVVlpXaHRMU1VpbVRQQ01qQTlPbVRZTW9paGc3ZGl5R0R4K083T3hzNmVmRVNLdlY0dTIzM3daUS8zMU5tVEpGNnVkT1JFUkVSRVJFUkVUVUdoZ3dKMnBEMXZ6dlY1eklPaThiOC9aMng5UnBvMXBwUjBSRXQ1YUtpZ29jT1hKRU9xNnJxOE9xVmF0a3BhWnRZUXcwQXRkS1U0dWlLSlh5Qm9DdVhidmF2VGY1TDcvOElyMzI5UFNVc3N0dGRlTEVDZWwxZEhRMHZ2MzJXK25ZbUttN2F0VXFIRHQyRFBIeDhWSUpjS1BVMUZTa3BLUkFxVlRpYjMvN0c5cTNiNCt3c0RBcGEzL2t5SkVXZTJUMzZkTUg3ZHUzbDByQUc3T1RWYXFtLzZwNitmSmw2YlZwUDNoN2lJK1BOeHN6N2R0dVdyTGVhTWFNR1RhdnI5ZnJwV29BQUxCNzkyNG9GQXFFaG9haXBLUUU3ZHExdzRnUkl4cGRZK2pRb2RpOWV6ZGlZMlB4d0FNUE5IblA0Y09IbzErL2Z2RHo4ME5HUmthamM2OWN1U0s5OXZQelEyNXVMbGF0V21WeHJta3ZlRmRYVit6WXNRUGZmZmNkZ29PRE1XalFJUFRwMHdjVkZSVll0R2lSOUpERG1ERmowS0ZEQjlrNmpvNk9DQWdJc0xvbjAzWUlQajQramY2TTJQTHpRMFJFUkVSRVJFUkV4SDlGSW1vanpweStpRysrMmlZYkV3UUJ6NzA0R3E1dVRsYXVJaUpxVzdaczJTS1Z3blp4Y1VGNWVUa3lNakx3bi8vOFI1cGpMTW50NE9CZ3NWK3lUcWZEd29VTHBlT3FxaXA4OWRWWEdEOStQS1pNbVlMQXdFQ3NYNzhlZ3dZTk1ydS9yUUUrMDZ4ZFl4L3RuVHQzWXZQbXpkSjRjWEV4WG52dE5keDExMTJJaTR0RHUzYnRNR3JVdFFla0d2WTl2M0xsaWxRMjNNdkxDNTZlbnJLTTg5RFFVR3pkdWxVcUtTOElnbG1aOElTRUJLeGZ2eDUxZFhYNDZLT1A4TW9ycjZCSGp4N1l1WE1uSWlNak1XVElFS3Z2eVRUNGJMcFBRQjZNYlNnM04xZDY3ZXZyYTNXZU5hWUJhMXZrNU9SSXIxdGFVdi9BZ1FOWXZYbzFTa3BLWkwyK2paOXR0MjdkTUczYU5EZzRPRFRaajl2UHp3Ly8rdGUvTEFidkxWR3IxUllmV2dEcWYzYU5aZVlOQm9Pc1BVRkFRRUNqWmZuZDNOd1FFeE1ETHk4dmRPalFRU3FyZnZIaVJheGF0UW9wS1NuUWFEUlNtZmlFaEFTTHZ3T1JrWkY0L2ZYWHJkN0h0SWY1NU1tVDdkTFdnSWlJaUlpSWlJaUkyallHekluYWdOcmFPaXhldUJwMWRmSmV2RU1mdUJ2ZGUwUzMwcTZJaUc0dDU4K2Z4MDgvL1NRZGp4dzVFc2VQSDhmdnYvK09zMmZQU3VOVlZWV1lPWE9tZEt4UUtDQ0tJdno4L1BDUGYvd0RpeFl0a21VaEE4Q09IVHVRbFpXRisrKy9IM2ZmZlRmQ3c4TmxnVDVqMFBUOTk5K0h3V0NBWHE5SFJVVUY5SG85YW1wcVVGMWRMZXYxUEdQR0RJaWlpRXVYTHVIQWdRUFl2MzgvenAwN1ovYWU4dlB6a1orZmoyM2J0a0d0VnFOVHAwNklqNDlIUWtLQ1dSbHMwOTdxMGRIUlNFdExrOHFBYXpRYWxKV1ZTYVhKZlgxOThkUlRUNkc2dWxyV1F6d2tKQVREaHc5SFNrb0tDZ3NMc1c3ZE9vd1pNd2IrL3Y2WVBIa3lGQXBGbzhGdjA4K2pwcVpHZW9EQWRHOE5tV1pKMnhJMHJxbXB3Ymx6NTZEUmFDQUlndXc3dDRWeEw5Wks2cTlZc2NKczdKVlhYcEZsUmlzVUNoUVhGMXU5aDZPam84WCs2TmJZR2l4dlNLUFJ5STQvLy94ejlPN2RHd3FGQXBtWm1iTFM4Q0VoSVFnTURNUWpqendDTHk4dmVIdDd3OXZiRzMvNzI5OWdNQmdRRmhhR3laTW5TL05uejU2TjFOUlUvUGJiYjlEcjlkRHBkRkxsQllWQ2dURmp4c2p1WFZ4Y2pIZmZmYmRaKzErNWNxVk5ENWswRm9BbklpSWlJaUlpSWlKaXdKeW9EZmkvTDM3RzJiTUZzckdnWUI4ODllZW1TN2NTRWJVVjMzNzdyWlJ0N09ycWlzVEVSUFR1M1J2TGxpMlRaVm8zWkF3QWQrM2FGZFhWMWJLKzMyNXVibExRc2FDZ0FGOS8vWFdMOXViaTRvTEpreWZqeUpFajBPbDAwR3ExS0Nnb3NOalgydG5aR2ZmZWV5OHlNakprZ2Y3YTJsb2NPM1lNeDQ0ZHc5ZGZmNDEyN2RxaFc3ZHVHRDU4T0FESVN0RjM3TmdSR3pkdWxJNDdkKzRzOVY5WHE5WHc5dmJHbTIrK2lZcUtDbFJVVkFDNGxoMmZsSlNFMzM3N0RZV0ZoYmh5NVFvVUNnVm16NTROZDNmM1pyM25sMTkrV1ZiYTNraWxVa2xaOVZsWldiSkFkR1JrWkpQcktwVktMRisrWE9xcmJzckZ4YVhSYTh2THk2VXMvSVNFQkxPQU15RFBnTGJHMkEvZXdjRUJBUUVCQ0FnSVFHQmdvUFMveGtxUzIxTklTQWpVYXJWVVZTRTNOMWVXc1cra1VDZ1FIUjBORHc4UGkxbmhsdmo2K21MaXhJbElUazVHYW1vcTl1elpJL1YrTnhnTW1EOS9QcEtUazZVeThucTlYdlpkMnFLb3FLaFo4NG1JaUlpSWlJaUlpQ3hod0p6b0RwZHhMQmNwNjNiTHhoUUtCVjZjT1E0YWpVTXI3WXFJNk5ZemRlcFVmUGpoaHpoNThpUWVmUEJCcWIvNHJGbXpjT2pRSVJ3K2ZCaVhMbDFDU1VtSmxQMXRxa3VYTHZEeThrS25UcDJRbFpXRnFLZ29QUGZjYy9qMTExK3hZY01HV1NaMmMvWG8wUU1CQVFIWXVYT24yWDFOeGNYRjRiSEhIb092cnk5R2pSb0ZyVmFMdExRMEhEeDRVQlk4QitvejZvMzlvMnRxYW1UOXkyTmlZbkQxNmxXa3BxWUNBUHIxNjRld3NEQXNYNzRjZmZ2MmhWNnZ4Ly85My8vSjFqTUdxMVVxRlI1Ly9ISFUxZFVoTGk0T0FKb2RMQmNFQWJHeHNkaTNiNS9adWZqNGVLbE0rZG16WnlFSUFrUlJoRXFsd2wxMzNkWGsya3FsRW5GeGNSYlg3dG16WjZQWHVyaTRJQ29xQ3VucDZZMldsMjlLdTNidE1ILytmSGg3ZXpkWmN2MUcwbWcwU0U1T1JrcEtTcVB6Um80Y0tRWDVtOHZIeHdkUFBQRUVoZzRkaW5YcjF1SFFvVU1RUlJHMXRiVm0vY3VKaUlpSWlJaUlpSWhhQXdQbVJIZXd5c3BxdlBmdWFyUHl0NlBIOWtkTWJQdFcyaFVSMGEwak9Ua1pRSDFmWnhjWEY3end3Z3ZZc21VTEJnd1lJTTBSQkFFOWUvWTBDNmJxOVhvWURBWVlEQVlJZ2lCbFBmZnQyeGMxTlRXWVBuMDZIQjBkTVdUSUVQVHYzeCtIRHgvR3laTW5VVkJRZ05MUzBpWjdad3VDQUVFUW9GQW8wTDE3ZC9qNCtDQXhNUkU3ZCs2VXpRa0tDa0pjWEJ4NjkrNk4wTkJRMlJxK3ZyNUlTa3BDVWxJU3RGcXRWTDc5NHNXTFVLbFVHREZpQklENlRPY0ZDeFlnSXlNRHg0OGZSMEJBQUI1NjZDSDQrL3RqMTY1ZDZOeTVNd0JnNXN5WlVDZ1VVcUJhRUFTNHVMZ2dJaUlDNDhlUGwrNXIybU85cFRwMjdJaTB0RFFvRkFvNE9qckN5OHNMVVZGUlVrWThBQXdkT2hRZE8zYkVwNTkraWs2ZE9wbjFWQWZxZzhMOSt2V1RqcFZLSldKaVluRG8wQ0hwZS9QMDlFUkNRb0pzYlZQRzdIbTFXbzN4NDhkRG85Rlk3WjA5Yjk0OHM3SDMzMzlmNnQxdFhNZkh4OGUyRCtJR1MwNU9Sa2hJQ1BidjM0OHJWNjVJRDJRNE9qb2lJQ0FBdlhyMVFuVDA5YmR2OGZQenc1UXBVNUNVbElUdnYvOGU0ZUhoc2djY2ZIeDhMSmF6SnlJaUlpSWlJaUlpdXRFRTBkZzBrNGp1T0IrOHR4WmJmam9vR3dzUEQ4TC9XendWS3BXeWxYWkZSRzNSNHNXTGNlalFJZWw0MWFwVnJiaWJHNnVtcGdaNnZSNU9UazUyWDF1cjFXTDM3dDN3OXZaR1lHQWdRa0pDTEFhSm01S1hsNGZDd2tKMDc5Njl5Ym0xdGJWUzczUjd5YzdPbGw3YlVrYTlLVlZWVmREcjlVMldWTGNYVVJSbG1lRTFOVFZTSDNwalpRSlRUWjF2aXhwK2hrUkVSRVJFUkVSRVJQWWd0T0FmblpoaFRuU0hPckF2Q3o5dk9TUWJVNnRWbVBIU3d3eVdFeEhkUU1aTTh4dkJXR3I5ZW9XR2hwcGxvMXRqNzJBNVlKOGd1U2xMdmNSdnBJWi81MjdxTzcrUlB4TzNLd2JMaVlpSWlJaUlpSWpvVnFGbzdRMFFrZjNwZEJWWSt2NDZOQ3dnTWVHSlFlZ1FGdEJLdXlJaUlpSWlJaUlpSWlJaUlpSzZ0VEJnVG5RSFd2N0JPbHk5V2lvYnU2dHpCNHdlMjcrVmRrUkVSRVJFUkVSRVJFUkVSRVIwNjJIQW5PZ084OHUyZE96Wm5TRWJjM0p5eEFzeng3SDhLUkVSRVJFUkVSRVJFUkVSRVpFSkJzeUo3aURheXlYNDZNUDFadU5QVFg0QWdZSGVyYkFqSWlJaUlpSWlJaUlpSWlJaW9sdVhxclUzUUVUMklZb2lsaXhlZy9MeUt0bDRqN3M3WWVpd3UxdHBWMFEzeHorZStMVzF0M0JIZWV2TEFhMjlCU0lpSWlJaUlpSWlJaUtpbTRJWjVrUjNpQTNyOStMSTRkT3lNVGMzWnp6My9PaFcyaEVSRVJFUkVSRVJFUkVSRVJIUnJZMEJjNkk3d0lVOExiNzRkTE5zVEJBRVRKMCtDbDdlYnEyMEt5SWlJaUlpSWlJaUlpSWlJcUpiR3dQbVJMYzV2ZDZBUlF2L2grcnFXdGw0LzRFSjZIZFBYQ3Z0aW9pSWlJaUlpSWlJaUlpSWlPald4NEE1MFcxdTlYZmJjZXBrbm16TXg5Y0RmNWs2c3BWMlJFUkVSRVJFUkVSRVJFUkVSSFI3WU1DYzZEWjJPdnNDdnYxbXUyeE1FQVE4OThKb3VMbzZ0YzZtaUlpSWlJaUlpSWlJaUlpSWlHNFRESmdUM2FacWF1cXdhT0ZxNk92MHN2RUhodmRHdCs1UnJiUXJJaUlpSWlJaUlpSWlJaUlpb3RzSEErWkV0NmxWbjIzRytYT0ZzckhnRUY4OCtmU3dWdG9SRVJFUkVSRVJFUkVSRVJFUjBlMkZBWE9pMjlEUjM4L2d4eDkrazQwcGxRcThPSE1jSEIzVnJiUXJJaUlpSWlJaUlpSWlJaUlpb3RzTEErWkV0NW1LaW1vc1diUUdvaWpLeHNlTUc0Qk9NZTFhYVZkRVJFUkVSRVJFUkVSRVJFUkV0eDhHeklsdU15dFhyRWRoWWJGc0xLSmpNQjZiY0g4cjdZaUlpSWlJaUlpSWlJaUlpSWpvOXNTQU9kRnRaTzl2eDdGdGE3cHN6TUZCaFJtekhvWlNwV3lsWFJFUkVSRVJFUkVSRVJFUkVSSGRuaGd3SjdwTmxCU1hZOWtINjh4S3NUOCtjUWphZC9CdnBWMFJFUkVSRVJFUkVSRVJFUkVSM2I0WU1DZTZUU3o3WUIxS2lzdGxZNTNqd2pCcWRMOVcyaEVSRVJFUkVSRVJFUkVSRVJIUjdZMEJjNkxid05hZjA3RDN0K095TVdkblI3dzRjeHdFUVdpbFhSRVJFUkVSRVJFUkVSRVJFUkhkM2hnd0o3ckZGUllXWStWL041aU5QejBsR2Y0QlhxMndJeUlpSWlJaUlpSWlJaUlpSXFJN0F3UG1STGN3VVJTeFpORWFWSlJYeWNidjdoMkRJVWs5VzJsWFJFUkVSRVJFUkVSRVJFUkVSSGNHQnN5SmJtRS9wdXpCMGQvUHlNWThQRnd3L2ZuUnJiUWpJaUlpSWlJaUlpSWlJaUlpb2pzSEErWkV0Nmk4ODVleDZ2TXRzakZCRURCMStpaDRlcnEyMHE2SWlJaUlpSWlJaUlpSWlJaUk3aHdNbUJQZGd2UjZBOTc5Zi85RFRVMnRiUHplKzdxaWIyTG5WdG9WRVJFUkVSRVJFUkVSRVJFUjBaMkZBWE9pVzlDM1gvK0MwOWtYWkdOK2ZwNTQ1dGtScmJRaklpSWlJaUlpSWlJaUlpSWlvanNQQStaRXQ1aFRKL093K244N1pHT0NJT0M1RjhmQTJVWFRTcnNpSWlJaUlpSWlJaUlpSWlJaXV2TXdZRTUwQzZtcHFjWGloYXVocjlQTHhvZVA3SU11WFR1MjBxNklpSWlJaUlpSWlJaUlpSWlJN2t3TW1CUGRRajcvWkRQeThpN0x4a0pEL1REcHFhR3R0Q01pSWlJaUlpSWlJaUlpSWlLaU81ZXF0VGRBUlBXT0hENk5EZXYzeXNhVUtpVmVuRFVPRGc3cVZ0b1ZFZlVkRWd3dlh3MHlEeGZoN0VrZERIclI3dmZ3OEhIRWMyOTBoNHRiL2UvNmpoL1BZOU8zT1hhL0R6VlBaV1Vsbkp5Y1pHT2lLRUt2MTBPbHVuWC9DblhwMGlVY1BYcFVPazVLU3JMYjJwV1ZsU2dvS0lCS3BVSm9hR2l6cmpVWURQajExMThSRnhjSFgxOWZtNjlidlhxMTlIcmd3SUh3OC9OcjFuMnZWMTFkblUzZjk5V3JWL0hycjc5S3g2TkdqYnFSMnlJaUlpSWlJaUlpSWlJN3VYWC90WmVvRGFrb3I4S1N4V3NnaXZKQTNMaUhCeUlxdW5rQkNTS3lyOFNoSWZBTmRFTC80YUhJT253Rm4vKy9ZN0x6YWdjRk5NNHFPTG1vNE95cWhyT3JDaTd1RG5CMVY4UE4wd0Z1bmc3SXlTekducDh1V2x4ZjQ2ekNrN1BpcEdENWhad3liRm1UZTZQZkZnSFl0R2tUMXE1ZEN3QVlNV0lFUm80Y0taMjdjdVVLNXM2ZEMzOS9mMFJFUk9EaGh4OUdabVltMXE5Zmoram9hRXlZTU1GdSsxaTRjQ0VxS2lvQUFIUG16SUdqbzZOTjEyM2R1aFhlM3Q2SWpvNkdpNHVMTkg3dTNEbXNXYk5HT3JaSHdOeGdNT0RWVjE5RllXRWhBQ0FxS2dvdnZmU1N6ZGVmUFhzV1gzenhCZkx5OGhBUkVZSFpzMmREb2JDdDBOR1dMVnVrMXdrSkNWWUQ1clcxdFNndkwwZDVlVG5LeXNwUVZsYUd5TWhJZUhoNDJMeFBTejc5OUZPNHVibGgvUGp4RUFUQjZyeXJWNjlpNDhhTjByRXRBZk9xcWlxY1BIa1NDUWtKVGM2ZE9YT205UHJwcDU5R1hGeGNrOWNZVlZkWFkrblNwWWlMaTBQMzd0MmxCeFpPbno2TnI3NzZTcG8zYTlZc09EczcyN1RtcDU5K2lwS1NFcmk0dU9EUlJ4K0ZtNXVieFhrRkJRWDQvUFBQcGVObm5ua0ducDZlTnUrOUplYk5td2NBY0hWMXhheFpzMjdvdllpSWlJaUlpSWlJNlBiSGdEblJMZUMvSDY2SDluS0piQ3d5S2dUakg3dXZsWFpFUkFEUVBzb2R2b0hYTW95UEh5ckNnNU1pRWRQVkc0NU9Lamc2S2FGVVdnK2dHYm00cVMwR3pGM2MxWGhxZGp3QzIxOExkb2FFdStLTnovcmJ2TWZmOTE3RzF4OWsyanlmYkhQMDZGR0lvb2lDZ2dJNE96dERxVlRpZi8vN0g0cUxpNUdmbjQ5dTNib2hOamJXNHJXclY2OUdXbHBhbyt2UG56OWZlcDJYbHljRnpHMmwwK213ZXZWcUdBd0dDSUtBTVdQRzJEV1R2Q0dGUW9HWW1CZ3BZSjZUazRPYW1obzRPRGpZZEgxMWRUWHk4dklBQUdmT25NSEdqUnN4WXNTSTY5N1h3b1VMa1orZmo0cUtDdFRWMVptZG56QmhBbzRlUFNyTHVHL0tpaFVycE5kNzl1ekJ3WU1IQVFBbEpTWDQ4NS8vYkxmcUFyVzF0Vmk2ZENsT25qeUp2bjM3NHJISEhtdjBZWW55OG5McHRhWDMycGdEQnc3Z3hJa1RPSEhpQkw3Ly9udTg5ZFpiOFBMeVFsVlZsZlM5QVBVUFJ0aENGRVdrcDZlanVyb2FHbzBHcnE2dVZ1ZG1aMmZqOU9uVEFBQW5KNmRHSDJCNCtlV1hjZm55WmF2bkcxcXhZZ1UyYjk2TTB0SlNBTUM0Y2VNQUFCY3Yxdi8zMXQzZDNlYTFpSWlJaUlpSWlJaW83V0xBbktpVjdkbWRnZTIvSEphTk9UaW9NV1BXdzFBcWJjdStJNkliNCs2QmdkTHJ1bG9EanUyL0RCYzNGYno4Tk0xYUp5VGNGUXFsSUN2bkh0VEJGUk5mdkt2WmE5SE5zWC8vZnVsMWNuSXlOQm9OSmt5WWdHWExsa0VVUlh6NTVaZDQ5ZFZYTFFhTXk4cktVRlJVWlBPOVRJT1V0bVpkNzl1M1Q3cE9GRVdyd2Z2bWVPV1ZWeG85WDFsWktiMnVxNnZEdkhuem9GUXFHNzNtK2VlZmg2K3ZMNktqbzlHelowOHArTHhod3dZa0pDU2dmZnYyMTdWbnBWSUpuVTVuOWZ5Wk0yZXVhLzFkdTNaSnI5UFMwbEJkWFkzKy9mdmp3dzgvYlBMYXYvemxMeGJINTgyYmg4REFRR3pidGcwblQ1NEVBUHoyMjI4NGMrWU1ubjMyV1FRSEIxL1huaTB4TFJVZkh4OFBMeSt2NjFxdnNMQVExZFhWQUlDSWlJaEdNKy9QbmowcnZRNExDMnQwYmt2czNyMGJCUVVGQUs0RnpJbUlpSWlJaUlpSWlKcURBWE9pVmxSY1hJWVBsNmFZbFdLZitHUVNRdHZkM0I2dFJDVG41S0pDbDBSLzZmam92c3VvTEsvRDJaUFdnM05HK2VmS1VhYXJRVmxKTGNwME5TZ3Ryb0ZhclVDMVhnOUJBTzU1SUJSSkQ0ZEJwYjRXSEJYRlArNVJZVDF6MURmUUNSM3ZrcGN5dmxKWTFZSjNSNDNKejg5SGRuWTJBTURIeHdldXJxNDRjK1lNM056Y0VCb2Fpa3VYTGlFdUxnN256NStYZ244dUxpNElDQWhvMGYxTS93eXdKV0F1aXFJc0FOcStmWHUwYTlldVJmYzJaUXc2MmtxcjFUWTV4elFUZXN5WU1UaDgrRERxNnVwZ01CaXdmZnQyUkVaR1l0T21UVGJmODVOUFBwRTlwQkFWRlFXRlFnR05Sb1BLeWtycHMreldyUnU4dmIwUkZoWW1lL2loWGJ0MkZvUDBSNDhldFJoNGYvNzU1N0ZpeFFvY1AzNGNBSkNabVludzhIQ3ozdlpBL1lNUHhpQXlBSXR6Z0d2ZmNWSlNFcXFxcXBDYW1pcFZNMWk4ZURGS1Nrb3NYbWRxK2ZMbEZzYzdkdXlJT1hQbXlNYXlzckprUWV2Qmd3YzN1YjdSbmoxN1VGZFhod0VEQmtqSHB1WFZBZUQ0OGVObUR3Y3NYNzRjVTZkT05Wc3ZNelBUNG9NRUN4Y3VoS3VySzNyMjdBbWRUb2UwdERUcEFZMSsvZnBKODNidjNnMmcvclB0M3IyN3plK0RpSWlJaUlpSWlJaW9NUXlZRTdXaUQ1YXNSVWxKdVd3c1BpRUNJeC9zMjBvN0lpS2pQb09Db1hhNEZyejhiVXQ5aWQvenAwdng1ZUxqcUtxb1EzV2xIbFdWZGVnN0pCaUpRME9rdWUvTlBXUnhUWjhBSnp3NlBRYWg0ZWE5ZmdVQkNPdmtqbzFmNWVEM3ZZVXdmWTdHMlZXRkFjUGJvVVBVdGZMQ0JyMkluOWVjeFM4L25MdmV0OXJtL09jLy8wRk9UbzVzYlAzNjlWaS9majFXckZpQm4zNzZTUm92S2lyQ2dnVUx6TmJZdm4wN3RtL2ZMaDEzNmRJRjA2Wk5Bd0E4K2VTVGVQTEpKeHZkUTFsWm1jWGV5c1kxR25yenpUZWx2dE8vLy82N1ZCb2RxTzlaYmkyYkdiQ2U2UXdBa3laTlFtSmlZcU43dFJjZkh4L2NkOTk5T0hUb0VCNTY2Q0gwNnRVTFc3WnNhVmFnL3VyVnE3TGoxMTU3RFJNblRnUUF6SjA3Vjhyc2YvYlpaNlU1cGdIekxsMjZ5SHJWRzczOTl0c1dBK1lhalFiVHAwL0h5cFVya1phV2hva1RKeUl4TWRIaUdtZk9uSkg5ckN4ZXZMalI5eUlJQWthTkdvV2dvQ0I4OXRsbkVFVVJreVpOd3BJbFN4cTlycm5XcjE4dnZlN1lzU002ZGVwazAzWHA2ZWxZdFdvVkRBWURzck96OGZqamo5dDFYNVk4OU5CREFPckx1QnNENWhNblRwUWVUREVHek4zZDNmR25QLzNwaHUrSGlJaUlpSWlJaUlqYUJnYk1pVnJKbHA4TzRzQytMTm1ZczRzR3o4OFlhL2R5cFVUVVBBNGFKZm85RUNJYk8zKzZ2a2R1WGEwQkdRZmxtYlhWVlhxYjFpMjVVbzNhcW12bHQ0LzhWb2c5UDEzRXczL3BCTjlBSjdoN09lTFJ2OGJnM2dmYllWZHFIdkxQbDZQSGdFRDBHQkFBQjhkcnBhOEw4c3F4NXFPVDBwN3N6VkptNlBWcTJLTTdNOU4rZmRjN2RPZ0FaMmRudTZ5bDFXcXhkKzlldTZ4bFQ2WjlzemRzMkhCRDdtSGF1MXNVUmV6WnN3ZHIxNjVGLy83OU1XclVLSXZYVkZWVjRkLy8vamZDd3NJd2JOaXdKalBkUjQ0Y2lWR2pSa0d0VnR0bHo3YVdzTDhlU3FVU1U2Wk13ZEdqUjlHbFN4Y0FqVXcvZXFnQUFDQUFTVVJCVkQrRVlHUnB6dFNwVTlHMWExZlpXSzlldmVEbTVvYUNnZ0owN3R6WmFxVUMwd2NMUEQwOUxmWTc5L0h4a1IxblptYmkxS2xUMHJHbFFMOGxtWm1aV0xseXBWVDJmOSsrZlFnSkNVRkVSQVI2OSs2TjlQUjBxWWQ5dDI3ZHpLNFhCQUhKeWNuSXo4OUhXbG9hZ1BydmF1alFvUmIvam1PcHRRRVJFUkVSRVJFUkVkSE53b0E1VVNzb0tMaUtUejdhYURZKytabmg4UGYzdEhBRkVkMU0vWk5ENGVKbW40Q2VxYnBhQTc1OEx3TVRaM1RHN3MwWGNHeC9mZUQ5ZzMrbDRZRkhJOURyL2lBSUFoRFl6Z1hqbmpIUEFpM1QxZUtYbEhQWSsvTkZXVDkwZXlzcks3dGhheHZObnovZmJtdk5uVHUzV1QyOFBUdzg0T1BqZzhyS1NpbVE3K1RrQkdkblo2eGJ0dzU2L2JVSElPYk9uU3U3MXJodkp5Y256Smd4UXhwdmJzQmVFQVFwQ0c1YXR0dzBNRzQ2YnV3VmZ1REFBVmw1N1J0bDdkcTEyTHg1TXdCZzQ4YU44UFB6czVpSi91MjMzMEtyMVVLcjFlTGd3WU40L1BISHBmTGRsalFNOGlZbEpTRXBLUWtYTDE1RWJtNnV4WHVZQnA1bnpacUY2T2hvNmZpOTk5NlRzc3BOczgrTi9kajc5cFZYYkRGV0VyQ1ZWcXRGVmxZV0VoTVRwV0E1WUxuY3VpMGwyVTE3dm91aWlJTUhENkpIang2SWpZMlZmb1pmZi8xMWkzc3gvUndlZSt3eHM4QjdRM3E5SHQ5ODg0MXN6SmJmay9UMGRLeGN1VkwyODVlWW1JaWtwQ1FJZ29EQXdFQXBhNzl6NTg3dzkvZUhLSW9JQ0FoQXIxNjlwR3RHalJxRjc3NzdUanFPaW9xU01zaXQyYml4L3U5R3h2OEdDWUtBMU5SVXMzbmw1ZVhZdUhHajdQZUZpSWlJaUlpSWlJaW9wZml2VEVRM21TaUtlTy9kMWFpb3FKYU45K2w3RndZTlpqOU9vdGJtNmF2QndCSFgzdy9hbW9xeU9xejQ5eEdvSFJRSUNIVkJRS2d6QXR1N3dDZEFBMzJkUWRiWHZDRjlyUUVSc1I1dzgzREFWVzBWU290clVLNnJSWFZWSGNwMHRTalgxZDZ3ZmQ5SmpCbjBtelp0d3RxMWF3RUFnd1lOUWxSVUZCWXRXaVNiMjZGREI0dHJLQlFLaStmUzB0S3dldlZxbS9heGRPbFMxTlRVNExubm5nTlFIMkExTGVNOVo4NGNxWisxVXFsRVJVV0ZMQURwN3U2TzExNTd6U3c3OThDQkE3SSsweDk4OElIVlBaZ0djRTBsSnljakl5TURlWGw1QUlBdnYvd1MzdDdlaUltSmtlWWNQbndZZS9ic2tZN2o0dUp3enozM21LMmwxV3J4NnF1dlduei9RSDJaN2ErLy9ocDZ2UjVlWGw3TmV2amg4dVhMdUh6NXN0bTRNUnU3dExUbFZSZ3lNakx3My8vK0YxVlZWZGk4ZVRQR2pSdUhMbDI2WU9iTW1UWmx0bHVhOCttbm55SStQaDVQUGZVVXZ2NzZhK3pZc1FQYnRtM0Q1TW1UemJMRHI5ZVdMVnVRbjUvZnJHdDI3ZHFGbEpRVUtiTWNBUHIwNlNNcmkzNzgrSEdwVjN4OGZEeSsvUEpMR0F3R3hNZkhTd0Z6UzluMUowNmNzSnFaNytucGlRVUxGaUFsSlVVMkxvcWkyUmhRSDFCUFNVbUJrNU1UM04zZHpjNFRFUkVSRVJFUkVSRTFCd1BtUkRmWnVyVzdrSEVzVnpibTRlbUNhZE1iejdvaW9tdXFxL1E0ZTFLSDNLd1M1Sndvc2V2YW81K09rdlV1dDZmNDNuN29ueHdLRDI5SHVIazZvTEh1Q3hWbHRkRFhpWER6dkJZTTlmQnhoSWVQZVJsbUFQaDJlUllPN3k2MGVPNVdaQnA0dlY3MktzZHVLYmhvTGVBb2lxTHNuS3VySzF4ZFhWRlZWU1ZsUE50Q05HbFczekJiMWpSb3FWUXE4YzAzMzhqNmJELzQ0SU53Y1hFeFc3TmhFTHdsNWMrTnZidm56NThQblU0SFVSUng2dFFwNlhzckxpN0dGMTk4SWMwUER3L0hYLzd5RjR0QllvUEJJTXRXTmlXS0luYnYzbzNhMnZxSFBUNysrR084L1BMTDhQUzBYN1dWenAwN3R5aW8yckZqUjRTR2hpSTdPeHVGaFlWWXRtd1p4b3daZy9MeWNwdXV0emF2c3JJUzJkbloyTGx6SjRENjN1ZHZ2dmttbm5ubUdjVEV4Q0F0TFUxV0h0K1M1Y3VYV3h3M1hwZVhsNGNmZi96UnBuMmFNajVBWWpSZ3dBQk1tREJCVmtiOThPSERBT29mQ0VoSVNHajJQWWlJaUlpSWlJaUlpRzQxREpnVDNVUm56eGJncTFVL3k4WUVRY0JmbnhzTkQwL3pvQWNSMVNzdnJjWFprenJrWkJVak4wdUhpK2ZLYmtoSjhxRDJMb2hPOExKNmZ0SkxjWWpwNnQza09tOTlhYmtrOVZ2UDdjWDRxVEZRcXN3ajVhSUk1SjhydzduVHBjaEtMMEx1Q1IxcXF2VUlEWGREcDY3ZUNJL3hRR2lFbThWZ2ZtbEpEWTd1TmMreWJhbFZxMWJaYlMyanhZc1g0OUNoUTlMeFAvLzVUN3ZmNDNyRng4ZGo0OGFOVWxZM0FJdVowVUI5VDNiVGM4bkp5VmI3ZkRlbXBxWkdldDB3c04wd1lPN241eWNkQndVRm9WKy9mczIrWDFOZWZQRkZWRlpXbW8wYkRJWkd5NW5uNU9SSW1mSkdIVHQyeEp3NWN4cTlueUFJbURScEV2Nzk3MytqdHJZV3BhV2xXTGx5cGMxWjNHKzg4UWFBK3I3dVAvendnelRlVk1EWkZocU5CaSs4OEFLV0xWdUd6TXhNQkFVRlllREFnUmc2ZE9oMXJ3MEFNMmZPeElvVksxQmFXb3J5OG5KOCtPR0gwdnU1SHJXMXRXWWwxVnRpNU1pUkdERmloR3lzcXFvS1I0OGVCVkJmWXQzTnpjM2l0Y25KeWNqTnpjWHg0OGNCMUgrVzk5OS92OVY3R2N2WHIxaXhBcnQzNzVZZXhoZzdkaXlTa3BLa2VjWU05WUNBQUtsMGZVMU5qZXpCaytMaTRtYTlUeUlpSWlJaUlpSWlJZ2JNaVc0U2ZaMGVpeGV1UmsyTi9CK3c3eC9VRGIzNzJGNStscWd0S0xsU2pkd1RKY2pKS2tIdWlSSVVYcWlBZU9OYWRrc0tMbFNncGtvUEI0MFN0VFVHdTJlYTY2N1c0UGQ5bDlHbGp4K0tDcXRRbUZlT0M3bGx1SkJUaW5QWnBmQVBkc2JVMTdxaTkvMUJBSUNGTHgzQXVXd2R6bVhYWnhVcmxRTDhncDBSRU9vQy94Qm5lUG5XWjV4bnBsMkIvZ2IyTkc4THRtM2JocDkrK2dsUFBQRUV2dnJxSzFSVlZiVm9uY1RFUkNRbUprSVVSYnowMGt0U0wrWnAwNmJKZW1BYm1RYk1HNVpXTncyWXExUXEzSFBQUGZqeHh4OGhpaUtlZU9JSm13TEt0d0ovZjMrc1dMRUNPcDBPczJmUE5qc2ZFQkNBa1NOSDR2dnZ2d2NBbkRwMUN1dlhyOGVERHo1bzAvcWlLTXBLd3pka3JReTROYWFsOFIwY0hEQjkrblI4OXRsbkdEbHlKRFFhVFl2V05GcStmTG4wdlVWRlJXSHUzTGw0Ly8zM1VWUlVoR25UcHNIVjFSVWFqUVlCQVFFdFdoOEFzck96Y2VuU0padm1XcXFHb0ZLcE1ISGlSUFRwMDhmc1hFNU9qbFFOb0xTMEZKOTg4b2tVckQ1Ly9qdysrZVFUQU1DNGNlTmtEekNFaDRmYjlFQkpVVkVSMXF4WkE2RCtZWXJ1M1p0dVZlUGc0SUJseTVhaHFLZ0lDb1ZDVnFMZlVoOTVJaUlpSWlJaUlpS2loaGd3SjdwSnZ2NXFHODZjdmlnYjgvZjN4T1MvakxCeUJWSGJvYzJ2bEFYSXIxNnV1aWtCOG9ZTWVoRTVKMG9RbmVDTm4vNlhnK0dQZDdUN1BkWjljZ3ByL252Q1lvRGJML2hhY01kZ0VIRlZLdy9hNnZVaThzK1hJLys4YlNXaHlad29pc2pJeUVCNmVqclMwOU9sOFlxS0NyaTR1S0IzNzk3NDl0dHZwZkdHbWNyR1FLbUxpd3ZlZmZkZHEvZTVjT0dDRkN4M2RIUkVaR1FrOXUvZmo3UzBORHo1NUpOUzROVTRCNEEwWnFUWDZ3RmM2NFh0N3U2TytQaDQrUHI2SWpJeTB1YWdyYlY1L2ZyMXc1Lys5Q2VyMTExUDBCWkFzM3B5RHhreUJJY09IY0xaczJjQlFBcksydUxvMGFQUWFyV3lzVTgvL1JRREJneEF4NDdYL3p1c1Vxa3dlZkxrNjE3SEVtOXZiOHllUFJ1RmhZVUlDd3NEQU54MTExMVM5blJMaEllSFF4QUVpS0tJRGgwNlNKK3BxY3JLU3F4ZXZScTdkdTJTalh0NWVlSFpaNStWOXRLUTZVTWNGeTlleE1XTDEvNWVVMXhjakgzNzlnRUFSb3dZZ2RPblQwdm5JaUlpYk5yN21qVnJwRkwyM2J0M2g2K3ZyOFY1QlFVRm1EcDFLdWJNbVlQdzhIQTRPRGdnTHkvUGJGNThmTHhOOXlVaUlpSWlJaUlpb3JhTkFYT2ltK0JFMW5sOHYvcFgyWmdnQ0hoaDVqZzRPMXZ1UjB4MHB4SkZvT0I4T1hKT2xFZzl5RXVMYTVxKzBBSkJBSHdEblhENWtua0o2Wlk2azFtQ292eEtuRDV1M2h2OTgvOTN6T0kxU1ErSDRiNVI3YVhqZnp6eHE4VjVBUERvWDJQZ0cyUzU1N2F6cS95UDVSZmU2dG5rZmkva2xPTGJaVmxOenFONm9pamkvZmZmdDNpdVllL3Y2MkVzUlEzVUIrMTI3ZG9sWlZCSFJrWmk4T0RCQU9UbG94djJJemNHekUzM2xaeWNqSkNRRUx2dHN5SFRqUGRYWG5uRnJLLzZqYUpRS0RCeDRrVE1uejhmbzBhTndyQmh3MnkrTmpVMTFXeHM3OTY5U0V0THc3UnAwOHhLMTlmVjFVbUJYUUJtNXh0bSt0ZlcxbUw1OHVXNCsrNjcwYVZMRnpnN3kzOS8zM25ublViM1p5bXIzdFNSSTBlUW1abUovdjM3SXpJeUVvSWc0SlZYWG1uMEdrdU1RWGFOUm9QZzRHQ28xV3FNSGowYWl4WXRrdWFJb29pOWUvZGk3ZHExc3RZRFJyTm16WktWL3I4ZXBsbnVHelpzd0lZTkc2ek9YYkprQ1J3ZEhURmh3Z1RrNWVXaHBLUUVZOGVPTlp2WHNXTkhLUkJ2TUJpazdIYlR3TG9nQ1BEdzhFQ1BIajN3MEVNUDJlVzlFQkVSRVJFUkVSSFJuWTBCYzZJYnJMcTZGb3ZmWFEyOTNpQWJIemtxRVhIeDRhMjBLNktieDZBWGNTRzNUQXFPbnoxWmdvcXlsdlhXVlNnRUJMUnpRWGlNQjhJN2VTQ3NrenRjUFJ3YURWQTMxOUY5bDFGYVhBTy9ZTXRCN2V2bDdlOEV2NkNteXdRckZJSk44NG9LN1Bld1FGdWdVQ2lnVnF2Tk1waGpZbUx3OE1NUG04M1B6OCszdUk0b2lySnpycTZ1Y0hWMWxZNS8vLzEzNlhXUEhqMFFFUkdCdFd2WFFoUkZiTnUyRGZmZmZ6OFVDZ1VLQ3d1bGVSNGVIcko3R0FQbXBrRnJhNW0vOWxCUlVTSExhcjlad1hLamR1M2E0Wi8vL0NkQ1EwT2xzYVpLNHg4K2ZCaG56cHdCQU5uM0tnZ0NhbXBxc0hUcFVzeVlNVU9XYVY1V1ZpWUxtRGVXWlE4QVo4K2VSVVpHQmpJeU1oQVlHSWg1OCtiSnpyLzk5dHUydlVFcmpodzVndlQwZE96YnR3OGpSb3pBeUpFalVWQlFjRjFyZHVuU0JRTUhEalRMdlAvNDQ0OXg0TUFCcTljMUxHRis2dFFwVkZSVUlEWTJGZzRPRHVqY3ViTloxWVdwVTZmQ1lEQWdQajRlMDZkUGw4YkZGcFFKY1hWMXhRc3Z2SUQ4L0h5TEZRcm16Smxqc1dMQ2lCRWpNR3pZTUNpVlNxaFVLZ2lDME94N0V4RVJFUkVSRVJGUjI4V0FPZEVOOXRuSHFiaDRRZjRQMXUzYSsyUGlwS1JXMmhIUmpWVmJZOEQ1MHpya250QWhKNnNFNTdKMXFLblN0Mmd0cFVwQVNMZ2J3bU04RU5iSkEySFI3dEE0MzlnL3VxNWVibG52NnRaU1dXWjc2V3FxcDlGbzRPWGxCU2NuSjZsY2RXUmtwQ3hRYS9UcXE2OWFYS09pb2tKMkxqazVXZXJSWEZwYUttWEJhalFheE1mSFE2MVdJeVltQnBtWm1TZ3FLc0xodzRmUnZYdDNuRDkvWGxyRE5MUFhHTGdHckdlK2YvREJCeGJIRHh3NGdNOC8vN3pKZVEzWE5RMnVOZ3plM3l6T3pzNm9xcXFDbzZNakRBWURmdm5sRjluNWh0bmZ4bjdYRVJFUktDa3BrWHB5VDVvMENaOS8vamtDQXdPUm5aMk5ZOGV1Vlljd3phSUhnSlNVRk5ueDRNR0RaZG4rdWJtNTBtdExwY1ZOZTJZM2wxNnZSMlptcG5UY3VYUG5GcTlsNnNFSEg0UWdDR1lCODhHREIrUFFvVU5TYVhWbloyZFVWRlJZWGVmNDhlUFl1SEVqVkNvVk9uZnVqR25UcGpWNlg0UEJnT0xpWWlnVUNpUW5KMXVkZC9IaVJSdytmQmhBL2MrOVdxMld6dVhuNTJQSmtpVk52a2NBV0xCZ1FhUG41ODJiaDhEQVFKdldJaUlpSWlJaUlpS2l0b3NCYzZJYktEM3RGRkkzN3BlTktWVkt6SmcxRGc0Ty9QV2pPME4xcFI2NUowdWtIdVFYY3NwUVYydG8ra0lMSEJ5VmFOZnhqd0I1akFmYVI3cEQ3YUN3ODQ1YjErSy9IelFiVXlnRi9IVmVOd1NIMVdjb1YxWFVZZjcwdmFpdE1mOGNCUUY0ODRzQk1DWlFWcGEzTEZ1L0xmdjczLzhPWDE5ZmJOcTB5V0ovNSt1MWYvOStLU0Radlh0M0tSallxMWN2S1RpNmRldFdkT3ZXRFNkT25KQ3U2OUNoZy9UYU5BUGVXc0RjTk1ob3F1RjhhL01hTWczZUJ3Y0gyM1NOdmIzNzdydFNBTnJZaDl0SW9WREEzOTlmTnQvWDF4ZUZoWVhvMjdjdk5tM2FKSTMzN2RzWENvVUNNVEV4V0xwMGFhUGY4OGFORzJYSGZmdjJsUVhNVFh0eFIwVkZtVjNmTU9PNm9jWjZ6Wjg4ZVZMS292ZjA5RVI0dUhubG1lWExsMHQ5N0cxZDIxcUdkVmhZR0lZT0hZcWZmLzRaeWNuSkNBME54ZEtsUzYzdVQ2ZlRBYWd2WTYvVmFxSFZhcEdWbFlYeThuS1VsWldodExSVStvNHlNakl3YmRvMGlLS0lzV1BIWXZqdzRjak96a1pNVEl4c1RhMVdLMlhscTFRcVRKa3l4ZXI3SXlJaUlpSWlJaUlpdWhrWXNTTzZRY3JLS3ZIK2Uydk5TcEtPZi9SZWRJeThjZjFuaVc2MGNsMXRmWEQ4andCNS9ybHlHQXpOTDcwTEFCcG5GY0tpM2FVTThwQUlOeWlWYmF1VXJpQUFvNStLa29MbEFMQjM2eVdMd1hJQWNIUlN3VFFXVnNHQWViT1o5anR1U3NOZ3FERkE2ZUxpZ25mZmZkZHN2bDZ2bDJWRjE5YldZc09HRGFpdHJaWDFLOC9PenNaUFAvMGtqYWxVS2tSR1JzcXVNN3BacGRGTmcvZVdBcmZYeS9nUWdlbHh3MEJwYkd5c0ZEQnYrT2RuejU0OXpmcUhkK25TQmJtNXVlalZxNWNzWUE0QXZYdjN0c3UrVFFQbXB0K1IwY3N2djl6aXRVMUw5M2Z0MnZXbWxCSWZQbnc0K3ZYckJ6OC9QMlJrWkRRNjk4cVZLOUpyUHo4LzVPYm1ZdFdxVlJibm1uNi9ycTZ1MkxGakI3Nzc3anNFQndkajBLQkI2Tk9uRHlvcUtyQm8wU0twZi9xWU1XTmtENG9BZ0tPakl3SUNBcXp1eWJSY3ZZK1BUNk8vSHplN3JRQVJFUkVSRVJFUkVkMmUrSzlJUkRmSWl1VS9va2hiSWh1TGlnN0Z1RWZ1YlowTkViVlFTVkUxY3JLdVpaQmZ2bFNCRnJTbUJRQzRlamdnckpPNzFJTThzTDByMm5LcldXZFhGY1pPNllTN2VsenIxVnRjVkkzdEtlZXNYdVB0cjVFZE04UDgxbkwwNkZGWmllN0cra1d2WGJ0V2V0MjVjMmM0T2pwS3g1V1YxM3JUbXdiOXFxdXJtOXhEWFozOFo2S3BhNHpsejAzTGx0dXJOTGpSa1NOSHNIcjFhdG5ZL1Buek1XellNSFR1M0ZucW5SMFJFWUZmZi8xVk5zL1oyUms5ZXZTdzJHTStKaVlHSlNVbDBHZzBadWVNNXM2ZEt6c3VLeXZEckZtenBPUEdNc1FMQ3d1bDRLNjd1N3RaaGp2UThwTHNvaWdpUFQxZE91N2F0V3VMMW1rdXRWb3RLLzl2U3FmVHdkVzEvdUVkZzhFZ3F6b1FFQkFBTnpjM3ErdTZ1YmtoSmlZR1hsNWU2TkNoZzFSVy9lTEZpMWkxYWhWU1VsS2cwV2lrTXZFSkNRa1lOR2lRMlRxUmtaRjQvZlhYcmQ3SE5LdCs4dVRKRnN2a0V4RVJFUkVSRVJFUk5RY0Q1a1Ezd0s2ZFI3Rnp4Kyt5TVVkSE5XYk1laGhLSmN1TzBxMU5tMTlaSHlEUHFzOGlMOVpXdFRoQTd1V25RVmduRHltRDNDL0l5YjZidmNuYVI3cGo2bXROQjdYZStuS0EyZGgvbnQrSGtpdjFnVXNIUnlYdXZpOFE5NDFxRHhlM2ErV3lhNnIwK0wvRngxRmRwVWR3bUNzcXkrdFFXVjZIbW1vOUlOWi9uc1BHeXpOL3J4UldncHFucnE0T0twVktsajFyamJXUzErWGw1Ykp6S3BVS1M1Y3VSV3hzYkpOOW9ZMU1NNmk3ZCsrTzlQUjBPRGc0UUJSRjdONjlXenBuR2d4Ky92bm5tMXkzb2FhdVdiaHdJVTZkT29YeThuSUE5Um40OWd4Q1hycDBDY3VXTFpPT0ZRcUZGSXo5NktPUElBZ0MzTnpjcEtDNWo0OFBsRXFsOUQ5QkVKQ1RrNFAvL09jL0VFVVJlcjBlQm9NQmVyMGVzMmZQeHBBaFEreTIxNGF5c3JLazE1YXl5NEhHQSs0R2d3RlRwMDYxZU83czJiTzRldlVxZ1BxSEZpeVZld2RnOVhwN2FQaWd3ZWVmZjQ3ZXZYdERvVkFnTXpNVHBhV2wwcm1Ra0JBRUJnYmlrVWNlZ1plWEY3eTl2ZUh0N1kyLy9lMXZNQmdNQ0FzTHcrVEprNlg1czJmUFJtcHFLbjc3N1RmbzlYcm9kRHFweEx0Q29jQ1lNV05rOXk0dUxyWll0YUV4SzFldXRDbUx2TEVBUEJFUkVSRVJFUkVSRVFQbVJIWjI5VW9wUGx6Nmcxa3AyVDg5TlJRaG9iYVhBU2E2R1VRUnlEOWZqcHlzWXVTZTBDRTNxd1NsSlRVdFdrc1FBTDhnWjRUOWtUMGVGdU1CVHgvSHBpOXNRMExEM2RCblNERGlldm5DVVNQdk0xMnVxOFdxUlJuSXk2a1BVRDMwVkJUYWRiU2V6UW5VOTQvUHlTeHBkQTZaKy9qamo1R2VubTdXSDlzZUhCMGRrWmlZaVAzNzl5TTBOQlNlbnA1d2MzT0RxNnNyM04zZDRlYm1ocEtTRXF4YXRVb3FZUjBTRW9LRWhBVE1uRG5UN004T0FQRHc4TERMM2hxemMrZE82ZlhBZ1FQdHVuWlFVQkNDZ29KdzZkSWxlSGw1NGZubm44ZjMzMytQbzBlUEFxaC9jTUEwbUdxcmlJZ0krUGo0TkRxbnNmN2hqYzBaTUdBQUhuLzhjWnNDNXFacWEydFJVRkFBQndjSHFOVnFuRHAxU2pxblZDcGxQMmVtMVFmdXV1dXVWaWtmSGhJU0FyVmFMYlVBeU0zTlJXNXVydGs4aFVLQjZPaG9lSGg0V013S3Q4VFgxeGNUSjA1RWNuSXlVbE5Uc1dmUEh1ajFlZ0QxRHhMTW56OGZ5Y25KZU9DQkJ3RFV0ek13TGJkdWk2S2lvbWJOSnlJaUlpSWlJaUlpc29RQmN5STdlMy9KV3BTV3lqTUx1M1R0aU9FaityVFNqb2l1MGV0RlhNZ3BsYkxIejU3VXRiaWt0MEloSUxDOUM4Sk5Nc2hkM05WTlg5aUc2WXFyRVJubmFSWXN6MHdyd3JwUHM2RzdlcTEwOXVtTTRrWUQ1cUlJclB2c0ZLcXI5RGRzdjNlcTZPaG9wS1dseWNhQ2c0TXR6cDAwYVpKTmE1b0dRa2VQSG0yeGZEaFFIeHgrNTUxM1pQMmVIMzc0WVRnN095TTBORlJXQXR2bzdydnZ0bWtQMTJQSWtDSEl6TXlFazVPVDNRUG1RSDAvOFIwN2R1Q2xsMTZDcjY4dnBrK2ZqdlQwZEJ3OGVCQVhMbHhBYVdrcDZ1cnFZREFZWlA5cmFzMGJ5V0F3SURNelV6cTJsZ0Z1U2hBRXZQUE9PNmlxcWpJNzEvRDZRNGNPU2EvajQrT3RybWxyUCsrVzBHZzBTRTVPUmtwS1NxUHpSbzRjQ1M4dnJ4YmR3OGZIQjA4ODhRU0dEaDJLZGV2VzRkQ2hReEJGRWJXMXRXYjl5NG1JaUlpSWlJaUlpRm9EQStaRWRyUjUwd0VjT25CQ051Ymlvc0h6TDQ2RjBKWWJOVk9ycWEweDRIeTJEamwvQk1qUFo1ZldsL2R1QVpWYWdaQndWeWw3UEN6YUE0NU95cVl2dkUwWjlBYVVOY2kyUDVldHd6K2UrTlhLRmJiNTR0ME1USDIxSzVRcUJVNGR2WUlkNi9OdzVuaXgyYnp6cDNVdzZFVW9sUFgvN1JCRm9MWmFEMTF4RFM3a2xHSFA1Z3M0bDkyOGpGeXFGeDRlRGc4UER5Z1VDamc0T0tCTGx5NVcrMGNuSmlZMmUvM0dNb1VGUWNDTUdUT3djZU5HYk5xMENmZmNjdzlpWTJNQjFHZE1uejkvSGlxVkNocU5CajQrUGhnNGNDQjY5ZW9sWGI5dzRjSm03NmNwTGk0dWlJMk54V09QUFlhNnVqcFpMM1Y3NmRPbkQ3cDM3dzVmMzJ1VlZycDE2NFp1M2JvMWVwMHhjRzRzdzI1NmJPeTFiZVRzN0d3V3FPN1hyMStMOWhzWkdRbUR3WUR4NDhmajJMRmp5TTdPUm1ob2FKUFhxVlFxeE1URTRQRGh3OUtZbzZNaklpTWo4Zmpqajh2bXpwMDdGMWxaV2NqSXlFQmNYSnpzbkdtUDhkZGVlODFxQllTWFgzNjVPVy9Mb3VUa1pJU0VoR0QvL3YyNGN1V0tsQVh1Nk9pSWdJQUE5T3JWQzlIUjBkZDlIejgvUDB5Wk1nVkpTVW40L3Z2dkVSNGVqcnZ1dWtzNjcrUGowMmg1ZXlJaUlpSWlJaUlpb2h0RkVDM1YvcnpGVFp3NHNiVzNRRVMzbVZXclZyWDJGbTZLcW9vNm5EMnBRODZKK2g3a2VUbWwwTmUxN0QvekRvNUt0STl5UjFnbmQ0VEhlS0JkUjNlb0hleFR0dHJlcmplSWZiTzFqM1JIY1ZHMUxLUGNHa0VBQklVQWcvN20vWEZ0cVFmNzlWcThlTEVzbzdhdC9FNDI1dno1OHdnS0NwSUM3TWEva3JYbUExYWlLUElCTHd1YTg3blUxZFZCcjlkRG9WQkFwVkx4ODdTQ1AydEVSRVJFUkVSRVJIUWpDQzM0UnlkbW1CTVIzY2JLZExYSVBWR0NuS3dTNUo0b1FmNjVjaGdNTFF1c09ybW9FTmFwdnJSNmVJd0hnc05jb1ZReW1IRWpOQ2N6WEJRQjhTWUd5K25tYWRldW5lejRWZ2dlM2dwN3VCVTE1M05ScVZTdDBvLzhkc09mTlNJaUlpSWlJaUlpdWxYd1gvT0lpRzRqeGRvcTVKelFTUUZ5N2FVS3RMUk9pSnVuZzFSZVBieVRCd0xhdVlEeEN5SWlJaUlpSWlJaUlpSWlha3NZTUNjaXVvVmR2bGdoWlpEbm5OQ2hXRnZWOUVVV0NBTGc2YXRCK0IvQjhiQVlEL2dHT3RsNXQwUkVSRVJFUkVSRVJFUkVSTGNYQnN5SmlHNFJvZ2hjT2xzbUs3RmVwcXR0MFZxQ0FQZ0ZPeU04NWxxSmRROXZSenZ2bUlpSWlJaUlpSWlJaUlpSTZQYkdnRGtSVVN2UjE0bkl5eWxGYmxZSmNrNlU0T3hKSGFvcTZscTBsa0lwSUtpOWl4UWdEK3ZrQVJjM3RaMTNURVJFUkVSRVJFUkVSRVJFZEdkaHdKeUk2Q2FwclRIZzNDa2RjdjdJSUQrZnJVTnRqYUZGYTZuVUNvUkd1UDFSWHQwZEhhSTk0S2hSMm5uSFJFUkVSRVJFUkVSRVJFUkVkellHekltSWJwQ3FpanJrbnFnUGtPZG1sZUJDYmluMGRXS0wxbkxRS05FaDBoMWhmL1FnYnhmcEJwVmFZZWNkRXhFUkVSRVJFUkVSRVJFUnRTME1tQk1SMlVscFNRMXlzMHJxZytSWnhTaklxNERCMExJQXViT3JHaDJpM2FVUzZ5RmhybEFvQlR2dm1JaUlpSWlJaUlpSWlJaUlxRzFqd0p5SXFJV3VYcTZTc3NkenNrcFFWRkFKc1dYeGNiaDdPU0NzazRjVUlBOElkWUhBK0RnUkVSRVJFUkVSRVJFUkVkRU54WUE1RVpHTkNpOVdJQ2VyQkxsLzlDQXZLYXB1MFRxQ0FIajdPeUdzMDdVTWNwOEFKenZ2bG9pSWlJaUlpSWlJaUlpSWlKckNnRGtSa1FVR2c0ajhjK1hJeVNxcHp5SS9VWUp5WFcyTDFoSUV3RC9FUlFxT2g4ZTR3OTNMMGM0N0ppSWlJaUlpSWlJaUlpSWlvdVppd0p5SUNJQytUa1RlbVZJcGd6ejNaQW1xSy9VdFdrdWhGQkRjd2RXa3hMbzduRjNWZHQ0eEVSRVJFUkVSRVJFUkVSRVJYUzhHekltb1RhcXAxdVBjS2QwZkFYSWR6cC9Xb2JiRzBLSzFWR29GMm5WMGt3TGtIYUxjNGFCUjJubkhSRVJFUkVSRVJFUkVSRVJFWkc4TW1CTlJtMUJSVm9lekovOG9yNTVWZ291NVpkRHJ4UmF0NWFoUm9rTzB1eFFnRDQxd2cwcXRzUE9PaVlpSWlJaUlpSWlJaUlpSTZFWmp3SnlJMm9RM3B1NkIyTEw0T0Z6YzFPZ1E3VjVmWGozR0E4RWRYS0ZRQ1BiZElCRVJFUkVSRVJFUkVSRVJFZDEwREpnVFVadlFuR0M1dTVlajFIczhQTVlUL2lIT0VCZ2ZKeUlpSWlJaUlpSWlJaUlpdXVNd1lFNUViWm9nQU43K1RuOEV5T3RMckh2N2ExcDdXMFJFUkVSRVJFUkVSRVQwLzltNzcvQ29xdlFQNE4rWlNTTWh2UmNnSVpBRVEwSVJJZEtWSGtCVXFoVEZSVUJZVnhURVJZcFNWRkRYQlYwUVVCUVFMSFNDbUlBQzBvc2hCQkpJQ0NTUVFFaFBTSzlUZm45azUvNW1jbThta3dhNGZEL1BzOC9Pbkh2dXVXY21nelBQZmMvN0hpS2lCNEFCY3lKNnJNaGtnS3VYbFY2QTNOck83R0ZQaTRpSWlJaUlpSWlJaUlpSWlCNENCc3lKNkxIUVo3Z1hmUHh0MGNiUEZwWXQrWjgrSWlJaUlpSWlJaUlpSWlJaVlzQ2NpQjRUb1MrMWZkaFRJQ0lpSWlJaUlpSWlJaUlpb2tlTS9HRlBnSWlJaUlpSWlJaUlpSWlJaUlpSTZHRmdoamtSRWYzbHJkemU5MkZQZ1lpSWlJaUlpSWlJaUlpSS9vS1lZVTVFUkVSRVJFUkVSRVJFUkVSRVJJOGxCc3lKaUlpSWlJaUlpSWlJaUlpSWlPaXh4SUE1RVJFUkVSRVJFUkVSRVJFUkVSRTlsaGd3SnlJaUlpSWlJaUlpSWlJaUlpS2l4eElENWtSRVJFUkVSRVJFUkVSRVJFUkU5Rmhpd0p5SWlJaUlpSWlJaUlpSWlJaUlpQjVMREpnVEVSRVJFUkVSRVJFUkVSRVJFZEZqeWVSaFQ0Q0lpSWlJbWs1WldSa3lNek5oWW1JQ0x5K3ZoejJkQnlZM054ZkZ4Y1ZvM2JvMVpESlpyZjBLQ2dxZ1ZDb0JBQXFGQW5aMmRuV09YVjVlam9TRS9OOW5uQUFBSUFCSlJFRlVCSFRvMEFGbVptWk5OdWVhVkNvVmtwS1NZR1ZsQlNzcksxaGJXME9oVURUYjlZaUlpSWlJaUlpSWlJZ0JjeUlpSXFKNkN3c0xFeDZIaElUQTFkWDFJYzZtbWxxdHhnY2ZmSUNzckN3QVFQdjI3ZkhPTys4ODVGbUpuVHQzRG5mdTNFSEhqaDNoNStjSFUxTlRxRlFxckZ1M1R1anpqMy84UXdoNlYxUlVZT1BHamNLeE45OThVM0xjdzRjUDQ4U0pFN0N6czhQVXFWUFJvVU1IVVorc3JDd3NXN1pNQ0pnUEdEQUE0OGFOcTNQT1Y2NWN3WGZmZlFkVFUxTU1IVG9VSTBhTUFBQ2NPblVLbVptWlJyLzJnUU1IR2d6UUh6cDBDQWNPSEFBQW1KcWFZdm55NVhCd2NEQjYvTnBVVkZSZzNicDE2Tml4STdwMjdRb25KeWNBUUZKU0VuNzg4VWVoMzd4NTgyQnBhV25VbUpzM2IwWkJRUUdzckt3d1ljSUVXRnRiUy9iTHpNekUxcTFiaGVjelpzd3dhcEZDWXl4YnRnd0EwTEpsUzh5Yk42OVpyMFZFUkVSRVJFUkVSSDk5REpnYjBMdDNiMWhiV3lNNk9ob1pHUmtQZXpvR2RlclVDWk1uVDBaeGNURktTa3BRWEZ5TTR1SmlYTHg0RWRldlgzOWc4K2pldlR1NmRldUdNMmZPNE9yVnExQ3BWQS9zMmpYSlpESzBidDBhS1NrcERSNURMcGZEdzhNRHZyNithTnUyTGRxMmJZdWpSNC9pK1BIalRUZFJBMTU1NVJYNCsvdWpzTEFRUlVWRktDb3FRa3BLQ2s2Y09DSFpYeWFUWWNTSUVUaDM3aHh5Y25JZXlCeUppUDZLVnE5ZVhhL3Z4NDgvL2hpT2pvN0M4L0R3Y09HeGo0K1BLR0Nla1pHQkR6NzRvTkh6MUEwVTEwVXVseU1nSUVBSW1OKytmUnVWbFpYMXpvaWVPWE5tdmZyWDlPYWJieUl3TUxEVzQ2ZFBuMFppWWlLT0hUc205RldyMWJoMjdaclFSNlBSQ0FGemxVcWxkMHhLWldVbC92enpUK0d4ajQrUFpMOGRPM1lJd1hJQU9ILytQQVlPSEZoblVQckNoUXNBZ0txcUtyMng2L3M3cTIvZnZyVWVTMHBLd3NHREI0WG5UazVPQm45dkJBVUZvWDM3OWtaZE56SXlFZ2tKQ1VoSVNNRGV2WHV4Y3VWSzJOdmJvN3k4SEttcHFVSS90VnB0MUhnYWpRYlIwZEdvcUtpQWhZVUZXclpzV1d2ZnhNUkVKQ1VsQVFCYXRHZ0JXMXZiV3ZzdVhyd1kyZG5aUnMwQnFQNzNjZmp3WVJRVkZRRUF4b3daQXdCSVMwc0RBTmpZMkJnOUZoRVJFUkVSRVJFUlBiNFlNRGZnaFJkZWdJdUxDeVpPbklpTWpBeGN2bndaZS9ic1FYbDVPUURBMHRJU3pzN09UWFk5YlNuUitySzB0TVMwYWROZ2IyK3YxMTVaV2FsM1EvOUJlTzY1NTlDbVRSczgvZlRUS0NvcXd2bno1M0g4K0hIY3VYUG5nYzREQU1hTkc0Zmh3NGZqd0lFRDJMdDNyOUUzZ1hWMTc5NGRmLy83My9YYU9uZnUzS2lBdVorZkg4YU9IWXU4dkR6Y3YzOGZlWGw1eU16TXhKVXJWMFI5ZzRPRDRlTGlvdGQyL1BoeHlZQzVYQzdIYTYrOWhqNTkraUEwTkJSZmZmVVZZbU5qalo2WFRDWXplTU83dVdsdmRoTVJVZTNlZi85OWc4Zkx5c3FFeDBxbEVzdVdMYXV6cFBlYmI3NHBaQnczdDRLQ0FpRjRhbWxwaVlDQWdDWVo5ODgvL3hSZSs4Q0JBMkZoWVNIcWMvYnNXVnk5ZWxXdnJhU2tCTjk4OHczbXpwMExVMU5UeWJIejgvTVJIeDhQQVBEdzhNQVRUenpSNEhsYVdWbEp0dWZtNW1MRGhnMTZ2MVhTMDlPUm5wNWU2MWd0VzdZME9tQis4dVJKNFhGUVVKRG9OMk45WldWbG9hS2lBZ0RRdG0xYmd5WHdkUmN1ZW50N0cremJFR2ZPbkJHeS9MVUJjeUlpSWlJaUlpSWlvdnBnd0x3V2ZuNStlb0ZLTnpjMytQdjdDOEZ5QU9qUW9RUGVldXV0SnJ2bTExOS9qVk9uVHRYN3ZNbVRKMHZlK0R4dzRBRHk4dkthWW1wRzZkaXhJOXEwYVNNOHQ3YTJ4cUJCZzVDWW1LZ1hNUC8wMDAvaDd1N2VKTmVjTW1XS1pQdUFBUU9FY3FtalJvMkN2NzgvdnZycUs5eS9mNzllNDhmR3hrS3RWa011bHd0dEhUcDBnRXdtZzBhamFkQ2N1M1RwSWdvUVhMbHlSUlF3dDdhMkZnWExBZURtelp1aU5oTVRFOHllUFJ0UFBmVVVnT3FiNk8rODh3NTI3TmhoOUtJSlIwZEhyRjY5MnRpWDBlUnErMXNTRVRVSEt5c3JnOW1uS3BVS0pTVWxUWFk5WTB1MnExUXFneFZDNmxQK0c0QlIxVVowTTY1cnNyT3pnN201ZVoxakdEdXZpeGN2Q3QrZlhicDBhWkw5dVRVYURZNGVQUXFnT2dqL3pEUFBJQ0lpQWtGQlFjSWU3cG1abWZqNTU1K0ZjM3IwNklFclY2Nmd2THdjdDI3ZHd0ZGZmNDFaczJicGZkOXJuVGx6Umdoa0R4czJEQ3FWQ2lZbTFUK2gzMzc3N1RybjkvZS8veDFLcFJJeW1Rd3RXclFRSGMvTHk4UHExYXRSV0ZoWXI5ZHRiT0Q1K3ZYcmVrSHJnUU1IR24yTnMyZlBRcWxVQ3BueFo4K2UxU3V2RGdCeGNYR2lxZ1RyMTYvSHJGbXpST1BGeDhkTFZqRDQvUFBQMGJKbFMzVHIxZzJGaFlXNGRPbVNzQUNpVjY5ZVFyOHpaODRBcU01VTc5cTFxOUd2ZzRpSWlJaUlpSWlJeUJBR3pHc2hWVEp6Ly83OXpYck5odHlZNzlHakIvcjA2U041Yk15WU1mWE90TGwyN1JwV3JWcFY3M2tBRUFMVXVwS1NrbkR1M0xrR2pkZFFYYnAwd2NzdnY2elhGaEFRZ0E4Ly9CRC8rYzkvNmxVNnRhU2tCSW1KaWZEejh4UGFMQzB0NGVYbGhidDM3elpvZmxKbGF1UGk0a1J0N2RxMWt6dy9NVEZSMU5hbFN4Y2hXSzRsbDh2eDBrc3Z3ZFBURTk5OTk5MURMWTlQUlBTb21URmpoc0hqZCsvZXhZY2ZmdGhrMTF1K2ZMbFIvYkt5c3JCa3laSW11MjVqalI4L3ZzN0FaRlZWRmQ1NDR3Mmp4anQ3OXF6dytPbW5ueGIySGErNUNHM3g0c1hDNDVvVlloWXVYQWlndWt3K1VMM29URnVDZThpUUlZaVBqOGYrL2Z1eGYvOStkT3JVQ1ZPbVRNSGF0V3VGakdoZlgxOU1uVG9Wc2JHeFdMOStQVFFhRFdKaVlyQisvWHE4OXRwcmVnc0VsRXFsa0ozdDV1YUdidDI2NFp0dnZvRlNxY1RJa1NQaDRlRmhjRkdDV3EwV0ZpUllXRmlJQXZLcHFhbFl1M2F0c0tCUExwZGoxcXhaQ0E0T0ZvMjFmZnQyWVdHbGk0c0xRa0pDYXIydUx0MHk3NzYrdnZEMzl6ZnF2T2pvYUd6YnRnMXF0UnFKaVltWU5HbVNVZWMxeHZQUFB3K2crcmVPTm1BK1pjb1VZWEdBTm1CdVkyTWorcTFIUkVSRVJFUkVSRVRVVUF5WVM3Q3dzRUNQSGozMDJ1N2N1WVBvNk9obXZXNTl5N0czYTlldTBmdU1OaFUvUHo5UklGaWowV0Q3OXUwTnpzUnVxSXlNREtTbnA4UFQwMU92M2NiR0Jnc1dMTUJQUC8yRXc0Y1BZOXUyYlEyK2h2WW1mVjF1Mzc2dFZ6N1gydG9hM3Q3ZW9uNVNlN1BxQnVtMWlvdUxKY3V6UmtaR1lzdVdMWGpsbFZkRUdXZDkrL2FGazVNVDFxeFpvMWVxbDRqb1lmcm9vNCthYkt6Smt5ZnJWVGg1RkRYMCt6by9QeDkyZG5iQ2M5MDl6VFVhRGM2ZVBZdDkrL2FoVDU4K0dEVnFsT1FZNWVYbFdMRmlCYnk5dlRGMDZGQzBhdFdxUVhOcHJGdTNiZ243WmR2YTJxSjkrL2FJalkxRmJtNnVxSzlVbTlReGxVcUZmZnYyQWFqK25uL21tV2Z3MldlZkNjZURnNE94ZHUxYVlWOTNXMXRiVEo4K0hYSzVISjA2ZGNLRUNSUHcwMDgvQVFCaVltTHc2YWVmWXZyMDZYQnpjd01BbkR0M0R2bjUrUUNxSzliY3YzOGZseTlmaGxxdFJreE1ERjU0NFFYaCtuV3h0TFRVZTM3aHdnWDg4TU1QUWlCZkpwTmg2dFNwa3NIeVgzNzVSUWlXMjlqWVlNNmNPYkMydHE3em12SHg4WHFWYVVhT0hHblVYT1BqNDdGcDB5WmhzY0tGQ3hmZzZlbUp0bTNib2tlUEhvaU9qa1psWlNYTXpNelFwVXNYMGZreW1ReWhvYUhJeU1qQXBVdVhBRlF2QmhneVpJaGtacnlabVpsUjh5SWlJaUlpSWlJaUltb09ESmhMNk4yN3QyanZ5N0N3c0dZUC9OWW53OXpKeVFsdnYvMTJyZnR0UG1qang0OFh0WjArZlZveUc3cTVwYWVuNDRNUFBzQnJyNzBteXI1U0tCU1lQSG55QXcvaWEzWHQybFYwbzdpb3FFaHlqM2VwZlYwVEV4TnJuZnZSbzBkUlhsNk9HVE5taURMWVhGMWRZV1ZseFlBNUVUMHk2bFB0b3k2bHBhWDFQaWMvUHg4clY2NnM5ZmlqVXBWank1WXR5TTdPUmtoSWlDall1Vy9mUGh3K2ZCZ0FFQjRlRG1kblovVHMyVk0weG80ZE81Q1RrNE9jbkJ4Y3ZIZ1JreVpOa3F5a0kyWEhqaDFOVm1IbnlKRWp3bU9wUGNZYklpSWlBaGtaR1FDcXYrdDI3ZG9sVklDeHNiSEJIMy84SVFUcHpjM044Y1liYitodFk5Ty9mMzlVVmxaaXo1NDlBS296dmovODhFTk1tVElGblRwMUVyS3oyN1p0aThEQVFPemJ0MDhJSWpzN082Tmp4NDVHQjh4MTl5K1hLbTJ1MFdqdzNYZmY0YnZ2dmpNNFRtRmhJUll0V3FUWHRtTEZDdEUyTGlxVlNxOE1QVkM5clV4ZG9xT2pzV25USnIxUy9UMTc5c1Rnd1lNaGs4bmc1dWFHUC8vOEUwQjExUndYRnhkb05CcTR1cnFpZS9mdXdqbWpSbzNDenAwN2hlZnQyN2NYTXNocm85MUdScnVJVkNhVElTSWlRdFN2cEtRRTRlSGhRbWw4SWlJaUlpSWlJaUtpeHVCZHBocGtNaGtHRFJxazEzYnYzajFFUmthSzlxMk9pb3BxOEw3TFV2dDRHeHN3ZDNCd3dMdnZ2bXR3NzlVSHFYUG56cUpzNk5MU1V1ellzVU95LzhHREI5R3laVXVqeC9meThwSXNPeDhWRlZYck9SVVZGVmkzYmgzdTNMbURzV1BINmdXcGs1T1RjZUxFaVlleVozYTNidDFFYmJHeHNhSWd1SVdGQlh4OGZFUjlwZll2MTNYbXpCbFVWVlZoOXV6WndyNndlWGw1K1Bqamo0M2F4MVpLYzd4UG16ZHY1azF1SW5xb0Nnb0toTXpoQitINTU1ODNlczlwWGNlUEg4ZjkrL2VSa0pBZ0NwaUhob2JpMnJWclFrQjQrL2J0Y0hCdzBGdHdkZm55WmIweTZCMDdka1R2M3IyTnZuNVR2VWU2bWNhNlhuenhSYno0NG91aXN1N3IxNjhYRm4rVmxwYnE3Uld1bTJXdis1N2V2SGxUNzNzeU9EZ1lwMCtmMXV1N2FkTW15Zm5KNVhJaEVGNVZWUVVIQndmY3ZuMWJlUDIzYnQzQ20yKytxWGZPbURGajRPWGxwVGVmbXBLVGs0V0ZHYm9aNWwyN2RzWGV2WHRSVkZSVTY3bU45ZnZ2dnd1TENZeDErdlJwaElXRjZaWEJEd2tKMFN1TEhoY1hKL3h1Q1FvS3d2YnQyNkZXcXhFVUZDUUV6S1VxS2lRa0pOUmFhY0hPemc2ZmZQSUp3c0xDOU5vMUdvMm9EYWdPcUllRmhhRkZpeGFQek85aElpSWlJaUlpSWlMNjYyTEVxb2JnNEdCNGVIam90ZTNZc1FNYWpRWWhJU0VZTVdJRXdzUERjZUhDaFVabG45VXN5d2tZVjVMZHpjME5DeFlzZ0tPam8raFlSa1lHdnZycUs5RmVueldabTV2akgvLzRoMTZKVnkzdDNwREdNakV4d1VzdnZTUnEzN1ZyRndvS0NnQUFjK2ZPUlc1dUxnNGNPSUQ3OSs4TGU0RWF3OGZIUjdKOGFGcGFHalpzMkZEbitiLzg4Z3N5TWpMdyt1dXZ3OHpNRExtNXVmajg4OCtGOHFjUGtrS2hrTnkvM05IUkVaTW5UOVpyczdXMUZRTGV1dHExYXlmcUt5VTFOVlVvVDN6bnpoME1IanhZMU9mY3VYTklTa295ZHZwRVJJMmlXejVhSnBQaHZmZmVhN0t4RzFLT3ZUa0RsUUJFaTRKYXRXcUZqaDA3MW11TXlNaElZVzlycVVWVUZoWVdlT09OTi9EeHh4K2pzTEFRR28wR04yL2VGQUxtK2ZuNStQNzc3NFgrUGo0K21EbHpwcWdLeVlQUVhKVjZPbmZ1akFNSERvamFXN1ZxaFVtVEp1SDY5ZXZJejgrSFVxbEVlWGs1eXN2TERZNW5ZV0dCVnExYW9YMzc5bENwVkxDMHRKU3NZT0RrNUlUMTY5ZlhhNjdYcjE4WEFzWWJOMjdFMEtGREVSRVJvZmY3YjhDQUFYcm5IRDE2VkhqY3ExY3Z2Y3g4M1dNMXBhYW00cGRmZnFuWC9BQ0lzdVg3OXUyTGlSTW42aTFNdUh6NU1vRHFSUVpTNWVPSmlJaUlpSWlJaUlqK2FoZ3dyNkZtcWNqWTJGaGg3L0xRMEZDMGFkTUdzMmJOd3JoeDQzRDQ4R0VVRlJVMXlUN2lsWldWZXFVdnBiUnUzUnIvL09jL0pUTnB5c3JLc0hyMWFxU2xwUmtjUXlhVFljNmNPWkxCOHJDd01HRi9UR09OR0RGQ3RNRGd4bzBid2szY3A1NTZTdGpic2wrL2Z2ajk5OTl4OE9CQm93SVYzYnAxdyt1dnZ3NXpjM085OXVMaVlxeGV2YnJPbTk1YWtaR1JLQ2dvd0t4WnMvRDU1NThMMldMYU1xdTYxOVB1V1JvWEY0ZGJ0MjRaSE5mYTJocjkrdlVUdFplV2x1TFlzV01BcXJPN3RlUnl1V1FKZlg5L2YvajcreHYxV3FUMkNhMUw1ODZkSmR0VFVsSVlNQ2VpQjBZM2dDeVR5WXdxRGQyY2RJT1UydXpXcG1Sblp3ZHpjM05oZ2RiYXRXdmg0T0JnZEhXTnNySXlGQllXQ3MvYnQyOHZQSDdycmJja3Q5aFFxOVU0ZVBDZzZQdE42L2J0Mi9qSFAvNmgxK2JyNjR0MzMzMVhyODFReG5SREpDUWtTR2FYTndWUFQwKzgvLzc3c0xDd3dHZWZmU1lzTUJnNWNpVGtjamxlZlBGRjJOblo0ZE5QUHpWcXZQZmVlMDhJa0NzVUNvd2RPeFlsSlNVb0xTMFZ5b1ZyRnd2KzV6Ly9hZFRjKy9YckIyOXZiNzA5MThlTkc2ZlhSemNvUG5Ma1NMMXk4clVGekt1cXFrUWwxUnRpNU1pUkdERmloRjViZVhrNVltTmpBVlIvSm12YlJ6MDBOQlRKeWNtSWk0c0RVTDBRNGRsbm42MzFXaTFhdEFCUS9kazdjK2FNc05CajlPalJlb3YrdEwrNVhWMWRzWHo1Y2dEVnY2RjFGMk04eU1vUlJFUkVSRVJFUkVUMHY0RUJjeDJkT25WQ3UzYnRoT2NxbFFvLy9QQURBT0NKSjU3UXkrNXlkSFJFLy83OUpjdEVOa1JkNWRoNzl1eUpWMTk5VlhMUFQ2VlNpUysrK0tMT1lEbFF2ZGY0azA4K0tXby9kKzZjc0grbnNkemMzUERjYzgvcHRWVlZWZUhiYjcrRlJxT0JoWVVGSmsyYUpCd3pOVFZGYUdnb3lzdkxEZTczcVZBb01IcjBhSXdZTVVKVXZyYTB0QlNmZnZwcHZVdU0zcmh4QS9Qbno5ZTdlYXd0R2QrbVRSdE1uVHBWQ0pZRGdMZTNOMzc4OFVla3BLUklqbWRpWWxKcmR1U1dMVnR3N3R5NWVzM3ZVYlp0MjdhSFBRVWlvaWFuRzR6V0J1dWFrb21KQ1FZTUdDQUVXVFVhRFhKemN4czBsb3VMaTJTRmtyK0tLMWV1Tk92NG5wNmUrT09QUDRSZ2VldldyZEdwVXljQUVIN3pOSFFSZ0haUCtIWHIxZ2x0UTRjT2hZK1BEMGFNR0lHQ2dnTGN1WE1IUVVGQnduSGRCUXU2QWVlOHZEeVltNXNMZTVtYm1wcUtGZ1UyaGNURVJLU25weHZWVitvemFXSmlnaWxUcGlBa0pFUjA3UGJ0MjZpcXFnSlFYYVhodSsrK0U0TFZkKy9lRmZaZkh6Tm1qRjdtdjQrUEQwYU5HbVhVZkxTL1IyVXlHYnAyN1Zybk9XWm1admpxcTYrUW01c0x1VnlPN094czRWaHovTnNtSWlJaUlpSWlJcUwvUFF5WS81ZENvY0NFQ1JQMDJvNGRPNFo3OSs0QmdHUlo4SnA3UERaR2JRRnpVMU5UVEpreUJjODg4MHl0NTRhSGg2T2dvQUJlWGw0R3IvSEVFMDlnK1BEaG92YXNyQ3hFUkVUQTA5TlQ4cnpNekV6aDVxaVdpWWtKWnMrZUxjcVkzcmx6cHhDNEh6dDJyS2gwZkVwS2ltVHBWQzFQVDA5TW56NGR2cjYrb21OVlZWWDQ3TFBQY1B2MjdWclAxeFVTRW9La3BDVGh4bWx0bVZacXRScXRXN2ZXYTdPMHRNVDgrZk94WXNVS1pHWm1pczZaTm0yYWFOOTJBRGgxNnRUL1ZMQ2NpT2gvbFc2bGsrWUtxajMzM0hPd3RiWEY2ZE9ua1pHUklmb3VOVVF1bDhQR3hnYisvdjU0L3ZubkpiZnBBS296YlJ0RDkzdmFtSW81bjMzMkdXeHNiT3JWdDEyN2RqaDY5Q2hzYkd6MEZpbzBsYUtpSXIzeTR6V3pvaHZyNnRXcmlJbUpBVkQ5TzJYWXNHRXdNVEhCMDA4L2pkV3JWeU1uSndlQmdZRjQ3cm5uSUpQSjlBTG0vZnYzaDdXMU5kTFQwL0hGRjEvQTJ0b2FjK2ZPYmRMNTFlVGo0d09aVEFhTlJvTTJiZHBJTHY0ckt5dkQ3dDI3OWZaNEJ3QjdlM3U4L3ZycjhQYjJsaHhiOTNkdldscWEzbUxOL1B4OFhMaHdBVUQxMzBDM2lrM2J0bTJObXZ1ZVBYdUUzOFJkdTNhRms1T1RaTC9NekV6TW1qVUw3Nzc3TG54OGZHQm1ab2JVMUZSUlA5MkZERVJFUkVSRVJFUkVSTFZod1B5L1FrTkQ5UUxPU3FVU2x5NWRRa0JBQUp5ZG5VWDdqcWFucCtQOCtmUG8yTEdqRUZRM2xvbUppZWdHZDIzN2w4K2JONi9PckxMbm5udE9sT2xkSHk0dUxrSlpTeW1MRnk4VzNXeWROR21TYUQvVjR1SmlWRlZWWWRpd1liQ3lzc0tnUVlQMGppdVZTbXpZc0VGeTczZHpjM09NR0RFQ0kwYU1xTFZjcmFtcEtjYU1HWU5kdTNiVldVcjhxYWVld3V6WnMxRldWb2FOR3pjYUxBVjc5KzVkYk5teUJUTm16TkJydDdXMXhhSkZpN0IyN1ZyY3VIRURRUFhmN3BWWFhrSHYzcjFGNHlRbEpXSHo1czBHNTBWRVJJOEczWUQ1clZ1MzZnd0FMMSsrdk43QmFabE1odjc5KzZOLy8vNUd6MG0zQXN2TEw3OHMyYSt5c2xKNC9QNzc3eHRkNXYxaDBWYnZHVDE2dE9oN3NyYjNmZGFzV2JXT3B6M0gwZEVSSDMvOE1iWnYzeTRFV2MzTXpKQ1FrSUN6WjgvQ3lzb0tMNy84Y3IyM3psbS9mcjJ3ejN0cGFhbFFiY2pFeEFSVHAwNUZZV0VoQ2dvS1VGeGNMUHgrQ3c4UFIwWkdCbDU3N1RXOXNjTER3OUc1YzJkczJMQUJwYVdsdUgvL1B2YnQyNGVKRXljYWZHMVNGaXhZWU5UOExTd3M0T0hoQVZOVFU3end3Z3RZdlhxMWNFeWowZUQ4K2ZQWXQyOGZDZ29LUk9mT216Y1B6czdPUmwybkxycFo3ci8rK2l0Ky9mWFhXdnQrK2VXWE1EYzN4OFNKRTVHYW1vcUNnZ0tNSGoxYTFNL1gxMWY0RGFoV3E0WHNkdDNBdWt3bWc2MnRMWjU4OGtuUlZrdEVSRVJFUkVSRVJFUlNIdTA3ckE5UXpYMFZUVXhNOE05Ly9yUFcvdnYzNzRkYXJVWk1USXlRZFdRc1gxOWZMRjI2VksrdHRnenpQLy84ODVFc3d5cTE5MnpMbGkweGRlclVXcy9adFd1WEtQdEhvVkNnVDU4K0dEMTZ0T1MrNmpVRkJnWWlNREFRRnk5ZXhPN2R1eVVYS3dRRUJHRDI3Tm1ReVdTd3RMVEVXMis5aGZEd2NPemN1YlBXaWdDblRwMkN2NysvYUU5eWUzdDdMRnk0RUQvLy9EUE9ueitQT1hQbTZKWHQxOHJJeU1EcTFhc05aZzlXVlZWaHlwUXBCbCtmcWFrcDFxeFpJOXFuUGlvcUNtdldyREY0Ym5PUjJ0ZStUNTgrZXM4TENnb2sveDBFQndmRDF0YTJ6dkdJaUI0MDNZQzVNWXpOUXI5NjlTcDI3dHpaa0NsQnBWSWhKeWRIZUo2WW1LaDNmUG55NVNndExSVVduc25sOG1ZTGxqczdPd3RCWTZsS0s3cGNYRnlFTFZTayt0clkyS0JIang0SUNRbHA4b1ZsaFlXRnVIejVzdkM4c3JKUzJOdGJhZ3VhK3RxOWV6Znk4dklBVkFkb1Y2NWNDYlZhTGV5aHZXREJBcXhidHc3WjJkbHdjSEJBVkZTVTN2bkhqeC9IaVJNbm9GS3BJSlBKTUdqUW9BY1N4TzNVcVJQNjlldW45M2tDZ0crLy9SYVJrWkcxbmxmemMzN3o1azJVbHBhaVE0Y09NRE16UTJCZ29LaTgvYXhaczZCV3F4RVVGSVEzM25oRGFOZmRWOXhZTFZ1MnhKdzVjNUNSa1NHcVVnUUE3Nzc3cnVTaWdoRWpSbURvMEtGUUtCUXdNVEVSYmVsRFJFUkVSRVJFUkVSa0NBUG0veFVURXlNS210Zm0zcjE3U0V4TXJMVk1aRjJrTXRSVUtwVm92SnljSEJ3L2ZoeURCdyt1dFZ6NnczTGl4SWxhczZPa3hNZkhJeUlpUW5odVptYUdQbjM2WU1TSUVRMTZIN3QxNjRhdVhidmkxS2xUMkxObmo3QnZxWnViRzk1KysyMjlBSUpNSnNQdzRjUFJ1blZyckYyN0ZxV2xwWkpqYnQ2OEdaYVdsbmpxcWFmMDJoVUtCU1pObW9TeFk4ZkN6TXhNZEY1MmRqWldybHdwbWFsVlgzMzY5QkVGeXdIZy9QbnpqUjY3SWRScU5iNysrbXRSZTgyQWVYcDZ1bVMvUllzV2lRTG1VdjJJaUI0MGpVWWorZDlicmNyS1NwU1hsd3ZQTFMwdGpScTNyS3lzemdDenNhVEcwUTJBMXZ6dmExT2FOMjhlN08zdEFkUmRxbjMrL1BuQ2UxbGIzOXF5NWFXQ29zYXlzN09EalkwTldyVnFoYnQzNzBvZXI2bTJLZ0cxL2MxY1hGeUV4N3FMN3JUN2tMdTd1MlBCZ2dVNGVQQWdzckt5Y09USUViM3p0ZWZZMk5qZ2IzLzdtK1NDUTEwREJnd3dlRnhLY1hHeEtOQ3RMUTlmTTJBK2NPQkFSRVZGQ2ZPeXRMU3M5WGNSQU1URnhTRThQQndtSmlZSURBekU3Tm16RGM1RnJWWWpQejhmY3JrY29hR2h0ZlpMUzBzVEZqbzRPenZyYmZHVGtaR0JMNy84MHVCMXRENzU1Qk9EeDVjdFd3WTNOemVqeGlJaUlpSWlJaUlpb3NjWEErYi9kZkhpUmFNRDVydDM3OGJubjMvZXBOZnYzcjA3dW5mdnJ0YzJkZXBVcUZRcTdOcTFDMis5OVZhVFhxK3hUcDgramZIang5ZTZwNnF1MHRKU2JOeTRFUnFOQmg0ZUh1alhyeC82OSs5dk1QaWcwV2dRRVJHQmxKUVVUSnc0VVRJb0lKZkwwYTlmUHp6OTlOTTRkT2dRRGg0OGlPenNiSnc2ZFFwRGhnd1I5UThLQ3NMU3BVdng3My8vR3hrWkdhTGpLcFVLYTlldXhjeVpNOUd6WjAvUmNhbGdlWEp5TWo3Ly9IUGs1K2ZYOVRiVVNTYVRZZGl3WWFMMjh2SnlneVhsbTRvMmsxQlhRN0xEaUlqK0N0NTg4MDJEeHc4ZlBveTllL2NDcUs3KzhhaVVQZGNOREh0NGVEekVtZFJQYmUvZnh4OS9MRHpPeWNuQmI3LzlodWVmZjE3MEd5RTFOUlZYcmx6QjhPSERSV004ODh3elNFMU5oYXVySzF4ZFhlSG82QWg3ZTN1OUlLeldraVZMUk8xcXRicldFdkRCd2NFSUN3dURzN016M056YzRPRGdBRnRiVzdScTFRcEE5WGYwMGFOSGNmcjBhWU5WWnR6ZDNkRytmZnRhajJ1Tkd6ZXV6ajQxN2RtekI2dFdyVUx2M3IzUnUzZHZXRnRiMTVwaDdlM3RqU0ZEaHVESWtTUENka1RyMXEycmRXenRudk5LcFJJNU9Ubkl5Y25COWV2WFVWSlNndUxpWWhRVkZRbS9GYTVkdTRiWnMyZERvOUZnOU9qUkdENThPQklURXhFUUVLQTNaazVPRGo3OTlGTUExWitMNmRPblMvNEdJU0lpSWlJaUlpSWllbEFlamJ1L2o0QzR1RGlVbHBiV21VRjI2OVl0WEx4NDhRSE5xdHFsUzVlUWtwS0NwS1FreWFEKzZ0V3JjZjM2ZGNsemE1Yk5CS3Izd05SbVpCdlRYMHBSVVJHaW82UFJyVnUzT3Z0dTNyd1pKU1VsV0xwMEtYeDlmZXZzbjV1Ymk0MGJOeUkrUGg0QWNQbnlaVXlZTUFIOSsvZVh2QUZzWm1hR1o1OTlGa2VPSEVGWldSbTJiOStPMjdkdlk5cTBhYUtiNHU3dTdsaTRjQ0htelpzbmVXTmJyVlpqOSs3ZGFOKytmWjE3ZUdyM0FUVm0wWUF4dW5UcElwa0ZkZmZ1M1NZcHk1K1RreU9aZ2FjbDlUcmtjcm5CZldTMVBEdzhKUHRKQlhOcUd5OHFLZ3AvL3Zsbm5kY2lJbm9RdEh0VEEvK2ZUV3lNcDU1NlNxOVNTVkZSRVpZdFc0YWlvaUxJWkRKTW5EZ1JmZnYybFR3M0t5c0xTNVlzRVo1TGZTY25KQ1FJajMxOGZJeWUxNk5PcVZUaTY2Ky9Sa3BLQ3FLam96RjU4bVIwNnRRSkFCQVJFWUdEQnc5Q3FWU2lzcklTTDd6d2d0NjV2WHIxa2h5em9LREE2Rkw2dGZIdzhNRGF0V3RGMzVGbFpXVTRmUGd3ZnYvOWQ2Rzh2M2JoVzNoNHVOQ3ZTNWN1aUk2T1JrSkNBdGFzV1lPWk0yZkMydHE2VVhPcUtTTWpBems1T2RpL2Z6L2F0bTBMZjM5L2cvMkhEeCtPWHIxNndkblpHZGV1WFRQWVYxdU9IcWpPQkU5T1RzYTJiZHNrKytwbTRMZHMyUkluVHB6QXpwMDc0ZUhoZ1FFREJpQWtKQVNscGFWWXZYcTFVSlhueFJkZlJKczJiZlRHTVRjM3I3VVNBS0JmRGNEUjBkSGdZcFpIWmFFTEVSRVJFUkVSRVJFOTJuZ1g2YjlVS2hVMmI5NE1tVXlHM054YzVPZm5ZOXEwYVhqaWlTZjArdTNZc2VPQnowMmowZUNUVHo1QlVWR1JaTUM4b3FMQ1lEbk5tc3JLeXVyVnZ6Wjc5KzdGcFV1WGtKbVppZno4ZlBUdDJ4ZWpSbzNTNjNQcTFDbWhuSGhkV2RoS3BSSVJFUkVJQ3d0RFJVV0YwRjVhV29ydnZ2c09wMCtmeHQvKzlqZko4dlNiTjIvV1d3Unc1c3daWkdSazRPMjMzOWJMVHRkb05OaXlaWXRlc0Z3bWs4SEh4d2VkT25WQzU4NmQwYlp0VzZOZXYwd213NFFKRXpCaHdnU2twNmZqK3ZYcnVISGpCcEtUazVHZW5pN3NNV3ZzV0NOSGpwUTgxcjU5ZTh5ZE85Zm9zV3B6N05neGczdkhTZ1hNWlRLWlpMWjlUVFkyTmtiMUExQnJ2K3pzYkFiTWllaVJvVnRSMnV1WUFBQWdBRWxFUVZUS3VqRkJWMnRyYTNUcjFnMS8vUEVITkJvTmZ2amhCMmcwR3ZUcjEwL1V0N0t5MHVCWWFyVWFWNjllRlo0M3hXS3FSOFh1M2J1UmtwSUNvSHFSZ2U1M2trYWpnVktwQkFBY09uUUkxdGJXR0Rod0lJRHFSWGJwNmVuSXpzNFdNcUN6czdPUm5aMk55c3BLTEZxMHFNRnpxcXFxUW1abUp2THk4cENibTR2czdHeGtabVlpSXlNRGNya2NCUVVGd3U4VkN3c0x2UHJxcStqY3ViTmV3SHppeEltNGRlc1dDZ29LY1BQbVRTeGZ2aHpqeG8wVEZsWFVYQWlZbjU4dldVcmVFTzFpT0psTUpnbytTekUxTmExMVVXQmhZU0ZhdG13Sm9QcnpwcnZRenRYVjFXQ3czOXJhR2dFQkFiQzN0MGViTm0yRXN1cHBhV25ZdG0wYndzTENZR0ZoSWZ6YkNnNE9saXhCMzY1ZE95eGZ2cnpXNitpVy9YL3R0ZGVNL3QxR1JFUkVSRVJFUkVSVUd3Yk1kZWp1RTkyaFF3ZFJzUHp5NWN1SWk0dDcwTk1DQUNGNzZWRnk5KzVkNFVacVFFQ0FLT0Nia1pHQjc3Ly9YbmkrYjk4K1BQbmtrNkp4TkJvTklpTWpzWFBuVG9QN3Z0NjRjUU9MRnkvRzZOR2pFUm9hS3BUdlBIWHFsR1NnTlNrcENVdVhMc1U3Nzd3akJObTNiZHVHMk5oWStQbjVvVjI3ZHZEMzkwZEFRSURSZTlQV3h0M2RIZTd1N25qbW1XY0FWQWYvMDlQVGtabVppV1BIamlFMk50YmcrYjE2OVVLN2R1MGFOWWZHWWhZV0VUMk9Nak16VVZaV0JoTVRFOGpsY2xSVlZTRTFOVlh2djl2YXZid2Jhc0tFQ2RCb05EaCsvRGlBNnFDb1dxMkdTcVVTS3FHbzFXcWNPSEZDT0VlcW5QaVZLMWRRVWxJQ0FIQnljbXJXUU9HQ0JRdU03anQvL3Z4R1hldVBQLzdBSDMvOElUeC80WVVYMExGalIrRjVhR2dvQ2dzTGhUNjdkKytHZzRNRHVuYnRpdDkrKzAxNFg2WFUzRTdsalRmZU1IcGU5KzdkdzhxVkt5V1BkZXZXRFQxNzlzVGF0V3ZoNmVtSkdUTm13TVhGUlZUQng4YkdCck5temNMcTFhdFJVVkdCd3NKQ1hMMTZWUWlZYTRQVFdydDM3OGI0OGVPTnlrSXZLeXZEc1dQSGhHdDZlWG5Cd3NMQzZOY0hRTlIvNjlhdDZOR2pCK1J5T2VMajQvVitmM3A2ZXNMTnpRM2p4bzJEdmIwOUhCd2M0T0RnZ0gvKzg1OVFxOVh3OXZiR2E2KzlKdlNmUDM4K0lpSWljTzdjT2FoVUtoUVdGZ29sM3VWeU9WNTg4VVc5YStmbjUrUGYvLzUzdmVhL2FkTW1vMzYvR0FyQUV4RVJFUkVSRVJFUk1VSW1RU2FUNGFXWFh0SnJVNmxVK09tbm40VG5VNlpNQVFBOCsreXpHRGx5Sk5hdVhZdWtwQ1RSV0RYTFZpcVZTcno2NnF1aWZnTUdERUNMRmkxdzhPREJwbmdKRDVTVGt4UGVmUE5OdmYwbmxVb2wxcTVkaS9MeWNxRXRKU1VGc2JHeENBb0tBdkQvZ2ZMOSsvY2JMQld1UzZsVVlzZU9IWWlNak1TTUdUTmdabWFtRjVTdktTY25CeXRXck1EOCtmT1JrSkNBMzMvL0hhTkdqY0tZTVdQcTlScExTa3BRVkZRa1dUSmRpb21KQ1ZxMWFnVXZMeS84L1BQUEJ2dTJhTkVDRXlaTXFOZDhtb081dWZuRG5nSVIwUU4zNWNvVjdObXp4MkFmUHorL1JsOW53b1FKS0M4dmgxd3V4NmhSbzFCZVhvNjMzMzRiUUhWUXQ2cXFTcTh5aVhhUGJGMm5UcDBTSGt0bHFQOFZYYng0VWE5NlQrL2V2VEZreUJCUnYvSGp4eU0zTnhjeE1USFFhRFQ0N3J2dllHdHJhM0Q3RkV0TFMxSEF2RDQ4UFQwaGw4djFTbzBEMVlzWkhCd2NFQmdZaUhuejVxR2twQVJyMXF5QmlZbUpYalVkYldVQ0h4OGZ6Smt6QjJ2WHJvVk1KdFBicDl6T3pnNU9UazVDMW5Wa1pDUWlJeU1iTk4vZzRPQjZuK1BwNlFsVFUxT2g4azV5Y2pLU2s1TkYvZVJ5T2Z6OC9HQnJheXVaRlM3Rnlja0pVNlpNUVdob0tDSWlJbkQyN0ZuaE02NVdxL0h4eHg4ak5EUVV3NFlOQTFEOVc5dlF3a2twdWJtNTllcFBSRVJFUkVSRVJFUWtoUUZ6Q2YzNzl4ZnRDM3JreUJHa3BhWHB0VDMxMUZPWU9uVXFaRElabGl4WmdwOSsrZ21IRHg4Mk9MWk1Kb09KaVlsUVdoUUFubnZ1T1l3ZE94WkE5YzNGNzcvL1huUno5bEhWb2tVTHpKMDdWNVFKdFgzN2RxRzBxcTd3OEhENCtQamc1TW1UT0hyMEtMS3lzaHAwM1Z1M2JtSHg0c1Z3Y0hEUUM4cExLU2twd2NjZmZ5emNEUDcxMTEvUnYzOS9PRGs1MVhtZHJLd3NJWHV0c3JJU1FVRkJHRHg0TUlLRGd5WDNVNjhwTWpLeXpwdS9MNzc0b2w3WitPWlMxMmRLS21DZWw1ZUhPWFBtaU5wckxnUzVmdjA2UHZyb0kxRy9SWXNXSVNBZ1FLOU51OWlFaU9oUjBLbFRKNE1CYzN0Nyt5WUpUc3RrTXJ6eXlpdkNjd3NMQy9qNCtDQXBLVW4wUGFiZEM3dW1RWU1HSVQ0K0hpMWF0R2oyZ0xtenM3T3dFSzZ1N3pFWEZ4ZmhPN0crQWMvcjE2OURvOUVBcVA1YlRKbzBTYktmVENiRHRHblRzR3JWS3FTbnAwT2owU0E3T3hzdUxpNHdOemVIaDRjSFBEdzg0T25wQ1E4UEQ3aTd1MHVXTnE5dGIyeXBlWnVhbXVLSko1NkFYQzZIcDZjbnZMeTg0T1hsQlJjWEYrRzlhZGV1SFVwS1NpUUR0N3JmZjc2K3ZsaTBhQkh1M2JzSEt5c3J2WDVqeDQ3RnhvMGJHL1hiejlYVjFlaEF0aTRMQ3d1RWhvWWlMQ3pNWUwrUkkwYzJ1TktDbzZNakprK2VqQ0ZEaG1ELy92Mklpb3FDUnFOQlZWV1ZVU1hraVlpSWlJaUlpSWlJbWhzRDVqWFkyTmpvWmY0QVFFRkJBZmJ1M2F2WDV1UGpnOW16WndzM2lCVUtCU1pQbm95MmJkdmkyMisvclhVZlVvVkNnYzZkTytQaXhZdVF5V1NZT0hFaWhnNGRLaHdmTUdBQUhCd2NzRzdkT3IxOXZBMXAxYXFWM3A3Y2RXbmJ0cTFSd2VLNm1KaVk0SzIzM2hKbHdaMDlleFpIang2RlFxR0FwYVVsV3JSb0FRc0xDMlJsWmVIcTFhczRkT2dRcXFxcTBLMWJ0MGJQQWFqZW05dFEwTHg3OSs2SWk0c1QvaVpLcFJKaFlXR1lObTJhWlAveThuSmN2SGdSSjArZTFMdVJEd0F4TVRHSWlZbUJuWjBkZXZUb2daQ1FFUGo2K3RZYVBQLzk5OThOenIxVnExWVlOR2hRWFM4UlAvMzBrOTZlcUxXeHM3UERoeDkrS0FyQXExUXFIRDE2MU9DNVVudjAxcldmTGhIUlg1MnJxeXZzN094UVVGQUFtVXdHVTFOVG1KdWJ3OGJHQm0zYXRNSElrU01idlcySGxtNGxGcUI2KzVmMDlIVEk1WEtZbXByQ3dzSUNibTV1Nk4rL3YyaXhrYmIvU3krOUJLVlMyU3hWUVo1Kyttbmg4Ymh4NDRUWHZXWExGcUZkV3lwZXQrLzQ4ZU9GN3hDcHZycTA4OWIrLytUSmsyRnVibzdVMUZSTW56NWQ5Qjdwc3JDd3dNeVpNN0Z1M1RxOCt1cXI4UFgxaFZxdHhoZGZmR0hVSWpZQVdMSmtpV2hlYXJVYXMyYk5rdXovajMvOG84NHhyYXlzNE9qb0tBVE5GUW9GL1B6OFJOVmpuSnljSkg5L2RlN2NHZSsrK3k2T0h6K090TFEwVkZaVzZ2MzJxSTJKaVFuczdlMFJFQkNBdm4zN052Z3pFUm9hQ2s5UFQvejU1NS9JeThzVHNzRE56YzNoNnVxSzd0MjdOMG1WQldkbloweWZQaDJEQncvRzNyMTc0ZVBqbzdmOWthT2pJelp1M05qbzZ4QVJFUkVSRVJFUkVkV1hUR1BNSGJsSFRITm1xTTZkT3hkZHVuVFJhMXUzYmgzT256OFBoVUlCQndjSE9EczdJeWtwQ1JNblRzU3p6ejRyR2lNbEpRVnIxcXhCVGs2T0tCTVhBQzVkdW9SMTY5WmgxcXhadFFhTnQyM2JodDkrKzAyeS9VRmJ2SGl4S0Z0Y0d5enYxS21UcUg5eGNUSE16TXhFWlZBWExseUl1M2Z2TnZscm1ETm5Edkx5OGlTUHllVnliTml3QVFxRkF1ZlBuOGZKa3lkeDQ4WU5LQlFLckY2OVdzZytLeWdvd09YTGx4RVZGWVhZMkZpOUNnQjFzYmEyUm5Cd01JS0NndENoUXdjNE9EZ0FxQzRIUDNmdTNGcHZlbHRZV0dENTh1VndkM2V2OHhwS3BSTHZ2Lysrd2RMMVptWm1lTys5OXlUM1FnOExDOFB1M2JzTlhtUGd3SUY2Mlk5QTlXZDU4ZUxGb3I1L3hRenpoL0Z2aDRqKzM5YXRXM0hreUJFQTFmOXQzcnAxNjBPZTBWK1hScU14T2tEOFY2RlVLbzNhaXhxb0RuQWJDcXpYRkI4Zkx6d09DQWlRZk85dTNib2xQRzdJM3ZEYTN3MXl1YnhlYzN1Yy9TOStqb21JaUlpSWlJaUk2T0dUTmVDbUV6UE1kYnp3d2d1aVlMbFNxY1NBQVFNd1ljSUUyTnZiUXk2WFE2UFI0TlZYWDhYbXpadVJscGFHU1pNbTZkM3dzN0N3Z0VhanFUVWpyWFBuemxpeVpBbTh2YjFGeDNKeWNyQnAweVpjdTNhdFNWOWJVL1AzOTVjTWxnTkF5NVl0SmRzTENncWFjMHFTZkh4OGhLeTN2bjM3b20vZnZzakx5OE43NzcySEgzLzhFVFkyTnJoMjdScFNVMU9oVUNqME11TzBjMzdqalRkRTQzNzU1WmVpMHFUYVFMQ2pveVBhdDI5Zlo0YllxNisrS2hrc0x5c3JnMHdtZzRXRmhkQm1ZbUtDdVhQbjR2MzMzMGRSVVpIb0hCTVRFOHlaTTBjeVdKNmNuSXo5Ky9mWE9nOHRxYjlibXpadGpBbzBCd1FFR0IyUU50VHY4T0hEMkw1OXUxSGpFQkU5cnY0WGc0ekdCc3NCY2FaK1hUcDA2RkJubjRZRXlYWFZaLzVVN1gveGMweEVSRVJFUkVSRVJIOU52THVubzJhd0hLaStBVm96UTdhb3FFZ29WM240OEdIazV1Wmk5dXpaTURVMVJWcGFHbGF0V2dVdkx5OU1uejVkOGpweXVWd3lXSDdzMkRIODlOTlBkZTdKL1NpNGNlTUdLaXNyUlZua2hoUVhGemZqaktUcGx2clVLaWtwUVdscEtjNmRPNmZYTGxVNjF0aXkrTHB5YzNNbDl6TFY5ZXl6ejZKbno1NlN4N1p2MzQ3S3lrcjgvZTkvMTJ0M2NuTEMvUG56c1dyVktwU1dsZ3J0RmhZV2VPdXR0eEFZR0NnYXE3aTRHRjk4OFlWUkdmTU4zWnVVaUlpSWlJaUlpSWlJaUlpSTZLK0tOU04xWEw1ODJhaCt1c0ZLQUxoNDhTTCs5YTkvSVNrcENWOSsrU1ZHang2TmQ5OTkxK2dBWkU1T0RsYXRXb1hObXpmL0pZTGxBRkJWVllXRWhBU2oreXVWU3FqVjZtYWNrYlNPSFR1SzJxS2lvaVQ3U21WWU44Y2UzcjYrdnBnOGViTGtzY3VYTCtQa3laTTRmLzQ4amgwN0pqcnU0K09EZDk5OUY5YlcxZ0NxZytoTGxpeVJESmFyVkNxc1c3Y09PVGs1UnMzTDBkR3hIcStDaUlpSWlJaUlpSWlJaUlpSTZLK1BHZVk2cmx5NWdoZGVlS0hPZmxMWnV2SHg4VGgyN0JnV0xWb2tCRE9ORVJjWGg5V3JWemNxVUw1cTFhcG1LK0UrWWNJRU9EbzY0dDY5ZTZMWGZmWHFWUVFGQlVHajBhQ2dvQUE1T1RuSXk4dERmbjQrQ2dzTFVWaFlpS0tpSWhRWEYrdVZFVGUwaDNXSERoMndjT0ZDVWZ2MDZkUHIvUjVaV0ZqQTM5OWYxRjVid056SnlVblUxdFJaOFY1ZVhuam5uWGNrczlsTFNrcnc3YmZmQ3MrM2Jkc0dIeDhmK1BqNDZQWHo5ZlhGMHFWTEVSNGVqckZqeDhMS3lrbzBsa2Fqd1ZkZmZZV3JWNjhhUFRlcDE1K1ZsWVhNekV3QTFZc1BhcFpQalkyTkJWQ2RuVit6RWtOY1hKeFFpYUVtVDA5UFlhLzM4dkp5M0x4NUV3Q1FscFptOUh5SmlJaUlpSWlJaUlpSWlJaUlHb3NCY3gyM2J0MUNVVkVScksydFVWRlJnWXlNREtTbHBTRXJLd3Y1K2ZuSXo4L0gvZnYzUmVXMkF3SUNNSEhpUkZGZzB4aCtmbjRJQ0Fnd09ydjlRVklvRkJnNmRDaUdEeCtPMHRKU1JFVkY0Y0tGQzdoeTVRb0E0TlNwVTRpTGkwTjZlbnFEU3BjM3Q0NGRPMEtoVU9pMTVlYm1Jams1V2JKL216WnRSRzNaMmRsTk5oOVhWMWNzV0xCQU1wTmRvOUZndzRZTnlNL1BGOXFVU2lVKysrd3pMRjY4R0I0ZUhucjlYVnhjTUhYcVZNbnJxTlZxYk5xMENYLysrYWZSYzFNb0ZIQjFkUlcxUjBSRTRNaVJJd0NBelpzM2kvWm8vZlRUVDRYSFM1WXNnWitmbi9DOG9xSUNYMzc1cGQ1Q0MxdGJXNHdmUDE0djg5L2MzQndSRVJGQzhKMklpSWlJaUlpSWlJaUlpSWpvUVdIQVhJZEdvOEhLbFN0UldscUt2THc4YURRYWcvMWJ0MjZOMGFOSG8ydlhycExIcjEyN0ppcVZyVlFxa1o2ZWpsYXRXZ0dvM2lQOXJiZmV3clp0MjNEMDZOR21lU0ZOeE1QRFF3ZzRXMXBhb2srZlBuQjJkaFlDNWtWRlJYcVo0M1ZSS0JTMVpodzNoODZkTzR2YW9xT2phKzB2VmI2OXFRTG1EZzRPV0xCZ0FXeHRiU1dQNzkrL1gzTFJSRkZSRVZhdFdvWEZpeGZEeGNXbHp1dFVWbFppN2RxMUJsK25GRmRYVjFFd0hBRFMwOU9OSG1QNzl1MVl0bXlaa0lYZXBVc1h2UFBPTzFpN2RpM0t5OHN4Yk5nd1BQZmNjN0N3c05BN1R5YVRZZWJNbVhqdnZmZnE5WGtpSWlJaUlpSWlJaUlpSWlJaWFpd0d6R3U0ZS9ldXdlT1dscFpvMDZZTkJnNGNpS2VlZWtwVW9ocW96dkRkdDI4ZndzTEM4UDMzMzR1T2I5NjhHVXVXTEJIT1ZTZ1VtRHAxS3RxM2I0OXQyN2FocEtTa1huT1d5bGh1Q3Q3ZTNxSzJHemR1R0R6SDB0SVN6czdPY0haMmhvdUxDMXhkWGVIbTVnWjNkM2NrSlNYaGl5KythSmE1MWlTVHlkQ2xTeGRSKzZWTGx5VDd1N201SVRnNFdOU2VtSmpZSlBNSkNncVNMSGtPQURFeE1kaTNiMSt0NTVhWGx5TXFLZ3JEaGcycjh6cG56cHpCOWV2WDZ6MC9YMTlmeWZhTWpBeWp4N2g5K3pZaUlpSVFHaG9xdEFVR0JtTDU4dVhRYURTMUJ2ekx5OHR4N3R3NXlPWHkrazJhaUlpSWlJaUlpSWlJaUlpSXFKRVlNSmVnVUNqZzVPUUVGeGNYdUxpNHdOM2RIZTd1N3ZEMDlJU2pveU9LaW9wZ2FXa3BHU3kvZi84K3Z2cnFLNE5CeTVzM2IrTG8wYU1ZT0hDZ1hudXZYcjNRc1dOSC9Qenp6emh6NW94a2hydEtwUktWR2ZmMzk4ZUZDeGNhK0dwckp4VkFUa2hJQUZDZFBlenY3dzliVzF2WTJ0ckN3Y0VCam82T291eGhYWTNacDcyKy9QMzlZV05qSTdwK2ZIeThxSytGaFFWbXo1NHRDdGdxbFVyaDlUYldsU3RYb05Gb1JKK1psSlFVckYyN1Z2SnYzYXBWSy9UdjN4OTkrL1kxK0w3cWV1YVpaOUN6WjA5Y3ZIZ1JVVkZSaUkyTk5lcDliOSsrdmFpdHVMZ1llWGw1UmwxWGErZk9uUWdJQ0VEYnRtMkZObWRuWjhtK0JRVUYrTzIzMzNEa3lCR1VscGJXNnpwRVJFUkVSRVJFUkVSRVJFUkVUWUVCOC8rYU9IRWkycmR2RDBkSFI5aloyVWtHdzdWU1VsSncvZnAxakJrelJxODlLaW9LMzM3N3JWQlcybERHN0E4Ly9BQmZYMS9SdnVlMnRyYVlPWE1tUWtKQzhLOS8vVXQwWG5GeHNhaXM5NEFCQTVDVWxJU3paOC9XV1ViZUdBcUZBdjM3OTBlUEhqMzAybFVxbFpCaDd1L3ZqK0hEaDlkcjNLcXFxa2JQelZqZHVuVVR0VjI5ZWxWdlAyMmdPck44enB3NThQTHlFdldQakl4RVpXVmxrOHduUHo4ZktTa3BlbG43bVptWitPeXp6MUJXVmlhMDJkallvSHYzN3VqVHA0OWUwTGsrek0zTjBhdFhML1RxMVF0S3BSS0ppWW00ZWZNbWJ0eTRnVnUzYnFHd3NGQjBUcWRPblVSdDE2OWYxL3M4R2ZvM1lXRmhnUTRkT2lBb0tBakZ4Y1ZJUzBzVDdidXU2OFNKRS9qKysrK2I3UDBsSWlJaUlpSWlJaUlpSWlJaWFnZ0d6UC9MM3Q0ZTdkcTFNNnB2YVdrcERodzRnSTRkT3lJZ0lBQVZGUlg0NFljZjhNY2ZmK2oxYTlPbWplaGNiUUJTcVZUaXl5Ky94UHZ2dnc5N2UzdTlQcFdWbGRpMWE1Zmt0Vk5TVWtTWjMzSzVISysvL2pwZWV1a2xaR1ptb3FLaXdxalhJYVZGaXhad2QzZUhsWldWNkZoQ1FvS1FyVnlmdmEyMXZMeTg5TXAxUzNGMWRaVnNIeng0c0NqWVhWTjRlRGlBNnNDdVZNQmN1L2M2QUppWm1XSDQ4T0VZT1hJa1RFMU5SWDAxR2cxKytlVVhnOWVycjJ2WHJna0I4L3YzNytPVFR6NUJRVUVCN08zdDBibHpaM1R2M2gxUFBQR0UwYVhKOC9QellXZG5aN0NQaVlrSkFnSUNFQkFRSUxRVkZCUWdOVFVWUC8vOE01S1RrK0hyNndzSEJ3ZlJ1YnJaOVdabVpxTEtCZ0FRR2hxS1RwMDZ3Yy9QVDlnRC9lclZxMWkrZkRubXpwMExQejgveVhuMTY5Y1B3Y0hCaUk2T1JteHNMRkpUVTVHVmxRVzFXbTNVYXljaUlpSWlJaUlpSWlJaUlpSnFDZ3lZLzFkeWNqSkNRa0tNN3EvUmFMQmh3d1pNbno0ZFc3ZHV4ZkRodytIajQ0UEt5a3BvTkJwWVcxdExadTNxbHNmT3ljbkJxbFdyc0dqUklyM3k0VnUyYkVGS1NvcmtkU01qSXlWTHBRTVF5cU0zbDdObnp3cVA2N08zdFZiNzl1MGxTMzhiWSt6WXNYWDIwUWJNL2YzOTRlam9LRHArNWNvVm1KbVpZZENnUVJnMmJKakI5MnJ2M3IxMTdtZGZYd2tKQ1JnK2ZEaXlzckx3eVNlZm9LeXNETXVXTFlPUGo0L0I3TzJhVWxKU3NIUG5Uc1RHeHFKbno1NFlQMzY4YU5HRkliYTJ0aWd1TGhaZVg3OSsvU1Q3NlM0d2NIZDNsK3p6MGtzdmlkcFVLaFZLU2txd2F0VXF2UHp5eStqZnY3L2t1ZmIyOW5qMjJXZng3TFBQQXFoZVJITGt5Qkg4OE1NUFJyOFdJaUlpSWlJaUlpSWlJaUlpb3NaZ3dQeS9idCsrYmZCNFZWVVYwdExTY1BmdVhVUkZSUUVBY25OenNXclZLZ0NBbloyZFpJQzhwc3pNVEwzbmFXbHArT2lqanpCdjNqeTR1TGpnL1Buek9IWHFWSzNubnpwMUNnTUhEcFRNWG05T0tTa3BPSFBtalBEY1VNQmN1L2UxOW4rNXVibkl5OHREejU0OUVSUVUxT3h6N2RXcmw2anR6cDA3dUgvL1BoUUtCZHExYTJjd1dIN3k1RW1FaFlVMStieHUzTGlCdTNmdjR0TlBQMFYrZmo2QTZreDlZMHV2cDZTazRPREJnN2h3NFlKUXFlRE1tVE9Jakl6RW9FR0RNR1RJRUtNRDUxdTNib1ZLcFFJQW5EOS9IbjM3OXRYTElMOTkrN1plRllIT25Uc2JOYTZ1cXFvcWZQdnR0emgvL2p5bVRadFc2MTdtV3BXVmxZaUlpS2ozZFlpSWlJaUlpSWlJaUlpSWlJZ2FpZ0h6LzBwT1RnWlFuVG1lbloyTnUzZnZDdjlMVFUxRlJrYUd3WExSTVRFeFJnWE1MMTY4S0dwTFMwdkRCeDk4Z0NsVHBtRGJ0bTBHejFlcFZQajg4ODh4Wjg0YytQcjYxbm05cGhBVEU0TU5HemJvbFVRdktDaEFYRndjOHZQemtaR1JJZnd2TXpNVHBhV2xrdVBvbGdWdlRsSjdaOGZHeGdLb2Z2L1dyVnVIdDk5K1c1U3ByOUZvY1BEZ1FlemF0YXRKOW9LdnFhU2tCRXVYTHRYYnQvdkhIMzlFbHk1ZFlHbHBLWG1PUnFOQlRFd01JaUlpY08zYU5jaytsWldWK1BYWFgzSG8wQ0dFaElSZzBLQkJCajhiRnk1Y1FIeDh2UEE4TGk0T216ZHZ4bXV2dlNhMDZWWVRBS3JmdnpGanh0VDVHcXVxcWtUbCtxOWR1NGIzM25zUFE0WU13WkFoUS9TcUtlamF0bTBiOHZMeTZyd0dFUkVSRVJFUkVSRVJFUkVSVVZOaHdQeS9Ta3RMc1hqeFltUmtaRFJvRC9DYk4yL1cyU2M1T1JtLy9mYWI1TEhpNG1Lc1g3L2VxR3ZkdjM4Znk1Y3Z4NU5QUG9tUWtCQjRlM3ZEMXRZVzV1Ym05WnF6RktWU2laS1NFbVJuWnlNeE1SRVhMbHhBWW1LaVpOK1ZLMWMyK25yTlljV0tGWEIzZDBlUEhqM1FxMWN2dUxtNTZRV2JsVW9sL3ZPZi8rQ0REejZBbDVjWGdPcHFBVjkvL1RYaTR1S2FkVzY2d1hJQUtDd3N4TDU5K3pCcDBpUzk5dHpjWEp3OGVSSW5UcHhBYm02dVVXT3JWQ3FjT1hNR1o4NmNnYXVySzU1KyttbUVoSVRBMDlOVDZLTlVLdkh6enorTHpqMXg0Z1M4dmIweGNPQkFsSldWaWFvYzNMcDFDNG1KaVdqWHJwMWV1MGFqUVhKeU1tSmpZM0h0MmpYY3ZIa1RWVlZWb3ZFcktpcHc0TUFCSERwMENQMzc5OGVnUVlQZzV1WW1ISStLaXNMcDA2ZU5lcDFFUkVSRVJFUkVSRVJFUkVSRVRVV21hWTVVMm1ZMlpjcVVoejBGRVJNVEUzenp6VGN3TWRGZmc2RFJhSkNibTRzTEZ5NGdMQ3dNWldWbEQybUdqeTlmWDEvY3VYTkhGTWgxY25MQ2UrKzloeE1uVHVEUW9VT2lZTFloL2ZyMVE0c1dMZlRhRGgwNjFLRDVLUlFLckZxMUN1Ym01b2lNakVSa1pDUVNFaEthTE12ZDBkRVJnWUdCQ0F3TVJHcHFLbjc1NVJmSmZpWW1KbGk2ZENtdVhMbUNYYnQyaVk3MzZORURiN3p4QmlvckszSGx5aFZFUlVVaEppWUdSVVZGRFpwWDY5YXQwYjE3ZHdRR0JtTE5talVvS0NobzBEakdxcXQ2QXhFMXI2MWJ0K0xJa1NNQUFMbGNqcTFidHo3a0dSRVJFUkVSRVJFUkVSSFIveHFaVENhcjl6a01tRGVkRmkxYVFQczNVS3ZWVUt2VnFLcXFhcGJ5M3RRMFpETFpJL0gzc2JhMlJuRng4VU9maTZ1ckswcEtTbEJjWEN3NnBsQW8wTDE3ZDF5NmRLbEJWUmdlTmdiTWlSNHVCc3lKaUlpSWlJaUlpSWlJcUxrMUpHRE9rdXhOaU5uamZ6MFBPMEN0MWRBczdhYVdtWmxaNnpHVlNvVno1ODQ5d05rUUVSRVJFUkVSRVJFUkVSRVJOUy81dzU0QUVSRVJFUkVSRVJFUkVSRVJFUkhSdzhDQU9SRVJFUkVSRVJFUkVSRVJFUkVSUFpZWU1DY2lJaUlpSWlJaUlpSWlJaUlpb3NjU0ErWkVSRVJFUkVSRVJFUkVSRVJFUlBSWVlzQ2NpSWlJaUlpSWlJaUlpSWlJaUlnZVN3eVlFeEVSRVJFUkVSRVJFUkVSRVJIUlk0a0JjeUlpSWlJaUlpSWlJaUlpSWlJaWVpd3hZRTVFUkVSRVJFUkVSRVJFUkVSRVJJOGxCc3lKaUlpSWlJaUlpSWlJaUlpSWlPaXh4SUE1RVJFUkVSRVJFUkVSRVJFUkVSRTlsaGd3SnlJaUlpSWlJaUlpSWlJaUlpS2l4eElENWtSRVJFUkVSRVJFUkVSRVJFUkU5Rmd5ZWRnVElDSWlJcUttazU2ZWp0allXT0g1NE1HRG0yenNzckl5WkdabXdzVEVCRjVlWGswMnJpNmxVZ2tUazBmekoycEZSUVZLUzBzQkFKYVdsakEzTjVmc2w1cWFDaHNiRzFoYlcwTW1relhxbW1xMUdwbVptVEF6TTRPam8yT2p4aUlpSWlJaUlpSWlJaUt4Ui9OdUpCRVJFZEVEc0cvZlB0eTdkdzhBTUduU0pOamIyemQ2ek96c2JPemZ2eC91N3U0WU1XSkVuZjFuenB3SkFIQjFkY1h5NWN1TnZzN1JvMGZoNE9BQVB6OC9XRmxaQ2UxMzd0ekJuajE3aE9kTkVUQlhxOVg0NElNUGtKV1ZCUUJvMzc0OTNubm5uVWFQcTNYejVrMWN2bndaTjIvZVJFWkdCbGF1WEtuM21wckNwVXVYc0dYTEZ1SDVGMTk4QVpsTWh1am9hQlFYRjZOUG56NlM1OTI3ZHcvbDVlWHc5ZlhGMmJObjhmUFBQd01BUm84ZWpjR0RCK1BXclZ0UUtwWHc4L01EQUdSa1pHREZpaFVBQUNzcksvenJYLytDWEY3L29rNDNidHpBbmoxN2NPL2VQVlJWVlNFa0pBU3Z2dnBxdmNjQnFnUDk2OWF0UThlT0hkRzFhMWM0T1RrQkFKS1NrdkRqano4Sy9lYk5td2RMUzB1anh0eThlVE1LQ2dwZ1pXV0ZDUk1td05yYVdySmZabVltdG03ZEtqeWZNV01HN096c0d2UTZqTFZzMlRJQVFNdVdMVEZ2M3J4bXZSWVJFUkVSRVJFUkVmMzFNV0JPUkVSRWo2MmtwQ1RjdkhrVEFGQlpXZG5vOFhKeWN2REJCeDlBcFZKQm9WQ2dVNmRPYU5XcVZhUEhyYW13c0JDN2QrK0dXcTJHVENiRGl5KysyS1NaNURYSjVYSUVCQVFJQWZQYnQyK2pzcklTWm1abVRUSithbW9xamh3NUlqeVBqSXhFLy83OW0yUnNMVE16TTFSVVZBalBsVW9sOXUzYmg2TkhqMEltazBFbWs2RjM3OTU2NTBSRVJPREFnUU93c0xEQW9rV0xSR09XbHBaaTA2Wk55TTNOeFRQUFBJTUpFeVlnTGk1T09CNFFFTkNnWURrQXVMdTc0ODZkTzFDcjFRQ0EyTmhZcU5YcUJvMFhHUm1KaElRRUpDUWtZTy9ldlZpNWNpWHM3ZTFSWGw2TzFOUlVvWi8yV25YUmFEU0lqbzVHUlVVRkxDd3MwTEpseTFyN0ppWW1JaWtwQ1FEUW9rVUwyTnJhMXRwMzhlTEZ5TTdPTnZKVkFSczNic1RodzRkUlZGUUVBQmd6Wmd3QUlDMHREUUJnWTJOajlGaEVSRVJFUkVSRVJQVDRZc0NjaUlpSUhsc2FqVVo0WEZ2cGJMVmFqVm16WnRVNTFzYU5HK0hrNUlUZzRHQkVSMGREcFZKaDY5YXRXTGh3SVlxTGl6Ri8vbnlENTJkbVpnclo1bEpqNjdwdzRZSVEzTlJvTk9qUW9VT2Q4NnZMKysrL2IvQjRXVm1aOEZpcFZHTFpzbVZRS0JRR3ozbnp6VGVGYkdaRGV2VG9nVDE3OXFDcXFnb0FjUEhpeFNZUG1OZk1uSzZvcUVCZ1lDQ09IejhPbFVxRjdkdTN3OHJLQ2wyNmRCSDZkT2pRQWIvODhvc1FHTy9SbzRmZUdOOTg4dzF5YzNNaGs4blF1WE5uQU1EVnExZUY0N3BqMVpTZG5ZM1ZxMWNiUGYrU2toSXNYTGpRWU1CODNyeDVrbVhiVDU0OEtTZ0M1eWtBQUNBQVNVUkJWRHdPQ2dwcWRDV0ZyS3dzWWZGQjI3WnREWmFkVDBsSkVSNTdlM3MzdWtSOVRXZk9uRUZtWmlhQS93K1lFeEVSRVJFUkVSRVIxUWNENWtSRVJQVFkwczJvYldnbWNFMWp4b3hCYkd3c2xFb2w3dDY5aTZOSGo0b0NyWTJoMFdqMEFxQ3RXN2R1a2l4MmJkRFJXRGs1T1hYMlVTcVZTRXRMRTBwa0crdm16WnUxTGg3UVdyeDRjYjFlZDgyQWVYbDVPUUlEQXpGNThtUnMzYm9WTFZxMEVKM2o3ZTJOZ1FNSElqazVHV1BIamtWaVlxTGU4ZWVmZng0bEpTVUlEZzVHUUVBQVNrcEtFQjhmTHh6ZnYzOC9mdm5sRjcxejJyUnBnMm5UcGtHbFVpRTNOOWZvK1FQQS9mdjNEUjVYcVZTaXR1dlhyK3NGclFjT0hHajA5YzZlUFF1bFVvbStmZnNLejNYTHF3TkFYRnljNkcrMWZ2MTZ5VVVtOGZIeGtuL1h6ei8vSEMxYnRrUzNidDFRV0ZpSVM1Y3VDUXMwZXZYcUpmUTdjK1lNZ09wTTlhNWR1eHI5T29pSWlJaUlpSWlJaUF4aHdKeUlpSWdlSzcvOTlwdmVIdDlhVWlXM2x5NWRDbGRYVjcwMjNjQ3FidGExbHBPVEUzcjM3bzNqeDQ4RHFNNlc3dEdqaDJnY0xXMmcyc1RFUkRJN3VLYVltQmloTkRwUXZXZTVvZUN5b1dPdnZQSUtldmJzV2VjMUgxVXJWcXpRS3lsZUh6WC8zcVdscGRpd1lRT0EvOC9vMTMzdlB2endRNzMrdXAraGxKUVV1THE2b3FLaVFtOFJodFNpQWtQbHk1dkR3WU1IaGNlK3ZyN3c5L2MzNnJ6bzZHaHMyN1lOYXJVYWlZbUptRFJwVW5OTlVmRDg4ODhEcUM3anJ2MjNOV1hLRkNFclhSc3d0N0d4d2NzdnY5enM4eUVpSWlJaUlpSWlvc2NEQStaRVJFUkV0WkFxT2I1bXpSb0Foa3UxRHhzMkRNWEZ4ZWpidDY4UW9GeStmTGxrWDIxUTF0SFJzZFkrdW43OTlWZWo1bDVmdW1YZk5Sb056cDQ5aTMzNzlxRlBuejRZTldxVTVEbmw1ZVZZc1dJRnZMMjlNWFRvVU1tTTcvVDBkSmlZaUg5eUtwVks0YkZDb2FoM3FlNm1MdTNkRkU2ZE90WGdjMnVXM1RlV29RVVI4Zkh4dUhuenB2Qjg1TWlSUm8wWkh4K1BUWnMyQ2NIL0N4Y3V3TlBURTIzYnRrV1BIajBRSFIwdDdHRXZWWFplSnBNaE5EUVVHUmtadUhUcEVvRHFDZzVEaGd5Ui9MdVptWmtaTlM4aUlpSWlJaUlpSXFMbXdJQTVFUkVSUFZCcXRSb2ZmZlJSazQwM2VmSmt0R25UeHVqK3BxYW1RcFo0ZVhtNXNJKzV0azAzUzdpaFpkcnQ3T3d3ZmZwMHZiYXdzRENFaDRmWGVrNXRlNWpyQmxJakl5UDF5bXMzbDMzNzl1SHc0Y01BZ1BEd2NEZzdPMHRtb3UvWXNRTTVPVG5JeWNuQnhZc1hNV25TSktGOHQ1YTd1enZXclZ1bjE1YWJtNHVGQ3hjS3oyZk1tQ0hzQVY0ZkppYi94OTU5UjBkVnAvOERmODlrSnBQZUd5a2tvUW1FSkVoTHBJb0NTbWdDTmx3RlJJcEJpcXhsMWYydUlycndXeHNCY1JGQlhCVVZwUmtJQVVTa1EyZ1NhaG9sSVQya3Q4a2tVMzUvekpucjNNeE1DZ1NHOG42ZDQzSHU1Mzd1dmM5TUp1TGgrVHpQUjJZMkdXK09UcWNUdFN4dnlYV0dWdko1ZVhuNDdydnZSQjBGSG52c01VUkdSc0xSMFJFQVVGbFppY3pNVEFENjc4M25uMzh1UEdQdTNMbW9yNjlIVUZBUTNuenp6UmJGZTdNMEdnM1dyMTh2R212Slh2ZW5UNS9HbWpWclJBc2ErdmZ2anhFalJrQWlrY0RQencvSGp4OEhBSVNGaGNISHh3YzZuUTYrdnI3bzE2K2ZjTTI0Y2VQd3l5Ky9DTWVkTzNjV0tzZ3RNZngrVkZkWEE5QW4zbmZzMkdFeXI2YW1Cb21KaVMzKzJSTVJFUkVSRVJFUkVUV0ZmOHRFUkVSRXQxMXFhbXFiM2F1MnRyWlY4NGNPSFlxaFE0Y0MwTGZsTnJUTi91aWpqMkJyYTRzUFAvd1EyZG5aQU14WG1GdExiVzJ0S0FIcDR1S0NoUXNYbWxUbm5qaHhRclRQOUlvVkt5emUwOUw3aTRtSndZVUxGNFIyNSt2V3JZT0hod2U2ZHUwcXpFbE9Uc2FSSTBlRTR4NDllbURnd0lFdGVpK045OXErMGNUbjIyKy8zZUs1bHk5ZnhrY2ZmU1FjZi9ycHA3Q3pzMnZ5R2w5ZlgremZ2eCtiTm0xQ2ZYMjk2RnhXVmhiMjd0MkxrU05IWXNTSUVmajExMStGYzFxdEZqVTFOWEIxZFVWdGJhMXdyYnU3dXpCSElwR0kzdmZxMWF0eDh1VEpGcjhmUUwrWXdwQ3dCOFFMUEhidjNvMkNnb0pXM2UvUW9VT0lqNDhYdFpXUGpvNFd0VVcvZVBHaXNNZ2tQRHdjNjlhdGcxYXJSWGg0dUpBd043ZndJeTB0eldJMXZKdWJHLzd6bi84Z1BqNWVOSzdUNlV6R0FIMUNQVDQrSHZiMjluQnhjV25WZXlRaUlpSWlJaUlpSW1xTUNYTWlJaUs2YnpVME5BRFFKeS9sY2prQUNNbEFvUFVWNXUrKys2NndKN21CdVZiYmhzcGxBSGp2dmZjQTZQYytuenQzTGdCZ3o1NDlPSERnZ09pYURSczJvTEt5VWpnZU8zYXNLRmxxMERnSmJuaGZyV0ZuWjRjNWMrWmc4ZUxGcUt5c2hFNm5RMFpHaHBBd0x5OHZ4M2ZmZlNmTUR3ME54YXhaczFyOGVUVk9QdCtPU3VIR2U0ZFhWMWMzbVREUHlNakErdlhyaFVVRENvVUNrWkdSUW5XMVlkRkhmSHc4amg0OWl1dlhyNHV1ejgvUGg2dXJxK2o3NE9Qakk3ejI5ZlVWVmQ2dlhyMzZodDdYWjU5OVpqS1drNU9EYmR1MnRmcGVXN1pzRVIwUEhqd1l6ejMzbktpTmVuSnlNZ0Q5NzBaRVJFU3JuMEZFUkVSRVJFUkVSSFNuWWNLY2lJaUliamtQRHcvaHRVS2h3R3V2dmRabTkyNU5PL2JHRE5YcHRyYTJRbExRdUxyMlJsdXlOOGZQejg5a3pNYkdSaGh2bk53RkFHOXZiK0YxdTNidE1HREFnRGFQNjlWWFh4VzFIVGZRYXJWSVNFaEFRa0tDMmV1dVhyMHFKUHNOT25ic2FMSDl1RXFsRWgwdlhicTBSZkgxN2RzWDA2ZFBGNDNObXpldlJkZisvZTkvRngxWFZWWEJ5OHZMNG55bFVpa2t5NTJkblRGbnpoeGN2WHBWU0poSFJVVWhKeWNIdWJtNUtDb3FNcmsrTXpNVFhidDJGYm9WQUlDL3Y3L0Y1ems3TzhQVDA5UGllYlZhallxS0N1SFkwbmV6b2FIQnBLWDZqUmd6Wmd4R2p4NHRHcXVycThPNWMrY0E2RnVzT3pzN203MDJKaVlHbVptWnVIanhJZ0Q5QW94SEhubkU0ck1NMnlHc1dyVUtodzhmRmhaalRKdzRFU05HakJEbUdTclVmWDE5c1dqUklnRDZ4UmZHaTF6S3k4dGI5VDZKaUlpSWlJaUlpSWlZTUNjaUlxSmJ6cmpLMmNiR3BrVjdLZDlxS3BWS3FEQTNUdndaSjk5YTI1SmRMcGRESnBOQm85R0k3dE9ZdWRiVWx2WXdOeGc0Y0NDMmJkc0duVTZINTU5Ly9wWWw4MitIbXBxYUc3ck9YRVY0NCtSN1U5Zks1WExoWjI2Y2ZEYW5SNDhlY0hSMGhKK2ZIMmJNbUlHa3BDU2twS1FJNXdNREF6Rmx5aFFrSkNUZ3hJa1RDQTRPeHFsVHAyQmpZd08xV28yMHREUTgvdmpqb210Q1FrSXNQdS9aWjUvRnM4OCthL1pjVmxZV3Z2bm1HeUZtRnhjWHpKdzUwK3pjUzVjdUlUOC92OG4zWmxCU1VtSXlKcFBKOE1JTEx5QTZPdHJrM05XclY0WFByNnFxQ212WHJoVys1OW5aMlZpN2RpMEE0TWtubjhUV3JWdUY2MEpEUXpGdTNMZ1d4Yk5wMHlZQStxNFB2WHIxYXZZYVcxdGIvUGUvLzBWSlNRbWtVcW1vMHQrUWlDY2lJaUlpSWlJaUltb0tFK1pFUkVSMFh6THNYUTVBdEEreWNXVnVhNVBTLy9yWHZ3Q1liODErczF4Y1hCQWVIZzR2THk5MDZ0U3B5ZVM2TVV2ekJnd1lnTW1USjF1OHp0Zlg5NGJpTkdpcVdycXNyRXgwYkZ6aDM1aHhCWEhqL2RwYnk5M2RYYWdHYnh4RFkxS3BGTEd4c2VqVXFST3FxcXF3YmRzMmFEUWEyTm5aNGIzMzNvT2JteHVrVWluR2pSdUhrU05IUXExV0l6QXdFT25wNmJoNDhTTFMwOU5SV1ZrcEpNeWRuSnlhckRBM1I2dlZZdnYyN1VoTVRCUTZIM1R1M0Jrelo4NjB1SGQzYUdnb0pCSUpkRG9kZ29PRGtaV1ZaVEpIcVZSaTQ4YU5PSFRva01ubjgvTExMMXRNN0J0M1g4akx5ME5lWHA1d1hGNWVqbVBIamdFQVJvOGVqY3VYTHd2bk9uVG8wS0wzdTJuVEptRXhSYTlldlN4MkFDZ3NMRVJzYkN6ZWZQTk5oSWFHd3RiV1Z1Z0dZQ3c4UEx4Rnp5VWlJaUlpSWlJaW92c2JFK1pFUkVSMFh6SnVvMjNjN2x5ajBRaXZXMXRoM3BRK2ZmcUlFcVpaV1ZuWXZYdTNjT3ptNW9ZQkF3YkEwZEhSWWpJMEppWUdBUUVCYlJaVFk4WjdpNy83N3J1M2JHOXg0eVN1alkwTjR1TGlMSDdXYjd6eGhyQjN1MEtoTURsdnZFZDhWbFlXRmk5ZWJQWWNvRS9pRzM3dXhnc216TW5PenNZbm4zeGlNbDVYVjRlMzMzN2JiQndqUjQ2RVhDN0h4WXNYb1ZhcnNYcjFhcUhGZlk4ZVBTd3VDckFrTnpkWDFBWi8yTEJobURoeFlwTUxPZXpzN09Edjd3KzVYSTd4NDhlTDJ0M3JkRG9rSlNWaHk1WXRaaXZzWDN2dE5kSHZ3czB3cm5MZnZuMDd0bS9mYm5IdTh1WExvVkFvOE54enp5RW5Kd2NWRlJXWU9IR2l5YnlPSFRzS2lYaXRWaXNzcERCT3JFc2tFcmk2dXFKMzc5NTQ0b2tuMnVTOUVCRVJFUkVSRVJIUnZlMnVUSmgvLy8zMzFnNkJxRVhxTlZYWWw3VVF0UTNYUmVNdWlrQU1idjh1WkZMVDFySkVSSFI3R0NkdDI3VnJKN3cycmpDWHlXUk50bFp2allDQUFBUUVCRUNuMCtIQWdRUFl0MitmNkx5dHJTM09uajJMZ29JQ0RCMDZGQ05HakREWkk3cXBsdDQzcTdhMlZsZ3NJSlZLYjFteXZLR2hBV2ZPbkJHTzI3VnIxK1RDQk9Na3ZybVc3SzNoNCtNalZIeWIyM2U4TGZUdTNSc2JOMjZFVHFkRGVucTZNTjZ2WHovUnZKWjJDREQyKysrLzQvZmZmN2Q0M3QvZkgrKzk5eDRpSXlNeFpNZ1FrMFVCWDMvOU5VNmNPR0h4K3NZdHpETXlNbEJiVzR0dTNickIxdFlXWVdGaEpvc1FZbU5qb2RWcUVSNGVqamx6NWdqak4vSjc0K1RraFBuejU2T2dvTUJzaDRJMzMzelQ3T2MyZXZSb1BQNzQ0N0N4c1lGTUptdjF3Z1FpSWlJaUlpSWlJcnEvM1pVSmM2SzdoYTJOTTZJRFhzV0JheDlBcmEwVHhpdFZPVGlWL3lXaUF1WUQ0Ri9xRWhGWlEwWkdodkM2ZmZ2MndtdER3bHdxbFFxdHJkdEtXbG9hNHVQamhTcFpPenM3MU5YcC8zeTRmdjI2OEt6ZmZ2c04rL2Z2eC9EaHd6Rml4QWl6bGRVclZxd3crNHdUSjA3ZzIyKy9iWFplNHlTMWNYTFYxZFcxRmUrcWRRNGRPb1RxNm1yaHVIdjM3azNPTjk2ai9HYjNwRFplR0pHZG5TMDZ0Mm5USmdRSEI2TlBuejdDM1BmZmZ4OGJOMjdFdVhQbkFBQlRwMDVGYUdnb0FPRFlzV05JVEV3RUFFUkdSZ3IzY1hkM1IwUkVoR2hSZ0krUFQ3UHZzeTJOSFRzV0VvbkVKR0UrYk5nd25EcDFTbWl0N3VEZ2dOcmFXb3YzdVhqeEloSVRFeUdUeVJBV0ZvYlpzMmMzK1Z5dFZvdnk4bkpJcFZMRXhNUlluSmVYbDRmazVHUUErdTRPY3JsY09GZFFVSURseTVjMyt4NEI0RC8vK1UrVDU5OS8vMzM0K2ZtMTZGNUVSRVJFUkVSRVJIVC9Zc0tjNkJaelVRU2hkN3RaT0o2N0hEcjhsWFRKci80VEY0czNvYnZYazFhTWpvam8vbFJUVTRNclY2NEEwTGR3TnQ1ajJWRFJiSnpFdTFtWm1abjQ3cnZ2a0p1Yks0dzVPanBpM3J4NVdMSmtDUUI5VW5YQ2hBbllzR0VEaW91TG9WS3BrSkNRZ0FNSERtRG16Sm5vM0xtejZKNlc0bXVjQ0cvcCt6Qk9JTGQycisyV0tpOHZ4OWF0VzBWalVWRlJGdWVyVkNyUmdvV2JxVEN2cTZ1RHU3dTdjRnhXVm9heXNqSmhMQ1VsQmIvOTlodDI3dHlKNTU5L0hpRWhJVkFxbFRoLy9qd0EvZWVvVXFuZzdPeU0wdEpTL1BISEg4TDRrMCtLL3l6djNyMjdLR0VlSFIxdFV2WGMwZ3IreGgwUG1tSTRiNm5DT2lRa0JJODk5aGgrLy8xM3hNVEVJREF3RUY5ODhZWEYreGxhNGF2VmFoUVhGNk80dUJpcHFhbW9xYWxCZFhVMXFxcXFoSi9QaFFzWE1IdjJiT2gwT2t5Y09CR2pSbzNDcFV1WDBMVnJWOUU5aTR1TDhkRkhId254enBneG84a1c4MFJFUkVSRVJFUkVSTGNhRStaRXQwRTdwOTdvNmpVQktjV2JST1BwSmR2Z29naEVvSE8wbFNJaklyby9IVHQyVEtpeTdkU3BrMUM1ck5WcWhRUmxXN1lrRHd3TUZDVXhRMEpDTUhQbVRKTzIwejE3OWtSWVdCaDI3TmlCWGJ0MlFhMVd3OGJHQmtGQlFXMFdpeVZwYVduQ2EwTVZkVnVxcjYvSHFsV3JSQlhOM2J0M1IyQmdvTVZyakN2UmdlWXJ6STNidHdQQUR6LzhnSUtDQWhRV0ZxS2lvZ0pQUFBFRWJHeHNoTmJ6cDA2ZHdyQmh3NkRWYWxGUVVBQkF2M0NndExRVUlTRWh5TXZMZzR1TEN5b3FLdERRMElDZmZ2b0pHelpzZ0V3bUV6b0R2UERDQy9EeDhSR2VtWmFXaGsyYnhIL2U3OXExQzEyNmRCRXRlbWdxVVcyUW5aMk5Eei84VURoZXNtU0p4ZjN0VzJyVXFGRVlNR0FBdkwyOWNlSENoU2JubHBhV0NxKzl2YjJSbVpscGNXc2t3KzhUb0crdHZuLy9mdnp5eXkvdzkvZkhvNDgraXVqb2FOVFcxbUxwMHFYQy91a1RKa3hBY0hDdzZENEtoUUsrdnI0V1l5b3NMQlJlZTNwNk52bDdlcXUyRlNBaUlpSWlJaUlpb25zTC94YUo2RFo1d0hNY0tsVTV5SzA2WmpTcXcrbUNOWENTKzhITkxzUmFvUkVSM1ZlMFdpMzI3TmtqSFBmczJWTjRmZW5TSmVHMXBjcnM1dmFlUG5Ub0VLNWZ2eTRjNzkrL0gwT0dETUhreVpNUkZ4ZUh4eDkvSE1PSEQ3ZFlWU3VYeXpGMjdGajA3ZHNYNjlhdHcralJvNFhLYXVQMjVKWVlWeVMzNUJxRlFnR3RWaXRVVWdOQVdGaFlzODlwalpxYUdxeGN1VktvNmdmMHlVeERaYlpPcDROV3F4VlZ4NnZWYXRIUENkQW5ZbzBsSmliaXlwVXJLQzB0UldscEtaUktwZWo4Z1FNSFJNZjI5dmJvMEtHRDBJNS96NTQ5R0RKa0NBb0xDOUhRMENETU15VHhCd3dZZ0ljZWVnaW5UcDNDeG8wYlVWNWVEclZhTFh6R2Nya2NCUVVGS0NrcGdhZW5KdzRlUElqMTY5ZWIvUm5FeGNYaDJXZWZ4YUJCZzFyOHViWGxkZ0FHY3JrYzN0N2VaczlWVmxZS243RldxeFYxSGZEMTlZV3pzN1BGK3pvN082TnIxNjV3ZDNkSGNIQ3cwRlk5THk4UDMzLy9QZUxqNDJGblp5ZTBpWStJaU1Damp6NXFjcDlPblRwaDBhSkZGcDlqL1BzM2ZmcDBVWGNJSWlJaUlpSWlJaUtpRzhHRU9kRnQxTXR2Qm1vYUNsRmVseW1NYWJUMU9KWWJoeUhCNzhOT2R1djJqQ1VpSXIzZHUzY0xTVHVGUWdHTlJvUFkyRmpZMk5pSWtxYU5rN010RVI4ZkwreHJiZkRqanovaXpKa3o2TisvUDE1NzdUVjRlbnBDbzlGQUlwRkFJcEVJZXowYlAwK3IxY0xiMnh2ejVzMkRScU9CVXFtRXZiMDk1czJiMStxWW1ydm0wMDgvUlVaR0JtcHFhZ0FBWGw1ZWJacUV2SHIxS3Rhc1dXT3luL2FFQ1JNUUVCQUFBTkJvTkZpd1lBSFVhalhrY2pta1VpbFVLcFdvYXRrUW03RzB0RFNrcHFhMk9CYXBWSXJldlhzTENmUFMwbEtzV2JOR2xLaDNjbktDajQ4UDh2UHprWktTZ3V6c2JLU21wcUs4dk56a2ZnME5EVWhNVE1UaHc0Y1JGQlFrV25RZ2xVb3hlUEJnN04rL0h6cWREbXExR3V2V3JVTmhZYUZKQzNkQS96TXZMUzJGUXFHQWpZME5WQ29Wamh3NTB1TDNkaU1hdDdqLzl0dHZFUlVWQmFsVWlwU1VGRlJWVlFubkFnSUM0T2ZuaDZlZmZocnU3dTd3OFBDQWg0Y0gvdkdQZjBDcjFTSWtKQVRUcDA4WDVyL3h4aHZZc1dNSGpoNDlDbzFHZzhyS1NxSEZ1MVFxeFlRSkUwVFBMaTh2eDJlZmZkYXErTmVzV2RPaUt2S21FdkJFUkVSRVJFUkVSRVJNbUJQZFJqWlNXMFFGdklwOVdlOUJwYTRReHBYcVVoelBXNGFCUWU5QUt1R3ZKUkhSN1RKbzBDQkVSa1ppOCtiTkpzblpidDI2bWIzR3VDMTQ0NHBtNHdyMTBOQlE1T2Jtb3I2K0hoY3VYRERiL3RxUU5EZllzR0dEMmFyaTBhTkhZOHlZTVMxN1V6Zmc0TUdEd3VzaFE0YTA2YjFsTXBrbzhRb0FRNGNPRlZVWHkyUXlkT2pRQWFtcHFSWXI0cnQxNjJaUzRlenFhbjZobWFHSzJ0ZlhGejQrUHNLL0RhM3RFeElTaEhidnljbkpvbXNOMWZXMXRiWDQrZWVmVGU0ZEZoYUdSeDk5RkljT0hjTHAwNmNoa1VqUXJsMDdrMlQ1MUtsVEVSVVZCUzh2TDJ6Y3VCRUFZR3RyaThHREI1dU5HUUFXTDE0c0xGeG9UQ0tSM05RZTd1WUVCQVJBTHBjTEMwVXlNek9SbVpscE1rOHFsYUpMbHk1d2RYVTFXeFZ1anBlWEYxNTQ0UVhFeE1SZ3g0NGRPSExraU5BS1g2dlZZdkhpeFlpSmljSElrU01CNkJkTkdMZGJiNG1Ta3BKV3pTY2lJaUlpSWlJaUlqS0htVG1pMjh4ZTVvRW8vM2s0bEwwRVd0MWZMVnRMbFplUVhQZ05ldm5Oc0dKMFJFVDN2dUhEaCtQNDhlTW9MeS9IcUZHallHOXZEMGRIUjFHaXNrT0hEaGcxYXBUWjYrUGk0Z0RvazM2eHNiR2ljOUhSMFVoUFQwZTdkdTB3Zi81OEZCWVdZdTNhdFJZVGdUcWRydG0yMnhLSkJBTUdER2pOVzJ5MTRjT0hJeVVsQmZiMjltMmVNQThLQ3NKTEw3MkVsU3RYUXFmVFllVElrWGppaVNkTTVoa1M1dVlFQndkajZ0U3BKdVB0MjdlSFVxa1VKY1Y5ZlgzaDV1WW1Xb2pRMk9USmsvSGxsMSthTEpLUVNDVEMrKy9Zc1NQYXQyK1BhOWV1d2M3T0RwR1JrUmc2ZEtpd3YzdFlXSmlRWUI0NGNDQSsvZlJUWExseUJjN096bmpwcFplRUJSZkRodytIblowZGZ2cnBKOFRFeElqMk96Y21sVXJSdlh0M25EaHh3dXo1YnQyNndkYlcxdUo3dWhGMmRuYUlpWWxCZkh4OGsvUEdqQmtEZDNmM0czcUdwNmNubm4vK2VUejIyR1A0OWRkZmNlclVLZWgwT2pRME5KanNYMDVFUkVSRVJFUkVSR1FORXQydDJCeVJpSnAxcmVJQS9pejRHb0Q0VjdDSHozUG81UDY0ZFlJaUlycEZkdTdjaVI5KytBRUE0T0RnZ0ZXclZsazFub3lNRENpVlNrUkVSQURRdC9aV0twVlFLQlJ3YzNPRG41K2ZrSERWNlhRNGZmcTBjRzJ2WHIyRTE4WjdQQWNGQlVHcFZPTDk5OS9INjYrL0xyUVAxMnExT0hQbURDNWN1SUNpb2lLb1ZDcG9OQnBvdFZyaEg4TWUzb1ovRzU0TDZCTzNNMmZPQkFDaEtyb3RPVG82UWlLUjRNQ0JBMUNyMVhqa2tVZmEvQmtBOE50dnY4SEx5MHYwK1JrcktpcENlbm82cEZJcGJHeHNJSmZMWVc5dkQyOXZiNU5XN0cwaFBUMGRXN1pzd2RXclY2SFQ2ZURoNFlFbm5uZ0NVVkZSd3B6TGx5OURyVmFqUTRjT0Z2ZTBOeWdySzBOQ1FnTEdqUnNIRnhjWGsvTlpXVmtJQ0Fob3NvWDQzcjE3c1g3OWV1RllJcEhBeWNrSlBYcjB3Sk5QUHRucWJRSXVYYnFFanovK1dEaTI5SHQzNXN3WkhEOStIS1dscFVJVnVFS2hnSyt2TC9yMTY0Y3VYYnBZZkVac2JDeTBXaTNDdzhNeFo4NmNabVBLeXNyQzVzMmJFUm9hYW5iaEJCRVJFUkVSRVJFUjBjMlFORlZKWStrYUpzeUpyT2RjMFErNFhMWkxOQ2FSMkNBNllBRjhIU09zRkJVUlVkdTcweExtdDFKbFphWFpoT25kUUtmVE5WbVpmUzlTcTlWUXE5VnQzdTZjbW5ZL2Z0ZUlpSWlJaUlpSWlPald1NUdFdWZSV0JFSkVMZFBEWnhKOEhIdUl4blE2RFU3bS9SZlY5ZmxXaW9xSWlHN0czWm9zQjNCZkpqQmxNaG1UNVZad1AzN1hpSWlJaUlpSWlJam96c1NFT1pFVlNTQkZYLzg1Y0xMMUU0MDNhR3VSbEJ1SEJtMnRsU0lqSWlJaUlpSWlJaUlpSWlJaXV2Y3hZVTVrWlhLcEE2SUNGa0F1ZFJDTlY5Zm40MlRlZjZHRDFrcVJFUkVSRVJFUkVSRVJFUkVSRWQzYm1EQW51Z000MjdaREgvL1prRFQ2bFN5c09Zc0xSZXV0RkJVUkVSRVJFUkVSRVJFUkVSSFJ2WTBKYzZJN2hLOWpCTUs4bnpZWnYxUzJDOWNxRGxvaElpSWlJaUlpSWlJaUlpSWlJcUo3R3hQbVJIZVFUaDR4Q0hJWjJHaFVoek9GLzBPcDhwSlZZaUlpSWlJaUlpSWlJaUlpSWlLNlZ6RmhUblNIZWRCdkdqenNPNG5HTkxvR0hNOWJCcVc2MUVwUkVSRVJFUkVSRVJFUkVSRVJFZDE3bURBbnVzTklKVEwwODU4SGU1bUhhTHhPWFlGanVYSFE2T3F0RkJrUkVSRVJFUkVSRVJFUkVSSFJ2WVVKYzZJN2tKM01EVkVCODJFanNSV05sOWRsNG5UK0dpdEZSVVJFUkVSRVJFUkVSRVJFUkhSdlljS2M2QTdsWmhlS0IvMWVBaUFSamVkVUpTR3RaS3QxZ2lJaUlpSWlJaUlpSWlJaUlpSzZoekJoVG5RSEMzUjVDRjA4UjV1TXB4WnZRbjcxbjFhSWlJaUlpSWlJaUlpSWlJaUlpT2pld1lRNTBSMnVtOWVUOEhONlVEU21ndzZuOHI5RXBTckhTbEVSRVJFUkVSRVJFUkVSRVJFUjNmMllNQ2U2dzBrZ1FaOTJzWEJXQklqRzFkbzZITXVOUTcybTJrcVJFUkVSRVJFUkVSRVJFUkVSRWQzZG1EQW51Z3ZJcEhhSURsZ0FXeHNuMFhoTlF4R081MzBPblU1anBjaUlpSWlJaUlpSWlJaUlpSWlJN2w1TW1CUGRKUnpsUHVqclB3ZFNpWTFvdkxnMkJXZUwxbGtwS2lJaUlpSWlJaUlpSWlJaUlxSzdGeFBtUkhjUmI0ZnU2T0h6TjVQeHErVjdjTFg4RHl0RVJFUkVSRVJFUkVSRVJFUkVSSFQzWXNLYzZDN1R3VzBZUXR5R21veWZLL29leGJVcFZvaUlpSWlJaUlpSWlJaUlpSWlJNk83RWhEblJYU2pDWnpJODdSOFFqV2wxR2h6UFc0SGFodXRXaW9xSWlJaUlpSWlJaUlpSWlJam83c0tFT2RGZFNDcXhRYitBZVhDUWU0bkc2elZWU01xTmcxcGJaNlhJaUlpSWlJaUlpSWlJaUlpSWlPNGVUSmdUM2FVVU5zNklEbGdBbWRST05GNnB5c2FwL0ZVQWROWUpqSWlJaUlpSWlJaUlpSWlJaU9ndXdZUTUwVjNNUlJHRTN1MW1RUUtKYUR5LytoUlNpamRiS1NvaUlpSWlJaUlpSWlJaUlpS2l1d01UNWtSM3VYWk92ZkdBMTNpVDhiU1NyY2l0T21hRmlJaUlpSWlJaUlpSWlJaUlpSWp1RGt5WUU5MER1bnFPUTRCenYwYWpPdnhac0JybGRabldDSW1JaUlpSWlJaUlpSWlJaUlqb2pzZUVPZEU5UVlKZWZqUGhxZ2dXaldxMDlUaVdHd2VWdXNKS2NSRVJFUkVSRVJFUkVSRVJFUkhkdVpnd0o3cEgyRWh0RVIzd0toUXlWOUc0VWwyS1kzbkxvZFdwclJRWkVSRVJFUkVSRVJFUkVSRVIwWjJKQ1hPaWU0aTkzQlA5L09kQktwR0p4a3VWR1VndS9KOTFnaUlpSWlJaUlpSWlJaUlpSWlLNlF6RmhUblNQOGJUdmpFamZLUUFrb3ZGckZRZHd1V3luZFlJaUlpSWlJaUlpSWlJaUlpSWl1Z014WVU1MER3cDJIWUtPN2lOTXhzOWYveGxGTmVldEVCRVJFUkVSRVJFUkVSRVJFUkhSblljSmM2SjdWQStmU2ZCeDdDRWEwK2swT0pIL0JhcnJDNndVRlJFUkVSRVJFUkVSRVJFUkVkR2Rnd2x6b251VUJGTDBiZmNLbkd6OVJPTU5taG9jeTEyS0JtMnRsU0lqSXJwemFMVmE0Wis3U1YxZEhjNmNPWVA2K3ZwYitoeU5Sb1AwOUhUazV1YWl2THdjR28zbXB1K3AwK21nMCtuYUlMb2I5K2VmZitMUFAvL0UrZk10NjdxU2xaV0Y5UFIwcEtlblE2MVdXNXluVkNxRmVlbnA2VzBWcm9tV2ZsOWJNcSttcGdiVjFkV29ycTYrMmJDSWlJaUlpSWlJaUlqdVNqSnJCMEJFdDQ3Y3hoRlJBYS9pUU5ZaVVZSzhxajRmSi9QK2krakF2MFBDZFRORWRCOTcvZlhYVVZOVEF3Qll0V3FWNk56NTgrZXhidDA2T0RvNjRzRUhIOFRvMGFQYi9Qa3JWNjVFUlVVRkFPQ3R0OTVxOFhWbnpwekIyclZySVpmTDhmampqd3V4SFR4NEVJV0ZoUzIrejdCaHcrRG01bWJ4L002ZE83RjE2MVlBZ0Z3dXg2SkZpK0RoNGRIaSs1dVRrWkdCcjc3NkNoRVJFZWpidHkrNmRldlc3RFZxdFJybDVlVW9LeXREYVdrcHVuZnZEbWRuNXh1T3dmQ3pkbk56dzMvKzg1OW01My8zM1hmSXlja0JBSHo4OGNkd2NYRXhPeTgzTnhlZmZ2cXB5WE51MUt4WnM0VFhyNzc2S3JwMTY0YXJWNjlpOWVyVmVQYlpaeEVSRWRIazlZbUppVGh5NUFnNmQrNk1rU05Id3MvUHoyVE8yMisvRFpWSzFTYnhOa1dsVW9tUzg1V1ZsYWl2cjhmZ3dZTnYyVE9KaUlpSWlJaUlpSWhhZ2dsem9udWNzNjAvK3ZqSElpbG5LWFQ0cTlLc3NPWXNMbHovR1QyOEoxa3hPaUtpTzllaFE0ZFFWbGFHc3JJeWpCOC92a1hYN05tekIvdjM3emQ3YnRHaVJUaHk1QWhPbmp3cGpLV25wNk9ob1FFQXNIejVjclBYeG5USkh3QUFJQUJKUkVGVXpaczN6MlRzMkxGakFJQ0doZ2FFaG9ZSzR5ZFBua1JxYW1xTFlnWFFaTEx5OHVYTFNFaElFSTY5dkx5d2I5OCtpL1BEdzhQUnVYUG5acDk1OHVSSlZGVlY0ZkRodzVESlpIQnpjME5WVlpYb240cUtDbFJVVkFoSjh1cnFhbEZWK3ZQUFA0OUJnd2Fockt3TTU4NmRzL2lzdkx3OEpDVWxBUURpNHVLYWpHdjkrdlV0bm1zdCtmbjVXTFpzR1pSS0pmNzczLzlpMUtoUkdEMTZOQ1FTaWRuNTU4NmRRMGxKQ1VwS1NoQVRFM1BUejI5b2FNQ1BQLzRvL0N4ME9oMDBHZzIwV2kzVWFqVTBHZzNxNit1RmYxUXFGZXJxNnFCVUtzMVd1MHVsVWp6MDBFT1F5K1UzSFJzUkVSRVJFUkVSRWRHTllzS2M2RDdnNnhpSjd0NVA0OEwxOWFMeFM2VTc0YW9JUXBETFFDdEZSa1IwWjdwKy9UcVNrNU9GNDE5KytRVy8vUEtMeGZrTEZpeUF1N3M3cXF1cm02endMaWdvd0lVTEY4eWVzelRlV0hsNU9WSlNVZ0FBL3Y3KzZONjllNHV1TThmUjBkSHNlRWxKQ2I3ODhrdFJrak0vUHgvNStma1c3K1hrNU5Sc3dseXIxZUxQUC84VWp2djI3WXU0dURpVWw1ZTNLdTZMRnk5aTBLQkJ5TXZMd3c4Ly9HQngzb0FCQTZCVUtsdDB6L3I2K2hiUHRSWmZYMTlFUmtZaUtTa0pPcDBPQ1FrSktDZ293SXN2dmdpWlRQeS85UlVWRmNqS3lnSUF1THE2d3RmWDk2YWZMNWZMa1pLU2dyS3lzcHUrRjZEL1B1VGw1U0U0T0xoTjdrZEVSRVJFUkVSRVJIUWptREFudWs5MDlvaEJwU29iMlpXSGpVWjFTQzc0Qm81eVAzallkN0phYkVSRWQ1cGZmLzFWVk5IY1hKdnpwdmExQmlCVUFIZnMyQkVQUC95d01KNlVsSVM2dWpvQUVJMm5wS1JZZk9iaHc0ZUZSUGJJa1NPaDBXaUVaT21DQlF1YWpBTUFYbm5sRmFqVmFrZ2tFdGpiMjV1Y0x5MHR4ZEtsUzFGWldkbnN2WXhacW5JMmxweWNqS3FxS2dDQWg0Y0hPblZxL3M4ZWlVU0N3TUJBdUxpNHdNM05EVzV1YnZEMzkyOVZiSUMrclhwanRiVzF3dmlsUzVkYWRiL1ZxMWVMdWdXWVk5eFMzZUJtMnA1THBWSk1uVG9WRGc0TytPT1BQd0FBTXBrTU5qWTJKbk9UazVPRjczQzNidDN3N3J2dm1yMW5mWDI5OE5yU25PZWZmeDVkdW5RQm9GK2tZVWlZUzZWU3lHUXl5T1Z5WVdzREF4OGZId1FIQjhQUjBSSDI5dlp3Y0hDQW82TWpuSnljNE9Ua0JHZG5aN2k0dU1ET3pxNlZud0lSRVJFUkVSRVJFVkhiWXNLYzZEN1MwMjhhcXVzTFVGWjNXUmpUNkJwd1BHODVIZzUrSDNZeWR5dEdSMFIwZTJ6WXNFRm80MjFjVVd4SUZnNGZQcnpaUkdoamhtVHh1SEhqTUc3Y09PaDBPbno4OGNlNGZGbi8zOXRodzRZQkFDSWpJeEVaR1NsY2QrN2NPU0ZoUG1uU1gxdGtyRjI3MW16Q1hLMVc0OENCQXdBQVB6OC85T25UQjZ0WHI0WmFyY2FZTVdQZzcrK1A0dUppaTNFYVdtY0RnSjJkSGFSU3FlaDhUazRPVnF4WUlVcUl4c2JHbXQwcmU5MjZkVGg0OENBQWZYSTBPanE2cVk4SUFMQjM3MTdoOWVEQmcwMlM3Tk9tVFlPTGl3dGNYRnp3MFVjZm9hNnVEZ3FGQXYvM2YvOW45bjVlWGw0WVBudzRMbDY4aU56Y1hBRDZoUWVHRnQrMXRiWEMzTU9IRDV0Y1gxOWZiM1ljQVA3ODgwK3p5ZTAzM25nREFOQ25UNSttM21xemREcWRhRkZHUytZYkZrbzg5ZFJUa0Vna3FLaW93QXN2dkNEY3kvam5lZXJVS2VGMWVIaTQwRzYrS1pZV2FSaStvOEJmaXdEa2NqbWtVaWxTVWxLd2RldFdYTGx5QllCK1gvaFJvMFpoNE1DQkp0K3ZzMmZQWXZ2MjdSZzFhaFE2ZHV6WXduZE9SRVJFUkVSRVJFUjBhekZoVG5RZnNaSElFUlV3SC91eTNrT2QrcTkycW5YcWNpVGx4bUZRKzMvQ1JtSnJ4UWlKNkg1UVcxc3J0QlJ2QzhIQndYQndjR2p4L1BMeWNyT0pRY09ZY2V2MU9YUG1JRHc4M094OTNuLy9mZVRsNVprOXQyZlBIaUZaN3VmbmgzSGp4cG10TmpabTZmeXNXYk93ZE9sU09EZzQ0T2pSbzBMNzhuSGp4cUdzckF6SnljblFhclU0ZS9Zc3hvOGZqeTFidGpUNUhJUEduOW14WThmd3d3OC9RS1ZTQWRBdkFwZzZkYXJaWlBtMmJkdUVaTG1MaXd2bXo1OFBaMmZuSnArWG5aMk45UFIwQVBxcTZJRURUYmNEaVlxS0VsN2IydHFpcnE0T0dvM0c0ajE5ZlgzeDVKTlA0b01QUGdDZ1Q5d2JMend3VjFYZVZ0emMzRXphbkRjME5LQzB0RlFVbnlVclY2N0VtVE5uV3Z5OFpjdVdtUjAzWHR4aFNQQ1hsNWNMbnpVQWhJV0Z0Zmc1elZFb0ZLaXZyMGRTVWhMMjd0MkxhOWV1QWRBdlhoZ3hZZ1Q2OSs4UHVWd3U3R0d1VXFsUVVGQ0E3ZHUzQzBuMWxTdFhZdkxreVhqb29ZZmFMQzRpSWlJaUlpSWlJcUlieFlRNTBYM0dUdWFHcUlENU9IUnRNVFM2djlxd2x0ZGR4ZW1DcjlHblhhd1ZveU9pKzhYaXhZdmI3Rjd2dlBNT3VuWHIxbWIzTTdTbzd0YXRHNEtEZzFGU1VnSlBUMCtUZWNiVndjYVYwdGV2WDBkOGZEeUF2MXBvR3lxZWIwWmRYUjBTRWhJQUFCMDZkRUJZV0JpMmJOa2lWQjE3ZTN1alI0OGVMVTZZRys5ZmZ1VElFWHo3N2JlaTh6cWREbXZYcnNYYXRXdWJ2RTlsWlNYKytjOS9pc1krK09BRCtQajRpTWEyYnQwcXZIWndjR2cyd1c1cnExL0ExVnk3KzdLeU11VGs1QUFBZXZic0tUbzNlZkprVEo0OEdRc1hMaFQyWDErNWNxVko1Yk01TXBsTStJeVVTcVh3T1J2R25ucnFLVHoxMUZPaWF5NWR1b1NQUC81WU9GNjBhRkd6ejdrVmpoNDlLdnArMnR2Ymk2cmxHeG9hOE9hYmI0b3E4QTBDQXdQeHIzLzlxOG43Zi9EQkJ5Z3FLaklaVDBoSXdPYk5tNkZTcVpxc25nOFBEMGRJU0VnTDNna1JFUkVSRVJFUkVkR3R4NFE1MFgzSTNhNERIdlI3Q1NmenZ3VHcxMTlvNTFRZWhZdHRJTHA0anJGZWNFUkV0OWlNR1RNd1k4WU1uRHg1RXF0WHJ4YkdWNjFhaGJTME5IeisrZWNBOUMzUzkrN2RpNTA3ZDZKWHIxNFlOV3FVeGIyekRRbHpuVTZINzc3N1RraTZEeDgrSEtHaG9RRDBGZW1OTFYyNlZLZ1lOejYvYWRNbW5EMTdWaGkzdDdkSGFtcXFNUGZLbFN1WU4yK2U2RjVQUHZra0FnTURtOXdqT3pNekUwdVdMQUVncmpEdjFhc1hObS9lTE93djN0YXVYcjBxdkorV01pVE1kVG9kNnV2cmhlUEdUcDgrTGJ4dTNDWjk1ODZkQUNEc3h5NlJTUERiYjc4MSsrekhIbnNNRVJFUitPeXp6d0RvRThTR3BQekNoUXZoNHVMU3F2ZHlPK2wwT2h3NmRLakpPWC8rK1NkcWEydWhVQ2lnMFdoRWJmcHpjbktRbVpuWlpFSzdTNWN1SmduenByWUNNT2pjdVRQR2p4L1BkdXhFUkVSRVJFUkVSSFJIWWNLYzZENFY2UElRS2xUWnlDaE5FSTJuRkcrRWl5SUFmazY5ckJRWkVkMkw3T3pzaE5jT0RnNW8zNzU5bTkyN05lM1lqUm52OFF3QWx5OWZ4Z01QUElBWk0yYWd0TFFVM3Q3ZU9ITGtDTFJhTFU2ZVBJbEhIbmxFTk45Y2hibFNxUlMxd3M3SXlNQ25uMzRLQUpnM2J4N3E2dXBRVTFQVHFqajkvUHdBNkpPVURnNE9acXVDdmJ5OHNITGx5bGJkTnpVMVZXZ0R2MnJWS2p6KytPUFlzV01IcXF1cmhUbVBQdnFvNkpvOWUvWUlyd2NNR0NENnVScWZNNmJWYXZIamp6KzJLQ2JEUHZJQVVGSlNJcnorNElNUFRQWTc3OXUzTDhhTUdTUGFtOXU0YzhIZ3dZT0YvZDROZERwZGl5cndSNHdZWWZLOHhrcExTeEVYRnljYWEyaG9FQjBidng4RFE5WDU3Tm16TGQ3YlhNVS9vRy9QMzZ0WDAzOCtuejU5dXRua3RlRno2ZHExSzFKVFU0V0VlVVJFQkk0ZlA0NmRPM2ZpNVpkZnRuaDl6NTQ5a1pHUkFROFBEN2k2dXNMRnhRVk9UazVRcTlVNGVQQWd5c3JLUlBPN2RPbUNtSmdZWEx0MnphVHpBQkVSRVJFUkVSRVJrYlV4WVU1MEgrdnUvUlNxNm5OUVVKMHNqT21ndzhuOFZSalMvbDA0S3dLc0dCMFIzVXVNOTNKdTM3NjlTUXZ2MjYycXFzcWs0bm5ac21XWVBYczJJaU1qQWVqM2hqWlVkRC80NElNSURRM0ZtVE5uaFBQR0NYTkxMYjROZXpZRCtzVHg3dDI3c1d2WExyTnozM3Z2dlNaanRyR3h3Vk5QUFlXYW1oclUxdFlpTVRFUmdMNTErS1JKazRUSytCczFaTWdRaElTRWlGcUtQLzMwMDZJNXhrbnhNV1BHd04zZDNldzVZMGVQSGhYMnVXNk91YjNsQVpodC8xMVpXWW1jbkJ4a1pXVzE2TjV0cGJhMkZybTV1WEJ4Y2JFWXIwRno1ODJwckt6RXhvMGJ6WjVidjM0OUhuamdBVkU3ZldNNm5VNzRYbGlTa3BLQ1M1Y3VBUUFpSXlPUm1wb3FuT3ZWcXhlT0h6K081T1JrWEwxNlZlaU8wRmg0ZURqQ3c4TkZNZS9ldlJ2Nzl1MFR1aXRJSkJLRWg0ZGp4SWdSQ0FvS3d1clZxM0grL0hrY09YSUVDeFlzZ0p1Ylc1TnhFaEVSRVJFUkVSRVIzUzVNbUJQZHh5U1FvRSs3V096UFdvU3ErbHhoWEsxVklpbDNLWVlFTDRTdGpaTVZJeVFpdWpYMjc5OXZzamUyU3FYQ2loVXJFQnNiaTdDd01QeisrKzhBOU1ud3ZuMzc0b01QUGtCZVhoN216WnVIc0xDd0ZpWE1HM04zZDBkd2NMQnduSnViSzhSaFBHNUovLzc5QVFCZmZQR0ZNUGI0NDQ4ak5EUVVvMGVQUmtWRkJhNWR1eVpLWmhyMlBRZUEwYU5IQzY5TFMwdWhVQ2lFNUt0Y0xvZENvV2pSKzJpTjVpcTFiNFp4QmJtTGl3c0dEaHlJa3lkUENnbjJWYXRXSVNNakE1OTg4Z2tBZmRYNTMvNzJOd0Q2aW4rVlNnVnZiMjk4K09HSFp1K3ZWQ3FSazVNanF1bzNMR3g0NTUxMzJ2ejk2SFE2L085Ly83UFloYUNpb2dMZmZ2c3RZbU5qTFg2dTE2OWZiL0wrdi83Nkt3Qjl5L3Zldlh2ajU1OS9GczVIUkVUQTJka1pWVlZWK09HSEgvRE9PKzgwK2QwdUxpN0c3dDI3Y2Zqd1lhRzYzdGJXRnRIUjBSZzJiSml3VUthOHZGeUlxNkNnQUo5KytpbGVlKzAxSnMySmlJaUlpSWlJaU9pT3dJUTUwWDFPSnJWSGRPQUM3TTlhaUhyTlgyMTRheHFLY0NKdkJmb0h2Z0dKeE1hS0VSSVJ0UzJsVW1tMkd0clE3and4TVJFU2lRUlhyMTRGQUF3Y09CQ2hvYUZDRW5iVHBrM28zcjA3dEZxdGNLMGhxZWpnNElBdnZ2Z0MxNjlmUjd0MjdiQmt5UkprWm1aQ29WREExdFlXVVZGUmlJcUtFcTVidEdpUjBMNzYxVmRmTlluSlhMTHkvUG56UW5WOFFFQUFSbzRjQ1psTWhvY2VlZ2hMbHk1RmNYRXh3c0xDTUhic1dFZ2tFbEhDL09HSEg0YXpzelB5OC9PeGJOa3lPRHM3NCs5Ly8zdXJQOFBXTUxUZkR3b0tRbloyZHBOempmZGYvL2JiYjNIa3lCRUFRR3hzTEhyMjdHa3kzN2pWdTR1TEM4YU5HNGZzN0d4UlJicnhNK3ZxNmdEb0YwZW9WQ29BZ0wyOVBRQWdMeThQcWFtcGVQamhoeUdWU3JGcjF5NXMzcnpaWXF3QkFRRll0V29WTGwyNmhCMDdkbURLbENrbWU1dHJOQm9zWExoUWlDY3NMS3pKOTc5dDJ6WmN1SEJCZUQrR3ZkY0JmU2NCdFZxTk0yZk9JQ0VoQVdQR2pERzVYaUtSSUNnb0NCa1pHWkJLcGFMdktLQmZLSktabVFsQXY5KzdjVXQ5UU4vRm9ILy8vdGkxYXhleXM3T3hiZHMyakJzM3p1UTVhV2xwMkx0M0w1S1RrNFdGSS83Ky9oZzhlRENpbzZOaGIyOFByVllyZEVPb3JhMUZURXdNdnYvK2U2alZhaFFWRlRGcFRrUkVSRVJFUkVSRWR3d216SWtJam5JZjlQVi9CVWR6UG9GV3B4SEdyOWRleExtaUh4RGhPOW1LMFJFUnRhMkVoQVRVMXRaQ0lwRkFJcEVJU2NXLy9lMXYyTE5uRDJiUG5vMmxTNWNDQUJRS0JjYU1HUU1YRnhmMDc5OGZCdzRjUUc1dUxvNGZQdzZONXEvL1h0clk2QmNXSFRod0FOdTJiWU85dlQzZWZmZGQ1T2JxdTNlMGI5OGVFb2tFQ3hZc3NCaVh1WE8rdnI3Q250ZUF2aDM0RHovOEFFQ2ZRSjA2ZFNvcUt5dFJVVkdCNnVwcVlmL3h4TVJFRkJRVVlQcjA2YUw3SlNZbW9tZlBudmp5eXk5UlcxdUxzckl5Yk5teUJjODk5NXpabUF4N25KdnoxbHR2V1R4bnpNL1BEM1oyZG5qcHBaZXdjT0hDRmwwREFFNU9mM1U0TWJUR2I4ekR3NlBaKzF5OGVGRjRmZno0Y1VSRlJjSFYxVlVZYzNaMkJnQnMzYm9WcDArZlJtWm1KcVpObTJheDJ0N096ZzZkT25XQ1ZDckYxMTkvamVQSGp3TUExcXhaZy9uejV3dmZCUURZdFd1WEtIay9hdFFvaTNFZU9YSUUyN2R2RjQ2ZmZmWlpmUFhWVjhKeFRFd010bTNiQnAxT2g0U0VCRGc3TytQaGh4ODJ1VTlBUUFDa1Vpbkt5OHRGTGVGTFNrcUVCUUFTaVFRalJvd3dHOGVqano2S1BYdjJRSzFXWThlT0hRZ05EVVZFUklSd1Bpa3BDZDk4ODQzSlp5S1R5ZkRISDM4Z01URlJ0Q0RCa3FLaUluejIyV2Q0L2ZYWFRSWWFFQkVSRVJFUkVSRVIzVTR0Nng5S1JQYzhiNGN3OVBBMlRaaGNLZCtEelBLOVZvaUlpT2pXU0V0TEF3QjA3OTVkcUM0RzlCVzNyNzMyR2c0ZE9pUlVKUThiTmd3Mk5qWW9LaXBDdDI3ZGhMbmJ0bTBUV2xBRGZ5WE1sVW9sS2lzclVWaFlpTTJiTnd0enVuYnQyaWF4Yjl5NEVhV2xwUUQwZTZJdldiSUViNy85TnI3NTVodUVoNGZqcmJmZWdyZTNOd0I5TXZuVXFWT2k2L2Z0MjRkbHk1WUpDd1pHakJpQlo1NTVwazFpczBRbWsrR1ZWMTVCdTNidFduV2RjZVZ4U1VtSjJUbnU3dTZpQkhWanRiVzFvajI2QVdETGxpMUM5d0JBLzdPN2N1VUtUcDgrRGFsVWlrY2VlUVFBaEtTNm5aMGQ1SEs1TUgvUm9rV1lPM2N1cEZLcHFQVjlXbG9hdnZubUcyRUJSbXBxS3JadDJ5YWNqNDZPUnNlT0hjM0dlZkxrU1h6Ly9mZkNjV1JrSkhyMzdpMmEwNkZEQnlFMlFMK2Z1V0hiQUdQKy92NllOR21TYUt5K3ZoNWZmdm1sa01UdTA2ZVB4WitIcTZzckJnMGFCRURmd24zTm1qVzRjdVdLY0w1TGx5NG0xOVRWMWVIYXRXc29LaXBDWldWbHM4bHlnOExDUWl4YnRzeWtFcDZJaUlpSWlJaUlpT2gyWW9VNUVRazZ1QTlIcFNvYm1SWDdqRVoxT0Z2MFBad1YvdkMwZjhCYW9SRVJ0Wm4yN2Rzak96c2Jqenp5Q05hdVhTczZWMUpTSXV6eERBRGJ0MjhYVmYwYU5ONG4ydEE2L2FHSEhzTFdyVnVoVnF0RmJkOE43Y1NOVzQ0RCtuMndEY25neHVmTThmSHhFVjRiSnhrTis1QzNhOWNPYjczMUZoSVNFbEJVVkdTU1VEVmM0K0xpZ21uVHBva1dBWmp6NktPUE5odFRZOVhWMWFLRkNJRDVKR3RUVWxKU1JPM0NqU3VsZi8zMVYzaDRlQ0E2T2hxK3ZyNFlNR0NBYUM5ell3Y1BIaFFXTFVSSFJ5TXBLUWs1T1RtaVJQYjU4K2VGbjhHd1ljTVFFaElDQU9qWXNTUCs4WTkvSUNRa0JQLys5NytSazVNRFFMd25lNzkrL1pDVGs0TmR1M1lCQUU2Y09JR0doZ1lNR2pRSXExZXZGajV2VDA5UFBQMzAwMlpqUEhEZ0FINzY2U2RocnBlWEY2Wk1tV0oyN3ZqeDQzSDU4bVZrWm1aQ3A5Tmh3NFlOS0NvcXdqUFBQQ01zSEJnMGFKQkpLLzl2dnZrRzE2NWRBNkRmcTM3Q2hBbG03Mjh3WnN3WUhEOStIRFUxTlZDcFZQajg4OCt4Wk1rUzJOblp3Y1BEQTUwN2Q0WlNxWVN6c3pPY25aM2g0T0FBQndjSDJOdmJ3ODdPVHVpQ0FBQ3Z2ZllhSEIwZFlXdHJDNmxVQ2tkSFI1U1dsdUt6eno2RFVxbEVURXhNay91a0V4RVJFUkVSRVJFUjNXcE1tQk9SU0lUdkZGVFY1Nk5FbVNhTWFYVnFITTlkamlIQjc4TkI3bVhGNklpSWJsNVFVQkNDZzRQTjdpZnQ3ZTBOSnljbjBkN1J6WkZJSkVLeTBzWEZCUU1IRHNTK2ZmdUU4KzNidDBkZ1lHQ1Q3YzBCeSszUHAweVpndjc5K3dNQUlpSWlFQjhmRDI5dmIvajUrY0hEd3dPdXJxNElDZ29Db0svMDNiTm5EdzRkT2lTcWdHK3NYYnQyNk55NWM3UHZ6VktTdHltYk5tM0MvL3QvL3c4REJ3N0V3SUVEaFpibkxWRlpXWWxObXpZaEtTa0owNlpORThZTisyNERRSHA2T2k1ZnZvd2pSNDdncmJmZU1xa2dONzdYeVpNbkFlamJ1ei8vL1BQdzhQQ0F0N2UzS0tHcjFXcmg3T3lNd1lNSFkrellzY0s0aTR0TGkxcUZqeDgvSG5WMWRkaS9mejhBSURrNUdjbkp5Y0o1aFVLQldiTm1DWXNhRERRYURUWnMySUM5ZS8vcTRtSnJhNHZZMkZpVHVRWnl1Unl4c2JINDk3Ly9MWHhIOSsvZmo2dFhyK0xGRjErRXY3Ky8yZVN6OFdmazZPaUl1TGc0NGJpK3ZsNTQvZTY3N3dxdmpTdjNIM3p3UWRFQ2h0ZGZmeDBBa0pHUmdmMzc5MlBDaEFtaUZ2YkduMjl3Y0RBVUNnVXFLeXZ4eVNlZklDd3NEQk1uVHNUY3VYTlJXMXZiN0tJTklpSWlJaUlpSWlLaVc0MEpjeUlTa1VwczBDOWdIdlpudllmYWhtSmhYS1dwUWxMdVVneHUveS9JcEhaTjNJR0k2TTRXRUJDQWlSTW5paXFGRGFSU0tmcjE2NGVMRnkvQ3o4OFAzdDdlOFBEd2dKdWJtNUJBM2JwMUt4d2RIYkYzNzE3b2REcklaT0wvbllxSmljSCsvZnVoMCtrQVFOUzIrMmI1Ky90anhZb1ZKbTNJbFVvbGR1M2FoZDI3ZDZPcXFncUFQcEUvY3VSSUpDWW1Ddk1lZlBCQm5ENTlHbWxwYVlpTGk4T3NXYk5hbGRCdWlZS0NBaFFYRitQWFgzOUZodzRkOE1BRGxydVRhTFZhMU5UVUNNZi85My8vSjdUejFtZzA4UER3UUdscEtTb3FLbkQxNmxXRWhvWUsxZjNHZTV5Ylk1eTBIamx5Sk9SeU9jYU9IWXNWSzFaQXJWWURBRUpDUXBDWm1ZblUxRlNNR0RGQzFIcTlwU1FTQ1o1NzdqblUxdGJpeElrVEp1ZG56WnFGNE9CZzBWaEJRUUhXcmwyTHJLd3NZVXd1bCtPVlYxNUJZR0Jnazg5emMzUEQvUG56OGRsbm53bWYzYlZyMS9EaGh4OWk0c1NKWnJzQ3hNVEVZT1BHalFnTEM0TzN0N2RvUVljeDQwcitybDI3b2tPSERraExTek5ia1o2VWxJVHZ2LzhlYXJVYTE2OWZ4NXc1Y3l4K2wxUXFGZUxpNGxCWVdJakN3a0prWkdSZ3hvd1pKcDhMRVJFUkVSRVJFUkdSTlRCaFRrUW1GRGJPaUFwNEZRZXZmUWkxdGs0WXIxUmw0MVQrS2tRRnpBTmdtbWdpSXJvYmRPclVxY2tXMEU4OTlWU1QxMCtiTmcxbFpXWDQ0NDgvQUVCVWVRdm9FNG1HWkRrQTdOcTFDeTR1TGxpMmJKbEprbjdod29YQ251VExseTgzK3p4REVyZWhvUUdGaFlVb0xTMUZTVWtKcmwrL2pzTENRaFFVRkVBcWxhS2lva0pJTnR2WjJlSEZGMTlFejU0OVJRbno1NTU3RGxldVhFRkZSUVV5TWpLd2FORWlQUDMwMCtqYnR5OEFtTVJYWGw0dTJrdThKUXo3djBza2ttWVRvc25KeWFKS2VFUDh3Y0hCNk5LbEN5SWlJb1RrN3ViTm0vSDAwMDhMbGRYRzdla0JmVVY1Zkh5OGtQUlZLQlJRcVZRSUNnckN3dzgvREoxT2gvWHIxK1A4K2ZNQTlKWC84K2ZQeDd2dnZvdXFxaXA4L2ZYWGVPT05OMXE5MTNwSlNRbDI3dHhwc2wrOHdmcjE2ekZ4NGtTaExUK2czOWU5ckt4TU9EWlVqcmQwci92QXdFRDgvZTkveDlLbFMxRmRYUTFBWHhGdi9BeGpRNGNPUlVwS0NtYk1tQ0hhY3FBNUw3NzRJaTVjdUNCYW5GQmZYNDhOR3phSTJ1Q1hsNWVqcXFyS1lzSmNvVkJnNk5DaFdMOStQZFJxTmJLenM3RjQ4V0s4OE1JTDZOT25UNHZqSVNJaUlpSWlJaUlpdWhXWU1DY2lzMXdWN2RITGJ3Wk81SzJBRG44bGZ2S3JUeUdsZURPNmVVMjBZblJFUkRldXRmc2xGeGNYUXlhVHdkN2VIcmEydGxBcWxZaVBqeGZPZTNuOXRWVkZWbGFXYUg5c0FGQ3IxZmpwcDUrd2QrOWVSRWRIbzB1WEx2RHg4WUdqbzZNb1FTMlR5YURWYWszK1VhbFVzTGUzUjI1dUxwWXNXV0kyeGo1OStxQi8vLzVZc1dJRkFnSUNNSFBtVFBqNCtJaVNzb0ErcVJvYkc0dWxTNWRDcFZLaHNySVM1OCtmRnhMbWphdTJOMjdjaUdlZWVhWkZWZWhLcFJKLy9QR0g4TXpBd0VDVHhRU05IVGx5eE94NFZWVVZIQjBkTVdqUUlDRmhucDZlamc4Ly9GQ1kwN2dTdTdLeVVyUTRJQ3dzREJrWkdaZytmVHBVS2hXKysrNDdvZXBjTHBkanlwUXBjSEJ3d0tSSmsvRFZWMStocHFZR24zenlDYVpObTRhd3NEQmhUM0dsVW9ueThuTFJzN1JhTFZKU1VuRHc0RUdjT1hOR3RKODhvRjhzWUZnMFVWUlVoSlVyVnlJZ0lBQ0RCdzlHZEhRMHZMeTg4TW9ycitDVFR6NkJ2YjA5WnMrZWpkRFEwQ1kvcThZQ0F3UHg5dHR2NDRzdnZrQjVlVG5tejU4UFQwOVBzM05sTWhubXpwMExpVVNDU1pNbVlkS2tTY0s1ZWZQbUNRc1ZWcTFhWlhKdDc5NjloZGNwS1NuNDhjY2ZVVlJVSkl3RkJRWGhwWmRlZ28rUEQzUTZuYkRYZTJPREJnMUMrL2J0OGVXWFg2SzB0QlIxZFhWWXZYbzFybDY5aW9rVEozSWZjeUlpSWlJaUlpSWlzaG9tekluSUluL252bmpBNndta0ZtOFJqYWVWYklXTElnZ0J6djJzRkJrUjBlMFRIeCtQNDhlUFd6emZvMGNQNFhWaVlxSlFNZTNuNXdjSEJ3ZGN1WElGZ0w0TmQxUFZ2Yk5uejdaNGJ0R2lSUWdJQ0lCVUtqVkp6c3JsY25oNGVDQXNMQXl2dmZZYWFtcHFFQmNYQjVsTUprcjAydHZiQXdCQ1EwTXhmLzU4ckZpeEFoS0pSTFJQdVp1Ykc3eTh2RkJjck4rUzQ4U0pFMmJiakxkRVJFUkVzM09lZlBKSnBLU2tRS1BSQ1B1ZEp5WW1vclMwRkQvLy9ET21UcDJLaHg1NkNFZVBIalc1dGt1WExrM2UyOG5KQ2UrODh3NHVYTGlBK1BoNG9WVzlqWTBOcGsrZkxpVGNlL2Z1alJFalJ1QzMzMzVEZFhVMWxpOWZqcWxUcHlJZ0lBRC8vdmUvVGU1cmEydUxyNy8rV3RnZjNaaWRuUjFHalJxRjNyMTdZLzM2OVRoNzlxeHdMamMzRnovOTlCTjhmSHpRdlh0M2hJU0VZT2JNbVFnTURJU0hoMGV6bjVVNVhsNWVlT3V0dDFCWVdOaHNaYnk1TFFoYTYvRGh3NkprZWUvZXZURmx5aFI4OWRWWFF1VitZOGFKOE9EZ1lMenp6anRZdFdvVk1qSXlBQUJYcmx4QlEwT0RhQTkwSWlJaUlpSWlJaUtpMjRrSmN5SnFVbGZQSjFDcHlrRmVsWEhDUkljL0MxYkR5ZFlYcmdydVAwcEU5N2FRa0JDTENYTnZiMi9SbnRIZHUzZEhjbkl5N096czhQTExMOFBYMXhjSER4N0V6cDA3aGRicnJlWGw1UVZmWDEvaC9sS3BGQUVCQVFnTURFUmdZQ0I4Zkh5RXBHU25UcDFRVTFPRGtwSVNrL3NZdC92dTJMRWovdm5QZnlJM054ZU9qbzZpZVU4OTlSUldyVnBsa3BodkRWOWZYN043YVRmbTUrZUhpUk1uSWlBZ0FBODg4QURVYWpXT0hUdUdrcElTNU9Ua1FLVlM0Ym5ubmtOVlZaVW9JUnNWRlNXcTdBZjBGZGYvK3RlL3NHWExGbHk1Y2dXK3ZyN3c4UENBWEM2SFVxa0VBRGc0T0dENjlPa0lDd3NUWFd2WTAzN1hybDJ3czdORFpHUWs3TzN0NGVEZ2dOcmFXbUZlVUZBUTdPenNNR3pZTUZIQzNNN09Ea09HRE1Gamp6MG1mSjZ2dlBJS3pwMDdoeTFidGlBM054ZUF2bzE4dDI3ZGhPdGFzcWlnT1FxRkF1M2J0Ny9wKzdURTFLbFRVVlpXaHV6c2JEenp6RE1ZTUdBQUFQMGlESE1KY3g4Zkg1Tjk0WjJkbmJGZ3dRS3NXN2NPT1RrNW1EZHZIcFBsUkVSRVJFUkVSRVJrVlV5WUUxRXpKT2p0TnhNMTlZV29VRjBUUmpWYUZaSnk0L0J3KzRWUXlGeXRHQjhSMGEzVnZuMTdPRGc0UUt2VlFpcVZ3c2JHQmc0T0R1alNwUXZHamgwclZHNEQrbXB6aFVLQlYxNTVSYWo0SFRKa0NBWU5Hb1MwdERTa3A2Y2pQejlmMkc5Y285R0k5anMzeDNoZjZybHo1ellicjZPakl6dzlQWVdrdVkyTkRicDA2WUpubjMxV05NL0x5OHNrNld4NDNwdHZ2b2w5Ky9ZaEx5OFA5ZlgxemNZSTZOdCt1N3U3bzJ2WHJoZzhlTERaSktnaHdXcjhtVDN5eUNPaWU0d2RPeGFWbFpVWU5teVlzQkJnN3R5NXVIejVNdkx5OHVEdTdpNUtlUGZ1M1J2Ky92N0NQY2VQSHk5NlpuUjBOSnlkbmJGdjN6NU1talRKWWpYM2hBa1QwTEZqUjF5L2ZoME9EZzRBOUFzTFVsSlM0T3pzakpDUUVJd2JOdzZBUGtFY0VSR0I0dUppREJ3NEVBTUdERERiZmo0OFBCdzlldlRBMmJObnNYZnZYb1NIaDdlcTB0dTRPcnUxRmVKeXVSd3lXZHYrcjc1TUpzUExMNytNMnRwYVlSRUhBUGo3KzBNbWswRWlrY0RHeGdhMnRyWUlDZ3JDaEFrVHpON0h4c1lHVTZaTWdVcWxZcktjaUlpSWlJaUlpSWlzVHFKcnlkK0FFdEY5VDlsUWduM2xqbU1yQUFBZ0FFbEVRVlJaNzBHbHFSU05lOXAzeG9DZ3R5R1ZjUDBORVZtV2twS0N4WXNYQTlCWE92L3puLyswY2tTM1RsNWVIdno5L2EwYWcxcXRCcUJQdUhKdjZGdWpvYUhCcEhyNmJtVGNTWURmRlNJaUlpSWlJaUlpdXR0SmJtQnZRdjZ0R0JHMWlMM2NFLzBDNXBra3hrdVVHVGhUK0QvckJFVkVkQWV5ZHJJYzBGY0N5MlF5SmtCdm9Yc2hXUTc4dGFpQzN4VWlJaUlpSWlJaUlycGY4Vy9HaUtqRlBPMjdJTkozTWdEeDRweXNpZ080WExiTE9rRVJFUkVSRVJFUkVSRVJFUkVSM1NBbXpJbW9WWUpkSDBaSDkrRW00K2V2cjBkUnpYa3JSRVJFUkVSRVJFUkVSRVJFUkVSMFk1Z3dKNkpXNitFOUNkNE9ZYUl4blU2REUvbGZvTHErd0VwUkVSRVJFUkVSRVJFUkVSRVJFYlVPRStaRTFHb1NpUTM2K3MrQm82MnZhTHhCVTROanVYRm8wTlphS1RJaUlpSWlJaUlpSWlJaUlpS2lsbVBDbklodWlLMk5JNklERmtBdWRSQ05WOVhuNFdUZVN1aWdzMUprUkVSRVJFUkVSRVJFUkVSRVJDM0RoRGtSM1RCblczLzA5bjhaa2tiL0tTbXNPWU9MMTMrMlVsUkVSRVJFUkVSRVJFUkVSRVJFTGNPRU9SSGRGRC9IbnVqdS9aVEplRWJwRG1SWEhyWkNSRVJFUkVSRVJFUkVSRVJFUkVRdHc0UTVFZDIwemg2akVPVFN2OUdvRHNrRmExRldkOWtxTVJFUkVSRVJFUkVSRVJFUkVSRTFod2x6SW1vVFBmMWVncnRkQjlHWVJ0ZUFZN25MVWFjdXMxSlVSRVJFUkVSRVJFUkVSRVJFUkpZeFlVNUViY0pHSWtkVXdIell5ZHhGNDNYcU1oekxYUWFOcnNGS2tSRVJFUkVSRVJFUkVSRVJFUkdaeDRRNUViVVpPNWs3b2dMbXcwWmlLeG92cTd1QzB3VnJyQlFWRVJFUkVSRVJFUkVSRVJFUmtYbE1tQk5SbTNLMzY0Q2VmdE1BU0VUak9aVkhrVjZhWUoyZ2lJaUlpSWlJaUlpSWlJaUlpTXhnd3B5STJseVFTMzkwOW9neEdVKzV2aEVGMWFldEVCRVJFUkVSRVJFUkVSRVJFUkdSS1NiTWllaVc2Tzc5TlB3Y2U0ckdkTkRpWlA2WHFLclB0VkpVUkVSRVJFUkVSRVJFUkVSRVJIOWh3cHlJYmdrSkpPampId3RuMndEUnVGcXJSRkxPVXRScmFxd1VHUkVSRVJFUkVSRVJFUkVSRVpFZUUrWkVkTXZJcFBhSURuZ1Z0amFPb3ZHYWhpS2N5RnNCblU1anBjaUlpSWlJaUlpSWlJaUlpSWlJbURBbm9sdk0wZFlYZmYzblFDS3hFWTFmcjcyQWM5ZC90RkpVUkVSRVJFUkVSRVJFUkVSRVJFeVlFOUZ0NE8wUWhoN2VrMHpHcjVUOWpzenl2VmFJaUlpSWlJaUlpSWlJaUlpSWlJZ0pjeUs2VFRxNmowQ3c2OE9OUm5VNFcvUTlTcFJwMWdpSmlJaUlpSWlJaUlpSWlJaUk3bk5NbUJQUmJSUHBPeG1lOWwxRVkxcWRHc2R6UDBkdFE3R1ZvaUlpSWlJaUlpSWlJaUlpSXFMN0ZSUG1SSFRiU0NVeTlBdVlCd2U1bDJoY3BhbkVzZHc0YUxRcUswVkdSRVJFUkVSRVJFUkVSRVJFOXlNbXpJbm90bExZdUNBcTRGWFlTQldpOFFyVk5ad3FXQVZBWjUzQWlJaUlpSWlJaUlpSWlJaUk2TDdEaERrUjNYYXVpdmJvN1RjVEVraEU0M2xWSjVGYXZNVktVUkVSRVJFUkVSRVJFUkVSRWRIOWhnbHpJcklLZitlK2VNRHpDWlB4dEpKNDVGV2RzRUpFUkVSRVJFUkVSRVJFUkVSRWRMOWh3cHlJckthcjF4UHdkKzRqR3ROQmgxTUZYNkZDZGMxS1VSRVJFUkVSRVJFUkVSRVJFZEg5Z2dseklySWlDWHI3ellLcm9yMW9WS05WNFZodUhGU2FTaXZGUlVSRVJFUkVSRVJFUkVSRVJQY0RKc3lKeUtwc3BBcEVCYndLaFkyTGFMeTJvUmpIYzVkRHExTmJLVElpSWlJaUlpSWlJaUlpSWlLNjF6RmhUa1JXNXlEM1FyK0F1WkJLWktMeEVtVTZ6aFIrYTZXb2lJaUlpSWlJaUlpSWlJaUk2RjdIaERrUjNSRTg3UjlBaE85a0FCTFJlRmJGZmx3dSs4MDZRUkhSZmEyaG9RSFhybDFEVWxJU3FxcXFidXBlV3EwV0dSa1owT24rUDN2M0hSMVZuZitQL3prdG1mVGVFMEpDaUtHWDBEc2lLZ2l1RkZIc1cxeEZFVkVXZjRpS0dQbWdyb3NnZ29nb2lzb1dGZ0VCS2FKTEtFRkM3eUZBZ0dUU2V5WnQrdjMra2Q5YzVtWW1ZUUtCb1R3ZjUzRE96T3ZlKzc2dkdiS3NKOC83ZnI4Rmg4ZTFXaTB1WHJ6bzlIZzZuUTdIangrSHdXQzRycjZ1eG13MjQ5eTVjOGpMeTBObFpTWE1abk9yalYxY1hJemk0bUtVbHBZNmZVMVpXUm5LeXNwUVVWRnhYZmV1cUtoQVJVVUZLaXNycjJzY2c4R0EvUHg4OGMrTi92dG9LWXZGY3RWemFtdHJVVk5UZzVxYW1wdlFFUkVSRVJFUkVSRVIwYTFIZWZWVGlJaHVqclordzZEVmEzQ3hZb2VrZnFya1gvQjFqMEtJWnljWGRVWkVkNXNqUjQ3Z3l5Ky9GQVB1U1pNbVljU0lFUzBlcDZ5c0RGdTNic1hSbzBkUlUxT0Q4ZVBINDRFSEhyQTdiOE9HRFVoTFMwTmtaQ1RHakJtRDVPVGtac2M5ZnZ3NFZxNWNDWlZLaFFjZmZCQmp4b3dCQU96WnN3ZEZSVVZPOTNmZmZmZkIzOSsveWVQYnRtM0R4bzBiQVFBcWxRb3BLU2tJREF4MGVueGJkWFYxOFBUMEZOKy84ODQ3QUFCM2QzY3NYcnpZcVRGbXo1NE5BQWdLQ3NMOCtmUEZlblYxTlRadjNveWhRNGNpTWpKU2NzMkZDeGR3Nk5BaGRPM2FGWW1KaVZBcWxaZzFheFlBUUM2WFk5bXlaZGYwZVFBZ0p5Y0hIMy84c2ZoKzVzeVpTRWhJY1ByNi9QeDhyRjI3RmdBUUZSV0ZDUk1taU1kME9oMDJiZHFFQng1NEFMNit2bGl4WWdYS3lzb0FRT3ovMEtGRENBZ0lRTHQyN1J5T3YyWExGdXpidHcvdDI3ZkhxRkdqRUI0ZWJuZk9tMisrQ2IxZUR3Qll2bnk1MDcyM2xGNnZsNFR6V3EwV0JvTUJRNFlNdVdIM0pDSWlJaUlpSWlJaWNnWURjeUs2cFhRSmVRTFYrbnlVMUowV2E0Smd4c0g4SlJqYVppNjgzTUpjMkIwUjNTMDZkZW9FTnpjM01VZzhmUGp3TlFYbWZuNSt5TW5KRVdmdi92VFRUK2pZc1NOaVltTEVjeTVkdW9SOSsvWUJBRXBLU2hBYUduclZjZFBUMHdFMHpJS1BpNHNUNjRjT0hjTFpzMmVkN3ErNXNESXJLd3ViTjI4VzN3Y0hCeU0xTmJYSjg3dDA2WUwyN2RzN1BGWmNYSXc1YytZZ1BEd2NZOGFNUWE5ZXZaenF6MmcwQWdCa01obVVTc2YvMlhydTNEbDgvdm5ucUsrdng2bFRwekI3OW14NGVYbUp4L2Z1M1l2ZmYvOGRPM2Z1eE91dnY0NTc3cm5IcVh2ZkRIVjFkVGg5dXVILzc2eWZGV2lZR2Y3Sko1OGdPenNiQnc4ZXhBc3Z2QUNOUmlONUdHTC8vdjM0OXR0dkFUUTgwSEh2dmZmYWpYL3k1RWx4VnY3bzBhT3Z1MStqMFloLy92T2Y0b01rZ2lEQWJEYkRZckhBWkRMQmJEYkRZRENJZi9SNlBYUTZIZXJyNngzT2RwZkw1ZWpmdno5VUt0VjE5MFpFUkVSRVJFUkVSSFN0R0pnVDBTMUZKbE9nZCtSVTdNcVppMXJEbFdEQVlLN0YvcnlGR0JyN0xwUnlEeGQyU0VSM2dyZmZmdnVxNTlnR2ZCY3ZYcnpxTmZQbXpRTUF2UERDQzAyZVl6YWJ4Zk1jTVJxTmRzZjkvZjN4MFVjZmllOHJLeXVSa1pFQkFJaU1qRVRIamgyYjdhczV0c0d5cmJLeU1uenh4UmVTNzZDZ29BQUZCUVZOanVYdDdkMWtZSjZWbFFWQkVGQlFVTkNpY0hUcTFLa0FnTEN3TUtTa3BEZzhKelkyRmw1ZVhxaXZyMGRwYVNtKyt1b3JUSnMyRFRLWkREcWREb2NQSHdiUUVMcG5aR1JJSGlnUUJBRS8vZlNUWkx5MmJkdWlXN2R1VHZkNEkxaUQ1T3pzYkZSVlZXSFhybDJTNDFxdEZtdldySUVnQ1BEMTlVWDM3dDN0eHFpcXFrSjJkamFBaGdjM3dzS3UvNEV6bFVxRmpJeU02MTRTMzhwaXNTQS9QeCt4c2JHdE1oNFJFUkVSRVJFUkVkRzFZR0JPUkxjY040VVgra1ZOeDY3c0ZKZ3M5V0s5MnBDUFEvbkwwRGY2TmNnYTdYVk9STlFTSlNVbExUcGZFSVFXWDNPanBLV2xpVUgycUZHallEYWJ4ZG5YcjczMjJsV3ZmL25sbDJFeW1TQ1R5ZURoWWY4QVVubDVPUll1WEFpdFZ0dWl2bVN5cHY5ZHpzcktFbDkvL3ZubmttTjZ2ZDd1SVlNUkkwWmcwcVJKVHQzWDNkMGRUei85TkJZdVhBZ0FPSFBtRERadjNveXhZOGNpTFMxTjNGZGNFQVJzM2JwVmNxMGdDTml5Wll1a05tVElFSFRyMWcxMWRYVk9mWisyYkpkbmI4cXlaY3V3ZnYxNkhEOStYREtyL05LbFM1Z3padzQ2ZCs2TTMzNzdUWEtOZFVVQnE1a3paNHF2dFZvdDNuenpUUURTSmRXUEhUc216Z1R2MEtFRDVzeVo0N0FmMjMzWG16cm5xYWVlUW1KaUlvQ0doelNzZ2JsY0xvZFNxWVJLcFVKdGJhM2ttdERRVVBGaEJnOFBEM2g2ZXNMTHl3dmUzdDd3OXZhR2o0OFBmSDE5b1ZhckhkNlRpSWlJaUlpSWlJam9abUZnVGtTM0pCKzNLUFNLbUlMMHZFVVFjR1dHWTJIdE1ad3BXWU5PSVkrNXNEc2lvcVpkYlU5c2pVWWoyWCs3Slh0b20wd203TjY5R3dBUUhoNk9YcjE2WWNXS0ZUQ1pUQmc3ZGl3aUl5TlJXbHJhNVBYV3BiTUJRSzFXUXk2WFM0N241dVppeVpJbGtrQjB5cFFwNk5xMXE5MVlQL3p3QS9iczJRT2dJUnp0MTY5ZmsvYzlkZXFVMDUveFdpUWxKYUZ2Mzc1SVQwK0hRcUdBUXFHQXlXVENqaDA3YnVoOXIxVlZWWlhkWHZOR294RkZSVVhvM0xteldITm1wbnRlWHA3RHYzUHJ6SHFnWWJuOC9mdjNYM1dzeGoxWjZYUTY4YlgxNFFhVlNnVzVYSTZNakF4czNMZ1JGeTllQk5Dd0lzSkREejJFUVlNRzJmMThuVGh4QWovLy9ETWVldWloSnZkZEp5SWlJaUlpSWlJaXV0a1ltQlBSTFN2Y3V6czZoRXpFbVpJMWt2cjU4aTN3ZFk5QmpPOEFGM1ZHUk5majdObXorTC8vKzc5V0crK3BwNTY2cmlXZHAwK2ZqZzRkT3JUNHVveU1EQ3hhdE1pdUxwZkxtNXlwQzBBTXJLM216cDNiNUxreE1URjQvdm5ueGZlLy8vNDdLaXNyQVFCLytNTWZVRkZSZ1dQSGpzRmlzZURFaVJNWU4yNGMxcTlmNzFUL25wNmVrdmZwNmVsWXZYcTF1Rys3VENiRGM4ODk1ekFzMzdScGt4aVcrL3I2NHRWWFg0V1BqNC9EKzJnMEdqR0FUMHBLUWxSVUZBQ0lzNmdWQ2dXR0RSc211YWFwcGQyYk0zSGlSQlFYRjJQeTVNbUlqWTFGUmtZR3FxcXFBQUJ4Y1hHWU5XdVdlSzQxOUpYTDVVMCtzQ0NYeTYrNmpMblJhRVI1ZWJuNFBqQXdzRlgzNDM3cHBaZXVlczZhTld2c1pxUlhWbGJpM0xsejR2dE9uVHExV2svdTd1NHdHQXpZdjM4L2R1N2NpWnljSEFBTmU5emZmLy85R0RCZ0FGUXFsYmlIdVY2dlIyRmhJWDcrK1djeFZGKzJiQm1lZWVZWjlPL2Z2OVg2SWlJaUlpSWlJaUlpdWxZTXpJbm9scFlZT0FaYXZRYTUydDl0cWdLT0ZhNkV0MXM0QXRUeEx1dU5pSzZkN1Q3UzE2dXVycTdGMXd3Y09GQjg3ZS92ZjAzMzlmZjNsNHhqcTZtWnVpMDkxemJVMXVsMDJMeDVNd0FnUGo0ZW5UcDF3dnIxNjhYbDJVTkNRdEM1YzJlbkEzUGIvY3YzN2R1SFZhdFdTWTRMZ29DVksxZGk1Y3FWelk2ajFXcngxbHR2U1dydnYvOCtRa05EQVRUczI5NnVYVHRrWldWaDh1VEpDQThQQjNBbE1GY3FsVTR2djk0Y1gxOWZTU2plb1VNSHpKczNEMXUzYmtWQ1FrS0x4MU9yMVUzdW0yNTE0Y0lGeVRMc2YvN3puNTI2MTUvKzlDZjg2VTkva2x5Zm1KaUlHVE5tQUlENGZUUmVxcjRwdGt1eEF3MFBWbGlYWXdjQUR3OFB5VGxHb3hGdnZQR0d3Ly90UkVkSDQ1MTMzbW4yZnUrLy96NktpNHZ0NnBzM2I4YTZkZXVnMStzbDkyK3NTNWN1YU51MmJiUDNJQ0lpSWlJaUlpSWl1bGtZbUJQUkxhOUgrRjlRYXloQ2hlNmlXRE1MQnFUbmZZcGhzWE9oVmdhNHNEc2l1aDA5ODh3ekFJQ2NuSndXTFludWlLTlF0WEdBYVV1ajBXRGV2SGxPbld2cjBxVkw0dXp5aXhjdll0cTBhWkxqRXlkT1JIUjBkTFBqWGI1OEdSOTg4QUVBYVJqZnMyZFByRnUzRHRYVjFVNzEwaEtscGFWbzI3WXR2TDI5eGVYa2JabE1KcXhaczhhdWZyMGh1bTNZdkdmUEhuenp6VGQyNTFnc0ZvZWg5TWlSSXpGeDRzVHJ1bjlyVWlxVkNBb0trdFRLeXNyc1Zpc0FHaDUwMkx0M2I3UGpIVGx5QkhWMWRYQjNkNGZaYkpZczA1K2JtNHZMbHk4M0cyZ25KaWJhQmViTmJRVmcxYjU5ZTR3Yk40N0xzUk1SRVJFUkVSRVIwUzJGZ1RrUjNmSVVNaFg2UnIySzFPeTUwSmtxeExyT1ZJSDB2RTh4cU0xYlVNaGFid2xjSW1wOXNiR3htRDE3OWcwYisxb1pESVlXelFhL21pVkxsdURreVpNdHVzYVpXY1RMbHk5SFltSWlQRDA5SGM0S0RnNE9ibkh3Zi9ic1dmSGV5NWN2eDRNUFBvaXRXN2VpcHFaR1BHZkVpQkdTYTJ5WC9oNDRjQ0RVYXJYRFk3Yk9uRG1EdExTMEp2c3dtODBPcjNVbU1LK3BxY0dISDM0b3FhblZhcno5OXR0WHZiWWxuSjNwYlR2YjNGWllXTmhWWjZzM0p5Z295Tzc2T1hQbU9QelpQWHIwNkZYRGErdURDMGxKU1RoNzlxd1ltSGZ0MmhVSERoekF0bTNiOE9LTEx6WjVmZmZ1M1hIKy9Ia0VCZ2JDejg4UHZyNis4UGIyaHNsa3dwNDllOFFsK0swU0V4TXhldlJvNU9Ua2lDc1BFQkVSRVJFUkVSRVIzU29ZbUJQUmJVR3RERURmcUduWW16TWZac0VvMWl0MEYzR3M4R3NrUnpUOWkzMGljajFQVDg5cjJpZWNybEFvRkhqMDBVZFJXMXVMdXJvNmJObXlCVUREN09QSmt5ZmpzODgrdTY3eGh3NGRpclp0MjBwQzM4YWh0VzJ3UFhic1dBUUVCRGc4ZHJOWUxCYVVsSlJJYWg0ZUhnQ0EwYU5IWC9PNDE3S0UrL1dxcXFyQ2tpVkw4SWMvL0FFeE1UR1NZMFZGUlU2RjlvSWdpRDhYVGNuSXlNQ0ZDeGNBQU4yNmRaTnNqOUN6WjA4Y09IQUF4NDRkdzZWTGx4QVhGK2R3akM1ZHVxQkxseTdpZTYxV2l4MDdkaUExTlJVR2d3RUFJSlBKMEtWTEY5eC8vLzJJaVluQmloVXJjT3JVS2V6YnR3K3Z2ZmJhTlcrRlFFUkVSRVJFUkVSRTFOb1ltQlBSYlNOQTNRN2R3LytFd3dWZkFyaXlONnBHdXcrKzd0Rm9IempHZGMwUjBXMHBJU0hCNlNYUm5URmx5aFJZTEJZSWdvRHZ2dnNPUjQ0Y2dkbHN4dkRod3pGaHdnUUFRRjVlbnJnc090QXdLeDBBVHAwNmhTKysrQUlxbFFvREJnekF4SWtUSVpQSkpPTVBHREFBQUxCMDZWS3g5dUNERHlJdUxnNWp4b3hCVlZVVmNuSnlKR0dtZGQ5ekFCZ3o1c3EvaytYbDVYQjNkeGYzTWxlcFZIQjNkMit0cjBMMHpEUFBpRXZnMjdJR3dPN3U3bGk4ZUhHcjMvY1BmL2dEQURoY0JyNDVRNFlNc2F1RmhZV0pyeXNxS3VEdDdRMlZxdW1WVFF3R2cyU1d0WnVibTkwNU9wME9lWGw1NHZ1aW9pSVVGUldKZlFOQTM3NTltN3lIMFdpRXdXQ0F3V0JBUVVFQklpSWlBTUR1QVFKYmdpQmd3NFlOWWsvSnljbjR6My8rSXg3djJyVXJmSHg4VUYxZGpkV3JWMlAyN05tUXkrVk5qbGRhV29vZE8zWWdMUzBOUnFOUkhMZGZ2MzY0Nzc3N3hPK3RzckpTN0t1d3NCQUxGaXpBakJrekdKb1RFUkVSRVJFUkVkRXRnWUU1RWQxV1lud0hRcXZYNEh5NWRBYmRtWksxOEhHUFJyaFhkeGQxUmtUVU1BdGNvVkFBQUVKQ1FtQTJtd0VBcWFtcDZOT25EK0xqNDhYalZpcVZDb0lnWU9QR2pRQWFnbEMxV3Uwd1pBVWFndlVUSjA0QUFLS2lvakJxMUNnb2xVcjA3OThmQ3hjdVJHbHBLVHAxNm9TSEgzNFlNcGxNRXBnUEd6WU1QajQrS0Nnb3dLZWZmZ29mSHgrOC92cnJyZjQ5M0N5K3ZyN2lBdzlOemNCZXZYcDFpOFowRkppbnBLUkFyOWRqL2ZyMVNFMU5SV3hzYkpOTGxndUNnTTgrKzB3U21ELzAwRU9TY3hZdlhvd3paODVBRUFSSlhhMVdvN0t5RWw5Ly9UVXNGb3Y0eDJ3MncydzJ3MmcwaW51TzIxNDdkKzVjeko4L0gwRkJRWWlKaWNINTgrY2hsOHRoc1ZnazQrL2F0UXVYTDE4R0FQVHExVXV5cEQ3UThQTTdZTUFBYk4rK0hScU5CcHMyYlpJRStGYVptWm5ZdVhNbmpoMDdKdllSR1JtSklVT0dvRisvZnZEdzhJREZZaEZYUTZpcnE4UG8wYVB4L2ZmZncyUXlvYmk0bUtFNUVSRVJFUkVSRVJIZE1oaVlFOUZ0cDJQSVk5RHE4MUJVZTF5c0NiRGdjUDRYR0JMN0RuemNvbHpZSFJIZDZpd1dDNlpNbWRMcTQ4NmZQNy9KZmRvRlFjQkhIMzNrOEppam9IZjc5dTNZdm4yNytQN3R0OTlHVEV3TTZ1cnF4QUJZcVZUaXVlZWVnMWFyUlZWVkZXcHFhc1Q5eDdkczJZTEN3a0w4NVM5L2tZeTdaY3NXZE8vZUhWOTg4UVhxNnVwUVVWR0I5ZXZYNDRrbm5uQzZONnRaczJZMWVheXhwdmJiQmdDOVhtOTNuMjdkdXVHbGwxNXlldnliSVRzN0c2bXBxUkFFQVVlUEhzV21UWnN3ZHV4WXUvTTJiTmlBMDZkUGkrOTc5ZXFGSGoxNlNNNlJ5K1YyWVhsRVJBUm16cHdKRHc4UExGKytISUlnUUtsVWlnOWgxTmJXaWdGNFJFUUVGQXFGNUhoMWRUV0Nnb0lRRlJVRnVWeU95c3BLeVhkZVZsYUdkZXZXQVdoWUx2MysrKzkzK0RsSGpCaUIzMzc3RFNhVENWdTNia1ZjWEJ5NmR1MHFIdCsvZnorKytlWWJ5VFZxdFJwS3BSTC8rOS8vc0dYTEZ1ajFldWoxK21hL3orTGlZbnp5eVNmNDI5LytCbDlmMzJiUEpTSWlJaUlpSWlJaXVwRVltQlBSYlVjR0dYcEZUc0h1N0JSVUcvTEZ1dEZTaC8xNWl6QzB6Vnk0S2J4YzJDRVIwWTJ4ZHUxYWxKZVhBMmdJL2ovNDRBTllMQmFFaFlVaEpTVUZzMmJOd3RLbFMxRlNVb0xBd0VBY1BueFljbjFxYWlwMjdkb0ZzOWtNbVV5R2tTTkg0cEZISG5IRlI3bnAxR3ExWkNsOFcyKysrU1owT2wyejF5Y21KbUwwNk5INCtlZWZBVFFzZGUvdTdpNEpucmRzMllKdDI3YUo3OFBEdy9IMDAwL2JqUlVZR0FpZ1lSVUM2MUxsUGo0KzR2TDQxbVg2YmRrK2REQjM3dHdtKzR5TWpNU3dZY093Yk5reXNXWXdHUERGRjErSUlYYXZYcjNFSmR3YjgvUHp3K0RCZzdGejUwNElnb0N2dnZvSzA2ZFBSM3g4dlBnOU5LYlQ2WkNUazlOa1QwMHBLaXJDcDU5K2lyZmVlcXZacGQrSmlJaUlpSWlJaUlodUpBYm1SSFJiVXNrOTBUZHFPbmJsdkFlanVWYXMxeHFLY0RCL0NRWkUvdzB5bWFLWkVZam9ibWE3SjdXVnlXUkNXVm1aK0Q0ME5CUXltY3h1UDJwSDF3SU55MW5iaHBTdHlSb21ob2FHaWpYYjViYXRRV3RFUkFSbXpacUZ6WnMzbzdpNEdMLysrcXRrSE9zMXZyNisrTk9mL29RT0hUbzBlOThSSTBhMHVOZWFtaHA0ZUhnMGVYellzR0VBR3NKN29PRjdHeng0c0tSMm81aE1wdXU2ZnV6WXNjalB6OGZSbzBjQkFELysrQ1BLeThzeGJ0dzRyRjI3VnJKZnVwK2ZINlpPbldxMzdEblFFRmdQSGp3WWVyMGVIMy84c2QzeDVtYjJOM1g4dmZmZVEzaDRPQVlQSG13WFBuL3p6VGRpb0sxU3FUQisvUGlyZnM0REJ3Nmd0cllXZXIwZW4zMzJHVDc0NEFPbzFXb0VCZ2FpZmZ2MnFLK3ZoNCtQRDN4OGZPRHA2UWxQVDA5NGVIaEFyVlpMbHNHZk1XTUd2THk4NE9ibUJybGNEaTh2TDVTWGwrT1RUejVCZlgwOVJvOGV6YkNjaUlpSWlJaUlpSWhjaW9FNUVkMjJ2TjNDMFR2aVpmeWV0d0NDWUJickpYV25jYkxrbitnYWFqK3JqNGhJTHBjakpTWEZybjdvMENHc1dMRUNBT0RtNW9hVWxCVElaREtjTzNjT0N4WXNFTSt6dlZhcjFjTER3d01xbFVveTF0VUNUMmN0V2JKRU1uYlhybDN4MDA4L0lTUWtCT0hoNFFnTURJU2ZueDlpWW1JQU5NejAvZTIzMzdCMzcxNFlqY1lteDQySWlFRDc5dTJ2ZXY5Smt5YTF1T2NmZi93UkgzNzRJUVlOR29SQmd3YkJ4OGRIY256eTVNa0Fyb1RqU3FYU3JuWWo2SFE2ekp3NTg3ckdrTWxrK1BPZi80elBQdnNNbVptWkFJQ2RPM2RpMzc1OWtpWEkvZjM5TVgzNmRJU0VoRGdjeHpwTCs4S0ZDdzZQTzNvb282eXNUQXo4SFIxWEtoditzOTVSK0h6MjdGbnh0WmVYRnhZdFdpUytOeGdNNHVzNWMrYUlyeFdLS3crZDllalJReEw4LysxdmZ3TUFuRDkvSHJ0MjdjTDQ4ZVBoN3U0dUhyY056R05qWStIdTdnNnRWb3QvL09NZjZOU3BFeVpNbUlCWFhua0ZkWFYxVjMxb2c0aUlpSWlJaUlpSTZFWmpZRTVFdDdWUXI4N29IUEk0VGhhdmx0UXZWdndLUC9jWXhQb05jMDFqUkhSYjBldjEyTEpsaS9nK0lTRUJNcG5zcXRlbHBhVmgyN1p0Nk5hdEcrNjk5MTYwYmR2MkJuYlpzTnoya2lWTEpHRW1BTlRYMTJQNzl1M1lzV01IcXF1ckFUU0V1Nk5HalpKOHJoNDlldURvMGFQSXpNekVva1dMOE1JTEw5Z0YydGVyc0xBUXBhV2wyTEJoQStMajQzSFBQZmUwNnZpTzJJYStqZmNHYjIwcWxRcXZ2UEtLSkRTM0Rjc0RBd1B4eGh0dklDQWc0SnJ2NGVpQkR0c2wyUjBkYjg3bzBhT3hkdTFhZE9yVUNTRWhJVTArbUdDNzUzbFNVaExpNCtPUm1abnBjRWI2L3YzNzhmMzMzOE5rTXFHa3BBUlRwMDV0OG1kSnI5ZGowYUpGS0NvcVFsRlJFYzZmUDQvbm4zOGVzYkd4TGZvY1JFUkVSRVJFUkVSRU53SURjeUs2N2JVTGVBQmF2UWJaVmJ0dHFnS09GMzBIYjdkSUJIblk3N2RLUkdTVm41K1BiNzc1Qm5sNWVXSnR3SUFCVGwxYldWa0puVTZIOVBSMHhNZkhPd3pNWjg2Y2lhQ2dJS2ZHMDJxMW1EOS92c05qUnFNUlJVVkZLQzh2UjFsWkdVcEtTbEJVVklUQ3drTEk1WEpVVlZXSndhMWFyY1lmLy9oSGRPL2VYUktZUC9IRUU3aDQ4U0txcXFwdy92eDVwS1NrWU5La1NlamR1emNBMkQwa1VGbFpDWDkvZjZkNnQ5Sm9OT0pZemdhaVpyTVp0YlcxZHZYbHk1ZUxyNXNLd3ZWNnZXVFBiNTFPaC8vKzk3K1lNR0VDNUhJNW5uMzIyWmEwM3l5VHlZVE16RXpzM2JzWDU4K2ZkM2hPZVhrNWxpNWRpdjc5KzZOcjE2NU56akozSkQ4L0grKzk5OTVWejJ0dUJRUGI3OHhxK1BEaHlNakl3UFBQUDQ4Tkd6WTQzYzhmLy9oSG5ENTlHdDdlM21MTllERGd2Ly85cjJUNStjcktTbFJYVnpjWm1MdTd1MlA0OE9INDk3Ly9EWlBKQkkxR2cvbno1K1BwcDU5R3IxNjluTzZIaUlpSWlJaUlpSWpvUm1CZ1RrUjNoRzVoejZIR1VJQ3kraXNCaGtVdzRVRGVZZ3lOblF0UFZiQUx1eU9pVzQwZ0NEaC8vangyNzk2Tnc0Y1BTL1lEVDB4TWJEYkV5OC9QUjJSa0pLcXFxbkR5NUVteEhoa1o2ZkI4dFZvTlQwOVBwL3F5blNuZFdGNWVIajc0NEFPSHgzcjE2b1VCQXdaZ3laSWxpSXFLd2wvLytsZUVob1pLOWw0SEd2WXVuekpsQ2hZdVhBaTlYZyt0Vm90VHAwNkpnYmx0TUFvQWE5ZXV4V09QUGViVUxQVDYrbnI4NzMvL0UrOFpIUjN0Y1A5dVJ4WXRXb1J6NTg2Sjc2M0wwRmRYVjBPdFZrT3BWT0wwNmRQaWNXdXdiOTFmdTNGNC9ldXZ2eUl6TXhQMzNuc3ZPblRvNFBSc2I0dkZBcVBSQ0xQWkRMVmFEWjFPaDRLQ0FseThlQkVYTGx4QVJrWUc2dXZyN2E2VHlXU1NRRitqMFVDajBXRE5talVJQ2dwQ1hGd2NvcU9qRVJJU2dvU0VCUEVoaExLeU1zazRDb1dpeVFjVXRGcXQrSFBhMG9jWWxFb2xYbm5sRmNoa01reWVQRmxjQWg4QXBrMmJKajVvNFNoc1QwNU9GbDluWkdUZ24vLzhKNHFMaThWYVRFd00vdnpuUHlNME5CU0NJQ0EzTjlkaEQ0TUhEMGFiTm0zd3hSZGZvTHk4SERxZERpdFdyTUNsUzVmRWh4dUlpSWlJaUlpSWlJaGNnWUU1RWQwUjVESWwra1M5aXRUc2QxRnZ2QkpBNk0xYXBPY3R3cEEyNzBBaGQyOW1CQ0s2VzFSVVZPQ0REejVBVlZXVjNiSDI3ZHRqeXBRcGtwbldqVU5rUnpPQTVYSzV1STk0WSsrLy8vNTFkdHdnS2lvS2NybGNFdTRERGVGeVlHQWdPblhxaEJrelpxQzJ0aGFMRmkyQ1VxbEVaV1dsZUo2SGh3Y0FJQzR1RHErKytpcVdMRmtDbVV3bTJhZmMzOThmd2NIQktDMHRCUUFjUEhnUUJ3OGV2S1ordTNidDZ2UzVDUWtKa3NEY09sTi8yYkpseU1yS3NqdmZHdURYMU5SSTlnSDM4L01ULzE0MUdnMVdyVm9Gb0NFd3R0MEwzaHB1QzRJQWk4VWkvckhXZS9ic2lTNWR1b2pYTjhYYjJ4dWpSbzNDZ0FFRGtKYVdodTNidDR0TDRsdVZsWldockt3TWh3NGRnbEtwUkVwS0NnNGVQSWl2dnRiOXhVQUFBQ0FBU1VSQlZQcEtjcDZibXh2Q3dzTHcwVWNmQVdoWVVXRDkrdlh3OXZhR3hXTEIxcTFiWWJGWW9GUXF4WE5hd3BrdEJxNG1MUzFORXBZbkp5ZmoyV2VmeFpkZmZvbFRwMDQ1dk1ZMkNJK05qY1hzMmJPeGZQbHk4U0dIaXhjdndtZzBTdlpBSnlJaUlpSWlJaUlpdXBrWW1CUFJIY05kNFl0K1VkT3hPMmNlekpZcis4bFc2WE53dVBCTDlJbWNDdUQ2QXdNaXVyMEZCQVJneUpBaDJMUnBrMWh6YzNQRDZOR2o4Y0FERDlqTmRJMklpRUI0ZURnS0N3dWJITE5mdjM1aUlIMmpxRlFxZE96WUVYSzVIRkZSVVlpT2prWjBkRFJDUTBQRm5oTVNFbEJiVzJzM2N4bG8ySlBhcWwyN2RuanJyYmVRbDVjSEx5OHZ5WG1QUHZvb2xpOWZiaGZNdDBSWVdCaEdqQmdodnIvYXN1VFdXZGNxbFFxSmlZa1lObXdZZ0liZzNGRmczcU5IRHdCQVVGQVFrcEtTa0pHUmdaaVlHTHorK3VzNGZ2dzQxcTVkaTVxYUd2RjhrOGtFazhua2RQL0p5Y2xJVGs3Rzc3Ly9MZ255cldKall6Rmt5QkQwNmRNSGJtNXVBSUNSSTBkaTJMQmhPSFRvRU5MUzBuRGh3Z1c3WmVRSERCaUFvS0FnaDh2TEp5UWsyTlYrKyswM3UxcTdkdTJjL2h5dDdibm5ua05GUlFVMEdnMGVlK3d4REJ3NEVFRERReGlPQXZQUTBGREpnd3BBdzhNT3I3MzJHbjc0NFFmazV1WmkyclJwRE11SmlJaUlpSWlJaU1pbEdKZ1QwUjNGenowV1BjT2Z4OEg4cFFDdUJCTDUxUWR4dG13RGtvTEd1YTQ1SXJwbGpCNDlHaWRQbmtSQlFRRUdEUnFFQng1NEFINStmZzdQbGNsa21EWnRHalp1M0FpTlJpTUdyM0s1SEQ0K1B1aldyUnVHRHg4dXVTWXVMazU4L2V5enp6WTVkbU0xTlRWWXVYS2w1TjYyWG5ubGxhdU80ZVhsaGFDZ0lERTBWeWdVU0V4TXhPT1BQeTQ1THpnNEdNSEI5dHRWZE8vZUhXKzg4UVpTVTFPUm41OFBnOEhRNVA3aHRwUktKUUlDQXBDVWxJUWhRNFpJUXRDcjlkMnBVeWVIczZham9xTHNQbHYvL3YweGN1UklzVFpvMENCVVZsWmkrdlRwOFBUMFJQLysvZEd6WjA4Y1Bud1laODZjUVVsSkNXcHFhbUEwR21FeW1jUlo1WUlnU0Q2WDlidDJjM05EbHk1ZElKUEo4T1NUVHlJbEpRVXFsUXB4Y1hIbzJMRWpldlRvMGVRREFDcVZDdjM3OTBmLy92MmgxV3B4NXN3WlpHWm1RcVBSb0xpNEdQZmZmeitBaHFBL0lpSUNGb3NGSGg0ZVNFaElrSHdtNi9kcDdVdWxVc0hEd3dOeGNYR1NGUUdhbzFLcHhERmFpMUtweElzdnZvaTZ1anFFaFlXSjljaklTQ2lWU3Noa01pZ1VDcmk1dVNFbUpnYmp4NDkzT0k1Q29jQ3p6ejRMdlY3UHNKeUlpSWlJaUlpSWlGeE9Kamp6RzFBaW90dE1SdW1QeUN6N1NWS1RRWWJla1ZNUjZkUGJSVjBSMGEya3Fxb0s3dTd1VHUremZUdXhEZlZ2MWIyaDYrcnFBRFFFd2szTnpyZnVLUzZYeThWQXRqR1R5WVNhbXBvVzcrdnRySXFLQ3ZqNysxLzNrdWFDSUxUS3N1aXR6WFlsZ1Z2MVo0V0lpSWlJaUlpSWlNaFpzbXY0SlJ3RGN5SzZRd2xJejF1TWdwckRrcXBTcnNiZ05tL0R6NzJOaS9vaUlpSWlJaUlpSWlJaUlpS2lHK0ZhQW5OT0l5R2lPNVFNeVJFdndOYzlSbEkxV1hSSXoxc0V2Ym5hUlgwUkVSRVJFUkVSRVJFUkVSSFJyWUtCT1JIZHNaUnlOZnBGdlFaM2hZK2tYbWNzeFlHOHhiQUlaaGQxUmtSRVJFUkVSRVJFUkVSRVJMY0NCdVpFZEVmelZBV2pUOVEweUdWS1NiMnNQaE1uaWxhNXFDc2lJaUlpSWlJaUlpSWlJaUs2RlRBd0o2STdYcERIUGVnYStqUUE2YllWbDZ0U2NiRmloMnVhSWlJaUlpSWlJaUlpSWlJaUlwZGpZRTVFZDRXMi9zTVI3ei9Dcm42cTVKOG9xVHZ0Z282SWlJaUlpSWlJaUlpSWlJakkxUmlZRTlGZG8wdm9rd2p4N0NpcFdRUXpEdVl2UWEyaHlFVmRFUkVSRVJFUkVSRVJFUkVSa2Fzd01DZWl1NFpNcGtEdnlLbndVb1ZLNmdaekxmYm5MWUxKVXUraXpvaUlpSWlJaUlpSWlJaUlpTWdWR0pnVDBWM0ZUZUdOZmxHdlFTbjNrTlNyRFhrNFZMQU1BZ1FYZFVaRVJFUkVSRVJFUkVSRVJFUTNHd056SXJycitMaEhvVmZFaTVCQkpxa1gxaHpEbVpML3VxZ3JJaUlpSWlJaUlpSWlJaUlpdXRrWW1CUFJYU25jdXdjNkJFKzBxNTh2L3hrYTdUNFhkRVJFUkVSRVJFUkVSRVJFUkVRM0d3TnpJcnBySlFhTlJiUnYvMFpWQWNjS1Y2SkNkOUVsUFJFUkVSRVJFUkVSRVJFUkVkSE53OENjaU81cVBjTC9ESDkxbktSbUZneEl6L3NVT2xPbGk3b2lJaUlpSWlJaUlpSWlJaUtpbTRHQk9SSGQxUlF5Ti9TTG1nNjEwbDlTMTVrcWtKNzNLY3lDMFVXZEVSRVJFUkVSRVJFUkVSRVIwWTNHd0p5STducHFaUUQ2UkU2RFFxYVMxQ3QwV1RoVytMV0x1aUlpSWlJaUlpSWlJaUlpSXFJYmpZRTVFUkdBUUk4RWRBLy9Jd0NacEs3UjdzUDU4aTJ1YVlxSWlJaUlpSWlJaUlpSWlJaHVLQWJtUkVUL3Z4amZRVWdJZk5DdWZxWmtEWXBxajd1Z0l5SWlJaUlpSWlJaUlpSWlJcnFSR0pnVEVkbm9GUEk0d3J5NlNtb0NMRGlVdnd6Vmhud1hkVVZFUkVSRVJFUkVSRVJFUkVRM0FnTnpJaUliTXNqUUsvSWwrTGhGU09wR1N4M1M4eGJCYUs1MVVXZEVSRVJFUkVSRVJFUkVSRVRVMmhpWUV4RTFvcEo3b20vVWExQXB2Q1QxR2tNaERoWXNoUUNMaXpvaklpSWlJaUlpSWlJaUlpS2kxc1RBbklqSUFXKzNjUFNPZUJreW1VSlNMNjQ5aFZQRi8zSlJWMFJFUkVSRVJFUkVSRVJFUk5TYUdKZ1RFVFVoMUtzek9vYzhibGZQcXZnRjJWVzdYTkFSRVJFUkVSRVJFUkVSRVJFUnRTWUc1a1JFeldnWDhBRGErQTFwVkJWd3ZHZ1Z5dXJQdTZRbklpSWlJaUlpSWlJaUlpSWlhaDBNekltSXJxSjcySE1JOUdndnFWa0VFdzdrTDBhOXNjeEZYUkVSRVJFUkVSRVJFUkVSRWRIMVltQk9SSFFWY3BrU2ZTT253VU1aS0tuclRWWFluN2NJWm92QlJaMFJFUkVSRVJFUkVSRVJFUkhSOVdCZ1RrVGtCSGVsSC9wR1RZZEM3aWFwVittemNhVHdTd0NDYXhvaklpSWlJaUlpSWlJaUlpS2lhOGJBbklqSVNmN3F0dWdaL2p3QW1hU2VWMzBBWjh0K2NrMVRSRVJFUkVSRVJFUkVSRVJFZE0wWW1CTVJ0VUNVVDEvY0UvU3dYVDJ6ZEQzeXF3KzVvQ01pSWlJaUlpSWlJaUlpSWlLNlZnek1pWWhhcUVQd2VFUjRKMHRxQWdRY0tmd1NXcjNHUlYwUkVSRVJFUkVSRVJFUkVSRlJTekV3SnlKcU1SbVNJMTZBcjN1TXBHcXk2TEEvYnlIMDVtb1g5VVZFUkVSRVJFUkVSRVJFUkVRdHdjQ2NpT2dhS09WcTlJdWFEamVGajZSZVp5ekZnYnpGc0FobUYzVkdSRVJFUkVSRVJFUkVSRVJFem1KZ1RrUjBqVHhWSWVnVCtRcmtNcVdrWGxhZmlSUEYzN21vS3lJaUlpSWlJaUlpSWlJaUluSVdBM01pb3VzUTdKbUVMcUZQMmRVdlYrN0V4Y3BmWGRBUkVSRVJFUkVSRVJFUkVSRVJPWXVCT1JIUmRZcnp2eGR4L2lQczZxZUtWNk9rN293TE9pSWlJaUlpSWlJaUlpSWlJaUpuTURBbkltb0ZYVU9mUXJCbkIwbk5JcGh4TUg4SmFvM0ZMdXFLaUlpSWlJaUlpSWlJaUlpSW1zUEFuSWlvRmNoa0N2U0pmQVZlcWxCSjNXQ3V3ZjY4aFRCWmRDN3FqSWlJaUlpSWlJaUlpSWlJaUpyQ3dKeUlxSlc0S2J6Uk4ybzZsSEsxcEY2dHo4T2hnbVVRSUxpb015SWlJaUlpSWlJaUlpSWlJbktFZ1RrUlVTdnlkWTlHY3NTTGtFRW1xUmZXSEVWR3lYOWQxQlVSRVJFUkVSRVJFUkVSRVJFNXdzQ2NpS2lWUlhqM1JJZmdDWGIxYytVL0kxZjd1d3M2SWlJaUlpSWlJaUlpSWlJaUlrY1ltQk1SM1FDSlFROGoycWRmbzZxQW80VmZvMUozeVNVOUVSRVJFUkVSRVJFUkVSRVJrUlFEY3lLaUc2Ukh4Ri9ncjI0cnFaa0ZBOUx6UG9YT1ZPbWFwb2lJaUlpSWlJaUlpSWlJaUVqRXdKeUk2QVpSeU56UU4ybzYxRW8vU2IzZVZJNEQrWXRoRVV3dTZveUlpSWlJaUlpSWlJaUlpSWdBQnVaRVJEZVVoeklRZlNKZmhVS21rdFRMNnkvZ2FPRktGM1ZGUkVSRVJFUkVSRVJFUkVSRUFBTnpJcUliTHRBakFkM0MvZ2hBSnFscnRIdHhvWHlMYTVvaUlpSWlJaUlpSWlJaUlpSWlCdVpFUkRkREc3OUJTQWg0d0s1K3VtUU5pbXBQdUtBaklpSWlJaUlpSWlJaUlpSWlZbUJPUkhTVGRBcDlIR0ZlWFNVMUFSWWN5djhjMVlZQ0YzVkZSRVJFUkVSRVJFUkVSRVIwOTJKZ1RrUjBrOGdnUjYvSWwrRHRGaUdwR3kxMVNNOWJDS081MWtXZEVSRVJFUkVSRVJFUkVSRVIzWjBZbUJNUjNVUXF1U2Y2UlUySFN1NHBxZGNZQ25Hd1lDa0VXRnpVR1JFUkVSRVJFUkVSRVJFUjBkMkhnVGtSMFUzbTdSYUIzcEV2UXlaVFNPckZ0YWR3cXZoZkx1cUtpSWlJaUlpSWlJaUlpSWpvN3NQQW5JaklCVUs5dXFCVHlHTjI5YXlLWDVCZHRkc0ZIUkVSRVJFUkVSRVJFUkVSRWQxOUdKZ1RFYmxJUXNDRGFPTTN1RkZWd1BHaWIxRmVmOTRsUFJFUkVSRVJFUkVSRVJFUkVkMU5HSmdURWJsUTk3QS9JdEFqUVZLekNDYWs1eTlHdmFuY1JWMFJFUkVSRVJFUkVSRVJFUkhkSFJpWUV4RzVrRnltUkovSVYrR2hESlRVOWFZcXBPY3RndGxpY0ZGblJFUkVSRVJFUkVSRVJFUkVkejRHNWtSRUxxWlcrcUZ2MUhRbzVHNlNlcVh1TW80VXJuQlJWMFJFUkVSRVJFUkVSRVJFUkhjK0J1WkVSTGNBZjNWYjlBeC9Ib0JNVXMrclRrZG0yVSt1YVlxSWlJaUlpSWlJaUlpSWlPZ094OENjaU9nV0VlWFRGL2NFamJXcm55MWRoNEthd3k3b2lJaUlpSWlJaUlpSWlJaUk2TTdHd0p5STZCYlNJWGdDSXJ4N1Ntb0NCQnd1V0E2dFh1T2lyb2lJeU1waXNkeVFjUVZCUUhsNStRMForMnFxcTZ1Um5aMk51cnE2YXg2am9LQUFnaURZMWV2cjY1R1ZsWVhTMGxJWWpjYnJhWk9JaUlpSWlJaUlpT2lHa0FtT2ZyTkZSRVF1WTdMb3NEc25CVnA5cnFUdXFRckJzTmk1Y0ZQNHVLZ3pJcnJWckYrL0hubDVlUUNBSjU5OEVnRUJBUzd1eURuNzkrOUhhbW9xQU9EKysrOUh6NTQ5bTcvQVNWcXRGcDkvL3JuNGZ1Yk1tU2dzTE1UMzMzK1BDUk1tb0gzNzlzMWUvLzc3NzR1dlo4MmFCWlZLSlRsdU1CZ3daODRjSkNZbVl1REFnVWhNVElSTUptczh6RFU1ZWZJa2xpNWRpczZkTytPKysrNURVbEpTcTR6Ym5OemNYSHo0NFlkaWtQM0lJNDlnMUtoUlRsOXZNcG13YnQwNkhEOStIS1dscFhqeHhSZlJvMGNQeVRrLy8vd3pObTdjQ0FBSUNBakF2SG56b0ZRcVcrOURFQkVSRVJFUkVSRVIyWkJkd3kvcytOc3FJcUpiakZLdVJyK28xNUNhUFJjR2M3Vllyek9XNEVEK1p4Z1EvZjlCTGxPNHNFTWl1bFZrWldYaC9QbnpBQnJDM090UlUxT0RHVE5tTkhsOCtmTGxBSUFwVTZZNFBXWjRlRGplZmZkZHUzcGxaU1V1WGJvRUFLaXFxcEljZStHRkY1d2UzOXFUbFZ3dUY4Y0ZnTHE2T256MjJXZW9xS2pBSjU5OGd2SGp4MlBreUpGTmpwZWJlK1ZCSlVjenlkUFMwbEJSVVlIMDlIUmtaV1hodmZmZWcxS3BSSEZ4TWQ1NTV4Mm4rMzcvL2ZjUkdob3FxZjMyMjI4UUJBRW5UNTVFNTg2ZHhjRDg3YmZmZG5wYzYvbHF0ZHFwYzZPam8rSHY3NCtTa2hJQXdPSERoMXNVbUN1VlN1VG41Nk8wdEJRQXNHM2JOa2xnYmpRYXhRY2pBR0RNbURFTXk0bUlpSWlJaUlpSTZKYkQzMWdSRWQyQ1BGVWg2Qk01RmZ0eS93NkxZQmJycFhWbmNhTDRPM1FQKzZNTHV5T2lXNFh0UWtGTlBUaHBzVmljQ3JrWExGamcxRDFic2lTNTJXeSsra210cUhGUUxKZkw4ZEpMTDJIeDRzV29ycTdHMnJWckVSQVFnRjY5ZXVIbGwxK0d5V1FDWUIrOE8ySTJtL0hMTDcrSTd5ZE1tTkJxNFc5dWJpNHlNaklBQU1IQndSZzhlTEI0ekJwbU84djI3NmVzckF5elo4OTIrbHFOUm5QVkJ4Ym16NStQb0tBZzhmMklFU1BFM25OemMxRlVWSVN3c0RBQXdKNDllNkRWYXNWenQyL2ZMdmtPRzN2aWlTZHV5c3g2SWlJaUlpSWlJaUlpV3d6TWlZaHVVY0dlSGRBbDlDa2NMMW9scVYrdTNBay85emFJOHgvaG9zNkk2RlpoRzQ3SzVmTHJHa3N1bDR0QnAxVlpXWmtZS2plbVZxdlJ1WE5uaDhjT0hUcmtzRDVuemh3QWtPeVZ2V1hMRnV6Y3VSUHU3dTU0NjYyM3hMcE1Kb09mbjUvZEdGVlZWUTczeWdZYVpqd3JGQW94cURjWURHalRwZzFtekppQkJRc1dvSHYzN2toT1RuWjQ3ZFdrcGFXSmU0d25KaVkydTR5OHI2K3ZYYzAyT0c1c3k1WXQ0dXVISDM0WUNzV3R2WXJJNWN1WHNYTGxTcnU2cjY4dmxpNWRDZ0Q0NjEvL0t2bGNBRkJjWE56c3VEcWRydldhSkNJaUlpSWlJaUlpY2hJRGN5S2lXMWljL3dobzlScGNxdnlmcEg2eStBZjR1RVVpMkxPRGl6b2pJbGY1NVpkZjhPT1BQOXJWYmNObXE3bHo1OXFGNEI0ZUh1THIrdnA2OGJXbnB5ZFNVbElrNTg2Wk13ZEZSVVVPKy9EMTljWGt5Wk1kSG1zcU1IYzBsbGFyaFZhcmhidTd1NlR1NCtPRGp6NzZ5TzZoZ05kZmZ4MjF0YlVPeHdjYWduenJjZXN5OWNIQndYam1tV2VnMSt1UmxwYUdRWU1HTlhtOUkwYWpFVC8vL0xQWXcyT1BQWWF5c2pKczI3WU5JMGFNc0h0WTRlT1BQN1libzZtWjJ4cU5Ca2VPSEFFQXRHM2JGbjM2OUVGcWFpcnV1ZWNlUkVSRVNNNWR1SEFoUEQwOW5SNjdzY1kvQzg1cS9QZG1NQmdjL2wxYUh5Z0FnUFhyMTZPNnV0cnVIQ0lpSWlJaUlpSWlvbHNOQTNNaW9sdGNsOUNuVVcwb1FHbGRobGl6Q0dZY3lGK0NvYkh2d2tzVjJzelZSSFEzY3pSVGVkR2lSUUNjWDZxOUtjWEZ4YzN1ZWQ0YUJFRVFlMVFxbGVMczVhWlVWbFpLUHZPcVZhdFFWVldGc3JJeWNWYTZsNWRYaXdQemJkdTJvYkt5RWdBd2RPaFFSRWRIWTlXcVZkaTNieC8yN05tRHhNVEVGbzFuYTgyYU5SQUVBVEtaREpNblQwWjJkamIrL2U5L0F3REdqaDE3emVNNmtwS1NBcDFPaCtQSGo2TlBuejZTWmZ4Mzc5NHR6c3p2MTYrZjVNR0tsdXdyYjNYcTFDa0FEUTh3dlB2dXV3Z01ESVJXcTBWaFlTRUFJRDQrbnZ1WkV4RVJFUkVSRVJIUkxZRy9wU0lpdXNYSlpRcjBpWnlLMU95NXFETmUyY3ZXWUs1R2V0NGlER2t6QjBxNXVwa1JpT2g2WldkbjQ0Y2ZmcmdoWXovMTFGT0lqWTExK255VlNpV0dtVHFkVGd5Q3JUVzlYaS9PeW03cE11MC8vUEFEOXV6WjA2SnJXc0s2Vi9pMmJkdXdmdjE2QU1Eamp6K080Y09IT3p6ZmRuWjVjK0hxcWxXcmNQandZZWoxZWtrOUt5dkw3dHphMmxyVTFOUTQzWE4yZGphMmJkc0dBUER6ODhQRER6K015NWN2NC9mZmZ3ZlFFT3AzNjlZTm1abVo0aldOKzJqSy8vNzNQNXc3ZHc0QTBMNTlleGlOUnF4YnQwNE0wRHQwNklDTkd6YzYzYXN6dG0vZmppMWJ0bURidG0xNDVKRkgwSzFiTndEQXYvNzFML0g3N3RhdG15UXdieXd4TVJITGx5L0gzLy8rZDJSbFpVR2hVT0R6eno4SEFKaE1Kbnp3d1FmSXpjMEYwUER6SFJnWUNBREl5TWdRbDNMLzhNTVBFUkFRMEtxZmpZaUlpSWlJaUlpSTZGb3dNQ2NpdWcyNEtYelFMMm82ZHVlOEQ1UGx5aDZ2V24wdURoVjhnYjVScjBJR1dUTWpFTkgxcUt1cnc5bXpaMi9ZMkMweGZQaHdNV0IrNjYyM1VGcGFDZ0Q0KzkvL0RqYzNOOHliTnc4YWpRYUE0eG5telhGbUNlMG5uM3hTOG43RGhnM2lFdWlOanpsYVByd2xiUGRQZDNOemEvSThtVXpXWkVpdFVxa1FFUkdCaUlnSVJFWkdJakl5MG03NTkrWnMzTGhSN0tPNnVocXZ2LzY2WkEvMUlVT0dvRXVYTGxpelpvMVltelp0bWxOam56NTlXbng5N3R3NS9PTWYveERmOStuVEIvSHg4VTczMlJUYmh5WUVRY0N4WThjQUFQbjUrZmo4ODgrUm1KaUlwNTkrV3ZKd1F1UHZ1cWtITDZ6ZmcrMXhwVktKV2JObVllM2F0ZGkxYXhkV3IxNk4xYXRYaXlzYjJDb3ZMNGRHbzRGR280R0hod2RHakJoeDdSK1VpSWlJaUlpSWlJam9HakV3SnlLNlRmaTZ4eUE1NGdVY3lGc01BVmZDbXNLYUk4Z28vUkVkZ3llNnNEc2ljZ1dqMFFpZ0lUQldxVlFBSUFseld6ckQzSGJtZFVCQWdGMXdhakFZMExkdlgwbHQ2OWF0WW1EZStOajFzZzNCbXd2Zm82T2o0ZTN0amJDd01NbXM4cWVlZWdxREJnMkNUQ2JEeVpNbkVSc2JDMTlmM3hiMTBLMWJOM0Y1Y2R0UUdRQWlJeU14YWRJa1ZGUlV0R2hNcStUa1pIRnNXMnExR2hNblh2Ky82VUZCUVZpMmJKbjQvdlRwMDVneFl3YjI3ZHVIbjMvK0dUcWRUcHdKM3ZqK3RtekhzR1g5UHN4bU03Nzc3anZKc1hIanhpRWpJMFBjNjF5ajBlRFNwVXZpOGJsejUwS251L0lBV0o4K2ZWcjQ2WWlJaUlpSWlJaUlpRm9IQTNNaW90dEloSGN5a29MSEk2UDBSMG45WE5rbStMcEhJOXFubjRzNkk3cTd6SjQ5dTlYR2FzbHk3STFaWjZlN3VibUorMUhiaHJvdERjeHRaNWhQbVRMRnJyZDU4K2FKQWFnamptWldXNWRoLy9iYmI4Vmx6RzM5KzkvL0Z2ZnN0cDVyWlR2NzNzdkxxOG43RGhzMkRQZmVleTkwT2gxZWZmVlZzVzQybXlHVHlWQmJXNHV2di80YWdpRGd3UWNmeEtoUm81b2NxN0dlUFh0aS8vNzlDQWtKZ1NBSVNFOVBCOUR3blQvLy9QUGlnd3Eyd3NMQzdHcU92cmZ1M2J1anNySVNnWUdCMkxWckZ5NWV2QWdBZU9TUlIxb2M3RjlOZm40K2xpNWRDazlQVHp6ODhNTjQ3NzMzc0c3ZE9yUnAwMGF5RW9GS3BYSjZiM0hybnVjV2l3VnBhV21TWTVHUmtaSUhNT2JObXljNWJodVdXKzlMUkVSRVJFUkVSRVRrQ2d6TWlZaHVNL2NFL1FGYWZTN3lxdE50cWdLT0ZuNEZiMVU0L05WdFhkVWEwVjBoS1NrSkhUcDBjSFViME92MTRneHpIeDhmc1c0N3c3eWxTN0xiQnB4K2ZuN1gyZUgxc3czd205dnYydnBnZ0ZxdGhydTd1emd6M1RyemUrUEdqYWl2cndjQTVPWGx0YWdIYjI5dnZQSEdHekNaVFBqa2swL0UrcE5QUG9uSXlFaUgxNlNrcE5qVlhuamhCYnVhcDZjblJvOGVqY3pNVEhIMmRYeDhQSVlORytadzNQLzd2LzhUSDR4b3FWOS8vUlZtc3huVjFkVll2WG8xZHUzYWhTZWVlQUx0MnJXVHpQeHVTVkJ2dTJSK1k2ZE9uUkpYSG5Ba09Ua1o3ZHExRTVleVoyQk9SRVJFUkVSRVJFU3V3c0NjaU9nMjFEUDhlZFFhaTFDcHV5eld6QllEMHZNV1lXanNlMUFyWFI5MEVkR05aZDI3SEpDR25MWWhaa3RtbUZzc0ZzbU03Z1VMRmtqQzJYZmVlVWR5L3VPUFB3NEEyTFJwa3hpTVdtdGJ0bXlCVnF1Vm5PL241eWZPdks2dXJoYnY1ZS92MytTZTRtVmxaZUxyNE9CZ3B6NUhVRkFROHZQekFRREZ4Y1c0Y09FQ2R1M2FCYUFobEIwM2JweFQ0OWdTQkFFclY2NFVsM3NmT25Rbyt2VnJuUlU5YW10cjhjMDMzMEFRQktoVUtqejc3TE9ReVdTb3JxNjJtMVZ2KzNmZVVrOC8vVFRpNHVMdzAwOC9vYnE2R3JtNXVTZ3VMa2E3ZHUxUVdWa3BudGVTQnlXc0R5WkVSRVJnN3R5NVdMOStQYlp0MndZQWFOT21EVEl5TXNSem4zbm1HWlNVbEdEcjFxMEFnRWNmZlJSK2ZuNWlZTjZTZmVXSmlJaUlpSWlJaUloYUV3TnpJcUxia0VMdWhyNVIwN0VyKzEzb1RGVml2ZDVVamdQNW4ySlF6R3pJWmZ3bm51aE9WbHhjTEw0T0NRa1JYMXVYeVFaYU5zTzh0clpXTWp2ZGRueEhZdzBmUGh3QXNHUEhEakV3dDlaMjd0eHBGNWlQR3pkT0RLdS8vdnBySERod0FFRERQdU5kdW5SeDJGTmhZYUg0T2lvcXlxblBFUmtaS1FibU9UazUrT3FycjhUUE5YYnNXQVFGQlRrMWpwVmVyOGUzMzM2TEkwZU9BQUNVU2lWa01obVdMMStPaW9vS2VIbDU0YkhISHBOY00yZk9IS2ZHdGxncytPcXJyOFNaOEI0ZUh2ajY2NjlSWEZ3TXZWNlBKVXVXdEtqWDVzaGtNZ3dlUEJqSnljbFl0MjRkQ2dzTHhkQy9wS1JFUE0vWkJ4TUVRUkQvanIyOXZRRklIOVlZUFhvMGpoMDdKaTVGUDNEZ1FIRTVleXZib0o2Qk9SRVJFUkVSRVJFUnVRclRGQ0tpMjVTSE1oQjlJcWRocitZRFdJUXJJVVY1L1FVY0sxcUpudUYvZFdGM1JIU2paV2RuaTY4aklpTEUxN2FocFZLcGxJVGd6YkZkanQyUnhyUFZkKy9lRFVDNkY3VzFabDMrdkNtMiszbnYyclVMU1VsSkRwZmt0bDBxZk9YS2xlTHM1T1pFUjBmajBLRkRBS1F6c3R1MWE0ZVJJMGRlOVhwSFBWakRjcURoKzAxTlRSWGY5K3paMCs2YTV2WjV0M1h5NUVtY09YTkdmSy9WYXNVUTJ0ZlhGMHFsVXR6WC9mejU4MGhJU0xCYmt0MWdNS0Npb3NMaHZ1bU9sb0czOWVLTEw5clZEaHc0SUQ3TTRFaDBkRFRlZWVjZFZGUlVpRDlyMWxucHRnOXJYQzBBLy96enoxRmVYaTYrOS9UMGJQWjhJaUlpSWlJaUlpS2lHNFdCT1JIUmJTelFvejI2aHoySEk0VmZBN2dTaXVWVTdZV3ZXd3dTQWtlNXJqa2l1cUhPbno4dnZtN1RwbzM0MmhwaXl1Vnl5R1F5cHdQemlJZ0lNWnkxbWoxN05zckt5cUJVMnY4bjQrclZxNTJxTldZMEdpWDdpSjg4ZVJLTEZ5L0cxS2xUSlNGcmJXMHRMbHk0SUw0WEJBRm1zeG0rdnI3TnpweFBTRWl3cTNsN2UrUDU1NSsvcHYyLzc3bm5Ib1NFaEVobVlRTU5NKzc5L2YzUnRtM2JGbzlwbFpTVUJEYzNOeGdNQnJIbTd1Nk9zTEF3dEcvZlhxeHBOQm9zV0xBQTBkSFJtRFJwRWhJVEUyR3hXSkNXbG9iTm16ZERMcGZqM1hmZmhWcXR2dVplV3VyeTVjdmlhK3VzZE92UG5uVVdmbk04UFQyUms1TWp2bmQyQlFFaUlpSWlJaUlpSXFMV3hzQ2NpT2cyMThadkNLcjB1Y2lxMkNhcG55NzVEM3pjb3hEbTFkVkZuUkhSalZKYlc0dUxGeThDYUZocU96NCtYanhtRFY4ZHpkaHVLYVBSQ0FBT0EvTnJsWm1aS1prRkR3RG56cDNENHNXTE1XM2FOTHozM25zQUd2Wkd0ODRVdHpWMzdseFVWbGJhN2U5dFpidk1OOURRKzVRcFV4QVFFSUFUSjA0Z05UVVZZOGVPeGVEQmd5VXpvcHNpazhrd2V2Um81T2JtSWlvcUNxR2hvUWdKQ1lHZm41OFlDamRldnI3eGd3ZUE0OW5lN3U3dWVQamhoMkV5bVJBVEU0T29xQ2dFQkFUWW5mZWYvL3dIZ2lCQW85Rmd3NFlOZU9PTk4yQ3hXUERMTDcrSW4vZkhIMy9FazA4K0tibk8wYXp6eG1wcWFzUWw5WlZLNVZXWHJMZUc0K2ZPblJOcjFyRGIrclBuek05TFZGUVVMbHk0Z09EZ1lKU1hsNHY3ekNjbUpsNzFXaUlpSWlJaUlpSWlvdGJFd0p5STZBN1FPZlJ4VkJ2eVVGeDdVcXdKc09CUS91Y1lHdnN1dk4waW1ybWFpRzQzNmVucHNGZ3NBQnBtVkh0NGVBQm8yQlBiZHBidjlkTHI5UUFBTnpjM0FBMHp6cTMzdFVwSlNSSDM0RjY0Y0NFQUlEOC9INm1wcVE3RDMzMzc5b212NCtQalVWcGFDcTFXaXdzWExtREZpaFdZT25VcXpwOC9qNk5IandKb21DbmYrSjdwNmVuWXZuMDdCZzRjaUJFalJzRGYzeDhBc0gzN2RxeGZ2MTV5Ym5Cd3NEanJ2TEN3RUtkUG44YnAwNmZ4eWl1dm9IUG56azU5RHdNR0RIQllyNnlzZEhvR2YxTnNsNGtYQkFGbFpXVW9LaXBDYlcwdGV2ZnVqZDkvLzExY1RVQW1rMkhTcEVrQUd2NStIMzMwVVN4ZHVoUUFzR2ZQSGlRbkp5TXBLVWtjTHlVbHBkbDdaMmRuUy9aSmQzZDNSOSsrZmRHelowL0pNditOQ1lLQTQ4ZVBpKzlqWTJNQlhGbUszNW1ITmU2Nzd6NU1talFKRm9zRjA2ZFB4NkZEaDNEdTNEbDgvUEhIVjcyV2lJaUlpSWlJaUlpb05URXdKeUs2QThnZ1IrL0lsN0VyZXk1cURJVmkzV2lwdy82OFJSZ2EreTVVY3U0UFMzUW5zRmdzK08yMzM4VDMzYnQzRjEvYkxtSGVWR2g1dFgydHJmUjZ2UmlZVzVkS2Q3VGt0KzNlNXA2ZW5yQllMRml3WUFFc0Znc0NBZ0l3ZnZ4NGNTWjJRVUdCR0lRRHdNQ0JBeEViRzR0Ly9PTWY4UEx5d29RSkU1Q1JrWUV2dnZoQ25QMDljT0JBN05telIzTFBxcW9xMU5iVzRwZGZmaEgzOWY3dXUrOXc2dFFwdS80S0N3dHg4T0JCOU83ZEd3VUZCV0k5SkNURXFlK2hDNzZsMlFBQUlBQkpSRUZVcUtnSWhZV0ZLQ3NyRS84VUZ4ZWpwS1FFQm9NQlk4YU1RZCsrZlowYXE3RTllL1lnSnljSFpXVmxLQzB0UlZsWm1makFROXUyYlhIUFBmZGd6Wm8xNHZrREJneVFMQUhmdFd0WGRPclVDYWRQbjRZZ0NGaTllalhlZmZmZHF6NHNVVjVlamgwN2RtRFhybDJTV2ZhMXRiWFl1SEVqTm03Y2lMQ3dNUFRzMlJQSnljbUlpWW1SWEgvNjlHbHgvL0dBZ0FDRWhZWEJaREtKUyswNzJyL2N1bHFCbGZWbjR2ang0K0xQR1pkbEp5SWlJaUlpSWlJaVYyQmdUa1IwaDFESlBkRXY2alhzeW40UFJrdWRXSzh4Rk9CZy9sTDBqNTRCR2VUTmpFQkV0NE1kTzNhZ3RMUVVRRU13YVRhYk1XWEtGQ2dVQ2trbzZlM3QzZUt4VFNhVEdMYmFCdHZXc1FSQlFIMTlQZXJxNnNTbHZHMzMzMTZ4WWdXcXFxckU5eFVWRmNqS3lrSkNRZ0lzRmd1Ky8vNTdjYmE0U3FWQ2p4NDk0T1hsaFpkZmZobisvdjdZdTNjdmZ2bmxGM0hXZGtCQUFNYU5HeWNHNW5WMWRkRHBkSks5cnlNakkvR3ZmLzFMRXBhclZDcW8xV3BVVjFjREFINzQ0UWNZalVaa1ptWUNBTHk4dkJBYUdpcCtKcGxNSm42bmpXM2F0QWtIRHg1czhqdmJzV01IVWxOVEpiV1pNMmMyZVQ0QWZQVFJSeGcrZkRoeWNuSWtNN1Z0S1JRS2ZQUE5ONmlycXhON0hqOSt2TjE1ano3NktESXlNbUN4V0ZCY1hJeXRXN2RpN05peGtuTXNGZ3R5YzNOeDd0dzVuRGh4QXVmT25aUE1qQThJQ0VESGpoMXgrUEJoNkhRNkFBMFBDbXpkdWhWYnQyNUZXRmdZZXZmdWpWNjllaUVpSWtMeVhibTd1MlBtekprd21VeGlyOVpsMjIwZjJ2am9vNDhRRWhLQ25qMTdBZ0RXckZrRG5VNG5XZHE5WThlT3pYNXZSRVJFUkVSRVJFUkVOd0lEY3lLaU80aTNXd1I2UmI2RS9ibWZRTUNWSll5TGEwL2lWUEcvMFNYMENSZDJSMFN0YmZEZ3dlaldyUnZXclZ0bnQyeDVodzRkSEY1alhiNGR1TEtFdHRXYmI3NEpyVllMbVV3bUNWUkRRME94YU5FaVpHWm0ydDNIbHFNOXh3OGRPb1NFaEFUczNyMGJXVmxaWXIxUG56N2lQdVRoNGVHWVAzKyt1TFE3MERCYi9lV1hYNGFYbHhjVUNnWE1aak9xcTZ2eDZxdXZpdWQ0ZVhraE9EZ1lFeWRPeEtsVHAyQTBHaEVVRklRWFgzd1JKU1VsK1BMTEx3RUFPcDBPcTFhdGtudzMxcy80eGh0dlFLZlQyYzJBVmlnVUFCcG1QVHNLekpWS0pZS0RnMUZZV0NqT2tMYlNhclZOZmtkQXc3N2hPcDBPTVRFeGtzQmNMcGNqSkNRRWtaR1IwR2cwa21CNndvUUpEaCtDaUlpSVFMOSsvY1NsN3JkdDI0YStmZnVLRHdTc1hMa1NSNDRjc2Z0OFZ1M2J0OGRmL3ZJWCtQdjc0L0hISDhlUkkwZXdiOTgrU2FoZVZGU0V6WnMzWS9QbXpaZzBhUktHRHgrTzFOUlVGQlFVWU9MRWlaSmwzUUdnUjQ4ZTR0aTV1YmtBQUkxR0E0MUcwK1IzNHVucDJlVFM5MFJFUkVSRVJFUkVSRGNTQTNNaW9qdE1tRmRYZEFwNURLZEsvaVdwWjFWc2g1OTdETnI0RFhaUlowVFVHa2FPSElrREJ3NmdzcklTRHozMEVEdzhQT0RsNVlYYTJscnhuUGo0ZUR6MDBFTU9yMSswYUJHQWhsbkhVNlpNa1J4TFRFekVvVU9IN1BibFRrNU9SbVptSmpJeU1xN2FuMEtoZ0wrL1A2cXJxMkV3R0hEMDZGRTg5dGhqR0RwMEtBb0xDN0Z6NTA0b2xVcEpmNzYrdmhnNmRDZzJiTmdBQUFnTURNVExMNytNNk9ob0FFQlNVaEpPbno1dGQ2OWV2WHBCSnBNaE9EZ1lJMGVPUkZWVkZTWk5tZ1MxV28wMmJkcGc1TWlSMkxGamg5MTFBd2NPQk5Dd0xIakhqaDJ4Zi85K3lmSFkyRmh4cG4xY1hCeVNrcElRRmhZbS9na05EVVZ3Y0REa2NyblRTOXc3MHJselo4aGtNa1JFUkNBaUlnS2hvYUhpZlgvOTlWZHMyTEFCUnFNUkhUcDBFSHQyWk15WU1UaHc0QUJNSmhQaTQrTWx4MGFNR09FdzhBOE9Ec2JvMGFNeFlNQUFjWGwwTnpjMzlPdlhELzM2OVVOWldSbjI3dDJMZmZ2Mm9iS3lFa0REUXdLOWV2V0NYQzdIK1BIanNXM2JOblRwMGdYKy92Nm9yS3lFU3FWQzc5NjlNV1RJRUFEQUk0ODhndnI2ZXB3NGNVS2NmZDZZV3ExR2ZIdzh4bzhmZjAyckloQVJFUkVSRVJFUkVWMHZtZEQ0TjZKRVJIUkhPRkw0SlhLcTlrcHFjcGtTZzJKbTQvK3hkOS9oV2RYMy84ZGY5MGp1N0EwWkVNSWVnZ3daSXFoQW5ZRFdiZjJKRmExMUlJcFdhL1dMRlVVdHJsYXBvMENMVkVGYUZSR1Fpb0RLRXRrYkdXSEl6Q0I3NTA1eWo5OGY2WDNNelowSkNTSDErYmd1cit1Y3ovbWN6M21mRUZzdTMrZjkva1FGZG02bXFJQ1dhZCsrZlpveVpZcWt5dVR0czg4KzI2enhIRHg0VUtXbHBlcmR1N2NrS1RrNVdhV2xwYkxaYklxSWlGQmNYSnlSQkhXNzNWN3QxVDB0c1NWNVZmd21KaVpxNWNxVm1qOS92cVRLZHRyaDRlRWFQbnk0aGc4ZnJoMDdkbWpPbkRrS0R3ODMvb21JaUZCRVJJVEN3OE1WR1JtcHlNaEloWVdGeVdReWFkbXlaVnEyYkpsR2pCaWhVYU5HR1JYYlgzenhoUUlDQW5UMTFWZjd2TmVNR1RQazUrZW5PKzY0UTBGQlFjWjRhV21wMXF4Wm84ek1UTGxjTHBuTlpzWEZ4V25Zc0dGRzIyOVBhL1hUYmQ2OFdWOS8vYldPSHo4dWk4V2lhNis5MXF0bCticDE2L1Q1NTUvTFlyRW9NREJRYmR1MjFRMDMzRkR2UGM2YlVtcHFxdjcxcjMvcHZ2dnVVMlJrWksxemx5eFpvcGlZR0EwYU5Nam4yci8vL1crdFdyVktJU0VoNnRtenB3WU9IR2drNit2aWNybTBlL2R1clZtelJwR1JrYnJycnJ1TWF4a1pHV3JkdXJVS0N3dGxOcHNWRkJSVXJ6VUJBQUFBQUFDQXBtSTZnLzlBUmNJY0FQNUh1ZHdPclQweFJUbWxoN3pHQTZ6aEdwWTBXWUhXcUdhS0RHaDV6cmVFZVV2Z2NEamtkRHBsczlucWZVOU5TZS9HNEdrbGJ6YWJtMlQ5ODVuZGJsZHVicTdYaHhRQUFBQUFBQURBLzZJelNaai8vUDZMSVFEOFRKaE5WZzFLZU13bk1XNTM1R3RqeWxRNTNlWE5GQm1BbndPcjFkcWdaTG1rSmszbW1zM21uMld5WEtwc2V4NGZIMCt5SEFBQUFBQUFBS2pHei9PL0dnTEF6MFNBTlZ3WHQzbE1Gck8vMTNpZS9haTJwZjJqbWFJQ0FBQUFBQUFBQUFBNFA1QXdCNEQvY1JFQkhkUXY5ajVKM3BXRktZVWJsWno5UmZNRUJRQUFBQUFBQUFBQWNCNGdZUTRBUHdOdHd5NVIxK2pyZk1iM1o4MVhXdEcyWm9nSUFBQUFBQUFBQUFDZytaRXdCNENmaVI0eHR5b3U1Q0t2TWJmYzJwbzJYUVZsSjVvcEtnQUFBQUFBQUFBQWdPWkR3aHdBZmlaTU1tbEEvRU1LczdYMUduZTQ3TnFZOGxlVk93dWJLVElBQUFBQUFBQUFBSURtUWNJY0FINUdyT1lBWGR6bWNmbGJRcnpHaXlzeXRDbjFYYm5jem1hS0RBQUFBQUFBQUFBQTROd2pZUTRBUHpQQmZxMDFLT0ZSbVUwV3IvR3NrbjNhbmZGUk0wVUZBQUFBQUFBQUFBQnc3cEV3QjRDZm9aaWdIdXJWZW96UCtKRzhiM1VrNzl0bWlBZ0FBQUFBQUFBQUFPRGNJMkVPQUQ5VEhTT3VWUHVJRVQ3anV6TStVbGJKdm1hSUNBQUFBQUFBQUFBQTROd2lZUTRBUDJPOVc5K3RtS0R1WG1NdXQxT2JVdDlWU1VWbU0wVUZBQUFBQUFBQUFBQndicEF3QjRDZk1iUEpva0VKanlySXI1WFhlTG16VUJ0U3BzcmhzamRUWkFBQUFBQUFBQUFBQUUyUGhEa0EvTXo1VzBJMXVNM2pzcG9Edk1ZTHlrNW9hOXAwU2U3bUNRd0FBQUFBQUFBQUFLQ0prVEFIQUNqTWxxais4US9LSkpQWGVGclJOdTNMbXQ5TVVRRUFBQUFBQUFBQUFEUXRFdVlBQUVsU2ZFaC9kWSs1MldjOE9YdXhVZ28zTmtORUFBQUFBQUFBQUFBQVRZdUVPUURBMEMzNmwyb1RPdWkwVWJlMnBmOURlZmFqelJFU0FBQUFBQUFBQUFCQWt5RmhEZ0Nvd3FTTDRoNVF1QzNKYTlUcEt0ZkdsS215Ty9LYktTNEFBQUFBQUFBQUFJREdSOEljQU9ERll2Ylg0TGEvazgwYTdqVmU2c2pScHRTMzVYSTdtaWt5QUFBQUFBQUFBQUNBeGtYQ0hBRGdJOUFhcFVFSkUyUTJXYjNHYzBvUGFzZXBmelpUVkFBQUFBQUFBQUFBQUkyTGhEa0FvRnJSZ1YzVUovWWVTU2F2OGVQNTMrbHc3dEptaVFrQUFBQUFBQUFBQUtBeGtUQUhBTlFvS2Z4eWRZcTgybWY4aDh4UGxGRzh1eGtpQWdBQUFBQUFBQUFBYUR3a3pBRUF0ZXJWK3YrcGRYQXZyekczMjZuTmFYOVRVWGw2TTBVRkFBQUFBQUFBQUFCdzlraVlBd0JxWlpKWkErUEhLOFEvem11OHdsbXNEU2x2cWNKVjBreVJBUUFBQUFBQUFBQUFuQjBTNWdDQU92bFpnblZ4bTkvSnp4emtOVjVVbnFZdHFYK1RXNjVtaWd3QUFBQUFBQUFBQU9ETWtUQUhBTlJMcUgrOEJpU01rK20wLytzNFZieExlekkvYWFhb0FBQUFBQUFBQUFBQXpod0pjd0JBdmNVRzkxSFBWcmY3akIvS1dhcmorV3ViSVNJQUFBQUFBQUFBQUlBelI4SWNBTkFnbmFOR0tURnM2R21qYnUwODlVL2xsQjVxbHBnQUFBQUFBQUFBQUFET0JBbHpBRUNEOVl1N1Q1RUJuYnpHbk80S2JVcDlXNldPbkdhS0NnQUFBQUFBQUFBQW9HRkltQU1BR3N4c3N1cmlObzhwd0JycE5XNTM1R2xqeWxRNTNlWE5GQmtBQUFBQUFBQUFBRUQ5a1RBSEFKeVJBR3VFQnJkNVhCYVR2OWQ0bnYyb3RxZk5iS2FvQVB5dmNEZ2MycmR2bi9GUFE1V1ZsZFY2UFRjM1Y3bTV1Y3JMeXp2VEVLdDF0bkUzdDIrKytVWUhEaHlRdytGbzdsQUFBQUFBQUFDQWM4TGEzQUVBQUZxdWlJQU82aGQzbjdha1RaZmtOc1pQRm01UVdIWmJkWTMrWmZNRkIvd01mUDc1NTlxNWM2ZGlZMk4xNjYyMytseHYxYXFWVENhVEpHblJva1Zhc21TSkpPblZWMTlWWkdTa3ovejZPSERnZ0w3ODhrdmpmT0RBZ2JyMDBrdnJkYS9MNWRJbm4zeWl2bjM3cWtlUEhyWE9MU2twMGRTcFU0M3pHVE5tMUR2R25Kd2N2ZkxLSzdyMTFsdDE4Y1VYVnp2bm1XZWVrU1JaclZhOTk5NTd6UjczaGcwYnRHclZLa25TMVZkZnJZc3V1cWhlOXpXbWdvSUN6WnMzVDVKa3M5azBlZkxrT245UHRtelpvdVhMbDB1U29xS2k5T0NERHhxL2MxVXRYcnhZMjdadGt5VGRmZmZkNnRDaFF5TkhEd0FBQUFBQUFKd1pFdVlBZ0xQU051d1NGWlNkMElHYy8zaU43OHVhcnpCYlc4V0ZOSDNTWjJIeTNVMytETFFjTjNhYjNkd2huRFA3OSs5WGVucTYvUHo4OU54enovbGNIemR1bktaTm0rWXo3a2tXZTB5ZVBGbHhjWEYxUHErNHVGZ2ZmUENCc3JPempiSDZKajVkTHBkbXpacWx6WnMzYS9YcTFSbzJiSmh1dmZWVytmbjUxZXYrK25JNm5Yci8vZmRWVUZDZ1diTm02ZVRKazJyYnRxMmNUbWVOY2ExYnQ4NW5mTWlRSWVjMDdyeThQQjA1Y2tTU2xKK2Y3M1h0d1FjZnJQYzZWUlAwZi96akgrdDkzOHN2djZ3OWUvWVk1OUhSMFhVbXkzTnpjL1h2Zi85YlJVVkZraW8vbmpoMTZwVFhuSmlZR09YbDVXbnAwcVZ5T0J3S0NRbVJ6V1pUZW5xNnozcmg0ZUVLREF5c2Q4d0FBQUFBQUFCQVl5QmhEZ0E0YXoxYTNhYUM4aFNsRjIwM3h0eHlhMHZhZEYzZWJwTENiRzJiTVRyZ2Y1UGRidGVKRXlja1ZTYXRQY2ROeGVGdzZPOS8vN3RYc2x5U2xpNWRxcVNrSlBYcjE2L1crOHZLeW96RXF0dnQxcXBWcTNUZ3dBSGRmLy85U2toSWFMUTQ1ODZkcTBPSERobm5JU0VobWp0M2JvMHQybDB1bHo3ODhFT2ZjVS9DL0Z6RjNSUXlNek1iTkgvWHJsM0c4ZURCZzJ1ZGE3ZmJOVzNhTk9ObkkwbWZmZmFaUHZ2c002OTVreVpOMHJ4NTg0d1c3MFZGUlpvOGVYSzFhNDRkTzliNHVRTUFBQUFBQUFEbkNnbHpBTUJaTThta0FmSGp0UHI0WkJXV3BSampEcGRkRzFPbWFsalNDL0szaERSamhNRC9ucjE3OThybGNrbVNPbmZ1YkxSRi8vdmYvNjZzckN3RkJ3ZXJWNjllUm9YNUYxOThvYSsrK2txU05HWEtGRVZHUm1yY3VISDFlbFpGUllWbXpKaWgvZnYzUzVKTUpwUGF0V3VuWThlT3llMTI2LzMzMzlkRER6MmtYcjE2MWJoR1lHQ2dKa3lZb0lVTEYyclpzbVdTcEl5TURObnRkazJhTk1sbnZ0dnQ5anF2YnM1dmYvdGJ0V3ZYempqLzlOTlA5ZjMzM3h2bkF3Y08xRFhYWE9QVlFyNmhtanB1ei9XU2toTGorcElsUzdSeTVVclpiRFk5Kyt5enhyakpaRko0ZUxqUGV2bjUrVDdQYmFpeXNqTDk4TU1QeHZtQ0JRdTBjT0ZDbjNsaFlXRjY1cGxuTkczYU5CMDdkcXpPZFJjdlh0d2k5M0lIQUFBQUFBREF6d2NKY3dCQW83Q2FBelM0emUrMCt0Z0xLbmYrVkhGWVhKR2hUYW52YUdqYlA4aGtzalJqaE1EL2xwMDdkeHJIWGJwMFVWUlVsTFp2MzY2c3JDeEowc2lSSTFWZVhtN01xZHFTdkx5OFhIYTczVGkzMisxeU9wMnlXSHovSFMwc0xOUzBhZE4wK1BCaFkreVdXMjdSNVpkZnJ0ZGZmMTBuVDU1VVJVV0ZwazJicGpGanh0UmFJV3cybTNYenpUZXJWYXRXK3RlLy9xV3hZOGVxWThlT1BtMjhxMVBkSE0vN09Sd096Wmt6UnhzMmJEQ3VkZXZXVGZmY2M0OGs2ZTIzMy9hNTE5UG12T29lNXBNbVRhcjJPVTBWZDAzWEN3b0tWRkJRSUp2TjVqVWVHaHFxMTE1N3pmaFF3aFBiRTA4OG9lTGlZcDkxcXRzL2ZkYXNXZHE0Y2FNa2FkcTBhVEtielpLazlldlhlOFhsZHJ1clRjSzdYQzZ0WHIzYVNKYkh4c2JxaVNlZTBCdHZ2S0dzckN5WlRDWTkvZlRUNnRDaGd3NGRPcVEzMzN4VGt1VG41NmMvL09FUFNraEkwTVNKRTVXZm42L0F3RUM5OU5KTENnME45WGtPQUFBQUFBQUFjSzZRTUFjQU5KcGd2OVlhbVBDSTFwOThReTczVDhtNXJKSjkycFh4a2ZyRWptM0c2SUF6VjdXZGQwbEpTYU5XekNZbEpTa29LS2hCOTFSVVZIaTF6NDZLaXBMTDVUSXFnaU1qSXpWOCtIQTk4c2dqMWQ3L3dnc3ZlSjIvOHNvckdqZHVuUHIyN2VzMWZ2RGdRYzJjT1ZONWVYbkcyRTAzM2FTcnJycEtrdlRvbzQvcTlkZGZWM1oydGh3T2h6Nzg4RVA5K09PUCt0V3ZmbFhySHQrWFhYYVp1bmZ2cmxhdFdqWG92V3VTbnA3dWxTeHYzNzY5SG43NFlWbXRWaDA5ZXRTb2pLK095K1hTMHFWTEpYbFhlWHZHcnIzMjJpYUwrMHk0M1c2ak0wRFZaUC9aV3JObVRiM25YblhWVlZxeFlvVmlZbUkwWWNJRVJVUkVhTml3WVpvL2Y3NGthZTNhdGNZMkFTTkhqdFNHRFJ0MHh4MTNHRlgxbDExMm1aWXNXYUpXclZycDJMRmp0WFltQUFBQUFBQUFBSm9hQ1hNQVFLTnFGWFNCZXJXNlU3c3k1bmlOSDhuN1Z1RzJkbW9mTWFLWklnUE9YSHA2dW5GOC9QaHhUWmt5cGRIV25qaHhvbnIwNk5HZ2UzYnUzT21WM0pXazc3Ly8zb2p6K3V1dnJ6VmhYWmVLaWdwOThjVVgrdnJycjQwcVk3UFpyRHZ2dkZPWFhYYVpNUzhpSWtKUFB2bWszbnp6VGFPeS9idnZ2dFArL2ZzMVpzd1luL2RhdUhDaExCYUxSbzhlN1pWMHJxNFN1cUNnUUU4OTlWU3RjenphdG0ycitQaDRwYVdscVgzNzlucjg4Y2QxNk5BaGRlellVUWNPSE5DQ0JRdHF2TmZsY2xWNzNUTjI3YlhYTmxuY1ZhOHZYYnJVZU9ZZGQ5eWhFU09xLzkvS3F0WGxWbXZqL0ZYKzhPSEQrdkhISHlWVnRuMS85OTEzamJVWEwxNnMvL3puUDVLazMvem1ON3I0NG92bGNEaDA1WlZYcWsrZlByTGI3VXBQVDFmSGpoMTE4ODAzcTNQbnpnb09EbFo2ZXJvKy92aGpJODVXclZvWnY1OFhYbmloTHJ6d1FnVUVCRWo2NmQrdnlNaEluNnA2QUFBQUFBQUFvS21STUFjQU5McU9rVmVwb1B5a2p1YXQ5QnJmbFRGSElmN3hpZ25xM2t5UkFmOGJxdTdUTFZVbXVEMUp6Zmo0ZUYxeXlTV1N2Sk8xaXhZdDBwSWxTeVJKcjc3NnFpSWpJNDIyNUpNblQxWmNYSnlreW1UOEo1OThvdXpzYk9QZWtKQVFQZkRBQStyV3JadFBMTkhSMFhyNjZhZjEzbnZ2NmVqUm81S2t6TXhNVFowNlZYMzY5TkdOTjk2b2hJUUVMVisrM05oRFBUazVXUTg4OElEQ3dzSWE0OGNoU2VyZnY3OE9IejZzaHg1NlNMbTV1Wm8rZmJwaVltTFV0V3ZYczFxM3FlTnVLSWZEWVJ6NysvdlhPZit0dDk2U1ZObUZZT3pZNnJ0OExGNjgyRGgydTkzS3pzNVdiR3lzcE1yOTBUMDgrNmVucGFYcHl5Ky9yUGZlOEE2SFE4OC8vM3lkOHlaTW1LQ2VQWHZXYTAwQUFBQUFBQUNnc1pBd0J3QTBpZDZ0NzFaaFdhcXlTNU9OTVpmYm9jMnA3MmhZMG1RRitjVTBZM1RBMmVuZXZmRSsrbWhvTy9hMHREU2ZsdkFIRHg0MDJxWVhGUlhwVDMvNms4TEN3dlRZWTQ5cHlwUXB4bjdUSHM4ODgweTFhOCtZTVVQYnRtM3pHUzhxS2pMMm9tNkluVHQzYXMrZVBYcnBwWmVVbXBycUZlOHJyN3lpOGVQSHEyM2J0ZzFldHpyRGh3L1hxRkdqVkZaV3BtblRwcW1pb2tKcGFXa0tEUTJ0dHNxN3JqM01QZmQ4OE1FSFRScDNRMVhkSHFBK3Z6dWVkdlNlQlBqcGR1M2E1ZlA3bEpxYWFzejNkQTZRS2orT0FBQUFBQUFBQVA3WGtEQUhBRFFKczhtaVFXMG1hUFd4NTFWUzhWUENwY3hacUEwcGIrbnlkcy9KYWc1b3hnaUJNeE1VRktSbm4zMjIyWjYvWXNVS28wMjZSOVh6d3NKQ0ZSWVdLaUlpb3NGci8rSVh2OURPblR2bGREcGxOcHQxNDQwMzZ2UFBQMi9RR2c4ODhJQVdMRmlnek14TVNaVjdua2RGUmVtZWUrNVJiR3lzc2M5NlRrNk9UcDQ4MldpSjU5RFFVRGtjRHMyWU1jTkllb2VFaEdqczJMRkdjcnc2RG9lajF1dE5HZmNISDN5ZzlldlgrNHgvL1BISFJqdnowNVA5VlZ2eEJ3Y0huOVh6UFh1aG4rN0hIMzlVdjM3OUpFa3BLU21TS2o4czhDVE1FeE1UNjJ3MUwxWC9VUUlBQUFBQUFBQnd2aUZoRGdCb01qWkxxQzV1ODdpK08vNnlIQzY3TVY1UWRrSmIwMmJvNGpZVEpKbWFMMENnQlNvb0tQQVo2OWF0bTk1NDR3MUowcGRmZnFsVnExYkpZckZJK3FtYS9Jc3Z2akJhaTArWk1rV1JrWkhHL1dheldaTFVwVXNYM1g3NzdWcTVjcVh1dmZkZXRXL2ZYcXRYci9aNlZsbFptWXFLaW96ejA2dU8rL1Rwb3o1OSt1aTc3NzdUNGNPSGRjVVZWeGpYUm80Y3FaQ1FFTTJkTzFmWFhYZWRCZzhlWEd1eXVxcWE1ajM5OU5QcTJMR2pIQTZIcGsrZmJsUlVXNjFXalI4L1hqRXhaOS9Ob3FuaVBoT0ZoWVhHY2RVL3c3TVJHeHVyRGgwNmFNT0dEWktrUFh2MjZKWmJibEZXVnBieCs1YVFrR0Q4bm5oa1pHUjQ3YWxlRzg4KzVUWHhiQWtBQUFBQUFBQUFuR3NrekFFQVRTcmMxazRYeFQyZ3phbnZ5SzJmcW1EVGlyWnFYOWJuNmhGelN6TkdCN1E4Q1FrSjJyRmpoMXEzYnEyTWpBeEpsY25oVTZkT0tUWTIxcWcyOSt4dlhWMFY4Y1NKRTczT282T2pOV1hLRkVtVnJjMHZ2ZlJTV2EyVmYwMzBqSHRzM3J4Wk0yZk9OTTVQdis0eFlzUUlqUmd4d21mOHNzc3VVNXMyYmRTeFk4ZDZ2Vzk5bEphV2F0cTBhVXBPL21rTGlKQ1FFT01adi83MXIzM3VtVE5uanFUS2p3WEdqQmxUNXpPYUl1N3c4SENqOVhsaFlhRlJQUjRSRVNHYnpWYnRQVlgzbGovYmp3RTh6eDQ5ZXJRR0RCaWd3NGNQS3pNelV5a3BLY3JJeU5DZVBYdU11WjA2ZGZLNS85VlhYMVZ4Y1hHZHo2blBIdWIxcVZnSEFBQUFBQUFBbWdJSmN3QkFrMHNJSGFCdU1UZHBmNVozYStmazdDOFVabXVyTnFFWE4xTmtRTXVUa0pDZ3RtM2JLakV4MFVpWWI5dTJUZSsvLzc1dXUrMDJvd0s1b1h1alYrVkpsamVWSFR0MktDQWdRQWtKQ1Q1N2E3dmRidU85Sk1uUHowOVJVVkUxcnVYdjc2KzFhOWQ2SmN0UGQrbWxsL3FNVlUyWVYzZjlYTVI5MDAwMzZhYWJicElrdmYvKys5cTBhWk1rNmE2Nzd0S0ZGMTVZN1gxVks3WGJ0R2xUcjdocjhzSUxMM2hWalY5NDRZVmFzV0tGSkduMTZ0VTZlUENnY2UyQ0N5NDRxMmNCQUFBQUFBQUE1eXNTNWdDQWM2Sjc5QTBxS0R1aDFNTE5WVWJkMnBZK1V5SCtjUXEzSlRWYmJFQkxFaDhmcjZ1dXVzcG9QUzVKKy9idGs4UGgwS1pObTR3cVpVK3k5dFZYWDVVa0xWKyszRWlHVHB3NFVXRmhZY2I5bnZidFZaMXR5L0drcENTZlNuWkpTazFOMWJKbHk3UnMyVElsSlNYcHVlZWVrNStmbjNGOStmTGxtajkvdm5FK1pzd1lYWExKSlpJcWs5SW1rKzgyRHFmdjZkNlFkNmxwRC9QWTJGaTkrT0tMVFJwM1ZaNTkxNlhLWkhYMzd0MjkxdmM0Y3VTSWNUeHIxaXlqelg1akdEaHdvUEU3c21yVktqa2NEa2xTUUVDQWV2VG9VZXU5cDFlSVoyZG5HMy8rWnJOWnI3Lyt1a0pEUTJXMzIrWG41eWVIdzZFLy9PRVBzdHZ0MVMwSEFBQUFBQUFBbkRQbXVxY0FBTkFZVE9vZjk2RENiZTI4UnAydU1tMUltYW95UjM0enhRVzBMSEZ4Y1JvMGFKRFhXTisrZlNWSmh3OGZOaEt2Q1FrSktpMHRyZGVhVHFlemNZT3N4YTVkdTR4amk4WGlsUlErZWZLa0ZpMWFaSndQR0REQVNEcnYzTGxUa3laTjBzNmRPMzNXYk51MnJZS0RnOVd2WDc4V0ZiZEhSVVdGVWxKU2pQUGR1M2ZyN2JmZlZsbFptZGU4NHVKaUhUcDB5RGgzdTkxeU9wMEtDd3N6L2prYkhUdDJWR0ppb2lRWnlYSkpHalJvVUxYSis1b2tKeWNiSDJwSWtzdmwwcC8rOUNmOStPT1Btajkvdmg1KytHRk5tRERCU0pZMzFsN3NBQUFBQUFBQXdKbWd3aHdBY001WXpQNGEzT1ozV25YOEJhOEVlV2xGdGphbHZxMmhpZjhuczRuL2F3SnFVMTI3OUI0OWVpZzBORlNGaFlWeXVWeVNwQTRkT21qeDRzWDY5dHR2ZmVaWHQrLzQ2UlhDMGRIUjFUNi9yS3hNUlVWRmRjNExEdyt2ZG56SGpoM0djZi8rL1kzajB0SlN6Wmd4dzBqVXhzVEVHSHVMLy9EREQvcmIzLzRtU2Zyd3d3ODFhZElrUlVSRUdQZWFUQ2I5di8vMy85Uy9mLzlxOTJ3L2t6M01UMjlwM3hSeGV5UW5KM3NscUNYcHdJRURldnZ0dHpWaHdnUk5uanhaa3JSNDhXSnQyYkxGNS80WFhuaEJlWGw1Q2c0TzlybldVS05IajliMDZkT05jN1Backt1dXVxcGU5OXJ0ZG4zeHhSZGFzV0tGVDlWL2JtNnVYbi85ZGNYRnhYbU5SMFpHMW1zUGVRQUFBQUFBQUtDcGtKVUFBSnhUZ1g3UkdwVHdxTDQvOGFwYzdwOFNSTm1sQjdYejFBZnFGL2ZiWm93T2FKbk1ack9HREJtaVpjdVdTWkpzTnB1NmRPbWkzYnQzbi9HYTFTWFZKV256NXMyYU9YTm1uZk9xazUrZnI2TkhqMHFxVEhKN0VzOU9wMU16WnN3dzlnQVBEQXpVSTQ4OFlpU3RlL1hxcGQ2OWUydlhybDBxTGk3VzdObXpOV0hDQksrMUJ3NGNXT056ejNZUDg2YU1XNUxXclZ0bkhIZnMyRkZaV1ZrcUtDalFvVU9IOUk5Ly9FT1BQUEtJRGg0OHFPM2J0eHN4ZXo2TThOaTRjYU9XTFZ1bW9VT0g2b29ycnFnMk1YKzZyVnUzS2lzclM3bTV1YnJ6emp0VlZsYm1GWXZuZmRQUzB0UzZkV3VmKzU5NDRnazVuVTZWbDVmcjIyKy8xVmRmZmFYQ3drSkowdFZYWDYzbHk1ZExxdnpJbzNmdjN0cTJiWnZTMHRKa05wczFlUEJnalI0OVdqRXhNWFhHQ1FBQUFBQUFBRFFsRXVZQWdITXVPckNyK3NTTzFmYjBXWkorcWtJOGxyOUdZYlpFZFlxOHB2bUNBMW9vVHl0dHFUTEplZWpRSWQxKysrMjYvZmJiSlVtTEZpM1NraVZMSkZYdWE5NGNiYkMzYmR0bVZCNTM2TkJCa1pHUmNqZ2Ntamx6cHZidDJ5ZXBNaGw4Ly8zM0t6NCtYbEpsMi9IeThuTDk4cGUvMUw1OSsxUlJVYUU5ZS9ib3UrKyswMldYWFZibk0rdmFpNzJtUGN3bDZmTExMOWVZTVdPYU5PNjB0RFFqRVM1SlE0Y09WVkpTa3Y3ODV6OHJPRGhZdDl4eWkvYnQyNmZwMDZjYnJmT0hEaDJxNzc3N3ppdlcvUHg4RlJjWGEvbnk1ZXJjdWJQY2JyZU9Iejl1WE0vTHk5TXJyN3lpMU5SVVk4eno0VU4wZExUUzA5TTFjK1pNblRoeHdtdGRwOU9wNmRPbjY5WmJiOVVWVjF6aGRjM2xjbW5qeG8zYXNHR0Rpb3VMSlZYKzd0MXd3dzBhT1hLa2tUQ1hwUHZ2djE4elo4N1UxcTFiNVhLNXRHN2RPbTNac2tYOSt2VlRuejU5MUxWclY0V0dodGI0NXdRQUFBQUFBQUEwRlJMbUFJQm1rUlErVEFWbEozUTRkN25YK0E5SE8yMkZBQUFnQUVsRVFWU1pIeXZVdjQxYUIvZHFwc2lBbHFlZ29FQ2ZmZmFaY1c2MzIvWFdXMi9wZ2dzdTBJQUJBOVNoUXdjbEpDUm82TkNoa2lvcjBLdHlPcDF5dTkyeVdxMmFPSEZpcmM4NmZWL3R1dWJmY2NjZDZ0Mjd0eVI1dFJQM2pMMzc3cnRHMGxtcVREelBuajFiRlJVVktpOHZWMFZGUmJYcnpwOC9YNzE3OTY2eDlYdGphcXE0WFM2WDVzeVpZMVNMKy9uNXFWKy9mZ29PRHRiNDhlTVZFUkdodFd2WGF2bnk1VWJDUGpJeVVqZmRkSk9STUM4cEtaSGRidmRLamlja0pHanYzcjJhUFh1Mk1WWldWbVpVeVordXVMaFlMNy84c2xmTXNiR3h5c3pNbE12bGtzdmwwcWVmZnFwZHUzYnBWNy82bFZKU1VyUmd3UUpsWjJkN3JSTWFHcXA3NzcxWFBYdjI5SG1HNTRPQ2R1M2FhZEdpUlhLNVhDb3ZMOWZHalJ1MWNlTkdTZEtZTVdOMCtlV1hWeHNqQUFBQUFBQUEwRlJJbUFNQW1rMnYxbmVxc0R4VkdjVS9HR051dDFPYjA5N1RzSGJQSzhRL3JwYTdBWGk4Kys2N3lzdkxrMVJaYWU2cEV0NjdkNi8yN3QxcnpQUHo4NVBWYXRXMmJkdU1SS2pENFpEYjdkYllzV00xWk1nUW55Um9YZXFhNzBtd1oyZG42L0RodzhaNG56NTlKRWtoSVNGZTh4ME9oL0V1dFNrdExkVzhlZlAwMjkvV3ZvM0QyTEZqcXgzLzhNTVBKVlVtY3F2YjQxeVM0dUxpbWpUdU5XdldlSzA5YU5BZ1l4L3l1TGc0VFpreVJibTV1Y2Ixb0tBZ2pSOC9Yc0hCd2JKWUxISTZuU29zTE5Samp6MW16QWtPRGxaTVRJd3lNek5yakNFd01GQ3RXN2RXWEZ5Y1RwdzQ0VlYxTGtsZHUzYlZ3dzgvckQxNzltaldyRmxHWmZ2Ky9mdTFjT0ZDM1hMTExWNXhtVXdtRFI0OFdEZmZmTFBDd3NKcWZLN0paTksxMTE2ckhqMTY2Tk5QUDlXaFE0ZU1hL0h4OGNZSEhRQUFBQUFBQU1DNVJNSWNBTkJzVERKcllQeDRyVDQrV1VYbDZjWjRoYk5ZRzFQZTB1Vkp6OHZQSE5TTUVRSXR3N0ZqeHlSVkpoMmZmdnBwSlNjbmE4R0NCVHA1OHFUWHZJcUtpaG9ybjl1M2I5K2tNZTdhdGN1b2tvNk9qbFpDUW9JazZZb3JydERtelp1OTVwcE1KdGxzTnVNZmYzOS8yV3cyK2ZuNVNhcE0zRXJTamgwN2xKdWJXMnQ3K1NGRGhsUTdYalZoWHRNY1NWcTVjbVdUeFQxczJEQ2xwNmRyNWNxVnNscXRHajE2dExGV1dGaVloZzBicG9VTEYwcVNvcUtpTkg3OGVMVnQyMWFTMUwxN2QrM1pzOGNuM2dFREJzaGtNaWs2T2xxeHNiR0tqWTFWWEZ5Y2tTQ1BqWTMxU21xbnBhWHA1WmRmbHNQaGtDU05HREZDdDkxMm15d1dpd1lNR0tEZzRHRDk0eC8vVUhGeHNZS0NnblRYWFhjcExDeE0vZnIxMDdadDI5UzdkMitOSGoxYVNVbEpOZjRNVDVlVWxLU25ubnBLTzNmdTFJb1ZLNVNjbkt4YmI3MVZGb3VsM21zQUFBQUFBQUFBallXRU9RQ2dXZmxaZ25WeG04ZTE1dGlMcW5DVkdPT0Y1V25ha3ZvM0RXNzdwRXd5TldPRXdQbHZ4SWdSMnJScGt4NTg4RUg1K2ZtcFY2OWU2dFdybDA2ZVBLbms1R1NscEtRb0p5ZEhKU1VscXFpb2tNdmxrdHZ0bHR2dE50cUJ0MjdkV3BJMFk4YU1Kb3V4UzVjdTJyUnBrd0lDQW96eERoMDY2TWtubjFSZ1lLQkNRa0lVR0Jnb204MG1rNm5tZis5ZmUrMDFoWWVINjdiYmJtdnl2ZGliT3U0NzdyaERRVUZCQ2dnSVVIUjB0TmY4a1NOSDZ2ang0L0x6OHpQbWVkeC8vLzFhczJhTjBUYmRiRFlyTGk1T3c0WU5rMVRaVXYzRkYxK3M4LzNpNCtNMVlzUUliZDI2VldQR2pGR3ZYdDdiWWZUbzBVTi8vT01mOWVHSEg2cC8vLzVHc3YzR0cyL1V6VGZmckppWW1EcWZVWk0rZmZxb1Q1OCt5c25KVVZSVTFCbXZBd0FBQUFBQUFKd05rOXRUTWdNQVFETktMOTZoalNlbnlpMlgxM2pucUZIcTFlcU9XdTlkbUh4M1U0YUdGdWJHYnJQcm50UkFTNWN1MWR5NWN5VlZ0c1Z1cXFSeVE2U2xwUmt0d0R0MzdxejA5SFFsSmlZMmMxVG5SbGxabWM4KzdDM0JtY1R0ZHJ0clRjSTNCcnZkYmxUSE4yWXNKU1dWSDBHWlRDWUZCZ2FlVll3QUFBQUFBQUJBZlpqTzREK21VV0VPQURndnhBWDMxUVd0YnRPZXpFKzh4Zy9sZktWd1cxc2xobDNhVEpFQjU2ZjQrSGpGeDhjYjV6K1haTG1rRnBrc2w4NHM3cVpPbGt2eXFweXZUVU5qcVZvUkR3QUFBQUFBQUp5dnpNMGRBQUFBSGwyaVJpc3g3UFM5aE4zYWtmNVA1WlFlYXBhWXppZFdjLzJTV3VlS3pSS202TUJ1MVY0THNFWW9NV3lJV2dWZG9GRC9CRm5NTFRQQkNRQUFBQUFBQUFENDMwYUZPUURndk5JMzdqNFZsYWNyMS82ak1lWjBWMmhUNnRzYW5qUlpBZGFtM2ErNHFrNlIxeWcydUxkU2k3WW9yV2lieWh6NTUrelpIbTFEQjZ0RDVKVUs5VStReVdUVzBrT1B5dW11cVBVZWs4eTZvc01yeHZtM1IvN1BxOVc5elJLbVM5ciszamovL3NTcnh2N3h3ZjZ4dWlqdUFlUGFkOGRmOGxtL2RYQXZkWSsrV1pHQm5lUnlWV2pwNFFsZSs4OUxVcGVvVWVvVWVhMXh2dWI0UzhvcFBWalB0d1lBQUFBQUFBQUE0TndnWVE0QU9LOVlUSDY2dU0xalduWHNCZGtkdWNhNDNaR25EU2xUZFZtN1oyVXgrWitUV09KQytxcFZVRSsxRHI1UU5rdVllc1RjY2tickxEazBYdVhPUWtuU2xSMWVVNGgvZkxYelRoU3MwNEhzUlY1alpyTlYwWUZkamZQRXNLSEtMazMybXVOMFY2aWtJdXVuQVpQSit4a21rK1N1c3FiSnFvaUE5bFV1VzR4anE4bW02TUF1dGI2UDAxV2hxTURPa2lTTDJWL3R3aS9UNGR4bFA2MWhEbFJTK0REai9HVEJlcExsQUFBQUFBQUFBSUR6RWdsekFNQjVKOEFhcVl2YlBLYTF4NmZJNlM0M3h2UHNSN1E5L1gwTmlCL1g1REZZVFA1ZTdjWXppbmVmY2NLOElhN284RnF0MS92Ry9jWm5MTTkrVkt1T1RhcHo3WEJiTzdVTkd5eXJPZEJydkZ2MERYTDk5K2RzczRSNVhldlo2blpKMHA3TVQ0Mng3TklES25Ya0tOQWFKVWxxSHpIY0sySGVJV0tFMXpOaWdpN1FWUjMvWEdOY2RrZWV2anYrY3AzeEF3QUFBQUFBQUFEUTJFaVlBd0RPUzVFQkhkVTM3amZhbWpaRFZjdWpUeGFzVjVoL1czV052cjVKbjk4cStBS1pUWlgvTjFudUxGYWUvWWpYOWVLS0RMbmR6aHJ1TmluRVA2N09aeFNWcDhsczhsT1FYOHpaaGxzdlliYTI2aEoxbmM5NHA4aXJhN3pITTc5cXdseHlLN1Z3aXpwRlhpMm51MEk1cFFkbE1mbko2YTZRdnlWWVhhTzgvMndDck9HMXhtVXgrZFgvSlFBQUFBQUFBQUFBYUVRa3pBRUE1NjNFc0NFcUtEdXBnem4vOFJyZmx6VmZZYmEyaWd2cDEyVFBiaE02eURnK1ZieGQ3cW85elZXNTc3ZFhHL1FxTENZL1hkLzEvVHFmOGMyUnA1VVlOa1Q5NHgrU0pPV1hIZGZXNU9sS0NCMm96cEhYS2lxd3M5S0t0bXRUeWwrTjUvdFpnblZsaDlma2RKVXJwWENUZnN4ZHJsSkhqaVRwd3RaajFDbnlHcC9uM05EMW41S2tyV25UNi9IbU5SdVc5THdpQXpyNXZHdFMrSEFsaFErWFZGbUo3MmNKUHF2bkFBQUFBQUFBQUFCd3JwQXdCd0NjMXk1b2Rac0t5MDhxdldpSE1lYVdTMXZTcG10WXUwa0t0YlZwOUdlYVRWYkZoVnhrbktjVWJtNzBaM2kwRHU1bEhKOHEyaWxKS2lwUFYzaEFraVNUNGtNdVV2dUlFVHFTdDBLUzFEZjJuc3EyNlJZcE9yQ0w5bWQ5WHU5bm5TaFlweE1GNnhSb2pkSTFuYVlhNDFYM1dBKzN0ZE9JOWorMVIxK1lmSGNEMytkQ1NaSmJicTA0OG44cUxFOXQwUDBBQUFBQUFBQUFBSnhMSk13QkFPYzFrMHdhRUQ5T3E0KzlxTUx5RkdQYzRTclZocFMzTkN4cGNxTS9NeTZrbi96TVFaSWtsOXVwak9MZGpmNk1TaWExQ3FwTU1KZFVaT21LRHE5VU82dFA3RDNxRTN1UHozaFVZQmRkMzNXbUpPbnJJMC9KNGJLcnpKRXZTYkpWYVlQdUdUdGJKUlZaQ3JCRUtOQXZXbExsbjRIZGtXZGNEL2FQazBrbVNkTEpnblZleWZJYnU4MldKUDJZOTQxMm5acmRLUEVBQUFBQUFBQUFBSEMyU0pnREFNNTdWbk9nQnJkNVhLdVB2NkJ5WjdFeFhseVJvYzJwN3pUNjh6cEdYR2tjdTkwT3Vkd09uemxYZDN6enJKOFRia3MwOXZkT0w5N2g5ZHd6c1M5cnZ2Wmx6WmZKWkRIYXNFdlMwaDhmbDl2dFZNOVd0MHVxL0hsVzFTMzZCcm5jNVpKVVdiMWVoZWVlN05JRDJwejZucUlEdStteWRzOUtrdEtLdHYxM2ozbkp6eHlraStJZlVIeklSWkxjU2l2YXFvaUFEajU3djU4TFU2ZE9yWHRTQTUwNGNjSTRkamg4Zng4QUFBQUFBQUFBQUMwVENYTUFRSXNRN0IrcmdRbVBhTjNKUDh2dGRocmptU1Y3Ry9VNW9mNXRGQlBVbzFIWHJNbnA3ZGlQNUg1OXhtdVYxckNmZWxWZG9xNnJkcnhUNU5WMTNtUE9YYWIwb2gweW1VekdOYmY3cDMzZEsxd2wycGd5VlhFaGZUVWcvbUVOU3BnZ3liZWxlNUExU2tuaHd4Um1hNk5RLzdZS3M3WFJtdU12cTZRaXM4NzQ2MnZyMXEyTnRsWjF5c3ZMbTNSOUFBQUFBQUFBQU1DNVE4SWNBTkJpdEFycXFRdGIzYWxkR1hPYTdCbmRZMjZzOFZwUmVaclBtTlVjb0FCclpLMXpxaWI0cXdxd1Jobkhka2V1Q3N2VGpOYmxEZEhRZmNiUGhrbG00N2hkK0tWcUYzNnAxL1d2anp5bE1tZUJyT1lBU2RJRnJXNVhpRitjY1QwdTVDS3YvZUVsVlZ2QkR3QUFBQUFBQUFEQXVVRENIQURRb25TTXZFcjVaU2QwTEg5Vm82OGRabXVyTnFHRGFyeit6WkduZmNZU1FnZHFVTUtqdGM2cHlZSHNMNVFVZnJtczVnQzFqL2lGZHA3Nm9FSHgxbGVuaUtzVUdkaEpYeDErOUt6M016ZVpMTFZldnlEbVZnVmFvNDN6cmpWVXRWZmxhUWZmVWxTdHNnY0FBQUFBQUFBQXRHd2t6QUVBTFU2ZjJMdFZWSjZtN05Ma1JsMDN5SysxcEhPWERDMXpGdWhFd1RwMWlQaUYyb1lOMXU2TWo0eHJ4UlVaV250OFNvMzNYdHB1b29MOVdudU4yU3loaWd6c29wakFybDdqdlZyZktVbmFrL25wR1ZXd3J6ejZSK1dYSFpja21VMSt4bmk1czFqbHpnSUYrc1hJOHQ5eHF6bFE1bHFTNmptbGg1U2N2VkI5WXNjcXlLK1ZKTW5oS210d1RMV1pNNmZ4T3hBc1hicFVjK2ZPbFNRRkJnYldNUnNBQUFBQUFBQUEwRktRTUFjQXREaG1rMVdEMmp5cTFjZGVVS2tqdDhhVzV3MlZaejlTNDdYNkpwcHJtcGRuUDZwVnh5YjVqS2NYYlZlSGlGL0l6eHlrNk1CdXhuaWdOVXBERTJ1dVZnK3MwczdkbzBlcjI5UStmSGlOOTVnYTRXTUFxOG5mT0Q2Y3UxVEoyWXMwb3YzTENyZTFreVRsMjQrcWRYQXZvM1g3dXBPdnE3ZzhRMWQxL0xNa0thL3NxRTRWNzVKYmxmdWZ1K1dpSlRzQUFBQUFBQUFBb05tUU1BY0F0RWcyUzVndWJ2TzR5aHdGV25meTlVWlowKzdJVmJteldKa2xQNmhONk1XTnNtWmQ4c3VPR2NkUmdaMk1ZN1BKcWhELytBYXRWZUVzcm5ZOHRYQ3pVZ28zeWU3STh4by9scjlhNWM3Q2F1L3BVa01yZFg5TGlNL3pxbGFVSjJjdlVwdXd3VWIxZTBieER6NXJtR1NXelJJcVNYSzQ3RFc5RGdBQUFBQUFBQUFBVFk2RU9RQ2d4UXEzdFpOc2pidG1mdGt4L1pEeGI1K0VlVkY1bXRlNXpSb3VQM05RdFd2WUhmbHl1RXE4eGtvcU1xdWRXKzRzTW80RHJKRmV6NnR0UC9Rck83em1rMUF2cnlGaHZqbnRiM0s3blQ3N2p4L09YYWFDc3BQVjNsTlR3anpRTDhZNExuTVdTSkpNK21sZFp4M1Y0dkVoRnlraHBMK3M1c3EyNWpVbCtRRUFBQUFBQUFBQU9CZEltQU1BVU1XTzlGa3FkZVQ0akZkTlhvZjZ0OUhsU2MvVnVFYUZxMFRmSFgvSkt4bGVIYlBKcW9pQTlzYTVwMDI1SklYNHh6ZDR2L0hDOHBQYW4vVzVVZ28zNm9vT3I5VTVQekZzaU95Ty9BWTlJOVEvd1RndXFjaVdWUGtla3VSeU82VXE3MUNkMG9vY1JRVjJOczd6N01kcW1RMEFBQUFBQUFBQVFOTWlZUTRBUUJYRkZSbTFYZy8yYTYwaGJYOXZWSmU3NWZiYUc5emxkaWpVUDE2WHRYdFdHMDYrVmV0Nm83dE1sNlhLbnVERjViVS91eTdwUlR1VVhyVERwNUs4SmpWVmtkY21NckNqY2V4NU40dkpUNUxrY2xmVWVYOXhSWVlpQXp1cTdMK0orbkJib2pwSFhxdVRoUnRsZCtRMk9CNEFBQUFBQUFBQUFNNEdDWE1BQU9vcDNOWk9sN1I5MG1pZDduRFpkU2gzcWJwSDMyak1TYzVlcUI0eHR5clV2NDJHdDM5UlAyUjhyR1A1cTFWZDVYVlJlWnJDYlVtU0pLZXJYS21GbTVSYXVNbG4zaldkcGhySEs0OCtWK08rNDAwdDNOWk9Oa3VZSk1udXlEUGlzSmdyKytLNzZtakhMbFZXM3k5S3ZsZVNXLzNqSDFSaTJGRDFhbjJuL0N3aDJwZjFXWlBGRGdBQUFBQUFBQUJBZFVpWUF3QlFEKzNDTDFPZjFtTmxNVmRXaER2ZEZkcVUrcmF4RjdmSGdad3YxU3FvbDJLQ3VzdlBIS1IrY2I5Uis0amhTczVlcVBTaUhWNXpzMHIyeVNTelNpcXlkVERuUzYvRWVFMUd0SCtwMnZIMDRoM2FjUExOQnIzVGlxTVRhOXpEdkxwMjhQRWhGeG5IZWZZamtpU1R5U0tya1RDdnVjSTh6MzVVa2xSYWtTWFB4d01SQVZXcjFkTWJGRHNBQUFBQUFBQUFBSTJCaERrQUFIWG8yZW9PZFlrYVpadzdYZVhhbURwVkdjVS9LQ0Ywb05kY3Q5dXBUYWwvMVdYdC9xaFEvemFTcE1pQWp1b1FjYVZQd254M3hyOGFOVTZUVEhKTGl2aHYxWHFWb0txZDN5bnltbnBYcTV0a1ZsTEVjT004MS82anpDYUxZb1A3U1A5dFNXL3MyVjdsZVRacnVNb2MrVnAxYkpMWGVySEJ2UlhxSDE5bHZTUDFpZ01BQUFBQUFBQUFnTVpFd2h3QWdEcWtGRzVRNTZpUk1zbWtVa2VPTnFaTU5TcW1xMVB1TE5aM3gvK2t3VzJlVUZSZ1o1VTdpN1U5L2YwNm43TXZhMzYxNHoxaWJqR09EK2I4Unc1WG1jK2NvdkoweFFSZG9LR0pUM3VOdTl3T3VlV3FkdDJrOEdGMXh1UmhObm4vbFNFK3BMOVhYSktNYW5XN00wL0JpcFVrL2FMOUZKVldaSHZOczVwdEN2YVBNODZMS3pKVVdKWlM3MWdBQUFBQUFBQUFBR2dzSk13QkFLaERudjJvVGhhc2w5VWNvQjNwczFUbUxLanpubkpua2RhZW1LSUxXdDJ1ZlB0UjJSMjVkZDZUbkwybzJ2R3FpZW5EdWN0a2QrUlhPKy8wOXZDU2xGTjZxTTduMW9mVFhhN2RHWE0xS09GUjVaUWVWR3JSVmtVRXRQZWFjN3pnTzBsU2V0RjJSUWQya3lUWkxLR3lXVUpyWGZ0QTl1SkdpUkVBQUFBQUFBQUFnSVlpWVE0QVFEM3NPUFZQT2F1cDdLNk55KzNRRDQzY2RyMDJEbGVwU2lveUZXQ05WSVdyUkhuMm85cWQ4VkdOODJ2YncveVhYV2NaeCs3LzdqbWVXcmhadWZZZmRTajNLNjhxOTNKbm9RN2tmS21NNGg4a1ZTYjFyZVlnSllZTlVhQmZ0RXovYmRsZWxjdnRVSEg1S2YyWTk3V081YTgrby9jRkFBQUFBQUFBQU9Cc21kenVHalkyQlFDZ2hWaVlmSGVqcnhrVDFFT1M1SGE3bEYyYVhPTThteVZVb2JhMnhubFd5YjVhMXcyd1JzcHNza2lTU2lxeTZoVkxXSlgxQzh2VDVIWTc2M1ZmZFV6L2ZiYWtNMW9uMUQ5QmhlV3BNcHNzOHJlRXl1R3l5K0d5bjNFOFRlSEdick1iZmMybFM1ZHE3dHk1a3FTZ29DRE5tREdqMFo4QkFBQUFBQUFBQURnN0pwUEp0NEtyRGxTWUF3QlFqYm9TM3g1bHprS1YxWE91cEhxMVpqOWRUVlhnWitKc2t1MlNWRmllS2tseXVaMnlPL0lhSXlRQUFBQUFBQUFBQUpxTnVia0RBQUFBQUFBQUFBQUFBQUNnT1pBd0J3QUFBQUFBQUFBQUFBRDhMTkdTSFFBQUFEOGJicmRiRG9kRGZuNStQdGZLeTh2bDcrL2ZERkUxai9MeWNtVmxaUm5uTVRFeERYcC90OXV0d3NKQzR6d3NMS3hSNWdJQUFBQUFBQURuRWdsekFBQ0FGbXJCZ2dWS1NVbVJKSTBaTTBhUmtaSG41TG12di82NmNYejExVmVyYjkrKzUrUzVrdlQwMDA5TGt2ejgvUFR5eXkvWE9LKzR1RmlabVpuS3lzcFNSRVNFT25mdXJCTW5UdWlqano1U1dGaVlIbjc0WVpsTUptTitlWG01Sms2Y3FFNmRPbW40OE9IcTNyMjcxL1hhSERod1FMTm16WkxiN1pZa1dTd1czWEhISGVyZHUzZXQ5OW50ZGgwNGNLQmV6NUNrbmoxN3ltS3hHT2ZqeDQrWEpNWEZ4ZW01NTU2cjl6b2V4NDhmMXh0dnZHR2NQL1hVVStyY3VYTzk3OC9MeTlNenp6eGpuTStZTWFQR3VZV0ZoWHJxcWFmcU5SY0FBQUFBQUFBNGwwaVlBd0FBdEZDSER4L1d3WU1ISlZVbWZNL2xjejJLaW9ycWZkK1NKVXUwYU5HaU91ZlZsa3pOeTh1VEpGbXRQLzAxTmljblIxOTg4WVZ5YzNPVmw1ZW4zTnhjbFpXVkdkZjc5ZXVuZHUzYTZhOS8vYXRSNWJ4Z3dRTGRmUFBOeHB6MTY5ZXJzTEJRTzNiczBLbFRwL1RjYzg5NUphZHJjdXpZTVUyYk5rMGxKU1hHV0hCd3NHSmlZdXE4TnpNelUrKzk5MTZkOHp6KzhwZS9LQ1FreERoM09CeVNwSXFLaW5xdkFRQUFBQUFBQU1BYkNYTUFBSUFXeWxQUkxLbkdhbWlYeTZWeDQ4YlZ1Vlo5SzM2clBsUHlUbHczRjdQWnJQWHIxOWQ0L2NTSkUvTDM5OWNkZDl5aGYvempINUtrNWN1WHEydlhydXJWcTVjY0RvZVdMbDFxelAvVnIzNVZyMlQ1L3YzN05YMzZkSldXbG5xTkZ4Y1g2NDAzM3RCRER6MmtidDI2bmVGYnRXeVRKazN5T2ovOTkrYjA2dzg5OUpBU0VoS2FQQzRBQUFBQUFBRGdkTTMvWHpnQkFBQndSbHd1bDNGc05wdlB5VE9kVHFmWGVYVjdnZGZINVpkZjduVisvUGh4SFQxNjlJeldDZzhQTnhMM2dZR0JSaFY1MTY1ZE5YRGdRTFZxMVVvdWwwc1hYWFNSZXZmdXJWMjdkaWtrSkVUNStmbHl1VnhhdlhxMWNuSnlKRWtEQnc1VXQyN2Q1SEs1YXZ5WnV0MXVMVisrWEFzWExqVCtESUtDZ25UdnZmZnEwMDgvVldabXBrcEtTalIxNmxTTkhqMWFvMGFOcW5hdHVMZzRQZi84OC9WK1Q1dk5wbjM3OXZtTWw1ZVhlNDMzNk5GREpTVWwrdDN2ZmxmdnRTVjV0V2V2eWJScDArcjF1M2JxMUtrR1hhZEtIZ0FBQUFBQUFNMkZoRGtBQUVBTHNuejVjczJmUDk5bi9ObG5uL1VaZStHRkZ4UWJHK3MxRmhnWWFCeWZYaGxkSDU0MjRCNW5takFmTTJhTTNuNzdiVW5TcjMvOWE2MWZ2OTVJbU5jbjJldHdPUFRnZ3c5S2tpWk1tS0RYWDM5ZFFVRkIycnQzcjdGdTE2NWRqY1Q4eElrVGxaMmRiZHhmV0ZpbzJiTm5hL2JzMlY3cmJ0NjhXWnMzYjFaMGRMU21USm5pODl4VHAwNXB6cHc1Uml0OFNRb05EZFZqanoybXhNUkV0Vy9mWHUrOTk1Nk9IajBxbDh1bHhZc1hhL3YyN2JyOTl0dDlxczM5L1B5VWtKQmd2RWR0WnN5WW9ZS0NBazJkT3RYbldtNXVydGQ0VSs4UFh0UHZvT2M5Mko4Y0FBQUFBQUFBTFFrSmN3QUFnQVlvS1NuUm4vNzBwMFpiNzY2NzdsSlNVbEtqclZkVmRXM0ZQWW5WbWxxMUZ4UVUxTHJtNmRjZERrZWQ5OWhzTnRsc05wL3hQWHYyU0pMWGZ1Tm5Lamc0K0t6WHFFMVJVWkcrK3VvcnJWeTUwcXZLdm5YcjFucmtrVWVNRHhQQ3dzTDArOS8vWGg5Ly9MSFdybDByU1RwNThxVGVmUE5OZGV2V1RkZGNjNDB1dU9DQ0dsdm9OeGF6MmV6enNjVHBLaW9xak1wNlNZcUtpanJqRHlCT2QzclN2S0NnUUU4OTlWU04xd0VBQUFBQUFJRG1Rc0ljQUFDZ2dmYnYzOTlvYTVXVWxEUm92cCtmbjFFbGJyZmJqYjJoUFdObFpXVkdtL0F6YWROZU5hbFpIL1ZKZkk0YU5VbzMzSEJEdmRlc0tkbWJtWmxwdkp2SlpGTHIxcTBsVlZiS0wxcTB5Smpqa1p5YzdOVzIzcU43OSs0MVB2djBQOXU4dkR5dFdMRkNxMWF0OGtuczkrelpVL2ZkZDU5UHN0N1B6MCsvL3ZXdmRlR0ZGMnJ1M0xuR0J3WEp5Y2xLVGs1V2RIUzBycm5tR2cwYk5zenJ2aUZEaHVpYWE2NHh6cGN0VzZaMTY5WlZHK2VUVHo2cHYvemxMNUtreU1oSTNYYmJiZnI3My85dVhBOElDTkNMTDc1WTQzdEswcUZEaDd6YXNOOTMzMzNxM0xsenJmZElVa2hJaUdKalkrVnl1YngrM25VbDZBRUFBQUFBQUlEekVRbHpBQUNBRm1URWlCRWFNV0tFcE1vMjdGbFpXWktrMTE5L1hmNysvbnI1NVpkMTRzUUpTZFZYbUxjRTFTVjdrNU9UOWVhYmJ4cm5Gb3ZGbUxOdjN6NHRXYkxFWjUyREJ3OGFyZE9qbzZPTjhkcmF2Wi9lSHYyNzc3N1RzbVhMcXAyN1o4OGVQZkhFRTNXOFRTV3oyV3drNzdPenM2dXRpRiszYmwyTkNmTFRkZTNhMVRqMjkvZFh4NDRkNjNWZll4Z3laSWlHREJtaTNOeGNQZlBNTThhNDU4K2pQaTNtcTV2VHRXdFhQZm5razQwWEtBQUFBQUFBQUZBUEpNd0JBQURxRUJjWFp4eTNhOWRPZDkxMVY2T3RmVGJ0MkNzcUtpUlZWbHQ3V21sN0tzNmxNNnN3UHgrNVhDNTkrdW1uemZMczBhTkhhL2Z1M1RwMjdKZ2txWDM3OXJycHBwdjAxbHR2TldpZGlSTW5hczZjT1RwMjdKZ1NFeFBWdjMvL3BnaTNXdlZKWUV2eXFqYXZLalkydHM1cWRRQUFBQUFBQUtDbEltRU9BQUJRaDZyN2J3Y0ZCYWxIang3TkdNMVBQTzNjL2YzOWpUMnhxN1lnUDVPRWVWMHQxai83N0ROOS9mWFh4dm5BZ1FQMTI5Lyt0c0hQYVloVnExYnA1TW1UTlY1UFRFelUrUEhqSlZWV2FXL2Z2dDJJYmRDZ1FaS2tqei8rK0l5ZWJUYWJkYzg5OStqOTk5L1h5SkVqMWI5L2Z6bWRUcS8yNHc2SFE5bloyY1o1VEV5TVQzVi9ZbUtpL3UvLy9rOGJOMjVVWkdTazF4N21reWRQUHFQWXprZDJ1LzJNVzdOSFJVVTFjalFBQUFBQUFBQkEzVWlZQXdBQXRFQmxaV1ZHaFhsb2FLZ3hYclhDdkNsYXNuc3FyVDEyNzk0dGg4TWhxN1ZwL2xxWm1wcXF6ei8vWEZMbHh3clY3ZmtlRWhLaTNyMTd5K1Z5NmQvLy9yY3g3bks1MUxOblQxa3NGcStFK2R5NWN4c1VRMEpDZ3A1NzdqbmozR3ExZWxWY256aHhRaSsvL0xKeC91aWpqM3AxSmZBd21Vd2FQSGl3MTFoNmVucTlZa2hQVDFkUVVGQ0Q0dmFvbXNET3pjMVZTRWlJMFpHZ091WGw1Y3JOelRYTy9mMzlxNTFYVkZUa2RmNzAwMCtyVTZkT2RWYWpsNWFXNnBOUFBqSE83N25ubmxybkF3QUFBQUFBQUUySmhEa0FBRUFMNU5tN1hKTEN3c0tNWTRmRFlSdzNka3Yyd3NKQ0hUcDB5R3ZNYnJkcjgrYk51dVNTU3hyMVdWSmx5L21aTTJjYUh3WmNkOTExdGJabTM3UnBrM0p5Y296enJWdTM2dFNwVXo0SjJUVnIxcHhSUEpNbVRhcDJ2T3JQWEpMZWVlZWRHajlXdVB6eXkzWGxsVmNhNTg4Ly8zeTluMSsxWmZxaVJZdU00NktpSWkxZnZyekcrMTU4OFVXVmxaVnB3WUlGV3JWcWxaS1NrdlRRUXc5Vk85ZnRkdXVkZDk3eFNwaVBIajNhYTg2MzMzNnJKVXVXK0NUTTgvTHlWRjVlWHVkN1ZGUlVhUDM2OWNZNUNYTUFBQUFBQUFBMEp4TG1BQUFBTFZCR1JvWngzS3BWSytQWTZYUWF4NDFkWWI1MjdWcXZsdThleTVZdDA4VVhYOXlnQkgxZGlYMjMyNjFaczJZcEpTVkZraFFmSDYvaHc0ZlhtREIzT0J6Njhzc3ZmY1pQbmp5cHQ5NTZxOWFLNnZvNmRlcFV2ZVpWL1pqaGRBVUZCV2NkaHlRdFdiTEVPQzR1THRhS0ZTdHFuWC9zMkRHdFdyVkticmRiMjdkdjErTEZpM1g5OWRmN3pGdTRjS0gyN05sam5BOFlNRUQ5K3ZYem1sTlVWT1NUTFBldzIrMzEzalBkd3pOLzdOaXhHakprU0lQdUJRQUFBQUFBQU00V0NYTUFBSUFXcUdwcjlQajRlT080YWlMYWFyVjZ0V2cvRzRXRmhWNVZ6TU9IRDlmNjlldFZWbGFtdExRMHJWaXh3cXR5dWk1Vks4RURBd045cnMrYk4wL2J0bTJUVkpsUXYvZmVlMnY5QUdEcDBxVmVIeEZJVXR1MmJaV2FtcXJCZ3dkcnhJZ1JjanFkZXZ2dHQ0Mzl4cDkvL25tWnpXYWp5anNrSkVSUFBmV1VwS1pwWjErYnUrKytXK1hsNWJMWmJCb3laSWkrLy81NzJlMTJkZXJVU2ErODhzcFpyOSsxYTFlTkdqWEsrS2pnUC8vNWoydzJtNjYrK21wanpwSWxTN1IwNlZMalBDNHVUci8rOWE5OTFxcnV6MHVTYnIvOTlrYUxGd0FBQUFBQUFEaFhTSmdEQUFDMFFBY1BIalNPMjdWclp4eDdFdVptczFrbWs2bFJFdVp1dDFzZmZQQ0JzWCs0Mld6V1ZWZGRKWXZGb20rLy9WWlNaV1Z5bHk1ZGxKU1UxT0Q0VDU0OHFhQ2dJQUVCMEFNQUFDQUFTVVJCVktOU2Z2NzgrY2E2VW1Vcjl0cldQWHIwcUpFSXJ2ck9mZnYyMVcyMzNhYm82R2hqN2JLeU11TWRFaElTdk5ZeG04M1Y3ajN1TVdQR0RMbmRicTFidDA2Yk4yL1d1SEhqWkxQWmZQWXdueng1c3JITzNyMTc5ZkhISDJ2a3lKRzFWdUdiVENZZE9uUklXN2R1VlpzMmJUUm56aHgxNk5CQmZmdjJyVEVXVDJWMmJHeHNuZnVHUzlMMTExK3YxTlJVYmQrK1hWTGx6emtuSjBjMzNYU1RQdnZzTTY5VzllSGg0WHJra1VjVUVCRGdzMDVpWXFLdXUrNDZ0V3JWU3YvODV6K044U3V1dU1LSVI1THk4L1BsY0RnVUhSM3RkYi9iN2ZiNnVNRXp2NlpFUEFBQUFBQUFBTkNVU0pnREFBQzBNTVhGeGZyeHh4OGxWU1phTzNic2FGeno3Q0hkR0MzSVBUNzU1QlA5OE1NUHh2blFvVU1WRXhPamtTTkhHcFhRRlJVVit0dmYvcVlubjN4U3JWdTNybmFkcTYrK1dzT0hENWRVdWMrM3gzdnZ2YWZ4NDhmcnBaZGUwcHc1Yzd3cTJmdjA2YU5SbzBiVkdsOStmcjdSS3Y2aWl5N1MxcTFiald2ZHUzYzNqc3ZLeW94VzRpRWhJVFd1bDV1YnEvRHdjSi9rdHRQcDFCdHZ2S0VqUjQ1SWttYlBucTM3NzcrL3huVXlNakkwYytaTUZSY1g2NE1QUHREZXZYdDEzMzMzMVRpL2QrL2UyckpsaStiTm15ZTMyNjFMTDczVTY0T0hvS0FnUGY3NDQ5WGVlK3JVS1gzenpUZXkyV3k2OWRaYnE1MWpNcGwwMzMzMzZaMTMzbEZ5Y3JJa2FlWEtsVnEzYnAzeElZRWtSVVJFNlBISEgvZHE5VjlWang0OTFLTkhENjk5enF0NjhjVVh0WERoUWkxYnRrd3VsOHRuMy9hQ2dnS2prdDh6SHdBQUFBQUFBR2d1OWQ5b0VnQUFBT2VGalJzM0dnbml6cDA3RzVXNUxwZkxxREMzV3MvK3UwaUh3NkdQUHZwSUsxZXVOTWJDd3NKMDAwMDNTWkpDUTBPTlkwbkt5OHZURzIrOG9jT0hEMWU3bnRWcVZWQlFrUGJ2MzI4ay9DV3BvcUpDNzczM252YnYzNit1WGJzYVZjMkppWW42elc5K0k1UEpWR3VjUFh2MlZFQkFnR0pqWXpWNDhPQWE1eDA2ZE1nNHJpa1pMRWtyVnF6UXhJa1R0V1RKRXE5RXNzVmkwYWhSbzR4RStwWXRXN1IyN2RwcTF5Z3VMdFk3Nzd5ajR1SmlTWlUvcTV0dnZyblc5NWcxYTVha242cnZaOCtlcmRMU1V1TzYxV28xa3RXbjI3bHpwOWFzV2VPMS8zaDEvUHo4OU9pamo2cGJ0MjdHV05WM2pJcUswalBQUE9QVjV2OU1SRVJFR0wrajgrYk4wemZmZkhOVzZ3RUFBQUFBQUFCTmhRcHpBRUNMZDJPMzJjMGRBbkRPdUZ3dXIzYmxWVnQyVjAwSTExUmg3bW5qWFpkVHAwN3BndzgrOEVwc204MW0zWC8vL1FvT0RqYkdoZzBicHIxNzkycm56cDJTS3F1SC8vem5QK3ZhYTYvVnRkZGVLNXZONXJWdVJrYUdQdnJvSXlQR1N5KzlWQ3RYcmpRcTFCOS8vSEU5ODh3em1qZHZudTY5OTE2dmx1QVZGUlhWeG1xMVd0V3paMDhOSFRxMDFuZjYrdXV2amVNT0hUclVPQzgvUDErNXVibGF0R2lSaGc0ZDZ2VU92WHYzMXAxMzNxbVBQdnBJQXdjT1ZMOSsvYnoyWTY4YTAyV1hYYVp2dnZsR3hjWEZHamR1bkNJakkydU43MngwNnRSSmtwU1dsaWE3M1Y1dEszV0h3NkhrNUdTdFhidldxeVYrVlRrNU9YcnZ2ZmQweVNXWHFIZnYzclYrV0ZDYjRjT0hxNlNrUklzV0xaSWtyVjI3VmtPR0RGRlFVSkNSU0FjQUFBQUFBQURPQnlUTUFRQUFXcEN2di81YVdWbFpraVNielNhbjA2bHg0OGJKWXJGNEpaUnJhemxlRzd2ZHJxKy8vbHBMbHk0MXF0V2x5bmJlOTl4emo3cDI3ZW8xMzlQbSs4MDMzOVRSbzBjbFZTYjFseXhab3UrLy8xNVhYbm1saGd3Wm9wQ1FFSjA2ZFVwdnZmV1dVWFg5aTEvOFFqZmZmTE1LQ3d1MVpjc1dsWmVYNjkxMzM5V1RUejZwQ1JNbXlPMTJ5MjYzeTkvZlgyNjNXNnRYcnphZWE3Rll2T0s0N2JiYkZCa1pXVzJGdGR2dDFyeDU4N1J2M3o1anJMcEs5TEt5TXBXVWxDZ2xKVVdTRkJBUUlKdk5wa21USnZuTTlmZjMxL0hqeC9YYWE2OTUvWnlreW5iem52aXNWcXNzRm9zKy9QQkRyem0vLy8zdkZSWVc1alUyWThZTWZmcnBwL3IyMjI4MVlNQUEzWC8vL2NyTXpEU3U3OXExUzVtWi83KzllNCtLdXM3L09QNmFnV0Z3UmdRRlJBRkRSUEdDZUV2SksrbXFxWmdhdGJwbWxycTVtOWFhbW1kZFYvZlV5VzAxdTFtN1Vublc3YkpXbXBiRzBlT3VXMmFsNXJXOEhBM0lHNHFtS0hnaHVUUE03dzhPMytNNFhBWWwrOUU4SCtkNG5QbCtQOS9QOXpNRGY1U3Y3L3Y5dWFpQ2dnTGpPNVNrbkp3Yy9mM3ZmemMrNjhtVEo5V3hZMGNWRlJYcDNMbHpPbkhpaEk0ZE82YTB0RFNYaXZWS04rNTFuNVdWcGF5c0xLMVpzMGJCd2NHS2pvNVdaR1NrUWtORDFiWnRXd1VHQnNwa01obnQ3YXVUbEpTay9QeDhCUVlHYXZEZ3djWjNVdmw3VXZuOUFBQUFBQUFBQUQ4bi9vVUtBQUNnZ1Jvd1lJQzZkdTJxZGV2V3VWWHRWdFcyVzVMUnZsMlNXM2lhazVPalJZc1d1WVN4VWtVbCtPVEprOVd6Wjg4cTU3UmFyWm85ZTdaU1VsTDAvZmZmRzhldlhyMnFqei8rV0pJVUh4K3ZKVXVXR1BlODQ0NDdOSHIwYUVuU3BFbVRkUDc4ZVowNWMwYWxwYVhLemMxVlpHU2tuRTZuNXM2ZDY5SXl2Rkt6WnMxYzNsZFh2WDNseWhXOTg4NDdMbUY1djM3OTFLcFZLNWZQVjFwYXF1TGlZczJlUGRzNEhoRVJvZkx5Y21WbloxYzVkM1hIS3g5b3FHbXN3K0dvOHRwSzU4NmQwNGNmZnFqVHAwOUxxcWp1MzdsenA3Nzk5bHUzc1E2SHcyVytreWRQNnZMbHkyNGgvWTBhTjI2c0VTTkdxRy9mdnRxeFk0YzJiOTZzSDMvODBXVk1ibTZ1Y25OenRXL2ZQdm42K21yaHdvWGF0V3VYL3YzdmY3dUU3TlVGMzJQSGp0WEJnd2YxNG9zdnltS3hxTHk4M0NVd3IyNi9ld0FBQUFBQUFPQjJJVEFIQUFCb1FJWU9IYW85ZS9ib3lwVXJHamx5cEJvMWFpUzczZTRTY3JkcDAwWWpSNDZzOHZwWFgzMVZVa1VWK1BUcDAxM09oWVNFS0NrcFNXdlhyaldPTlcvZVhGT25UbFZVVkZTTjYvTDM5OWVzV2JPMGJ0MDZiZG15eFFoVCsvWHJwM3Z1dVVkT3AxT3RXN2RXV2xxYXdzTENOR1BHRENOazlmUHowN1JwMDdSczJUSk5tVEpGclZ1M2xsUVJFcmRxMWNxbDFYeWx4TVRFV3I2cENoYUx4YVZLdTJQSGpwb3dZWUxMbUxadDI3b0U2cFY2OU9qaDBUMStDbGFyVlo5Ly9ybnhQakl5c3NwOXhmMzkvUlVjSEt5bVRadnEyclZyeXN6TVZHWm1wcVpQbjY2ZE8zZTZQTUJRS1NvcVNvbUppVXBJU0pDZm41K2tpdCtyZ1FNSGF0KytmZHF4WTRlT0hUdm1Fb2hMVXQrK2ZZMks4eHNmMEtpcHhYM3o1czExOHVUSktzL2RmZmZkMVg4SkFBQUFBQUFBd0cxQVlBNEFBTkNBbU0xbWpSOC9Yb1dGaGJMWmJKSXE5aVV2TEN5VTFXcFZVRkNRV3JSb0laUEpKS21pM1haVis1YWJ6V2I5NVM5L2NUcytaTWdRWGI1OFdWdTNidFdnUVlNMFpzd1lJMVN0alkrUGo4YU9IYXNlUFhwbzdkcTFNcGxNUmpodE1wazBaY29VclY2OVdoTW5UblRaQjEyU1FrTkQ5Y3d6ejhoc05yc2NiOU9tamJLenMrWHI2eXQvZjM4MWFkSkUzYnQzMTZCQmc2cjlmaXFEZUI4Zkg5bnRkazJiTmszUFAvKzgrdmZ2cjNIanhybTFjNTgwYVpKV3JWcWwwNmRQeStGd3lHNjNxMXUzYnZyVnIzNGxzOW1zNWN1WGUvVDU2ME5ZV0pnNmRPaWc5dTNieThmSFI4WEZ4UW9LQ3RMbzBhUGxjRGhrdFZvVkdocXE0T0JnaFlhR0dyOERrblRreUJHbHBLVElZckhJWkRMcG9ZY2Uwc0tGQzJXeFdCUWRIYTFPblRxcGUvZnUxZTVMYnJGWTFLZFBIL1hwMDBkNWVYbjY3cnZ2bEpHUm9heXNMRjI0Y0VIMzNIT1BzY2FBZ0FBNUhBNDFhdFJJa1pHUkdqdDJiTFdmcVVXTEZtclVxSkhSWGNCa01pa2tKRVFEQnc3VXdJRUQ2Ky9MQXdBQUFBQUFBRzZDeVhsajZRZ0FBQUJjcEtXbGFkR2lSWktrRGgwNmFNR0NCVC96aW41YTVlWGx5czNOclRaWTlWUnhjYkdzVm1zOXJlcldYTHAweWEyTit5OU5XVm1aRWFwWHVuejVzb0tDZ293SEtHNlcwK204cFRsKy9QRkhPWjFPK2ZuNXlXcTEzdko2QUFBQUFBQUFnS3FZYnVJZm5xZ3dCd0FBZ0F1ejJYekxZYm1rL3pkaHVlUys1L2t2a2ErdnI5dGU0dFh0N1Y1WHR4cHdCd1FFMU1zNkFBQUFBQUFBZ1BwbXJuMElBQUFBQUFBQUFBQUFBQUMvUEFUbUFBQUFBQUFBQUFBQUFBQ3ZSR0FPQUFBQUFBQUFBQUFBQVBCS0JPWUFBQUFBQUFBQUFBQUFBSzlFWUE0QUFBQUFBQUFBQUFBQThFb0U1Z0FBQUFBQUFBQUFBQUFBcjBSZ0RnQUFBQUFBQUFBQUFBRHdTZ1RtQUFBQUFBQUFBQUFBQUFDdlJHQU9BQUFBQUFBQUFBQUFBUEJLQk9ZQUFBQUFBQUFBQUFBQUFLOUVZQTRBQUFBQUFBQUFBQUFBOEVvRTVnQUFBQUFBQUFBQUFBQUFyMFJnRGdBQUFBQUFBQUFBQUFEd1NnVG1BQUFBQUFBQUFBQUFBQUN2UkdBT0FBQUFBQUFBQUFBQUFQQktCT1lBQUFBQUFBQUFBQUFBQUs5RVlBNEFBQUFBQUFBQUFBQUE4RW9FNWdBQUFBQUFBQUFBQUFBQXIwUmdEZ0FBQUFBQUFBQUFBQUR3U2dUbUFBQUFBQUFBQUFBQUFBQ3ZSR0FPQUFBQUFBQUFBQUFBQVBCS0JPWUFBQUFBQUFBQUFBQUFBSzlFWUE0QUFBQUFBQUFBQUFBQThFb0U1Z0FBQUFBQUFBQUFBQUFBcjBSZ0RnQUFBQUFBQUFBQUFBRHdTZ1RtQUFBQUFBQUFBQUFBQUFDdlJHQU9BQUFBQUFBQUFBQUFBUEJLQk9ZQUFBQUFBQUFBQUFBQUFLOUVZQTRBQUlEYnFxaW9TQWNQSGxSSlNjblB2UlN2VjFoWXFJS0NBdU5QV1ZsWm5lZTRldldxQ2dvSzNJNW5abWJxekpremNqcWQ5YkZVQUFBQUFBQUE0Q2ZoKzNNdkFBQUFBSFZ6NU1nUnJWMjdWdVBIajFlSERoMSswbnNWRnhjckpTVkZuVHQzVm84ZVBSUVNFaUpKT243OHVENzQ0QU5qM0p3NWMyU3oyVHlhOCtEQmczcnJyYmRrc1ZnMGZQaHczWHZ2dlpLa2JkdTJLVHM3MitPMURSa3lSRUZCUVM3SGR1L2U3ZkgxVlVsSVNKREpaTHFsT1JxS2JkdTI2YjMzM2pQZWg0U0VhUDc4K2ZMMXJkdi9JbXpZc0VFN2R1eFFURXlNaGc0ZHFxNWR1MHFTM252dlBXVmxaY2xtczJuR2pCbHEwNlpOdmE0ZkFBQUFBQUFBcUE4RTVnQUFBQTNJOGVQSDllYWJiNnFrcEVSTGx5NVYvLzc5Tlc3Y09GbXRWajMyMkdNM05XZFFVSkNXTEZsUzVibTllL2NxSXlOREdSa1pXcmR1blJZdlhxeW1UWnVxcUtoSVo4NmNNY2FWbDVkN2ZML0tVTHUwdEZUUjBkSEc4WDM3OWlrOVBkM2plUklURTkyT3ZmWFdXeDVmWDVWZXZYcTVCZVkzKzcxV1ovNzgrWXFLaXBJa1BmMzAwOVUrSkpDWW1LaUhIbnBJVHozMWxNZHp4OGZIYThxVUtiV095OGpJME9yVnExMk9GUllXS2o4L1gzYTczZVA3T1oxT0hUeDRVT1hsNVRwNjlLZ0dEaHdvU2NyTnpWVldWcFlrcWFTa1JCRVJFUjdQQ1FBQUFBQUFBTnhPdEdRSEFBQm9RRUpDUWhRVEUyTzgzNzU5dXhZdVhHaUVrL1h0cTYrK01sN0h4OGVyYWRPbXR6VGZsU3RYbEphV0pra0tEdzlYcDA2ZGJucXV1Z1M3RFZsK2ZyN0hmd29MQzJ1ZEx5TWpReWtwS1c3dDEvUHo4N1YwNlZMbDVPUjR2TGJqeDQ4ckx5OVBrbVMxV3RXbFN4ZEpGUTgvVklxTGk1UFZhdlY0VGdBQUFBQUFBT0Iyb3NJY0FBQ2dBUWtNRE5UTW1UTzFhZE1tYmRpd1FVNm5VMmF6MmFVMXVaK2ZuM3IxNmxYclhEdDI3S2p4ZkhwNnVrNmRPbVc4SHpKa2lNZnIvUHJycjFWV1Z1WldCYjVqeHc2akduM0VpQkZ5T0J4R0MvRFpzMmZYT3U4VFR6eWhzckl5bVV3bU5XclVxTWF4aXhZdDhtaXQ4K2ZQOTJpY0pBVUhCOWU1WmJra2oxck45K3ZYVHprNU9jckl5SkNrVzM0NG9TbzdkKzdVZSsrOVo0VGxGb3RGbzBhTjBvWU5HMVJhV3FwTGx5NXB5WklsZXZ6eHgxMnEvNnZ6OWRkZkc2L3Z2UE5PK2ZuNXllbDBhdnYyN2NieDlQUjAvZkdQZjZ4MXJrR0RCaWtwS2VrbVBoVUFBQUFBQUFCdzh3ak1BUUFBR2hpVHlhU1JJMGZxamp2dTBKbzFhelJ6NWt3RkJBUVk1MjAybXg1NTVCSGw1ZVhKYnJmTHg4ZkhPRmRhV3FyUzBsTFpiTFphQS9PTkd6Y2FyMk5pWXRTK2ZYdVAxcmQvLzM2dFhMbFM1ZVhsT25ic21CNTY2Q0ZaclZhVmxaVVpGZXN0V3JSUXo1NDk5YzkvL2xObFpXVWFOV3FVd3NQRGE2eHVMaTh2TjRKZWYzOS9tYzAxTjBzS0RnNzJhTDExTVhYcTFKdmFpOXVUdHU2UFBQS0lVbE5UamNBOFBqNWVrclI4K2ZJNjMrOUdKU1VsV3JObWpiWnQyMlljczFxdG1qNTl1anAyN0tqSXlFaTkvdnJyS2lzclUxNWVubDU2NlNVbEp5ZHI4T0RCMWU3cFhseGM3RkpKM3I5L2Ywa1ZBZm1GQ3hkY3hoVVhGOWU2eHFLaW9wdjllQUFBQUFBQUFNQk5JekFIQUFCb2dKeE9wK0xqNHhVWEYyY0V4NVV0eXUxMnU0NGRPNmJseTVmcmpqdnUwTFJwMDJTeFdGUldWcWFVbEJSbFoyZnIwVWNmZFJsL283UzBOQjA5ZXRSNFAyclVLSS9XbFphV3BoVXJWaGhWNUx0MzcxWkVSSVNHRFJ1bW5UdDM2c3FWSzVLa01XUEc2UExseXpwdzRJREt5OHQxNk5BaEpTY25hLzM2OVI3ZHgyYXoxVHFtdnZjZXIvVENDeS9vK1BIakhvOVBUazcyZU96MzMzOHZxV0pmK1ZhdFd0VjViVlhKeU1qUXlwVXJkZkhpUmVOWVVGQ1FIbi84Y1dNdjliaTRPUDNoRDMvUTh1WExWVmhZcUxLeU1xMWR1MWJmZnZ1dEpreVlvTWpJU0xkNWQrN2M2UktFVjQ3WnRHbFR2YXdiQUFBQUFBQUF1QjBJekFFQUFPb2dQVDFkZi92YjMrcHR2b2tUSnhxaHBhZFNVMU4xNnRRcFRaa3l4YVd5L0pWWFhwSFQ2ZFNXTFZ2MHlpdXZ5T0Z3NlBEaHcvcmdndzgwYWRJa3BhYW1HdnVIdi96eXl4bzVjcVJHamh6cFZrSHNjRGkwZXZWcWwyTWRPM2FzZFYzNzkrL1hpaFVyWFBiRzd0dTNyKzY1NXg0VkZSVVpGZXR0MnJSUlhGeWMxcTlmYndUcm9hR2g2dHk1czhlQitTOXgvL0tTa2hKbFptWktrckVYK0syNGZQbXlQdjc0WSszZHU5ZmxlR3hzcktaT25hckF3RUNYNHgwN2R0UzhlZk9Va3BKaVZJZ2ZQMzVjenozM25PNjY2eTZOSERsU3paczNsMVJSN2YvcHA1KzYzZlBZc1dORzZHODJtL1hYdi81VkN4WXNNTTQvODh3ekNnOFB2K1hQQmdBQUFBQUFBTlFYQW5NQUFJQTZTazlQcjdlNUNnb0s2alIreTVZdFJnWHZ3b1VMOWVpamo2cERodzZTcEhQbnptbmx5cFV1MWM4OWV2VFF1SEhqSkZWVWRaZVdsbXJyMXEwcUx5L1hoZzBiZFBUb1VUMzY2S05xMHFTSmNjMm5uMzZxOCtmUDEybGQyN2R2VjJwcXFoR0FTMUx2M3IzMThNTVB5MlF5NmVUSmswWjErWWtUSi9Ua2swKzZYUC9yWC85YWtaR1JOYllmejh6TTFPTEZpeVZWWDJGKzc3MzMxbW5kTjZxdS9majE0dVBqamVCWXFxaTBydFNuVHgrMzhSRVJFUjdkKy92dnZ6Y2VOdWphdGFzS0NnbzgydGY5UnBNbVRWSmhZYUhXclZ2bjh2REM5ZmVaTzNldXgvTTVuVTd0MnJWTHUzZnZWbkp5c29ZTkc2YTllL2U2dGM5M09wMWFzMmFOOGY3T08rOVVTRWhJbmRjUEFBQUFBQUFBM0U0RTVnQUFBQTJJeldhVG41K2ZTa3BLbEplWHA5ZGVlMDMzMzMrL0JnOGVyQlVyVnVqTW1UT1NLdmFuSGp0MnJBWU1HS0FYWG5qQnVIN3UzTG5xMUttVDNuNzdiUlVVRkNnOVBWM3IxNi9YcEVtVEpFbG56cHpSaGcwYjZyeXVHeXZERXhNVE5XSENCQ09Bam8yTmxjMW1xL0lCZ1pDUUVMM3h4aHQxdWw5NmVyclJjcjB5WkgvNjZhZnJ2TzRiN2QyN1Y1TW5UNjV4bi9JUkkwYTR2TDgrTUo4OGVmSk4zL3ZJa1NPU0tuNTJIVHAwVUVsSnlVM1AxYjU5ZTVjOTNsdTBhRkhuaHlEc2Rydkt5c3FNdHV0Tm1qUlJuejU5VkZaV3B0VFVWTGZ4MzM3N3JVNmRPaVdwb3JyOFZoOWVBQUFBQUFBQUFHNEhBbk1BQUlCYVJFVkZhZjc4K1QvWjNIWFJwMDhmUlVWRjZZMDMzdENGQ3hkVVhsNnUwdEpTbWMxbXpaZ3hReSsvL0xJQ0F3TTFhZElraFlhR1NwTGJmdHRkdW5UUmdnVUx0SHo1Y3ZuNStXbkNoQW1TcE5MU1VyZVc2amRqMUtoUmJtR3BqNCtQeG80ZHEvejhmQlVVRkJoVjhyNit2bnJ3d1FmMWozLzg0NWJ1S1VuWjJkbTNQSWNrbDMyNXE3Sm16UnB0MmJLbHluTlY3WnRlVTlYODlVNmNPQ0ZKUnB0OXM5bGNaZXY1L1B4ODQzVlY1eTBXaXlJakl6VjI3Rmg5K09HSEdqWnNtSktTa3VyOFFFRjBkTFRHangrdi8vNzN2OXErZmJ2UmlXRHo1czNLemMxMUc5KytmWHZaN1hibDUrZHJ3SUFCYXRHaWhkdVlaNTk5dHNwN3paa3pSN0d4c1hWYUh3QUFBQUFBQUZBZkNNd0JBQUJxWWJQWlBOckQrM1lKRHcvWHZIbno5T2FiYnlvbUprWkpTVW1TcEtDZ0lNMmJOMDgybTYzVzF1SWhJU0dhTzNldUhBNkhMQmFMcElyOXA4K2RPK2ZSR3FvS1RIMTlmZlh3d3crcmQrL2VWVjdUdDI5ZlNWSktTb3B4YlBqdzRZcU9qdGE5OTk2cnExZXY2dlRwMDRxUGp6Zk9WKzU3THJtMlc3OTA2WktzVnVzdmFpL3pNV1BHNkxYWFhsTk9UbzVTVTFQMXdBTVA2SlZYWG5FYmQzMG8vOXh6ejFYYm5qNHhNVkZ4Y1hFS0RnNldKQzFhdE9pbTFqVjI3RmpkZDk5OXh1OUpkWlhxalJzMzF1alJvN1Z4NDBhTkdUUG1wdTRGQUFBQUFBQUEzRzRFNWdBQUFBMlEzVzdYckZtejVPUGpJMGxhdFdxVnZ2amlpMXF2cTZvQ1dxcW9nbzZPanBiSlpKTFQ2VlJVVkpUUlh2dDZoWVdGK3Vpamo3UjkrM2FYNDAyYk50VzBhZFBVdW5Yckd1OS8rUEJoSFRwMFNGTEYzdDRqUm95UXI2K3YrdlRwbzZWTGx5b25KMGR4Y1hFYVBYcTBUQ2FUUzJBK2NPQkFCUVFFNk55NWMzcnR0ZGNVRUJDZ3A1NTZxc3I3ekpvMXkrMGhoOHJQYnJmYjNZTG82cjZYcXJSdTNkcGxyL0liOXpBdktpclNnUU1IRkIwZHJiQ3dNSS9uN2RTcGszcjI3S2w5Ky9acDY5YXRHajU4dU94MnV6SXpNM1htekJsMTd0eFpRVUZCYnRjNUhBNmxwNmZMWnJNcE9qcmE1VnhsV0g2cktzTnlTWXFNakRUK3J0d0NvRkppWXFJaUl5T3JmWkFoSkNURStKMjlucCtmWDcyc0V3QUFBQUFBQUtnckFuTUFBSUFHNk5LbFMxcTFhcFVHRHg2czl1M2IxOHVjL3Y3K0NnOFBsOFZpVVhKeXNwWXVYV3FjY3pxZDJyVnJsOWF2WDYrclY2KzZYVHRuemh5akJYeDFDZ29LOVA3NzcwdXFxRWFmUEhteTh2THlkUFhxVlYyN2RrM1hybDJUSkczYXRFbm56NS9YMUtsVFhhN2Z0R21UdW5YcnBqZmZmRk1GQlFXNmZQbXkxcTlmYjdTVXYxMFNFaEtVa0pCZ3ZMOCtNSC9nZ1FmMDRvc3Z5dWwwNnV6WnN4bzZkR2lkNWs1TVROUytmZnRVV2xxcXc0Y1A2NjY3N3RMbm4zK3UzYnQzeThmSHh5M29UMDlQMThxVksxVlFVS0NPSFR0cTFxeFpiblBXNVdHQTZsemZWajRpSWtLU05HN2NPTGYxbU0xbXRXM2J0dHA1bm5qaUNZV0hoOS95ZWdBQUFBQUFBSUQ2UW1BT0FBRFFBQjA1Y2tTSERoM1NvVU9IMUs1ZE95VW1KcXEwdE5SbHpNbVRKL1hERHorNFhkdTVjMmNGQmdaV09XL1hybDExOTkxM0t5Y254K1g0di83MUwrM2R1N2ZhOVRScTFNamwvZEdqUjQwUXQ3SjYrS09QUHRLbFM1Y2tTZVhsNVZxOGVMSEt5OHNWRmhhbWhRc1hhdDY4ZVVwSlNkSEZpeGZWckZremZmUE5OeTV6ZnZIRkYvcnl5eS9sY0Roa01wazBkT2hRM1hmZmZWV3U1OTEzMzYyMmFybXdzTERPKzNsN0tpQWdRSDM2OU5Fbm4zeWk0dUppZmZMSkorclVxWlBIMTErL3AzMVdWcGE2ZGV1bUF3Y09TSkxhdFdzbmYzOS9sL0hSMGRFcUx5K1hWQkdlNStUa0tDUWtwQjQrU2ZWYXRteXBoSVNFZW50UUF3QUFBQUFBQVBnNUVaZ0RBQUEwUU45OTk1M3h1blhyMW01Vno0Y1BIOWJ1M2J1cnZQYktsU3Y2M2U5KzV4YStTakphb2Q4WW1BOFpNa1RmZlBPTkVjN2FiRFlWRkJUVXVMNU5temJKMTlkWGNYRnhldnp4eDlXOGVYUGpmT1U4a296MjNTMWJ0dFM4ZWZPMGNlTkdYYmh3UVo5OTlwbkxuSlhYTkduU1JMLzk3VzlyM0ZmKzh1WEwxWjRyTHk5WGRuWjJ0ZWRyODg0Nzc5UjZybkhqeHJwMjdacGF0bXlwSFR0MmVEUnZhV21wc3JLeWpQZjUrZm5hdTNldmlvdUxKVW5kdTNkM3U4WnF0U29oSVVGZmZmV1ZuRTZudnY3NmE0MGVQYnJhZXdRRUJOUzZ2NzFVMFZIZ3h4OS9yUEpjWUdDZ3hvMGJWK3NjQUFBQUFBQUFRRU5BWUE0QUFOREFPQndPbDhDOFc3ZHVMdWUzYmR1bVZhdFd5ZUZ3eUdLeHVGU2VtMHdtblRselJpKzk5SkptekpqaFZtbGVYWmphdW5WckRSczJUSjk5OXBtU2twSVVHUm1wbEpTVWF0ZVlsNWNuU1Nvckt6UEM5eTVkdWlnMU5WV2hvYUZxMGFLRm1qVnJwc0RBUUxWcTFVcVNWRlJVcEMxYnRtajc5dTF1MWZMWGE5bXlwZHExYTFmdCtWdVZscGFtNk9qb0toOG9rRnhic05kMjdzQ0JBM0k0SEI3ZDkvbm5uM2ZaRTl4bXMrbkxMNytVVlBGenFTb3dseXJhdUgvMTFWZVNwRjI3ZG1uVXFGSFYvaHdYTGx3b204MVc2MW9LQ2dvMGUvYnNhczhIQkFUVU9rZFZubjMyMlNxUHg4VEVhTzdjdVRjMUp3QUFBQUFBQUhBckNNd0JBQUFhbUtOSGo2cW9xRWhTUlhBWkV4TWpTU291THRhYU5XdTBmZnQyWSt6RWlSUDE5dHR2RysrSERoMnEvLzN2ZjhyS3l0Snp6ejJuaVJNbnFtdlhyaDdkZCtUSWtlclhyNTlDUTBOMTVNaVJHc2RXdGw2WFpPeHRIaDRlcm1YTGxzbkh4OGRsYkdGaG9UWnYzcXhQUC8zVXFHbzJtVXdhTVdLRU5tM2FaSXpyM3IyNzl1L2ZyNHlNREwzNjZxdDY3TEhIcWcxdVo4MmFWV01GZW5Wci92T2YvNnpObXpmcml5KyswRFBQUEtQZzRPQTZ6WEVyb3FLaVhBSnpmMzkvblQ1OVdwSVVHeHRiYlJ2OVZxMWFxVldyVnNyS3lsSnVicTZPSFR2Mmt6NVFBQUFBQUFBQUFQeVNFSmdEQUFBME1KVjdXa3RTZkh5OFRDYVREaDgrck5XclYrdml4WXZHdVJFalJxaDM3OTR1Z1hseWNyTE9uajJySTBlT0tDOHZUNisvL3JvNmRPaWczL3ptTndvUEQ2L3h2aGFMeFFpL2I1U1hsNmZHalJ0THFtaDVmbjFyOGJDd01KV1dsaW83TzF1WExsMVNibTZ1TGw2OHFPenNiSjAvZjE1bXMxbFhyMTQxV28vNysvdHJ5cFFwNnRhdG0wdGdQbUhDQkowNGNVSlhyMTdWMGFOSHRYRGhRbzBiTjA2OWV2VnlXMDlKU1VtTm42VXFSNDhlTlY2YlRDWTFiZHEweW5ITGx5K3Y4OXlQUGZaWXJXTXE5eDYzMiswYU5XcVVEaDQ4YUp6cjNidTNKTmRXOXRmcjI3ZXZQdnp3UTBuU25qMTcvdDhHNWlFaElXNFBURWk2clE4bUFBQUFBQUFBQU5jak1BY0FBR2hBbkU2bjl1L2ZiN3lQajQvWHFWT250R3paTWptZFR1UDQ0TUdEZGQ5OTk3bGRiemFiTlczYU5DMWJ0a3daR1JtU1pQeGRGemUySzMvMzNYZDExMTEzeVd3Mkt5MHR6V1gvNjRpSUNKMDllMWFMRnkrdWNxNmVQWHVxYjkrK1dyWnNtU0lpSXZUNzMvOWV6WnMzZDl1SHZFbVRKcG8rZmJxV0xsMnE0dUppNWVYbDZmRGh3MFpnM3FoUkl4VVdGa3FTdG03ZHFxaW9LQVVGQlhuMGVTNWN1S0NOR3pjYTc5dTJiU3V6MmV3MmJzV0tGZkwxL1duK0U3cC8vLzdxM3IyN3dzTEM1SEE0bEptWkthdlZLb2ZEb2NqSVNGMjVjc1d0c3IreTlYcXZYcjIwZHUxYTJlMzJhb04rU1hyNjZhYzkzc1A4cC9ERUUwL1UrbUFHQUFBQUFBQUFjRHNSbUFNQUFEUWdKMDZjMEpVclZ5UkpQajQrNnRTcGsvejkvVFY4K0hEOTV6Ly9rY2xrMHBneFl6Uml4SWhxNS9Eejg5UE1tVFAxL3Z2dmE4ZU9IZXJTcFV1ZFE4eUlpQWlYL2RFek16T1ZtWm5wTnM1c05pczJObGFOR3plVzJXeDJxNUMyV0N4cTFxeVo0dUxpTkdmT0hPWG41K3ZWVjErVnI2K3Y4VG1saWpCY3VXN3BSQUFBQmFCSlJFRlVrcUtqb3pWejVrd3RXN1pNSnBOSjQ4YU5NOGEwYTlkT2h3NGRrbFN4RC9tZi92U25PbjJtNjFWVnRTNUp1Ym01TnoxbmJabzBhYUltVFpwSXF2amVwa3lab2djZmZGREhqeC9Ya2lWTFZGWlc1akxlYkRiTHo4OVBVa1ZyL2psejVxaDE2OVkxQnZyWFA4Z0FBQUFBQUFBQWdNQWNBQUNnUWRtN2Q2L3h1bDI3ZGthbDkralJvM1g2OUdrTkhEaFFYYnAwcVhVZUh4OGZQZkxJSTRxUGo2K3hJcms2L3Y3K1NrcEtVbXBxYW8zalJvMGFaY3pmcVZNbm1jMW1SVVJFS0RJeVVwR1JrV3JldkxsUnlkMjJiVnZsNStkWEdVcDM2TkRCZUIwVEU2TUZDeGJvN05tenN0dnR4dkhrNUdTZFBIbnlsa1BoenAwN0t5RWg0WmJtcUMvKy92NktpNHRUUkVTRVRwMDY1WEt1WThlT0x1M04yN1p0ZTd1WEJ3QUFBQUFBQURSNEJPWUFBQUFOeVAzMzM2OTI3ZHBwMTY1ZExpR3kyV3pXazA4K1dlZjV1bmZ2ZnROclNVcEtVa1JFaFBiczJhTkxseTdKNFhCSWtxeFdxOExDd3BTUWtLRFkyRmhqL0l3Wk0ycWQwMjYzS3pnNDJBak5mWHg4RkJzYnEvSGp4N3VNQ3drSk1mYjhyaFFlSHE1bm4zMVdlL2JzMFE4Ly9HQlV2M3ZDWkRMSmJyY3JOamJXMkJlK0tuLzYwNS9VcGswYmorZXQ1TWtlNWpXSmlZbFJYbDZlZkgxOTFhaFJJN1ZxMVVySnljbDFubWZwMHFXeTJXeTFqaXNvS05EczJiTnJIZGUxYTFmamRWVXQ3Q1VwTGk3T2VHMjFXajFZSlFBQUFBQUFBSEQ3bUp3LzFRYUZBQUFBd0Uyb2JEMXVOcHVyRFdGdnA2eXNMT04xV0ZpWTBRYTlMbjc0NFFmamRXaG9xQ3dXaTZTS1lMcXlUWDNqeG8xdmNhVlYyN3AxcS9GNndJQUJIdTNCWGxaV3BtM2J0aG52QncwYTlKT3NEUUFBQUFBQUFLaFBwdW9xWVdxNmhzQWNBQUFBQUFBQUFBQUFBTkRRM1V4Zy92T1g3QUFBQUFBQUFBQUFBQUFBOERNZ01BY0FBQUFBQUFBQUFBQUFlQ1VDY3dBQUFBQUFBQUFBQUFDQVZ5SXdCd0FBQUFBQUFBQUFBQUI0SlFKekFBQUFBQUFBQUFBQUFJQlhJakFIQUFBQUFBQUFBQUFBQUhnbEFuTUFBQUFBQUFBQUFBQUFnRmNpTUFjQUFBQUFBQUFBQUFBQWVDVUNjd0FBQUFBQUFBQUFBQUNBVnlJd0J3QUFBQUFBQUFBQUFBQjRKUUp6QUFBQUFBQUFBQUFBQUlCWElqQUhBQUFBQUFBQUFBQUFBSGdsQW5NQUFBQUFBQUFBQUFBQWdGY2lNQWNBQUFBQUFBQUFBQUFBZUNVQ2N3QUFBQUFBQUFBQUFBQ0FWeUl3QndBQUFBQUFBQUFBQUFCNEpRSnpBQUFBQUFBQUFBQUFBSUJYSWpBSEFBQUFBQUFBQUFBQUFIZ2xBbk1BQUFBQUFBQUFBQUFBZ0ZjaU1BY0FBQUFBQUFBQUFBQUFlQ1VDY3dBQUFBQUFBQUFBQUFDQVZ5SXdCd0FBQUFBQUFBQUFBQUI0SlFKekFBQUFBQUFBQUFBQUFJQlhJakFIQUFBQUFBQUFBQUFBQUhnbEFuTUFBQUFBQUFBQUFBQUFnRmNpTUFjQUFBQUFBQUFBQUFBQWVDVUNjd0FBQUFBQUFBQUFBQUNBVnlJd0J3QUFBQUFBQUFBQUFBQjRKUUp6QUFBQUFBQUFBQUFBQUlCWElqQUhBQUFBQUFBQUFBQUFBSGdsQW5NQUFBQUFBQUFBQUFBQWdGY2lNQWNBQUFBQUFBQUFBQUFBZUNVQ2N3QUFBQUFBQUFBQUFBQ0FWeUl3QndBQUFBQUFBQUFBQUFCNEpRSnpBQUFBQUFBQUFBQUFBSUJYSWpBSEFBQUFBQUFBQUFBQUFIZ2xBbk1BQUFBQUFBQUFBQUFBZ0ZjaU1BY0FBQUFBQUFBQUFBQUFlQ1VDY3dBQUFBQUFBQUFBQUFDQVZ5SXdCd0FBQUFBQUFBQUFBQUI0SlFKekFBQUFBQUFBQUFBQUFJQlhJakFIQUFBQUFBQUFBQUFBQUhnbEFuTUFBQUFBQUFBQUFBQUFnRmNpTUFjQUFBQUFBQUFBQUFBQWVDVUNjd0FBQUFBQUFBQUFBQUNBVnlJd0J3QUFBQUFBQUFBQUFBQjRKUUp6QUFBQUFBQUFBQUFBQUlCWElqQUhBQUFBQUFBQUFBQUFBSGdsQW5NQUFBQUFBQUFBQUFBQWdGY2lNQWNBQUFBQUFBQUFBQUFBQUFBQUFBQUFBQUFBQUFBQUFBQUFBQUFBQUFBQUFBQUFBQUFBQUFBQUFBQUFBQUFBQUFBQUFBQUFBQUFBQUFBQUFBQUFBQUFBQUFBQUFBQUFBQUFBQUFBQUFBQUFBQTNFL3dGK3JURFhRaVMyYkFBQUFBQkpSVTVFcmtKZ2dnPT0iLAogICAiVGhlbWUiIDogIiIsCiAgICJUeXBlIiA6ICJtaW5kIiwKICAgIlZlcnNpb24iIDogIiIKfQo="/>
    </extobj>
  </extobjs>
</s:customData>
</file>

<file path=customXml/itemProps1.xml><?xml version="1.0" encoding="utf-8"?>
<ds:datastoreItem xmlns:ds="http://schemas.openxmlformats.org/officeDocument/2006/customXml" ds:itemID="{8C3CD87F-A254-43CE-84F9-B19130A30393}">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www.515ppt.com</Template>
  <TotalTime>0</TotalTime>
  <Words>1294</Words>
  <Application>Microsoft Office PowerPoint</Application>
  <PresentationFormat>宽屏</PresentationFormat>
  <Paragraphs>162</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等线</vt:lpstr>
      <vt:lpstr>等线 Light</vt:lpstr>
      <vt:lpstr>汉仪雅酷黑 75W</vt:lpstr>
      <vt:lpstr>黑体</vt:lpstr>
      <vt:lpstr>宋体</vt:lpstr>
      <vt:lpstr>微软雅黑</vt:lpstr>
      <vt:lpstr>Arial</vt:lpstr>
      <vt:lpstr>Calibri</vt:lpstr>
      <vt:lpstr>Calibri Light</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www.515ppt.com</dc:title>
  <dc:subject>www.515ppt.com</dc:subject>
  <dc:creator/>
  <cp:keywords>更多精品文档，请访问www.515ppt.com</cp:keywords>
  <dc:description>更多精品文档，请访问www.515ppt.com</dc:description>
  <cp:lastModifiedBy/>
  <cp:revision>67</cp:revision>
  <dcterms:created xsi:type="dcterms:W3CDTF">2017-02-22T09:41:00Z</dcterms:created>
  <dcterms:modified xsi:type="dcterms:W3CDTF">2021-12-10T23:38:09Z</dcterms:modified>
  <cp:category>www.515ppt.com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950155C8FF32423E8839FEA83388C742</vt:lpwstr>
  </property>
  <property fmtid="{D5CDD505-2E9C-101B-9397-08002B2CF9AE}" pid="3" name="KSOProductBuildVer">
    <vt:lpwstr>2052-11.1.0.10700</vt:lpwstr>
  </property>
</Properties>
</file>