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25" r:id="rId2"/>
    <p:sldId id="280" r:id="rId3"/>
    <p:sldId id="281" r:id="rId4"/>
    <p:sldId id="270" r:id="rId5"/>
    <p:sldId id="283" r:id="rId6"/>
    <p:sldId id="326" r:id="rId7"/>
    <p:sldId id="284" r:id="rId8"/>
    <p:sldId id="327" r:id="rId9"/>
    <p:sldId id="328" r:id="rId10"/>
    <p:sldId id="285" r:id="rId11"/>
    <p:sldId id="329" r:id="rId12"/>
    <p:sldId id="330" r:id="rId13"/>
    <p:sldId id="331"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4DA"/>
    <a:srgbClr val="9CE5F4"/>
    <a:srgbClr val="8CCAF2"/>
    <a:srgbClr val="D5F6FD"/>
    <a:srgbClr val="153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391" autoAdjust="0"/>
  </p:normalViewPr>
  <p:slideViewPr>
    <p:cSldViewPr snapToGrid="0">
      <p:cViewPr varScale="1">
        <p:scale>
          <a:sx n="98" d="100"/>
          <a:sy n="98" d="100"/>
        </p:scale>
        <p:origin x="210" y="90"/>
      </p:cViewPr>
      <p:guideLst>
        <p:guide orient="horz" pos="2159"/>
        <p:guide pos="3874"/>
      </p:guideLst>
    </p:cSldViewPr>
  </p:slideViewPr>
  <p:outlineViewPr>
    <p:cViewPr>
      <p:scale>
        <a:sx n="33" d="100"/>
        <a:sy n="33" d="100"/>
      </p:scale>
      <p:origin x="0" y="-116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D5542-5FD4-4BAB-A161-35C1B6F6089C}" type="datetimeFigureOut">
              <a:rPr lang="zh-CN" altLang="en-US" smtClean="0"/>
              <a:t>2022/11/30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BEAE5-8247-404B-8A67-D1D9C1B6501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l="17918" t="59962" r="40127"/>
          <a:stretch>
            <a:fillRect/>
          </a:stretch>
        </p:blipFill>
        <p:spPr>
          <a:xfrm rot="14107985" flipH="1" flipV="1">
            <a:off x="10498598" y="118846"/>
            <a:ext cx="2853660" cy="1338500"/>
          </a:xfrm>
          <a:custGeom>
            <a:avLst/>
            <a:gdLst>
              <a:gd name="connsiteX0" fmla="*/ 0 w 2853660"/>
              <a:gd name="connsiteY0" fmla="*/ 1338500 h 1338500"/>
              <a:gd name="connsiteX1" fmla="*/ 932602 w 2853660"/>
              <a:gd name="connsiteY1" fmla="*/ 0 h 1338500"/>
              <a:gd name="connsiteX2" fmla="*/ 2853660 w 2853660"/>
              <a:gd name="connsiteY2" fmla="*/ 1338500 h 1338500"/>
            </a:gdLst>
            <a:ahLst/>
            <a:cxnLst>
              <a:cxn ang="0">
                <a:pos x="connsiteX0" y="connsiteY0"/>
              </a:cxn>
              <a:cxn ang="0">
                <a:pos x="connsiteX1" y="connsiteY1"/>
              </a:cxn>
              <a:cxn ang="0">
                <a:pos x="connsiteX2" y="connsiteY2"/>
              </a:cxn>
            </a:cxnLst>
            <a:rect l="l" t="t" r="r" b="b"/>
            <a:pathLst>
              <a:path w="2853660" h="1338500">
                <a:moveTo>
                  <a:pt x="0" y="1338500"/>
                </a:moveTo>
                <a:lnTo>
                  <a:pt x="932602" y="0"/>
                </a:lnTo>
                <a:lnTo>
                  <a:pt x="2853660" y="1338500"/>
                </a:lnTo>
                <a:close/>
              </a:path>
            </a:pathLst>
          </a:custGeom>
        </p:spPr>
      </p:pic>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rcRect l="17918" t="59962" r="40127"/>
          <a:stretch>
            <a:fillRect/>
          </a:stretch>
        </p:blipFill>
        <p:spPr>
          <a:xfrm rot="14107985">
            <a:off x="-1163056" y="5430942"/>
            <a:ext cx="2853660" cy="1338500"/>
          </a:xfrm>
          <a:custGeom>
            <a:avLst/>
            <a:gdLst>
              <a:gd name="connsiteX0" fmla="*/ 0 w 2853660"/>
              <a:gd name="connsiteY0" fmla="*/ 1338500 h 1338500"/>
              <a:gd name="connsiteX1" fmla="*/ 932602 w 2853660"/>
              <a:gd name="connsiteY1" fmla="*/ 0 h 1338500"/>
              <a:gd name="connsiteX2" fmla="*/ 2853660 w 2853660"/>
              <a:gd name="connsiteY2" fmla="*/ 1338500 h 1338500"/>
            </a:gdLst>
            <a:ahLst/>
            <a:cxnLst>
              <a:cxn ang="0">
                <a:pos x="connsiteX0" y="connsiteY0"/>
              </a:cxn>
              <a:cxn ang="0">
                <a:pos x="connsiteX1" y="connsiteY1"/>
              </a:cxn>
              <a:cxn ang="0">
                <a:pos x="connsiteX2" y="connsiteY2"/>
              </a:cxn>
            </a:cxnLst>
            <a:rect l="l" t="t" r="r" b="b"/>
            <a:pathLst>
              <a:path w="2853660" h="1338500">
                <a:moveTo>
                  <a:pt x="0" y="1338500"/>
                </a:moveTo>
                <a:lnTo>
                  <a:pt x="932602" y="0"/>
                </a:lnTo>
                <a:lnTo>
                  <a:pt x="2853660" y="1338500"/>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2088782-2B32-4233-814D-CED713BD12C4}" type="datetimeFigureOut">
              <a:rPr lang="zh-CN" altLang="en-US" smtClean="0"/>
              <a:t>2022/11/30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5934215-EF33-4E28-8D1D-CB1C76F570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5">
                  <a:lumMod val="0"/>
                  <a:lumOff val="100000"/>
                </a:schemeClr>
              </a:gs>
              <a:gs pos="52000">
                <a:schemeClr val="accent5">
                  <a:lumMod val="0"/>
                  <a:lumOff val="100000"/>
                  <a:alpha val="39000"/>
                </a:schemeClr>
              </a:gs>
              <a:gs pos="100000">
                <a:srgbClr val="9CE5F4">
                  <a:alpha val="0"/>
                </a:srgb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slideLayout" Target="../slideLayouts/slideLayout3.xml"/><Relationship Id="rId2" Type="http://schemas.openxmlformats.org/officeDocument/2006/relationships/tags" Target="../tags/tag62.xml"/><Relationship Id="rId16" Type="http://schemas.openxmlformats.org/officeDocument/2006/relationships/tags" Target="../tags/tag76.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image" Target="../media/image3.png"/><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3.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slideLayout" Target="../slideLayouts/slideLayout3.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400643">
            <a:off x="4873763" y="1838177"/>
            <a:ext cx="2640991" cy="115816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1" name="矩形 259"/>
          <p:cNvSpPr>
            <a:spLocks noChangeArrowheads="1"/>
          </p:cNvSpPr>
          <p:nvPr/>
        </p:nvSpPr>
        <p:spPr bwMode="auto">
          <a:xfrm>
            <a:off x="1689167" y="1305871"/>
            <a:ext cx="92090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6400" b="1" dirty="0">
                <a:solidFill>
                  <a:schemeClr val="accent1"/>
                </a:solidFill>
                <a:cs typeface="Arial" panose="020B0604020202020204" pitchFamily="34" charset="0"/>
              </a:rPr>
              <a:t>建筑业数字化转型思考</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17606"/>
          <a:stretch>
            <a:fillRect/>
          </a:stretch>
        </p:blipFill>
        <p:spPr>
          <a:xfrm>
            <a:off x="-116840" y="4640580"/>
            <a:ext cx="12308840" cy="2217420"/>
          </a:xfrm>
          <a:prstGeom prst="rect">
            <a:avLst/>
          </a:prstGeom>
        </p:spPr>
      </p:pic>
      <p:sp>
        <p:nvSpPr>
          <p:cNvPr id="5" name="矩形 259"/>
          <p:cNvSpPr>
            <a:spLocks noChangeArrowheads="1"/>
          </p:cNvSpPr>
          <p:nvPr/>
        </p:nvSpPr>
        <p:spPr bwMode="auto">
          <a:xfrm>
            <a:off x="7391598" y="3522628"/>
            <a:ext cx="4300963" cy="861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spcBef>
                <a:spcPts val="0"/>
              </a:spcBef>
              <a:buNone/>
            </a:pPr>
            <a:r>
              <a:rPr lang="zh-CN" sz="2800" dirty="0">
                <a:solidFill>
                  <a:schemeClr val="accent1"/>
                </a:solidFill>
                <a:latin typeface="Arial" panose="020B0604020202020204" pitchFamily="34" charset="0"/>
                <a:cs typeface="Arial" panose="020B0604020202020204" pitchFamily="34" charset="0"/>
                <a:sym typeface="Arial" panose="020B0604020202020204" pitchFamily="34" charset="0"/>
              </a:rPr>
              <a:t>汇报人：姜经文</a:t>
            </a:r>
          </a:p>
          <a:p>
            <a:pPr algn="ctr">
              <a:spcBef>
                <a:spcPts val="0"/>
              </a:spcBef>
              <a:buNone/>
            </a:pPr>
            <a:r>
              <a:rPr lang="en-US" altLang="zh-CN" sz="2800" dirty="0">
                <a:solidFill>
                  <a:schemeClr val="accent1"/>
                </a:solidFill>
                <a:latin typeface="Arial" panose="020B0604020202020204" pitchFamily="34" charset="0"/>
                <a:cs typeface="Arial" panose="020B0604020202020204" pitchFamily="34" charset="0"/>
                <a:sym typeface="Arial" panose="020B0604020202020204" pitchFamily="34" charset="0"/>
              </a:rPr>
              <a:t>2022</a:t>
            </a:r>
            <a:r>
              <a:rPr lang="zh-CN" altLang="en-US" sz="2800" dirty="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2800" dirty="0" smtClean="0">
                <a:solidFill>
                  <a:schemeClr val="accent1"/>
                </a:solidFill>
                <a:latin typeface="Arial" panose="020B0604020202020204" pitchFamily="34" charset="0"/>
                <a:cs typeface="Arial" panose="020B0604020202020204" pitchFamily="34" charset="0"/>
                <a:sym typeface="Arial" panose="020B0604020202020204" pitchFamily="34" charset="0"/>
              </a:rPr>
              <a:t>12</a:t>
            </a:r>
            <a:r>
              <a:rPr lang="zh-CN" altLang="en-US" sz="2800" dirty="0" smtClean="0">
                <a:solidFill>
                  <a:schemeClr val="accent1"/>
                </a:solidFill>
                <a:latin typeface="Arial" panose="020B0604020202020204" pitchFamily="34" charset="0"/>
                <a:cs typeface="Arial" panose="020B0604020202020204" pitchFamily="34" charset="0"/>
                <a:sym typeface="Arial" panose="020B0604020202020204" pitchFamily="34" charset="0"/>
              </a:rPr>
              <a:t>月</a:t>
            </a:r>
            <a:r>
              <a:rPr lang="en-US" altLang="zh-CN" sz="2800" dirty="0" smtClean="0">
                <a:solidFill>
                  <a:schemeClr val="accent1"/>
                </a:solidFill>
                <a:latin typeface="Arial" panose="020B0604020202020204" pitchFamily="34" charset="0"/>
                <a:cs typeface="Arial" panose="020B0604020202020204" pitchFamily="34" charset="0"/>
                <a:sym typeface="Arial" panose="020B0604020202020204" pitchFamily="34" charset="0"/>
              </a:rPr>
              <a:t>2</a:t>
            </a:r>
            <a:r>
              <a:rPr lang="zh-CN" altLang="en-US" sz="2800" dirty="0" smtClean="0">
                <a:solidFill>
                  <a:schemeClr val="accent1"/>
                </a:solidFill>
                <a:latin typeface="Arial" panose="020B0604020202020204" pitchFamily="34" charset="0"/>
                <a:cs typeface="Arial" panose="020B0604020202020204" pitchFamily="34" charset="0"/>
                <a:sym typeface="Arial" panose="020B0604020202020204" pitchFamily="34" charset="0"/>
              </a:rPr>
              <a:t>日</a:t>
            </a:r>
            <a:endParaRPr lang="zh-CN" altLang="en-US" sz="28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14" grpId="0" bldLvl="0" animBg="1"/>
      <p:bldP spid="11" grpId="0"/>
      <p:bldP spid="11" grpId="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106611" y="3076218"/>
            <a:ext cx="10183302" cy="783590"/>
          </a:xfrm>
          <a:prstGeom prst="rect">
            <a:avLst/>
          </a:prstGeom>
        </p:spPr>
        <p:txBody>
          <a:bodyPr wrap="square">
            <a:spAutoFit/>
          </a:bodyPr>
          <a:lstStyle/>
          <a:p>
            <a:pPr>
              <a:lnSpc>
                <a:spcPct val="150000"/>
              </a:lnSpc>
            </a:pPr>
            <a:r>
              <a:rPr lang="zh-CN" altLang="en-US"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在这里输入你的正文阐述与关键词标题相关的具体内容，若字数太多酌情删减文案在这里输入你的正文阐述与关键词标题相关的具体内容</a:t>
            </a:r>
            <a:r>
              <a:rPr lang="zh-CN" altLang="en-US" sz="1000" dirty="0" smtClean="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a:t>
            </a:r>
            <a:r>
              <a:rPr lang="zh-CN" altLang="en-US"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a:t>
            </a:r>
            <a:r>
              <a:rPr lang="zh-CN" altLang="en-US" sz="1000" dirty="0" smtClean="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内容</a:t>
            </a:r>
            <a:r>
              <a:rPr lang="en-US" altLang="zh-CN" sz="1000" dirty="0" smtClean="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a:t>
            </a:r>
            <a:r>
              <a:rPr lang="zh-CN" altLang="en-US" sz="1000" dirty="0" smtClean="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若</a:t>
            </a:r>
            <a:r>
              <a:rPr lang="zh-CN" altLang="en-US"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字数太多酌情删文案</a:t>
            </a:r>
            <a:r>
              <a:rPr lang="en-US" altLang="zh-CN"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rPr>
              <a:t>……</a:t>
            </a:r>
            <a:endParaRPr lang="zh-CN" altLang="en-US"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endParaRPr>
          </a:p>
          <a:p>
            <a:pPr>
              <a:lnSpc>
                <a:spcPct val="150000"/>
              </a:lnSpc>
            </a:pPr>
            <a:endParaRPr lang="zh-CN" altLang="en-US" sz="1000" dirty="0">
              <a:solidFill>
                <a:schemeClr val="bg1"/>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nvGrpSpPr>
          <p:cNvPr id="2" name="PA-组合 1"/>
          <p:cNvGrpSpPr/>
          <p:nvPr>
            <p:custDataLst>
              <p:tags r:id="rId1"/>
            </p:custDataLst>
          </p:nvPr>
        </p:nvGrpSpPr>
        <p:grpSpPr>
          <a:xfrm>
            <a:off x="611505" y="514985"/>
            <a:ext cx="346710" cy="325120"/>
            <a:chOff x="7793" y="2228"/>
            <a:chExt cx="546" cy="512"/>
          </a:xfrm>
        </p:grpSpPr>
        <p:sp>
          <p:nvSpPr>
            <p:cNvPr id="3" name="PA-椭圆 5"/>
            <p:cNvSpPr/>
            <p:nvPr>
              <p:custDataLst>
                <p:tags r:id="rId15"/>
              </p:custDataLst>
            </p:nvPr>
          </p:nvSpPr>
          <p:spPr>
            <a:xfrm>
              <a:off x="7793" y="2228"/>
              <a:ext cx="547" cy="512"/>
            </a:xfrm>
            <a:prstGeom prst="ellipse">
              <a:avLst/>
            </a:prstGeom>
            <a:noFill/>
            <a:ln>
              <a:solidFill>
                <a:srgbClr val="DF01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椭圆 10"/>
            <p:cNvSpPr/>
            <p:nvPr>
              <p:custDataLst>
                <p:tags r:id="rId16"/>
              </p:custDataLst>
            </p:nvPr>
          </p:nvSpPr>
          <p:spPr>
            <a:xfrm>
              <a:off x="7913" y="2332"/>
              <a:ext cx="307" cy="288"/>
            </a:xfrm>
            <a:prstGeom prst="ellipse">
              <a:avLst/>
            </a:prstGeom>
            <a:solidFill>
              <a:srgbClr val="D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PA-矩形 3"/>
          <p:cNvSpPr/>
          <p:nvPr>
            <p:custDataLst>
              <p:tags r:id="rId2"/>
            </p:custDataLst>
          </p:nvPr>
        </p:nvSpPr>
        <p:spPr>
          <a:xfrm>
            <a:off x="958892" y="478201"/>
            <a:ext cx="3738880" cy="398780"/>
          </a:xfrm>
          <a:prstGeom prst="rect">
            <a:avLst/>
          </a:prstGeom>
        </p:spPr>
        <p:txBody>
          <a:bodyPr wrap="none">
            <a:spAutoFit/>
          </a:bodyPr>
          <a:lstStyle/>
          <a:p>
            <a:pPr algn="l"/>
            <a:r>
              <a:rPr lang="zh-CN" altLang="en-US" sz="2000" dirty="0">
                <a:latin typeface="思源宋体 CN Light" panose="02020300000000000000" charset="-122"/>
                <a:ea typeface="思源宋体 CN Light" panose="02020300000000000000" charset="-122"/>
              </a:rPr>
              <a:t>数字化转型要解决三大关键问题</a:t>
            </a:r>
          </a:p>
        </p:txBody>
      </p:sp>
      <p:grpSp>
        <p:nvGrpSpPr>
          <p:cNvPr id="32" name="PA-组合 4"/>
          <p:cNvGrpSpPr/>
          <p:nvPr>
            <p:custDataLst>
              <p:tags r:id="rId3"/>
            </p:custDataLst>
          </p:nvPr>
        </p:nvGrpSpPr>
        <p:grpSpPr>
          <a:xfrm>
            <a:off x="1702435" y="1235710"/>
            <a:ext cx="8910955" cy="2059940"/>
            <a:chOff x="3002327" y="4861371"/>
            <a:chExt cx="6593795" cy="736474"/>
          </a:xfrm>
        </p:grpSpPr>
        <p:sp>
          <p:nvSpPr>
            <p:cNvPr id="33" name="PA-矩形 7"/>
            <p:cNvSpPr/>
            <p:nvPr>
              <p:custDataLst>
                <p:tags r:id="rId13"/>
              </p:custDataLst>
            </p:nvPr>
          </p:nvSpPr>
          <p:spPr>
            <a:xfrm>
              <a:off x="3093993" y="5146895"/>
              <a:ext cx="6502129" cy="4509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sp>
          <p:nvSpPr>
            <p:cNvPr id="34" name="PA-矩形 9"/>
            <p:cNvSpPr/>
            <p:nvPr>
              <p:custDataLst>
                <p:tags r:id="rId14"/>
              </p:custDataLst>
            </p:nvPr>
          </p:nvSpPr>
          <p:spPr>
            <a:xfrm>
              <a:off x="3002327" y="4861371"/>
              <a:ext cx="6502129" cy="657929"/>
            </a:xfrm>
            <a:prstGeom prst="rect">
              <a:avLst/>
            </a:prstGeom>
            <a:solidFill>
              <a:srgbClr val="FDF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grpSp>
      <p:sp>
        <p:nvSpPr>
          <p:cNvPr id="40" name="PA-文本框 14"/>
          <p:cNvSpPr txBox="1"/>
          <p:nvPr>
            <p:custDataLst>
              <p:tags r:id="rId4"/>
            </p:custDataLst>
          </p:nvPr>
        </p:nvSpPr>
        <p:spPr>
          <a:xfrm>
            <a:off x="2108200" y="1194435"/>
            <a:ext cx="8108950" cy="102298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en-US" sz="2000" kern="100" dirty="0">
                <a:latin typeface="思源宋体 CN Light" panose="02020300000000000000" charset="-122"/>
                <a:ea typeface="思源宋体 CN Light" panose="02020300000000000000" charset="-122"/>
              </a:rPr>
              <a:t>    </a:t>
            </a:r>
            <a:r>
              <a:rPr lang="en-US" sz="2000" kern="100" dirty="0" smtClean="0">
                <a:latin typeface="思源宋体 CN Light" panose="02020300000000000000" charset="-122"/>
                <a:ea typeface="思源宋体 CN Light" panose="02020300000000000000" charset="-122"/>
              </a:rPr>
              <a:t>    </a:t>
            </a:r>
            <a:r>
              <a:rPr sz="2400" kern="100" dirty="0" smtClean="0">
                <a:latin typeface="思源宋体 CN Light" panose="02020300000000000000" charset="-122"/>
                <a:ea typeface="思源宋体 CN Light" panose="02020300000000000000" charset="-122"/>
              </a:rPr>
              <a:t>伴随着数字技术的发展</a:t>
            </a:r>
            <a:r>
              <a:rPr sz="2400" kern="100" dirty="0">
                <a:latin typeface="思源宋体 CN Light" panose="02020300000000000000" charset="-122"/>
                <a:ea typeface="思源宋体 CN Light" panose="02020300000000000000" charset="-122"/>
              </a:rPr>
              <a:t>，数字经济已经迈向了一个新的台阶，中国建造也迎来了数字化时代：一方面，</a:t>
            </a:r>
            <a:r>
              <a:rPr sz="2400" kern="100" dirty="0">
                <a:solidFill>
                  <a:srgbClr val="FF0000"/>
                </a:solidFill>
                <a:latin typeface="思源宋体 CN Light" panose="02020300000000000000" charset="-122"/>
                <a:ea typeface="思源宋体 CN Light" panose="02020300000000000000" charset="-122"/>
              </a:rPr>
              <a:t>工程建造业务的数字化</a:t>
            </a:r>
            <a:r>
              <a:rPr sz="2400" kern="100" dirty="0">
                <a:latin typeface="思源宋体 CN Light" panose="02020300000000000000" charset="-122"/>
                <a:ea typeface="思源宋体 CN Light" panose="02020300000000000000" charset="-122"/>
              </a:rPr>
              <a:t>，推动行业智慧建造内涵提升；另一方面，</a:t>
            </a:r>
            <a:r>
              <a:rPr sz="2400" kern="100" dirty="0">
                <a:solidFill>
                  <a:srgbClr val="FF0000"/>
                </a:solidFill>
                <a:latin typeface="思源宋体 CN Light" panose="02020300000000000000" charset="-122"/>
                <a:ea typeface="思源宋体 CN Light" panose="02020300000000000000" charset="-122"/>
              </a:rPr>
              <a:t>建筑行业、企业管理的数字化</a:t>
            </a:r>
            <a:r>
              <a:rPr sz="2400" kern="100" dirty="0">
                <a:latin typeface="思源宋体 CN Light" panose="02020300000000000000" charset="-122"/>
                <a:ea typeface="思源宋体 CN Light" panose="02020300000000000000" charset="-122"/>
              </a:rPr>
              <a:t>，二者相辅相成，紧密结合联动。</a:t>
            </a:r>
          </a:p>
        </p:txBody>
      </p:sp>
      <p:sp>
        <p:nvSpPr>
          <p:cNvPr id="41" name="PA-椭圆 16"/>
          <p:cNvSpPr/>
          <p:nvPr>
            <p:custDataLst>
              <p:tags r:id="rId5"/>
            </p:custDataLst>
          </p:nvPr>
        </p:nvSpPr>
        <p:spPr>
          <a:xfrm>
            <a:off x="3136900" y="3367405"/>
            <a:ext cx="661035" cy="661035"/>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ea"/>
                <a:sym typeface="+mn-lt"/>
              </a:rPr>
              <a:t>1</a:t>
            </a:r>
          </a:p>
        </p:txBody>
      </p:sp>
      <p:sp>
        <p:nvSpPr>
          <p:cNvPr id="47" name="PA-文本框 46"/>
          <p:cNvSpPr txBox="1"/>
          <p:nvPr>
            <p:custDataLst>
              <p:tags r:id="rId6"/>
            </p:custDataLst>
          </p:nvPr>
        </p:nvSpPr>
        <p:spPr>
          <a:xfrm>
            <a:off x="4387402" y="3436598"/>
            <a:ext cx="5551716" cy="521970"/>
          </a:xfrm>
          <a:prstGeom prst="rect">
            <a:avLst/>
          </a:prstGeom>
        </p:spPr>
        <p:txBody>
          <a:bodyPr wrap="square">
            <a:spAutoFit/>
          </a:bodyPr>
          <a:lstStyle>
            <a:defPPr>
              <a:defRPr lang="zh-CN"/>
            </a:defPPr>
            <a:lvl1pPr algn="just">
              <a:lnSpc>
                <a:spcPct val="130000"/>
              </a:lnSpc>
              <a:defRPr sz="1500">
                <a:latin typeface="字魂58号-创中黑-Regular" panose="00000500000000000000" pitchFamily="2" charset="-122"/>
                <a:ea typeface="字魂58号-创中黑-Regular" panose="00000500000000000000" pitchFamily="2" charset="-122"/>
              </a:defRPr>
            </a:lvl1pPr>
          </a:lstStyle>
          <a:p>
            <a:pPr>
              <a:lnSpc>
                <a:spcPct val="100000"/>
              </a:lnSpc>
            </a:pPr>
            <a:r>
              <a:rPr lang="zh-CN" altLang="en-US" sz="2800" dirty="0">
                <a:latin typeface="思源宋体 CN Light" panose="02020300000000000000" charset="-122"/>
                <a:ea typeface="思源宋体 CN Light" panose="02020300000000000000" charset="-122"/>
                <a:sym typeface="Calibri" panose="020F0502020204030204" charset="0"/>
              </a:rPr>
              <a:t>精准把握智慧建造的内涵定位。</a:t>
            </a:r>
          </a:p>
        </p:txBody>
      </p:sp>
      <p:sp>
        <p:nvSpPr>
          <p:cNvPr id="48" name="PA-箭头: 右 17"/>
          <p:cNvSpPr/>
          <p:nvPr>
            <p:custDataLst>
              <p:tags r:id="rId7"/>
            </p:custDataLst>
          </p:nvPr>
        </p:nvSpPr>
        <p:spPr bwMode="auto">
          <a:xfrm rot="5400000">
            <a:off x="3331864" y="4009135"/>
            <a:ext cx="268686" cy="553460"/>
          </a:xfrm>
          <a:prstGeom prst="rightArrow">
            <a:avLst/>
          </a:prstGeom>
          <a:solidFill>
            <a:srgbClr val="FAF8F2"/>
          </a:solidFill>
          <a:ln w="9525" cap="flat" cmpd="sng" algn="ctr">
            <a:solidFill>
              <a:srgbClr val="15338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57" name="PA-椭圆 16"/>
          <p:cNvSpPr/>
          <p:nvPr>
            <p:custDataLst>
              <p:tags r:id="rId8"/>
            </p:custDataLst>
          </p:nvPr>
        </p:nvSpPr>
        <p:spPr>
          <a:xfrm>
            <a:off x="3136900" y="4543425"/>
            <a:ext cx="661035" cy="661035"/>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ea"/>
                <a:sym typeface="+mn-lt"/>
              </a:rPr>
              <a:t>2</a:t>
            </a:r>
          </a:p>
        </p:txBody>
      </p:sp>
      <p:sp>
        <p:nvSpPr>
          <p:cNvPr id="58" name="PA-文本框 57"/>
          <p:cNvSpPr txBox="1"/>
          <p:nvPr>
            <p:custDataLst>
              <p:tags r:id="rId9"/>
            </p:custDataLst>
          </p:nvPr>
        </p:nvSpPr>
        <p:spPr>
          <a:xfrm>
            <a:off x="4387402" y="4612521"/>
            <a:ext cx="5551716" cy="521970"/>
          </a:xfrm>
          <a:prstGeom prst="rect">
            <a:avLst/>
          </a:prstGeom>
        </p:spPr>
        <p:txBody>
          <a:bodyPr wrap="square">
            <a:spAutoFit/>
          </a:bodyPr>
          <a:lstStyle>
            <a:defPPr>
              <a:defRPr lang="zh-CN"/>
            </a:defPPr>
            <a:lvl1pPr algn="just">
              <a:lnSpc>
                <a:spcPct val="130000"/>
              </a:lnSpc>
              <a:defRPr sz="1500">
                <a:latin typeface="字魂58号-创中黑-Regular" panose="00000500000000000000" pitchFamily="2" charset="-122"/>
                <a:ea typeface="字魂58号-创中黑-Regular" panose="00000500000000000000" pitchFamily="2" charset="-122"/>
              </a:defRPr>
            </a:lvl1pPr>
          </a:lstStyle>
          <a:p>
            <a:pPr>
              <a:lnSpc>
                <a:spcPct val="100000"/>
              </a:lnSpc>
            </a:pPr>
            <a:r>
              <a:rPr lang="zh-CN" altLang="en-US" sz="2800" dirty="0">
                <a:latin typeface="思源宋体 CN Light" panose="02020300000000000000" charset="-122"/>
                <a:ea typeface="思源宋体 CN Light" panose="02020300000000000000" charset="-122"/>
                <a:sym typeface="Calibri" panose="020F0502020204030204" charset="0"/>
              </a:rPr>
              <a:t>推动智慧建造全生命周期应用。</a:t>
            </a:r>
          </a:p>
        </p:txBody>
      </p:sp>
      <p:sp>
        <p:nvSpPr>
          <p:cNvPr id="59" name="PA-箭头: 右 24"/>
          <p:cNvSpPr/>
          <p:nvPr>
            <p:custDataLst>
              <p:tags r:id="rId10"/>
            </p:custDataLst>
          </p:nvPr>
        </p:nvSpPr>
        <p:spPr bwMode="auto">
          <a:xfrm rot="5400000">
            <a:off x="3332499" y="5185351"/>
            <a:ext cx="268686" cy="553460"/>
          </a:xfrm>
          <a:prstGeom prst="rightArrow">
            <a:avLst/>
          </a:prstGeom>
          <a:solidFill>
            <a:srgbClr val="FAF8F2"/>
          </a:solidFill>
          <a:ln w="9525" cap="flat" cmpd="sng" algn="ctr">
            <a:solidFill>
              <a:srgbClr val="15338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64" name="PA-椭圆 16"/>
          <p:cNvSpPr/>
          <p:nvPr>
            <p:custDataLst>
              <p:tags r:id="rId11"/>
            </p:custDataLst>
          </p:nvPr>
        </p:nvSpPr>
        <p:spPr>
          <a:xfrm>
            <a:off x="3136900" y="5719445"/>
            <a:ext cx="661035" cy="661035"/>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ea"/>
                <a:sym typeface="+mn-lt"/>
              </a:rPr>
              <a:t>3</a:t>
            </a:r>
          </a:p>
        </p:txBody>
      </p:sp>
      <p:sp>
        <p:nvSpPr>
          <p:cNvPr id="65" name="PA-文本框 64"/>
          <p:cNvSpPr txBox="1"/>
          <p:nvPr>
            <p:custDataLst>
              <p:tags r:id="rId12"/>
            </p:custDataLst>
          </p:nvPr>
        </p:nvSpPr>
        <p:spPr>
          <a:xfrm>
            <a:off x="4387402" y="5788568"/>
            <a:ext cx="5551716" cy="521970"/>
          </a:xfrm>
          <a:prstGeom prst="rect">
            <a:avLst/>
          </a:prstGeom>
        </p:spPr>
        <p:txBody>
          <a:bodyPr wrap="square">
            <a:spAutoFit/>
          </a:bodyPr>
          <a:lstStyle>
            <a:defPPr>
              <a:defRPr lang="zh-CN"/>
            </a:defPPr>
            <a:lvl1pPr algn="just">
              <a:lnSpc>
                <a:spcPct val="130000"/>
              </a:lnSpc>
              <a:defRPr sz="1500">
                <a:latin typeface="字魂58号-创中黑-Regular" panose="00000500000000000000" pitchFamily="2" charset="-122"/>
                <a:ea typeface="字魂58号-创中黑-Regular" panose="00000500000000000000" pitchFamily="2" charset="-122"/>
              </a:defRPr>
            </a:lvl1pPr>
          </a:lstStyle>
          <a:p>
            <a:pPr>
              <a:lnSpc>
                <a:spcPct val="100000"/>
              </a:lnSpc>
            </a:pPr>
            <a:r>
              <a:rPr lang="zh-CN" altLang="en-US" sz="2800" dirty="0">
                <a:latin typeface="思源宋体 CN Light" panose="02020300000000000000" charset="-122"/>
                <a:ea typeface="思源宋体 CN Light" panose="02020300000000000000" charset="-122"/>
                <a:sym typeface="Calibri" panose="020F0502020204030204" charset="0"/>
              </a:rPr>
              <a:t>解决智慧建造关键软件卡脖子问题。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p:nvPr/>
        </p:nvSpPr>
        <p:spPr>
          <a:xfrm flipV="1">
            <a:off x="-185" y="4871"/>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0"/>
          <p:cNvSpPr/>
          <p:nvPr/>
        </p:nvSpPr>
        <p:spPr>
          <a:xfrm flipH="1">
            <a:off x="6349596" y="4908950"/>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1822893">
            <a:off x="3434710" y="796708"/>
            <a:ext cx="5322744" cy="5322744"/>
          </a:xfrm>
          <a:prstGeom prst="ellipse">
            <a:avLst/>
          </a:prstGeom>
          <a:gradFill>
            <a:gsLst>
              <a:gs pos="50000">
                <a:srgbClr val="9CE5F4">
                  <a:alpha val="34000"/>
                </a:srgbClr>
              </a:gs>
              <a:gs pos="0">
                <a:srgbClr val="8CCAF2">
                  <a:alpha val="0"/>
                </a:srgbClr>
              </a:gs>
              <a:gs pos="100000">
                <a:srgbClr val="2174DA">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6"/>
          <p:cNvSpPr txBox="1"/>
          <p:nvPr/>
        </p:nvSpPr>
        <p:spPr>
          <a:xfrm>
            <a:off x="3329940" y="2939415"/>
            <a:ext cx="5445760" cy="1753235"/>
          </a:xfrm>
          <a:prstGeom prst="rect">
            <a:avLst/>
          </a:prstGeom>
          <a:noFill/>
        </p:spPr>
        <p:txBody>
          <a:bodyPr wrap="square" rtlCol="0">
            <a:spAutoFit/>
          </a:bodyPr>
          <a:lstStyle/>
          <a:p>
            <a:pPr algn="ctr"/>
            <a:r>
              <a:rPr lang="zh-CN" altLang="en-US" sz="5400">
                <a:latin typeface="思源宋体 CN Light" panose="02020300000000000000" charset="-122"/>
                <a:ea typeface="思源宋体 CN Light" panose="02020300000000000000" charset="-122"/>
                <a:cs typeface="华康魏碑W7(P)" panose="03000700000000000000" charset="-122"/>
                <a:sym typeface="+mn-ea"/>
              </a:rPr>
              <a:t>企业数字化转型的实施路径</a:t>
            </a:r>
            <a:endParaRPr lang="zh-CN" altLang="en-US" sz="5400" b="1" kern="0" dirty="0">
              <a:solidFill>
                <a:schemeClr val="tx1">
                  <a:lumMod val="75000"/>
                  <a:lumOff val="25000"/>
                </a:schemeClr>
              </a:solidFill>
              <a:effectLst>
                <a:outerShdw blurRad="25400" dist="254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3616733" y="2172999"/>
            <a:ext cx="4958698" cy="706755"/>
          </a:xfrm>
          <a:prstGeom prst="rect">
            <a:avLst/>
          </a:prstGeom>
          <a:noFill/>
        </p:spPr>
        <p:txBody>
          <a:bodyPr wrap="square" rtlCol="0">
            <a:spAutoFit/>
          </a:bodyPr>
          <a:lstStyle/>
          <a:p>
            <a:pPr algn="ctr"/>
            <a:r>
              <a:rPr lang="en-US" altLang="zh-CN" sz="4000" dirty="0" smtClean="0">
                <a:gradFill>
                  <a:gsLst>
                    <a:gs pos="100000">
                      <a:srgbClr val="2174DA"/>
                    </a:gs>
                    <a:gs pos="49000">
                      <a:srgbClr val="9CE5F4"/>
                    </a:gs>
                    <a:gs pos="2000">
                      <a:srgbClr val="8CCAF2"/>
                    </a:gs>
                  </a:gsLst>
                  <a:lin ang="2700000" scaled="0"/>
                </a:gra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 </a:t>
            </a:r>
            <a:r>
              <a:rPr lang="en-US" altLang="zh-CN" sz="4000" dirty="0" smtClean="0">
                <a:solidFill>
                  <a:schemeClr val="tx1"/>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PART 04</a:t>
            </a:r>
          </a:p>
        </p:txBody>
      </p:sp>
      <p:cxnSp>
        <p:nvCxnSpPr>
          <p:cNvPr id="20" name="直接连接符 19"/>
          <p:cNvCxnSpPr/>
          <p:nvPr/>
        </p:nvCxnSpPr>
        <p:spPr>
          <a:xfrm>
            <a:off x="5924672" y="4979288"/>
            <a:ext cx="342821" cy="0"/>
          </a:xfrm>
          <a:prstGeom prst="line">
            <a:avLst/>
          </a:prstGeom>
          <a:ln w="76200">
            <a:gradFill>
              <a:gsLst>
                <a:gs pos="0">
                  <a:srgbClr val="9CE5F4"/>
                </a:gs>
                <a:gs pos="100000">
                  <a:srgbClr val="2174DA"/>
                </a:gs>
              </a:gsLst>
              <a:lin ang="5400000" scaled="1"/>
            </a:gradFill>
          </a:ln>
          <a:effectLst>
            <a:outerShdw blurRad="101600" dist="38100" dir="2700000" algn="tl"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17054521">
            <a:off x="9245728" y="1151593"/>
            <a:ext cx="518479" cy="518479"/>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7054521">
            <a:off x="3365120" y="6154289"/>
            <a:ext cx="329363" cy="329363"/>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7054521">
            <a:off x="2353027" y="3478309"/>
            <a:ext cx="187927" cy="187927"/>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19" grpId="0" bldLvl="0" animBg="1"/>
      <p:bldP spid="2" grpId="0"/>
      <p:bldP spid="15" grpId="0"/>
      <p:bldP spid="23" grpId="0" bldLvl="0" animBg="1"/>
      <p:bldP spid="24" grpId="0" bldLvl="0" animBg="1"/>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矩形 3"/>
          <p:cNvSpPr/>
          <p:nvPr>
            <p:custDataLst>
              <p:tags r:id="rId1"/>
            </p:custDataLst>
          </p:nvPr>
        </p:nvSpPr>
        <p:spPr>
          <a:xfrm>
            <a:off x="958892" y="478201"/>
            <a:ext cx="3230880" cy="398780"/>
          </a:xfrm>
          <a:prstGeom prst="rect">
            <a:avLst/>
          </a:prstGeom>
        </p:spPr>
        <p:txBody>
          <a:bodyPr wrap="none">
            <a:spAutoFit/>
          </a:bodyPr>
          <a:lstStyle/>
          <a:p>
            <a:r>
              <a:rPr lang="zh-CN" altLang="en-US" sz="2000" dirty="0">
                <a:latin typeface="思源宋体 CN Light" panose="02020300000000000000" charset="-122"/>
                <a:ea typeface="思源宋体 CN Light" panose="02020300000000000000" charset="-122"/>
              </a:rPr>
              <a:t>企业数字化转型的实施路径</a:t>
            </a:r>
          </a:p>
        </p:txBody>
      </p:sp>
      <p:grpSp>
        <p:nvGrpSpPr>
          <p:cNvPr id="7" name="PA-组合 13"/>
          <p:cNvGrpSpPr/>
          <p:nvPr>
            <p:custDataLst>
              <p:tags r:id="rId2"/>
            </p:custDataLst>
          </p:nvPr>
        </p:nvGrpSpPr>
        <p:grpSpPr>
          <a:xfrm>
            <a:off x="2444750" y="3016885"/>
            <a:ext cx="6955155" cy="605790"/>
            <a:chOff x="2995299" y="4669220"/>
            <a:chExt cx="6600823" cy="928624"/>
          </a:xfrm>
        </p:grpSpPr>
        <p:sp>
          <p:nvSpPr>
            <p:cNvPr id="8" name="PA-矩形 14"/>
            <p:cNvSpPr/>
            <p:nvPr>
              <p:custDataLst>
                <p:tags r:id="rId25"/>
              </p:custDataLst>
            </p:nvPr>
          </p:nvSpPr>
          <p:spPr>
            <a:xfrm>
              <a:off x="3093993" y="4861372"/>
              <a:ext cx="6502129" cy="736472"/>
            </a:xfrm>
            <a:prstGeom prst="rect">
              <a:avLst/>
            </a:prstGeom>
            <a:solidFill>
              <a:srgbClr val="D02E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sp>
          <p:nvSpPr>
            <p:cNvPr id="9" name="PA-圆角矩形 15"/>
            <p:cNvSpPr/>
            <p:nvPr>
              <p:custDataLst>
                <p:tags r:id="rId26"/>
              </p:custDataLst>
            </p:nvPr>
          </p:nvSpPr>
          <p:spPr>
            <a:xfrm>
              <a:off x="2995299" y="4669220"/>
              <a:ext cx="6502129" cy="850081"/>
            </a:xfrm>
            <a:prstGeom prst="roundRect">
              <a:avLst/>
            </a:prstGeom>
            <a:solidFill>
              <a:srgbClr val="FDF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grpSp>
      <p:pic>
        <p:nvPicPr>
          <p:cNvPr id="10" name="PA-图片 16" descr="I:\ppt美化\模板\51miz-E1210690-339E43D1.png51miz-E1210690-339E43D1"/>
          <p:cNvPicPr>
            <a:picLocks noChangeAspect="1"/>
          </p:cNvPicPr>
          <p:nvPr>
            <p:custDataLst>
              <p:tags r:id="rId3"/>
            </p:custDataLst>
          </p:nvPr>
        </p:nvPicPr>
        <p:blipFill>
          <a:blip r:embed="rId28"/>
          <a:srcRect/>
          <a:stretch>
            <a:fillRect/>
          </a:stretch>
        </p:blipFill>
        <p:spPr>
          <a:xfrm>
            <a:off x="1283335" y="2760980"/>
            <a:ext cx="1180465" cy="1180465"/>
          </a:xfrm>
          <a:prstGeom prst="rect">
            <a:avLst/>
          </a:prstGeom>
        </p:spPr>
      </p:pic>
      <p:sp>
        <p:nvSpPr>
          <p:cNvPr id="11" name="PA-文本框 17"/>
          <p:cNvSpPr txBox="1"/>
          <p:nvPr>
            <p:custDataLst>
              <p:tags r:id="rId4"/>
            </p:custDataLst>
          </p:nvPr>
        </p:nvSpPr>
        <p:spPr>
          <a:xfrm>
            <a:off x="2696845" y="3082290"/>
            <a:ext cx="7743825" cy="53784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zh-CN" altLang="en-US" sz="2000" kern="100" dirty="0">
                <a:latin typeface="思源宋体 CN Light" panose="02020300000000000000" charset="-122"/>
                <a:ea typeface="思源宋体 CN Light" panose="02020300000000000000" charset="-122"/>
              </a:rPr>
              <a:t>成立“智慧管理研究中心”，作为企业转型升级的大脑。</a:t>
            </a:r>
          </a:p>
        </p:txBody>
      </p:sp>
      <p:grpSp>
        <p:nvGrpSpPr>
          <p:cNvPr id="12" name="PA-组合 13"/>
          <p:cNvGrpSpPr/>
          <p:nvPr>
            <p:custDataLst>
              <p:tags r:id="rId5"/>
            </p:custDataLst>
          </p:nvPr>
        </p:nvGrpSpPr>
        <p:grpSpPr>
          <a:xfrm>
            <a:off x="2444750" y="3831590"/>
            <a:ext cx="6955155" cy="648335"/>
            <a:chOff x="2995299" y="4669220"/>
            <a:chExt cx="6600823" cy="928624"/>
          </a:xfrm>
        </p:grpSpPr>
        <p:sp>
          <p:nvSpPr>
            <p:cNvPr id="13" name="PA-矩形 14"/>
            <p:cNvSpPr/>
            <p:nvPr>
              <p:custDataLst>
                <p:tags r:id="rId23"/>
              </p:custDataLst>
            </p:nvPr>
          </p:nvSpPr>
          <p:spPr>
            <a:xfrm>
              <a:off x="3093993" y="4861372"/>
              <a:ext cx="6502129" cy="736472"/>
            </a:xfrm>
            <a:prstGeom prst="rect">
              <a:avLst/>
            </a:prstGeom>
            <a:solidFill>
              <a:srgbClr val="D02E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sp>
          <p:nvSpPr>
            <p:cNvPr id="15" name="PA-圆角矩形 15"/>
            <p:cNvSpPr/>
            <p:nvPr>
              <p:custDataLst>
                <p:tags r:id="rId24"/>
              </p:custDataLst>
            </p:nvPr>
          </p:nvSpPr>
          <p:spPr>
            <a:xfrm>
              <a:off x="2995299" y="4669220"/>
              <a:ext cx="6502129" cy="850081"/>
            </a:xfrm>
            <a:prstGeom prst="roundRect">
              <a:avLst/>
            </a:prstGeom>
            <a:solidFill>
              <a:srgbClr val="FDF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grpSp>
      <p:sp>
        <p:nvSpPr>
          <p:cNvPr id="20" name="PA-文本框 17"/>
          <p:cNvSpPr txBox="1"/>
          <p:nvPr>
            <p:custDataLst>
              <p:tags r:id="rId6"/>
            </p:custDataLst>
          </p:nvPr>
        </p:nvSpPr>
        <p:spPr>
          <a:xfrm>
            <a:off x="2696845" y="3912870"/>
            <a:ext cx="7743825" cy="53784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zh-CN" altLang="en-US" sz="2000" kern="100" dirty="0">
                <a:latin typeface="思源宋体 CN Light" panose="02020300000000000000" charset="-122"/>
                <a:ea typeface="思源宋体 CN Light" panose="02020300000000000000" charset="-122"/>
              </a:rPr>
              <a:t>与大集成服务商合作，拓展延伸业务范围。</a:t>
            </a:r>
          </a:p>
        </p:txBody>
      </p:sp>
      <p:grpSp>
        <p:nvGrpSpPr>
          <p:cNvPr id="21" name="PA-组合 13"/>
          <p:cNvGrpSpPr/>
          <p:nvPr>
            <p:custDataLst>
              <p:tags r:id="rId7"/>
            </p:custDataLst>
          </p:nvPr>
        </p:nvGrpSpPr>
        <p:grpSpPr>
          <a:xfrm>
            <a:off x="2444750" y="4650740"/>
            <a:ext cx="6955155" cy="681355"/>
            <a:chOff x="2995299" y="4669220"/>
            <a:chExt cx="6600823" cy="928624"/>
          </a:xfrm>
        </p:grpSpPr>
        <p:sp>
          <p:nvSpPr>
            <p:cNvPr id="22" name="PA-矩形 14"/>
            <p:cNvSpPr/>
            <p:nvPr>
              <p:custDataLst>
                <p:tags r:id="rId21"/>
              </p:custDataLst>
            </p:nvPr>
          </p:nvSpPr>
          <p:spPr>
            <a:xfrm>
              <a:off x="3093993" y="4861372"/>
              <a:ext cx="6502129" cy="736472"/>
            </a:xfrm>
            <a:prstGeom prst="rect">
              <a:avLst/>
            </a:prstGeom>
            <a:solidFill>
              <a:srgbClr val="D02E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sp>
          <p:nvSpPr>
            <p:cNvPr id="23" name="PA-圆角矩形 15"/>
            <p:cNvSpPr/>
            <p:nvPr>
              <p:custDataLst>
                <p:tags r:id="rId22"/>
              </p:custDataLst>
            </p:nvPr>
          </p:nvSpPr>
          <p:spPr>
            <a:xfrm>
              <a:off x="2995299" y="4669220"/>
              <a:ext cx="6502129" cy="850081"/>
            </a:xfrm>
            <a:prstGeom prst="roundRect">
              <a:avLst/>
            </a:prstGeom>
            <a:solidFill>
              <a:srgbClr val="FDF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grpSp>
      <p:sp>
        <p:nvSpPr>
          <p:cNvPr id="25" name="PA-文本框 17"/>
          <p:cNvSpPr txBox="1"/>
          <p:nvPr>
            <p:custDataLst>
              <p:tags r:id="rId8"/>
            </p:custDataLst>
          </p:nvPr>
        </p:nvSpPr>
        <p:spPr>
          <a:xfrm>
            <a:off x="2696845" y="4740910"/>
            <a:ext cx="7743825" cy="53784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zh-CN" altLang="en-US" sz="2000" kern="100" dirty="0">
                <a:latin typeface="思源宋体 CN Light" panose="02020300000000000000" charset="-122"/>
                <a:ea typeface="思源宋体 CN Light" panose="02020300000000000000" charset="-122"/>
              </a:rPr>
              <a:t>与行业协会和中介机构合作，开展市场化运营服务。</a:t>
            </a:r>
          </a:p>
        </p:txBody>
      </p:sp>
      <p:grpSp>
        <p:nvGrpSpPr>
          <p:cNvPr id="26" name="PA-组合 13"/>
          <p:cNvGrpSpPr/>
          <p:nvPr>
            <p:custDataLst>
              <p:tags r:id="rId9"/>
            </p:custDataLst>
          </p:nvPr>
        </p:nvGrpSpPr>
        <p:grpSpPr>
          <a:xfrm>
            <a:off x="2444750" y="5529580"/>
            <a:ext cx="6955155" cy="668655"/>
            <a:chOff x="2995299" y="4669220"/>
            <a:chExt cx="6600823" cy="928624"/>
          </a:xfrm>
        </p:grpSpPr>
        <p:sp>
          <p:nvSpPr>
            <p:cNvPr id="27" name="PA-矩形 14"/>
            <p:cNvSpPr/>
            <p:nvPr>
              <p:custDataLst>
                <p:tags r:id="rId19"/>
              </p:custDataLst>
            </p:nvPr>
          </p:nvSpPr>
          <p:spPr>
            <a:xfrm>
              <a:off x="3093993" y="4861372"/>
              <a:ext cx="6502129" cy="736472"/>
            </a:xfrm>
            <a:prstGeom prst="rect">
              <a:avLst/>
            </a:prstGeom>
            <a:solidFill>
              <a:srgbClr val="D02E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sp>
          <p:nvSpPr>
            <p:cNvPr id="28" name="PA-圆角矩形 15"/>
            <p:cNvSpPr/>
            <p:nvPr>
              <p:custDataLst>
                <p:tags r:id="rId20"/>
              </p:custDataLst>
            </p:nvPr>
          </p:nvSpPr>
          <p:spPr>
            <a:xfrm>
              <a:off x="2995299" y="4669220"/>
              <a:ext cx="6502129" cy="850081"/>
            </a:xfrm>
            <a:prstGeom prst="roundRect">
              <a:avLst/>
            </a:prstGeom>
            <a:solidFill>
              <a:srgbClr val="FDF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endParaRPr>
            </a:p>
          </p:txBody>
        </p:sp>
      </p:grpSp>
      <p:sp>
        <p:nvSpPr>
          <p:cNvPr id="30" name="PA-文本框 17"/>
          <p:cNvSpPr txBox="1"/>
          <p:nvPr>
            <p:custDataLst>
              <p:tags r:id="rId10"/>
            </p:custDataLst>
          </p:nvPr>
        </p:nvSpPr>
        <p:spPr>
          <a:xfrm>
            <a:off x="2696845" y="5576570"/>
            <a:ext cx="7743825" cy="53784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zh-CN" altLang="en-US" sz="2000" kern="100" dirty="0">
                <a:latin typeface="思源宋体 CN Light" panose="02020300000000000000" charset="-122"/>
                <a:ea typeface="思源宋体 CN Light" panose="02020300000000000000" charset="-122"/>
                <a:sym typeface="+mn-ea"/>
              </a:rPr>
              <a:t>立足于行业和部门需求，提供高端咨询服务。</a:t>
            </a:r>
          </a:p>
        </p:txBody>
      </p:sp>
      <p:sp>
        <p:nvSpPr>
          <p:cNvPr id="35" name="PA-矩形 83"/>
          <p:cNvSpPr>
            <a:spLocks noChangeArrowheads="1"/>
          </p:cNvSpPr>
          <p:nvPr>
            <p:custDataLst>
              <p:tags r:id="rId11"/>
            </p:custDataLst>
          </p:nvPr>
        </p:nvSpPr>
        <p:spPr bwMode="auto">
          <a:xfrm>
            <a:off x="1591945" y="888365"/>
            <a:ext cx="9116060" cy="1963420"/>
          </a:xfrm>
          <a:prstGeom prst="roundRect">
            <a:avLst>
              <a:gd name="adj" fmla="val 5783"/>
            </a:avLst>
          </a:prstGeom>
          <a:gradFill>
            <a:gsLst>
              <a:gs pos="0">
                <a:srgbClr val="FBE4D5">
                  <a:alpha val="0"/>
                </a:srgbClr>
              </a:gs>
              <a:gs pos="100000">
                <a:srgbClr val="FBE4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ts val="0"/>
              </a:spcBef>
              <a:buNone/>
            </a:pPr>
            <a:endParaRPr lang="zh-CN" altLang="en-US" sz="1200" dirty="0">
              <a:solidFill>
                <a:srgbClr val="FFFDFB"/>
              </a:solidFill>
              <a:latin typeface="微软雅黑" panose="020B0503020204020204" charset="-122"/>
              <a:sym typeface="微软雅黑" panose="020B0503020204020204" charset="-122"/>
            </a:endParaRPr>
          </a:p>
        </p:txBody>
      </p:sp>
      <p:pic>
        <p:nvPicPr>
          <p:cNvPr id="36" name="PA-图片 16" descr="I:\ppt美化\模板\51miz-E1210690-339E43D1.png51miz-E1210690-339E43D1"/>
          <p:cNvPicPr>
            <a:picLocks noChangeAspect="1"/>
          </p:cNvPicPr>
          <p:nvPr>
            <p:custDataLst>
              <p:tags r:id="rId12"/>
            </p:custDataLst>
          </p:nvPr>
        </p:nvPicPr>
        <p:blipFill>
          <a:blip r:embed="rId28"/>
          <a:srcRect/>
          <a:stretch>
            <a:fillRect/>
          </a:stretch>
        </p:blipFill>
        <p:spPr>
          <a:xfrm>
            <a:off x="1283335" y="3608070"/>
            <a:ext cx="1180465" cy="1180465"/>
          </a:xfrm>
          <a:prstGeom prst="rect">
            <a:avLst/>
          </a:prstGeom>
        </p:spPr>
      </p:pic>
      <p:pic>
        <p:nvPicPr>
          <p:cNvPr id="37" name="PA-图片 16" descr="I:\ppt美化\模板\51miz-E1210690-339E43D1.png51miz-E1210690-339E43D1"/>
          <p:cNvPicPr>
            <a:picLocks noChangeAspect="1"/>
          </p:cNvPicPr>
          <p:nvPr>
            <p:custDataLst>
              <p:tags r:id="rId13"/>
            </p:custDataLst>
          </p:nvPr>
        </p:nvPicPr>
        <p:blipFill>
          <a:blip r:embed="rId28"/>
          <a:srcRect/>
          <a:stretch>
            <a:fillRect/>
          </a:stretch>
        </p:blipFill>
        <p:spPr>
          <a:xfrm>
            <a:off x="1283335" y="4451350"/>
            <a:ext cx="1180465" cy="1180465"/>
          </a:xfrm>
          <a:prstGeom prst="rect">
            <a:avLst/>
          </a:prstGeom>
        </p:spPr>
      </p:pic>
      <p:pic>
        <p:nvPicPr>
          <p:cNvPr id="38" name="PA-图片 16" descr="I:\ppt美化\模板\51miz-E1210690-339E43D1.png51miz-E1210690-339E43D1"/>
          <p:cNvPicPr>
            <a:picLocks noChangeAspect="1"/>
          </p:cNvPicPr>
          <p:nvPr>
            <p:custDataLst>
              <p:tags r:id="rId14"/>
            </p:custDataLst>
          </p:nvPr>
        </p:nvPicPr>
        <p:blipFill>
          <a:blip r:embed="rId28"/>
          <a:srcRect/>
          <a:stretch>
            <a:fillRect/>
          </a:stretch>
        </p:blipFill>
        <p:spPr>
          <a:xfrm>
            <a:off x="1283335" y="5342890"/>
            <a:ext cx="1180465" cy="1180465"/>
          </a:xfrm>
          <a:prstGeom prst="rect">
            <a:avLst/>
          </a:prstGeom>
        </p:spPr>
      </p:pic>
      <p:sp>
        <p:nvSpPr>
          <p:cNvPr id="39" name="PA-文本框 17"/>
          <p:cNvSpPr txBox="1"/>
          <p:nvPr>
            <p:custDataLst>
              <p:tags r:id="rId15"/>
            </p:custDataLst>
          </p:nvPr>
        </p:nvSpPr>
        <p:spPr>
          <a:xfrm>
            <a:off x="1790700" y="880745"/>
            <a:ext cx="8917305" cy="644525"/>
          </a:xfrm>
          <a:prstGeom prst="rect">
            <a:avLst/>
          </a:prstGeom>
        </p:spPr>
        <p:txBody>
          <a:bodyPr>
            <a:noAutofit/>
          </a:bodyPr>
          <a:lstStyle>
            <a:defPPr>
              <a:defRPr lang="zh-CN"/>
            </a:defPPr>
            <a:lvl1pPr marR="0" algn="just">
              <a:lnSpc>
                <a:spcPct val="100000"/>
              </a:lnSpc>
              <a:spcBef>
                <a:spcPct val="0"/>
              </a:spcBef>
              <a:buNone/>
              <a:defRPr b="0" i="0" u="none" strike="noStrike" kern="1800" baseline="0">
                <a:ln w="3175">
                  <a:noFill/>
                </a:ln>
                <a:solidFill>
                  <a:schemeClr val="bg2">
                    <a:lumMod val="25000"/>
                  </a:schemeClr>
                </a:solidFill>
                <a:effectLst/>
                <a:latin typeface="字魂58号-创中黑" panose="00000500000000000000" pitchFamily="2" charset="-122"/>
                <a:ea typeface="字魂58号-创中黑" panose="00000500000000000000" pitchFamily="2" charset="-122"/>
                <a:cs typeface="+mj-cs"/>
              </a:defRPr>
            </a:lvl1pPr>
          </a:lstStyle>
          <a:p>
            <a:pPr>
              <a:lnSpc>
                <a:spcPct val="120000"/>
              </a:lnSpc>
            </a:pPr>
            <a:r>
              <a:rPr lang="en-US" altLang="zh-CN" kern="100" dirty="0">
                <a:latin typeface="思源宋体 CN Light" panose="02020300000000000000" charset="-122"/>
                <a:ea typeface="思源宋体 CN Light" panose="02020300000000000000" charset="-122"/>
              </a:rPr>
              <a:t>    </a:t>
            </a:r>
            <a:r>
              <a:rPr lang="en-US" altLang="zh-CN" kern="100" dirty="0" smtClean="0">
                <a:latin typeface="思源宋体 CN Light" panose="02020300000000000000" charset="-122"/>
                <a:ea typeface="思源宋体 CN Light" panose="02020300000000000000" charset="-122"/>
              </a:rPr>
              <a:t>     </a:t>
            </a:r>
            <a:r>
              <a:rPr lang="zh-CN" altLang="en-US" sz="2000" kern="100" dirty="0" smtClean="0">
                <a:latin typeface="思源宋体 CN Light" panose="02020300000000000000" charset="-122"/>
                <a:ea typeface="思源宋体 CN Light" panose="02020300000000000000" charset="-122"/>
              </a:rPr>
              <a:t>企业</a:t>
            </a:r>
            <a:r>
              <a:rPr lang="zh-CN" altLang="en-US" sz="2000" kern="100" dirty="0">
                <a:latin typeface="思源宋体 CN Light" panose="02020300000000000000" charset="-122"/>
                <a:ea typeface="思源宋体 CN Light" panose="02020300000000000000" charset="-122"/>
              </a:rPr>
              <a:t>数字化转型是一场深刻而系统的变革，是技术革命、认知革命、思想方式与经营模式的革命，是涉及企业战略、组织、运营、人才的一场系统变革与创新。建筑业内具体的实施路径选择是，借助政府部门开发的“互联网+”环境下的工程总承包项目各参与方协同工作平台，打通建造全生命周期和全产业链，开拓“平台+服务”的工程建设新模式。</a:t>
            </a:r>
          </a:p>
        </p:txBody>
      </p:sp>
      <p:grpSp>
        <p:nvGrpSpPr>
          <p:cNvPr id="18" name="PA-组合 1"/>
          <p:cNvGrpSpPr/>
          <p:nvPr>
            <p:custDataLst>
              <p:tags r:id="rId16"/>
            </p:custDataLst>
          </p:nvPr>
        </p:nvGrpSpPr>
        <p:grpSpPr>
          <a:xfrm>
            <a:off x="611505" y="514985"/>
            <a:ext cx="346710" cy="325120"/>
            <a:chOff x="7793" y="2228"/>
            <a:chExt cx="546" cy="512"/>
          </a:xfrm>
        </p:grpSpPr>
        <p:sp>
          <p:nvSpPr>
            <p:cNvPr id="19" name="PA-椭圆 5"/>
            <p:cNvSpPr/>
            <p:nvPr>
              <p:custDataLst>
                <p:tags r:id="rId17"/>
              </p:custDataLst>
            </p:nvPr>
          </p:nvSpPr>
          <p:spPr>
            <a:xfrm>
              <a:off x="7793" y="2228"/>
              <a:ext cx="547" cy="512"/>
            </a:xfrm>
            <a:prstGeom prst="ellipse">
              <a:avLst/>
            </a:prstGeom>
            <a:noFill/>
            <a:ln>
              <a:solidFill>
                <a:srgbClr val="DF01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椭圆 10"/>
            <p:cNvSpPr/>
            <p:nvPr>
              <p:custDataLst>
                <p:tags r:id="rId18"/>
              </p:custDataLst>
            </p:nvPr>
          </p:nvSpPr>
          <p:spPr>
            <a:xfrm>
              <a:off x="7913" y="2332"/>
              <a:ext cx="307" cy="288"/>
            </a:xfrm>
            <a:prstGeom prst="ellipse">
              <a:avLst/>
            </a:prstGeom>
            <a:solidFill>
              <a:srgbClr val="D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文本框 13"/>
          <p:cNvSpPr txBox="1"/>
          <p:nvPr>
            <p:custDataLst>
              <p:tags r:id="rId1"/>
            </p:custDataLst>
          </p:nvPr>
        </p:nvSpPr>
        <p:spPr>
          <a:xfrm>
            <a:off x="1467822" y="2489217"/>
            <a:ext cx="9330016" cy="1198880"/>
          </a:xfrm>
          <a:prstGeom prst="rect">
            <a:avLst/>
          </a:prstGeom>
          <a:noFill/>
        </p:spPr>
        <p:txBody>
          <a:bodyPr wrap="square" rtlCol="0">
            <a:spAutoFit/>
          </a:bodyPr>
          <a:lstStyle/>
          <a:p>
            <a:pPr algn="ctr"/>
            <a:r>
              <a:rPr lang="zh-CN" altLang="en-US" sz="7200" dirty="0">
                <a:solidFill>
                  <a:schemeClr val="tx1"/>
                </a:solidFill>
                <a:effectLst>
                  <a:innerShdw blurRad="63500">
                    <a:prstClr val="black">
                      <a:alpha val="50000"/>
                    </a:prstClr>
                  </a:innerShdw>
                </a:effectLst>
                <a:latin typeface="思源宋体 CN Light" panose="02020300000000000000" charset="-122"/>
                <a:ea typeface="思源宋体 CN Light" panose="02020300000000000000" charset="-122"/>
              </a:rPr>
              <a:t>谢谢！</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文本框 12"/>
          <p:cNvSpPr txBox="1"/>
          <p:nvPr>
            <p:custDataLst>
              <p:tags r:id="rId1"/>
            </p:custDataLst>
          </p:nvPr>
        </p:nvSpPr>
        <p:spPr>
          <a:xfrm>
            <a:off x="5115560" y="497840"/>
            <a:ext cx="1962150" cy="862330"/>
          </a:xfrm>
          <a:prstGeom prst="rect">
            <a:avLst/>
          </a:prstGeom>
        </p:spPr>
        <p:txBody>
          <a:bodyPr vert="horz" lIns="91440" tIns="45720" rIns="91440" bIns="45720" rtlCol="0" anchor="ctr">
            <a:noAutofit/>
          </a:bodyPr>
          <a:lstStyle>
            <a:defPPr>
              <a:defRPr lang="zh-CN"/>
            </a:defPPr>
            <a:lvl1pPr algn="ctr">
              <a:lnSpc>
                <a:spcPct val="90000"/>
              </a:lnSpc>
              <a:spcBef>
                <a:spcPct val="0"/>
              </a:spcBef>
              <a:buNone/>
              <a:defRPr sz="5400" b="1" i="1" kern="1800">
                <a:ln>
                  <a:solidFill>
                    <a:schemeClr val="bg1"/>
                  </a:solidFill>
                </a:ln>
                <a:gradFill>
                  <a:gsLst>
                    <a:gs pos="100000">
                      <a:srgbClr val="A02C32"/>
                    </a:gs>
                    <a:gs pos="33000">
                      <a:srgbClr val="D02E22"/>
                    </a:gs>
                  </a:gsLst>
                  <a:lin ang="5400000" scaled="1"/>
                </a:gradFill>
                <a:effectLst>
                  <a:outerShdw dist="63500" dir="2700000" algn="tl" rotWithShape="0">
                    <a:srgbClr val="A02C32">
                      <a:alpha val="40000"/>
                    </a:srgbClr>
                  </a:outerShdw>
                </a:effectLst>
                <a:latin typeface="字魂35号-经典雅黑" panose="02000000000000000000" pitchFamily="2" charset="-122"/>
                <a:ea typeface="字魂35号-经典雅黑" panose="02000000000000000000" pitchFamily="2" charset="-122"/>
                <a:cs typeface="+mj-cs"/>
              </a:defRPr>
            </a:lvl1pPr>
          </a:lstStyle>
          <a:p>
            <a:pPr algn="ctr"/>
            <a:r>
              <a:rPr lang="zh-CN" altLang="en-US" sz="4800" b="0" i="0" dirty="0">
                <a:ln>
                  <a:noFill/>
                </a:ln>
                <a:solidFill>
                  <a:schemeClr val="tx1"/>
                </a:solidFill>
                <a:effectLst/>
                <a:latin typeface="思源宋体 CN Light" panose="02020300000000000000" charset="-122"/>
                <a:ea typeface="思源宋体 CN Light" panose="02020300000000000000" charset="-122"/>
              </a:rPr>
              <a:t>前言</a:t>
            </a:r>
          </a:p>
        </p:txBody>
      </p:sp>
      <p:sp>
        <p:nvSpPr>
          <p:cNvPr id="69" name="PA-文本框 68"/>
          <p:cNvSpPr txBox="1"/>
          <p:nvPr>
            <p:custDataLst>
              <p:tags r:id="rId2"/>
            </p:custDataLst>
          </p:nvPr>
        </p:nvSpPr>
        <p:spPr>
          <a:xfrm>
            <a:off x="889635" y="1492250"/>
            <a:ext cx="10434320" cy="4407535"/>
          </a:xfrm>
          <a:prstGeom prst="rect">
            <a:avLst/>
          </a:prstGeom>
          <a:noFill/>
        </p:spPr>
        <p:txBody>
          <a:bodyPr wrap="square" rtlCol="0">
            <a:spAutoFit/>
          </a:bodyPr>
          <a:lstStyle>
            <a:defPPr>
              <a:defRPr lang="zh-CN"/>
            </a:defPPr>
            <a:lvl1pPr>
              <a:lnSpc>
                <a:spcPct val="120000"/>
              </a:lnSpc>
              <a:defRPr sz="1400" kern="100">
                <a:latin typeface="字魂35号-经典雅黑" panose="02000000000000000000" pitchFamily="2" charset="-122"/>
                <a:ea typeface="字魂35号-经典雅黑" panose="02000000000000000000" pitchFamily="2" charset="-122"/>
              </a:defRPr>
            </a:lvl1pPr>
            <a:lvl2pPr>
              <a:defRPr/>
            </a:lvl2pPr>
            <a:lvl3pPr>
              <a:defRPr/>
            </a:lvl3pPr>
            <a:lvl4pPr>
              <a:defRPr/>
            </a:lvl4pPr>
            <a:lvl5pPr>
              <a:defRPr/>
            </a:lvl5pPr>
            <a:lvl6pPr>
              <a:defRPr/>
            </a:lvl6pPr>
            <a:lvl7pPr>
              <a:defRPr/>
            </a:lvl7pPr>
            <a:lvl8pPr>
              <a:defRPr/>
            </a:lvl8pPr>
            <a:lvl9pPr>
              <a:defRPr/>
            </a:lvl9pPr>
          </a:lstStyle>
          <a:p>
            <a:pPr algn="just">
              <a:lnSpc>
                <a:spcPct val="130000"/>
              </a:lnSpc>
            </a:pPr>
            <a:r>
              <a:rPr lang="en-US" sz="2400" dirty="0">
                <a:latin typeface="思源宋体 CN Light" panose="02020300000000000000" charset="-122"/>
                <a:ea typeface="思源宋体 CN Light" panose="02020300000000000000" charset="-122"/>
              </a:rPr>
              <a:t>    </a:t>
            </a:r>
            <a:r>
              <a:rPr lang="en-US" sz="2400" dirty="0" smtClean="0">
                <a:latin typeface="思源宋体 CN Light" panose="02020300000000000000" charset="-122"/>
                <a:ea typeface="思源宋体 CN Light" panose="02020300000000000000" charset="-122"/>
              </a:rPr>
              <a:t>    </a:t>
            </a:r>
            <a:r>
              <a:rPr sz="2400" dirty="0" smtClean="0">
                <a:latin typeface="思源宋体 CN Light" panose="02020300000000000000" charset="-122"/>
                <a:ea typeface="思源宋体 CN Light" panose="02020300000000000000" charset="-122"/>
              </a:rPr>
              <a:t>党的二十大报告指出</a:t>
            </a:r>
            <a:r>
              <a:rPr sz="2400" dirty="0">
                <a:latin typeface="思源宋体 CN Light" panose="02020300000000000000" charset="-122"/>
                <a:ea typeface="思源宋体 CN Light" panose="02020300000000000000" charset="-122"/>
              </a:rPr>
              <a:t>：</a:t>
            </a:r>
            <a:r>
              <a:rPr sz="2400" b="1" dirty="0">
                <a:solidFill>
                  <a:srgbClr val="FF0000"/>
                </a:solidFill>
                <a:latin typeface="思源宋体 CN Light" panose="02020300000000000000" charset="-122"/>
                <a:ea typeface="思源宋体 CN Light" panose="02020300000000000000" charset="-122"/>
              </a:rPr>
              <a:t>教育、科技、人才是全面建设社会主义现代化国家的基础性、战略性支撑。</a:t>
            </a:r>
            <a:r>
              <a:rPr sz="2400" dirty="0">
                <a:latin typeface="思源宋体 CN Light" panose="02020300000000000000" charset="-122"/>
                <a:ea typeface="思源宋体 CN Light" panose="02020300000000000000" charset="-122"/>
              </a:rPr>
              <a:t>必须坚持科技是第一生产力、人才是第一资源、创新是第一动力，深入实施科教兴国战略、人才强国战略、创新驱动发展战略，开辟发展新领域新赛道，不断塑造发展新动能新优势。当今时代，产业竞争、科技竞争、金融竞争形势错综复杂，数字化变革、人工智能将全面影响经济社会各个领域。</a:t>
            </a:r>
          </a:p>
          <a:p>
            <a:pPr algn="just">
              <a:lnSpc>
                <a:spcPct val="130000"/>
              </a:lnSpc>
            </a:pPr>
            <a:r>
              <a:rPr lang="en-US" sz="2400" dirty="0">
                <a:latin typeface="思源宋体 CN Light" panose="02020300000000000000" charset="-122"/>
                <a:ea typeface="思源宋体 CN Light" panose="02020300000000000000" charset="-122"/>
              </a:rPr>
              <a:t>    </a:t>
            </a:r>
            <a:r>
              <a:rPr lang="en-US" sz="2400" dirty="0" smtClean="0">
                <a:latin typeface="思源宋体 CN Light" panose="02020300000000000000" charset="-122"/>
                <a:ea typeface="思源宋体 CN Light" panose="02020300000000000000" charset="-122"/>
              </a:rPr>
              <a:t>    </a:t>
            </a:r>
            <a:r>
              <a:rPr sz="2400" dirty="0" err="1" smtClean="0">
                <a:latin typeface="思源宋体 CN Light" panose="02020300000000000000" charset="-122"/>
                <a:ea typeface="思源宋体 CN Light" panose="02020300000000000000" charset="-122"/>
              </a:rPr>
              <a:t>如何把握当前国家和行业数字化转型和高质量发展的重大机遇</a:t>
            </a:r>
            <a:r>
              <a:rPr sz="2400" dirty="0" err="1">
                <a:latin typeface="思源宋体 CN Light" panose="02020300000000000000" charset="-122"/>
                <a:ea typeface="思源宋体 CN Light" panose="02020300000000000000" charset="-122"/>
              </a:rPr>
              <a:t>，推进企业转型升级，再造管理服务流程，培育建设服务新模式</a:t>
            </a:r>
            <a:r>
              <a:rPr lang="zh-CN" sz="2400" dirty="0">
                <a:latin typeface="思源宋体 CN Light" panose="02020300000000000000" charset="-122"/>
                <a:ea typeface="思源宋体 CN Light" panose="02020300000000000000" charset="-122"/>
              </a:rPr>
              <a:t>，</a:t>
            </a:r>
            <a:r>
              <a:rPr sz="2400" dirty="0">
                <a:latin typeface="思源宋体 CN Light" panose="02020300000000000000" charset="-122"/>
                <a:ea typeface="思源宋体 CN Light" panose="02020300000000000000" charset="-122"/>
              </a:rPr>
              <a:t>助力高质量发展，</a:t>
            </a:r>
            <a:r>
              <a:rPr sz="2400" b="1" dirty="0">
                <a:solidFill>
                  <a:srgbClr val="FF0000"/>
                </a:solidFill>
                <a:latin typeface="思源宋体 CN Light" panose="02020300000000000000" charset="-122"/>
                <a:ea typeface="思源宋体 CN Light" panose="02020300000000000000" charset="-122"/>
              </a:rPr>
              <a:t>需要站在未来格局，树立全球视野</a:t>
            </a:r>
            <a:r>
              <a:rPr sz="2400" dirty="0">
                <a:latin typeface="思源宋体 CN Light" panose="02020300000000000000" charset="-122"/>
                <a:ea typeface="思源宋体 CN Light" panose="02020300000000000000"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9"/>
          <p:cNvSpPr txBox="1"/>
          <p:nvPr>
            <p:custDataLst>
              <p:tags r:id="rId1"/>
            </p:custDataLst>
          </p:nvPr>
        </p:nvSpPr>
        <p:spPr>
          <a:xfrm>
            <a:off x="1819275" y="2123440"/>
            <a:ext cx="2617470" cy="1445260"/>
          </a:xfrm>
          <a:prstGeom prst="rect">
            <a:avLst/>
          </a:prstGeom>
          <a:solidFill>
            <a:schemeClr val="bg1"/>
          </a:solidFill>
        </p:spPr>
        <p:txBody>
          <a:bodyPr wrap="square" rtlCol="0">
            <a:spAutoFit/>
          </a:bodyPr>
          <a:lstStyle/>
          <a:p>
            <a:pPr algn="dist"/>
            <a:r>
              <a:rPr lang="zh-CN" altLang="en-US" sz="8800">
                <a:solidFill>
                  <a:schemeClr val="accent1">
                    <a:lumMod val="75000"/>
                  </a:schemeClr>
                </a:solidFill>
                <a:latin typeface="思源宋体 CN Light" panose="02020300000000000000" charset="-122"/>
                <a:ea typeface="思源宋体 CN Light" panose="02020300000000000000" charset="-122"/>
                <a:cs typeface="华康魏碑W7(P)" panose="03000700000000000000" charset="-122"/>
              </a:rPr>
              <a:t>目录</a:t>
            </a:r>
          </a:p>
        </p:txBody>
      </p:sp>
      <p:sp>
        <p:nvSpPr>
          <p:cNvPr id="3" name="PA-文本框 8"/>
          <p:cNvSpPr txBox="1"/>
          <p:nvPr>
            <p:custDataLst>
              <p:tags r:id="rId2"/>
            </p:custDataLst>
          </p:nvPr>
        </p:nvSpPr>
        <p:spPr>
          <a:xfrm>
            <a:off x="5761990" y="3992880"/>
            <a:ext cx="4743450" cy="583565"/>
          </a:xfrm>
          <a:prstGeom prst="rect">
            <a:avLst/>
          </a:prstGeom>
          <a:solidFill>
            <a:schemeClr val="bg1"/>
          </a:solidFill>
        </p:spPr>
        <p:txBody>
          <a:bodyPr wrap="square" rtlCol="0">
            <a:spAutoFit/>
          </a:bodyPr>
          <a:lstStyle/>
          <a:p>
            <a:pPr algn="l"/>
            <a:r>
              <a:rPr lang="zh-CN" altLang="en-US" sz="3200">
                <a:solidFill>
                  <a:schemeClr val="tx1"/>
                </a:solidFill>
                <a:latin typeface="思源宋体 CN Light" panose="02020300000000000000" charset="-122"/>
                <a:ea typeface="思源宋体 CN Light" panose="02020300000000000000" charset="-122"/>
                <a:cs typeface="华康魏碑W7(P)" panose="03000700000000000000" charset="-122"/>
              </a:rPr>
              <a:t>转型实施路径</a:t>
            </a:r>
          </a:p>
        </p:txBody>
      </p:sp>
      <p:sp>
        <p:nvSpPr>
          <p:cNvPr id="4" name="PA-文本框 3"/>
          <p:cNvSpPr txBox="1"/>
          <p:nvPr>
            <p:custDataLst>
              <p:tags r:id="rId3"/>
            </p:custDataLst>
          </p:nvPr>
        </p:nvSpPr>
        <p:spPr>
          <a:xfrm>
            <a:off x="5761990" y="1579245"/>
            <a:ext cx="4743450" cy="583565"/>
          </a:xfrm>
          <a:prstGeom prst="rect">
            <a:avLst/>
          </a:prstGeom>
          <a:solidFill>
            <a:schemeClr val="bg1"/>
          </a:solidFill>
        </p:spPr>
        <p:txBody>
          <a:bodyPr wrap="square" rtlCol="0">
            <a:spAutoFit/>
          </a:bodyPr>
          <a:lstStyle/>
          <a:p>
            <a:pPr algn="l"/>
            <a:r>
              <a:rPr lang="zh-CN" altLang="en-US" sz="3200">
                <a:solidFill>
                  <a:schemeClr val="tx1"/>
                </a:solidFill>
                <a:latin typeface="思源宋体 CN Light" panose="02020300000000000000" charset="-122"/>
                <a:ea typeface="思源宋体 CN Light" panose="02020300000000000000" charset="-122"/>
                <a:cs typeface="华康魏碑W7(P)" panose="03000700000000000000" charset="-122"/>
              </a:rPr>
              <a:t>把握发展趋势</a:t>
            </a:r>
          </a:p>
        </p:txBody>
      </p:sp>
      <p:sp>
        <p:nvSpPr>
          <p:cNvPr id="5" name="PA-文本框 4"/>
          <p:cNvSpPr txBox="1"/>
          <p:nvPr>
            <p:custDataLst>
              <p:tags r:id="rId4"/>
            </p:custDataLst>
          </p:nvPr>
        </p:nvSpPr>
        <p:spPr>
          <a:xfrm>
            <a:off x="5761990" y="2383790"/>
            <a:ext cx="4743450" cy="583565"/>
          </a:xfrm>
          <a:prstGeom prst="rect">
            <a:avLst/>
          </a:prstGeom>
          <a:solidFill>
            <a:schemeClr val="bg1"/>
          </a:solidFill>
        </p:spPr>
        <p:txBody>
          <a:bodyPr wrap="square" rtlCol="0">
            <a:spAutoFit/>
          </a:bodyPr>
          <a:lstStyle/>
          <a:p>
            <a:pPr algn="l"/>
            <a:r>
              <a:rPr lang="zh-CN" altLang="en-US" sz="3200">
                <a:solidFill>
                  <a:schemeClr val="tx1"/>
                </a:solidFill>
                <a:latin typeface="思源宋体 CN Light" panose="02020300000000000000" charset="-122"/>
                <a:ea typeface="思源宋体 CN Light" panose="02020300000000000000" charset="-122"/>
                <a:cs typeface="华康魏碑W7(P)" panose="03000700000000000000" charset="-122"/>
              </a:rPr>
              <a:t>探索发展路径</a:t>
            </a:r>
          </a:p>
        </p:txBody>
      </p:sp>
      <p:sp>
        <p:nvSpPr>
          <p:cNvPr id="17" name="PA-文本框 5"/>
          <p:cNvSpPr txBox="1"/>
          <p:nvPr>
            <p:custDataLst>
              <p:tags r:id="rId5"/>
            </p:custDataLst>
          </p:nvPr>
        </p:nvSpPr>
        <p:spPr>
          <a:xfrm>
            <a:off x="5761990" y="3188335"/>
            <a:ext cx="4743450" cy="583565"/>
          </a:xfrm>
          <a:prstGeom prst="rect">
            <a:avLst/>
          </a:prstGeom>
          <a:solidFill>
            <a:schemeClr val="bg1"/>
          </a:solidFill>
        </p:spPr>
        <p:txBody>
          <a:bodyPr wrap="square" rtlCol="0">
            <a:spAutoFit/>
          </a:bodyPr>
          <a:lstStyle/>
          <a:p>
            <a:pPr algn="l"/>
            <a:r>
              <a:rPr lang="zh-CN" altLang="en-US" sz="3200">
                <a:solidFill>
                  <a:schemeClr val="tx1"/>
                </a:solidFill>
                <a:latin typeface="思源宋体 CN Light" panose="02020300000000000000" charset="-122"/>
                <a:ea typeface="思源宋体 CN Light" panose="02020300000000000000" charset="-122"/>
                <a:cs typeface="华康魏碑W7(P)" panose="03000700000000000000" charset="-122"/>
              </a:rPr>
              <a:t>解决关键问题</a:t>
            </a:r>
          </a:p>
        </p:txBody>
      </p:sp>
      <p:sp>
        <p:nvSpPr>
          <p:cNvPr id="22" name="PA-圆角矩形 6"/>
          <p:cNvSpPr/>
          <p:nvPr>
            <p:custDataLst>
              <p:tags r:id="rId6"/>
            </p:custDataLst>
          </p:nvPr>
        </p:nvSpPr>
        <p:spPr>
          <a:xfrm>
            <a:off x="5205095" y="1615440"/>
            <a:ext cx="387350" cy="387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圆角矩形 7"/>
          <p:cNvSpPr/>
          <p:nvPr>
            <p:custDataLst>
              <p:tags r:id="rId7"/>
            </p:custDataLst>
          </p:nvPr>
        </p:nvSpPr>
        <p:spPr>
          <a:xfrm>
            <a:off x="5205095" y="2419985"/>
            <a:ext cx="387350" cy="387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PA-圆角矩形 10"/>
          <p:cNvSpPr/>
          <p:nvPr>
            <p:custDataLst>
              <p:tags r:id="rId8"/>
            </p:custDataLst>
          </p:nvPr>
        </p:nvSpPr>
        <p:spPr>
          <a:xfrm>
            <a:off x="5205095" y="3224530"/>
            <a:ext cx="387350" cy="387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圆角矩形 11"/>
          <p:cNvSpPr/>
          <p:nvPr>
            <p:custDataLst>
              <p:tags r:id="rId9"/>
            </p:custDataLst>
          </p:nvPr>
        </p:nvSpPr>
        <p:spPr>
          <a:xfrm>
            <a:off x="5205095" y="4029075"/>
            <a:ext cx="387350" cy="387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12"/>
          <p:cNvSpPr txBox="1"/>
          <p:nvPr>
            <p:custDataLst>
              <p:tags r:id="rId10"/>
            </p:custDataLst>
          </p:nvPr>
        </p:nvSpPr>
        <p:spPr>
          <a:xfrm>
            <a:off x="5120640" y="1609725"/>
            <a:ext cx="556260" cy="521970"/>
          </a:xfrm>
          <a:prstGeom prst="rect">
            <a:avLst/>
          </a:prstGeom>
          <a:solidFill>
            <a:schemeClr val="bg1"/>
          </a:solidFill>
        </p:spPr>
        <p:txBody>
          <a:bodyPr wrap="square" rtlCol="0">
            <a:spAutoFit/>
          </a:bodyPr>
          <a:lstStyle/>
          <a:p>
            <a:pPr algn="ctr"/>
            <a:r>
              <a:rPr lang="en-US" altLang="zh-CN" sz="2800">
                <a:solidFill>
                  <a:schemeClr val="accent1">
                    <a:lumMod val="75000"/>
                  </a:schemeClr>
                </a:solidFill>
                <a:latin typeface="华康魏碑W7(P)" panose="03000700000000000000" charset="-122"/>
                <a:ea typeface="华康魏碑W7(P)" panose="03000700000000000000" charset="-122"/>
                <a:cs typeface="华康魏碑W7(P)" panose="03000700000000000000" charset="-122"/>
              </a:rPr>
              <a:t>01</a:t>
            </a:r>
          </a:p>
        </p:txBody>
      </p:sp>
      <p:sp>
        <p:nvSpPr>
          <p:cNvPr id="42" name="PA-文本框 13"/>
          <p:cNvSpPr txBox="1"/>
          <p:nvPr>
            <p:custDataLst>
              <p:tags r:id="rId11"/>
            </p:custDataLst>
          </p:nvPr>
        </p:nvSpPr>
        <p:spPr>
          <a:xfrm>
            <a:off x="5120640" y="2414588"/>
            <a:ext cx="556260" cy="521970"/>
          </a:xfrm>
          <a:prstGeom prst="rect">
            <a:avLst/>
          </a:prstGeom>
          <a:solidFill>
            <a:schemeClr val="bg1"/>
          </a:solidFill>
        </p:spPr>
        <p:txBody>
          <a:bodyPr wrap="square" rtlCol="0">
            <a:spAutoFit/>
          </a:bodyPr>
          <a:lstStyle/>
          <a:p>
            <a:pPr algn="ctr"/>
            <a:r>
              <a:rPr lang="en-US" altLang="zh-CN" sz="2800">
                <a:solidFill>
                  <a:schemeClr val="accent1">
                    <a:lumMod val="75000"/>
                  </a:schemeClr>
                </a:solidFill>
                <a:latin typeface="华康魏碑W7(P)" panose="03000700000000000000" charset="-122"/>
                <a:ea typeface="华康魏碑W7(P)" panose="03000700000000000000" charset="-122"/>
                <a:cs typeface="华康魏碑W7(P)" panose="03000700000000000000" charset="-122"/>
              </a:rPr>
              <a:t>02</a:t>
            </a:r>
          </a:p>
        </p:txBody>
      </p:sp>
      <p:sp>
        <p:nvSpPr>
          <p:cNvPr id="43" name="PA-文本框 14"/>
          <p:cNvSpPr txBox="1"/>
          <p:nvPr>
            <p:custDataLst>
              <p:tags r:id="rId12"/>
            </p:custDataLst>
          </p:nvPr>
        </p:nvSpPr>
        <p:spPr>
          <a:xfrm>
            <a:off x="5120640" y="3219133"/>
            <a:ext cx="556260" cy="521970"/>
          </a:xfrm>
          <a:prstGeom prst="rect">
            <a:avLst/>
          </a:prstGeom>
          <a:solidFill>
            <a:schemeClr val="bg1"/>
          </a:solidFill>
        </p:spPr>
        <p:txBody>
          <a:bodyPr wrap="square" rtlCol="0">
            <a:spAutoFit/>
          </a:bodyPr>
          <a:lstStyle/>
          <a:p>
            <a:pPr algn="ctr"/>
            <a:r>
              <a:rPr lang="en-US" altLang="zh-CN" sz="2800">
                <a:solidFill>
                  <a:schemeClr val="accent1">
                    <a:lumMod val="75000"/>
                  </a:schemeClr>
                </a:solidFill>
                <a:latin typeface="华康魏碑W7(P)" panose="03000700000000000000" charset="-122"/>
                <a:ea typeface="华康魏碑W7(P)" panose="03000700000000000000" charset="-122"/>
                <a:cs typeface="华康魏碑W7(P)" panose="03000700000000000000" charset="-122"/>
              </a:rPr>
              <a:t>03</a:t>
            </a:r>
          </a:p>
        </p:txBody>
      </p:sp>
      <p:sp>
        <p:nvSpPr>
          <p:cNvPr id="44" name="PA-文本框 15"/>
          <p:cNvSpPr txBox="1"/>
          <p:nvPr>
            <p:custDataLst>
              <p:tags r:id="rId13"/>
            </p:custDataLst>
          </p:nvPr>
        </p:nvSpPr>
        <p:spPr>
          <a:xfrm>
            <a:off x="5120640" y="4023678"/>
            <a:ext cx="556260" cy="521970"/>
          </a:xfrm>
          <a:prstGeom prst="rect">
            <a:avLst/>
          </a:prstGeom>
          <a:solidFill>
            <a:schemeClr val="bg1"/>
          </a:solidFill>
        </p:spPr>
        <p:txBody>
          <a:bodyPr wrap="square" rtlCol="0">
            <a:spAutoFit/>
          </a:bodyPr>
          <a:lstStyle/>
          <a:p>
            <a:pPr algn="ctr"/>
            <a:r>
              <a:rPr lang="en-US" altLang="zh-CN" sz="2800">
                <a:solidFill>
                  <a:schemeClr val="accent1">
                    <a:lumMod val="75000"/>
                  </a:schemeClr>
                </a:solidFill>
                <a:latin typeface="华康魏碑W7(P)" panose="03000700000000000000" charset="-122"/>
                <a:ea typeface="华康魏碑W7(P)" panose="03000700000000000000" charset="-122"/>
                <a:cs typeface="华康魏碑W7(P)" panose="03000700000000000000" charset="-122"/>
              </a:rPr>
              <a:t>04</a:t>
            </a:r>
          </a:p>
        </p:txBody>
      </p:sp>
      <p:grpSp>
        <p:nvGrpSpPr>
          <p:cNvPr id="45" name="PA-组合 18"/>
          <p:cNvGrpSpPr/>
          <p:nvPr>
            <p:custDataLst>
              <p:tags r:id="rId14"/>
            </p:custDataLst>
          </p:nvPr>
        </p:nvGrpSpPr>
        <p:grpSpPr>
          <a:xfrm>
            <a:off x="2407920" y="3547110"/>
            <a:ext cx="1440180" cy="35560"/>
            <a:chOff x="3827" y="5586"/>
            <a:chExt cx="2268" cy="56"/>
          </a:xfrm>
          <a:solidFill>
            <a:schemeClr val="bg1"/>
          </a:solidFill>
        </p:grpSpPr>
        <p:sp>
          <p:nvSpPr>
            <p:cNvPr id="46" name="PA-五边形 16"/>
            <p:cNvSpPr/>
            <p:nvPr>
              <p:custDataLst>
                <p:tags r:id="rId15"/>
              </p:custDataLst>
            </p:nvPr>
          </p:nvSpPr>
          <p:spPr>
            <a:xfrm>
              <a:off x="4961" y="5586"/>
              <a:ext cx="1134" cy="5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PA-五边形 17"/>
            <p:cNvSpPr/>
            <p:nvPr>
              <p:custDataLst>
                <p:tags r:id="rId16"/>
              </p:custDataLst>
            </p:nvPr>
          </p:nvSpPr>
          <p:spPr>
            <a:xfrm flipH="1">
              <a:off x="3827" y="5586"/>
              <a:ext cx="1134" cy="5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p:nvPr/>
        </p:nvSpPr>
        <p:spPr>
          <a:xfrm flipV="1">
            <a:off x="-185" y="4871"/>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0"/>
          <p:cNvSpPr/>
          <p:nvPr/>
        </p:nvSpPr>
        <p:spPr>
          <a:xfrm flipH="1">
            <a:off x="6349596" y="4908950"/>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1822893">
            <a:off x="3434710" y="796708"/>
            <a:ext cx="5322744" cy="5322744"/>
          </a:xfrm>
          <a:prstGeom prst="ellipse">
            <a:avLst/>
          </a:prstGeom>
          <a:gradFill>
            <a:gsLst>
              <a:gs pos="50000">
                <a:srgbClr val="9CE5F4">
                  <a:alpha val="34000"/>
                </a:srgbClr>
              </a:gs>
              <a:gs pos="0">
                <a:srgbClr val="8CCAF2">
                  <a:alpha val="0"/>
                </a:srgbClr>
              </a:gs>
              <a:gs pos="100000">
                <a:srgbClr val="2174DA">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6"/>
          <p:cNvSpPr txBox="1"/>
          <p:nvPr/>
        </p:nvSpPr>
        <p:spPr>
          <a:xfrm>
            <a:off x="3329940" y="2939415"/>
            <a:ext cx="5445760" cy="1753235"/>
          </a:xfrm>
          <a:prstGeom prst="rect">
            <a:avLst/>
          </a:prstGeom>
          <a:noFill/>
        </p:spPr>
        <p:txBody>
          <a:bodyPr wrap="square" rtlCol="0">
            <a:spAutoFit/>
          </a:bodyPr>
          <a:lstStyle/>
          <a:p>
            <a:pPr algn="ctr"/>
            <a:r>
              <a:rPr lang="zh-CN" altLang="en-US" sz="5400">
                <a:latin typeface="思源宋体 CN Light" panose="02020300000000000000" charset="-122"/>
                <a:ea typeface="思源宋体 CN Light" panose="02020300000000000000" charset="-122"/>
                <a:cs typeface="华康魏碑W7(P)" panose="03000700000000000000" charset="-122"/>
                <a:sym typeface="+mn-ea"/>
              </a:rPr>
              <a:t>把握行业未来五大发展趋势</a:t>
            </a:r>
            <a:endParaRPr lang="zh-CN" altLang="en-US" sz="5400" b="1" kern="0" dirty="0">
              <a:solidFill>
                <a:schemeClr val="tx1">
                  <a:lumMod val="75000"/>
                  <a:lumOff val="25000"/>
                </a:schemeClr>
              </a:solidFill>
              <a:effectLst>
                <a:outerShdw blurRad="25400" dist="254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3616733" y="2172999"/>
            <a:ext cx="4958698" cy="706755"/>
          </a:xfrm>
          <a:prstGeom prst="rect">
            <a:avLst/>
          </a:prstGeom>
          <a:noFill/>
        </p:spPr>
        <p:txBody>
          <a:bodyPr wrap="square" rtlCol="0">
            <a:spAutoFit/>
          </a:bodyPr>
          <a:lstStyle/>
          <a:p>
            <a:pPr algn="ctr"/>
            <a:r>
              <a:rPr lang="en-US" altLang="zh-CN" sz="4000" dirty="0" smtClean="0">
                <a:gradFill>
                  <a:gsLst>
                    <a:gs pos="100000">
                      <a:srgbClr val="2174DA"/>
                    </a:gs>
                    <a:gs pos="49000">
                      <a:srgbClr val="9CE5F4"/>
                    </a:gs>
                    <a:gs pos="2000">
                      <a:srgbClr val="8CCAF2"/>
                    </a:gs>
                  </a:gsLst>
                  <a:lin ang="2700000" scaled="0"/>
                </a:gra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 </a:t>
            </a:r>
            <a:r>
              <a:rPr lang="en-US" altLang="zh-CN" sz="4000" dirty="0" smtClean="0">
                <a:solidFill>
                  <a:schemeClr val="tx1"/>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PART 01</a:t>
            </a:r>
          </a:p>
        </p:txBody>
      </p:sp>
      <p:cxnSp>
        <p:nvCxnSpPr>
          <p:cNvPr id="20" name="直接连接符 19"/>
          <p:cNvCxnSpPr/>
          <p:nvPr/>
        </p:nvCxnSpPr>
        <p:spPr>
          <a:xfrm>
            <a:off x="5924672" y="4979288"/>
            <a:ext cx="342821" cy="0"/>
          </a:xfrm>
          <a:prstGeom prst="line">
            <a:avLst/>
          </a:prstGeom>
          <a:ln w="76200">
            <a:gradFill>
              <a:gsLst>
                <a:gs pos="0">
                  <a:srgbClr val="9CE5F4"/>
                </a:gs>
                <a:gs pos="100000">
                  <a:srgbClr val="2174DA"/>
                </a:gs>
              </a:gsLst>
              <a:lin ang="5400000" scaled="1"/>
            </a:gradFill>
          </a:ln>
          <a:effectLst>
            <a:outerShdw blurRad="101600" dist="38100" dir="2700000" algn="tl"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17054521">
            <a:off x="9245728" y="1151593"/>
            <a:ext cx="518479" cy="518479"/>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7054521">
            <a:off x="3365120" y="6154289"/>
            <a:ext cx="329363" cy="329363"/>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7054521">
            <a:off x="2353027" y="3478309"/>
            <a:ext cx="187927" cy="187927"/>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19" grpId="0" animBg="1"/>
      <p:bldP spid="2" grpId="0"/>
      <p:bldP spid="15"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611505" y="514985"/>
            <a:ext cx="346710" cy="325120"/>
            <a:chOff x="7793" y="2228"/>
            <a:chExt cx="546" cy="512"/>
          </a:xfrm>
        </p:grpSpPr>
        <p:sp>
          <p:nvSpPr>
            <p:cNvPr id="3" name="PA-椭圆 5"/>
            <p:cNvSpPr/>
            <p:nvPr>
              <p:custDataLst>
                <p:tags r:id="rId24"/>
              </p:custDataLst>
            </p:nvPr>
          </p:nvSpPr>
          <p:spPr>
            <a:xfrm>
              <a:off x="7793" y="2228"/>
              <a:ext cx="547" cy="512"/>
            </a:xfrm>
            <a:prstGeom prst="ellipse">
              <a:avLst/>
            </a:prstGeom>
            <a:noFill/>
            <a:ln>
              <a:solidFill>
                <a:srgbClr val="DF01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椭圆 10"/>
            <p:cNvSpPr/>
            <p:nvPr>
              <p:custDataLst>
                <p:tags r:id="rId25"/>
              </p:custDataLst>
            </p:nvPr>
          </p:nvSpPr>
          <p:spPr>
            <a:xfrm>
              <a:off x="7913" y="2332"/>
              <a:ext cx="307" cy="288"/>
            </a:xfrm>
            <a:prstGeom prst="ellipse">
              <a:avLst/>
            </a:prstGeom>
            <a:solidFill>
              <a:srgbClr val="D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PA-矩形 3"/>
          <p:cNvSpPr/>
          <p:nvPr>
            <p:custDataLst>
              <p:tags r:id="rId2"/>
            </p:custDataLst>
          </p:nvPr>
        </p:nvSpPr>
        <p:spPr>
          <a:xfrm>
            <a:off x="958892" y="478201"/>
            <a:ext cx="3230880" cy="398780"/>
          </a:xfrm>
          <a:prstGeom prst="rect">
            <a:avLst/>
          </a:prstGeom>
        </p:spPr>
        <p:txBody>
          <a:bodyPr wrap="none">
            <a:spAutoFit/>
          </a:bodyPr>
          <a:lstStyle/>
          <a:p>
            <a:pPr algn="l"/>
            <a:r>
              <a:rPr lang="zh-CN" altLang="en-US" sz="2000" dirty="0">
                <a:latin typeface="思源宋体 CN Light" panose="02020300000000000000" charset="-122"/>
                <a:ea typeface="思源宋体 CN Light" panose="02020300000000000000" charset="-122"/>
                <a:sym typeface="+mn-ea"/>
              </a:rPr>
              <a:t>把握行业未来五大发展趋势</a:t>
            </a:r>
            <a:endParaRPr lang="zh-CN" altLang="en-US" sz="2000" dirty="0">
              <a:latin typeface="思源宋体 CN Light" panose="02020300000000000000" charset="-122"/>
              <a:ea typeface="思源宋体 CN Light" panose="02020300000000000000" charset="-122"/>
            </a:endParaRPr>
          </a:p>
        </p:txBody>
      </p:sp>
      <p:sp>
        <p:nvSpPr>
          <p:cNvPr id="30" name="PA-矩形: 圆角 9"/>
          <p:cNvSpPr/>
          <p:nvPr>
            <p:custDataLst>
              <p:tags r:id="rId3"/>
            </p:custDataLst>
          </p:nvPr>
        </p:nvSpPr>
        <p:spPr bwMode="auto">
          <a:xfrm>
            <a:off x="3663315" y="2194560"/>
            <a:ext cx="1769745" cy="420370"/>
          </a:xfrm>
          <a:prstGeom prst="roundRect">
            <a:avLst>
              <a:gd name="adj" fmla="val 4318"/>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gn="ctr"/>
            <a:r>
              <a:rPr lang="zh-CN" altLang="en-US" sz="2000" dirty="0">
                <a:solidFill>
                  <a:schemeClr val="bg1"/>
                </a:solidFill>
                <a:latin typeface="思源宋体 CN Light" panose="02020300000000000000" charset="-122"/>
                <a:ea typeface="思源宋体 CN Light" panose="02020300000000000000" charset="-122"/>
              </a:rPr>
              <a:t>一是业态变化</a:t>
            </a:r>
          </a:p>
        </p:txBody>
      </p:sp>
      <p:sp>
        <p:nvSpPr>
          <p:cNvPr id="31" name="PA-任意多边形 21"/>
          <p:cNvSpPr/>
          <p:nvPr>
            <p:custDataLst>
              <p:tags r:id="rId4"/>
            </p:custDataLst>
          </p:nvPr>
        </p:nvSpPr>
        <p:spPr bwMode="auto">
          <a:xfrm flipH="1">
            <a:off x="2929890" y="2252980"/>
            <a:ext cx="502285" cy="3497580"/>
          </a:xfrm>
          <a:custGeom>
            <a:avLst/>
            <a:gdLst>
              <a:gd name="T0" fmla="*/ 0 w 1642"/>
              <a:gd name="T1" fmla="*/ 95 h 6991"/>
              <a:gd name="T2" fmla="*/ 0 w 1642"/>
              <a:gd name="T3" fmla="*/ 0 h 6991"/>
              <a:gd name="T4" fmla="*/ 328 w 1642"/>
              <a:gd name="T5" fmla="*/ 83 h 6991"/>
              <a:gd name="T6" fmla="*/ 602 w 1642"/>
              <a:gd name="T7" fmla="*/ 212 h 6991"/>
              <a:gd name="T8" fmla="*/ 841 w 1642"/>
              <a:gd name="T9" fmla="*/ 428 h 6991"/>
              <a:gd name="T10" fmla="*/ 1003 w 1642"/>
              <a:gd name="T11" fmla="*/ 695 h 6991"/>
              <a:gd name="T12" fmla="*/ 1087 w 1642"/>
              <a:gd name="T13" fmla="*/ 987 h 6991"/>
              <a:gd name="T14" fmla="*/ 1123 w 1642"/>
              <a:gd name="T15" fmla="*/ 1328 h 6991"/>
              <a:gd name="T16" fmla="*/ 1083 w 1642"/>
              <a:gd name="T17" fmla="*/ 1745 h 6991"/>
              <a:gd name="T18" fmla="*/ 995 w 1642"/>
              <a:gd name="T19" fmla="*/ 2130 h 6991"/>
              <a:gd name="T20" fmla="*/ 963 w 1642"/>
              <a:gd name="T21" fmla="*/ 2531 h 6991"/>
              <a:gd name="T22" fmla="*/ 1011 w 1642"/>
              <a:gd name="T23" fmla="*/ 2911 h 6991"/>
              <a:gd name="T24" fmla="*/ 1117 w 1642"/>
              <a:gd name="T25" fmla="*/ 3126 h 6991"/>
              <a:gd name="T26" fmla="*/ 1291 w 1642"/>
              <a:gd name="T27" fmla="*/ 3275 h 6991"/>
              <a:gd name="T28" fmla="*/ 1447 w 1642"/>
              <a:gd name="T29" fmla="*/ 3361 h 6991"/>
              <a:gd name="T30" fmla="*/ 1642 w 1642"/>
              <a:gd name="T31" fmla="*/ 3398 h 6991"/>
              <a:gd name="T32" fmla="*/ 1642 w 1642"/>
              <a:gd name="T33" fmla="*/ 3582 h 6991"/>
              <a:gd name="T34" fmla="*/ 1344 w 1642"/>
              <a:gd name="T35" fmla="*/ 3681 h 6991"/>
              <a:gd name="T36" fmla="*/ 1162 w 1642"/>
              <a:gd name="T37" fmla="*/ 3829 h 6991"/>
              <a:gd name="T38" fmla="*/ 1023 w 1642"/>
              <a:gd name="T39" fmla="*/ 4081 h 6991"/>
              <a:gd name="T40" fmla="*/ 960 w 1642"/>
              <a:gd name="T41" fmla="*/ 4426 h 6991"/>
              <a:gd name="T42" fmla="*/ 988 w 1642"/>
              <a:gd name="T43" fmla="*/ 4878 h 6991"/>
              <a:gd name="T44" fmla="*/ 1028 w 1642"/>
              <a:gd name="T45" fmla="*/ 5179 h 6991"/>
              <a:gd name="T46" fmla="*/ 1087 w 1642"/>
              <a:gd name="T47" fmla="*/ 5528 h 6991"/>
              <a:gd name="T48" fmla="*/ 1098 w 1642"/>
              <a:gd name="T49" fmla="*/ 5870 h 6991"/>
              <a:gd name="T50" fmla="*/ 1038 w 1642"/>
              <a:gd name="T51" fmla="*/ 6202 h 6991"/>
              <a:gd name="T52" fmla="*/ 922 w 1642"/>
              <a:gd name="T53" fmla="*/ 6461 h 6991"/>
              <a:gd name="T54" fmla="*/ 743 w 1642"/>
              <a:gd name="T55" fmla="*/ 6674 h 6991"/>
              <a:gd name="T56" fmla="*/ 533 w 1642"/>
              <a:gd name="T57" fmla="*/ 6839 h 6991"/>
              <a:gd name="T58" fmla="*/ 360 w 1642"/>
              <a:gd name="T59" fmla="*/ 6942 h 6991"/>
              <a:gd name="T60" fmla="*/ 246 w 1642"/>
              <a:gd name="T61" fmla="*/ 6986 h 6991"/>
              <a:gd name="T62" fmla="*/ 198 w 1642"/>
              <a:gd name="T63" fmla="*/ 6948 h 6991"/>
              <a:gd name="T64" fmla="*/ 242 w 1642"/>
              <a:gd name="T65" fmla="*/ 6869 h 6991"/>
              <a:gd name="T66" fmla="*/ 349 w 1642"/>
              <a:gd name="T67" fmla="*/ 6794 h 6991"/>
              <a:gd name="T68" fmla="*/ 518 w 1642"/>
              <a:gd name="T69" fmla="*/ 6637 h 6991"/>
              <a:gd name="T70" fmla="*/ 656 w 1642"/>
              <a:gd name="T71" fmla="*/ 6413 h 6991"/>
              <a:gd name="T72" fmla="*/ 727 w 1642"/>
              <a:gd name="T73" fmla="*/ 6184 h 6991"/>
              <a:gd name="T74" fmla="*/ 742 w 1642"/>
              <a:gd name="T75" fmla="*/ 5958 h 6991"/>
              <a:gd name="T76" fmla="*/ 718 w 1642"/>
              <a:gd name="T77" fmla="*/ 5613 h 6991"/>
              <a:gd name="T78" fmla="*/ 680 w 1642"/>
              <a:gd name="T79" fmla="*/ 5137 h 6991"/>
              <a:gd name="T80" fmla="*/ 672 w 1642"/>
              <a:gd name="T81" fmla="*/ 4709 h 6991"/>
              <a:gd name="T82" fmla="*/ 735 w 1642"/>
              <a:gd name="T83" fmla="*/ 4309 h 6991"/>
              <a:gd name="T84" fmla="*/ 898 w 1642"/>
              <a:gd name="T85" fmla="*/ 3969 h 6991"/>
              <a:gd name="T86" fmla="*/ 1095 w 1642"/>
              <a:gd name="T87" fmla="*/ 3740 h 6991"/>
              <a:gd name="T88" fmla="*/ 1481 w 1642"/>
              <a:gd name="T89" fmla="*/ 3504 h 6991"/>
              <a:gd name="T90" fmla="*/ 1202 w 1642"/>
              <a:gd name="T91" fmla="*/ 3350 h 6991"/>
              <a:gd name="T92" fmla="*/ 1028 w 1642"/>
              <a:gd name="T93" fmla="*/ 3220 h 6991"/>
              <a:gd name="T94" fmla="*/ 859 w 1642"/>
              <a:gd name="T95" fmla="*/ 2983 h 6991"/>
              <a:gd name="T96" fmla="*/ 711 w 1642"/>
              <a:gd name="T97" fmla="*/ 2652 h 6991"/>
              <a:gd name="T98" fmla="*/ 648 w 1642"/>
              <a:gd name="T99" fmla="*/ 2296 h 6991"/>
              <a:gd name="T100" fmla="*/ 653 w 1642"/>
              <a:gd name="T101" fmla="*/ 1917 h 6991"/>
              <a:gd name="T102" fmla="*/ 703 w 1642"/>
              <a:gd name="T103" fmla="*/ 1522 h 6991"/>
              <a:gd name="T104" fmla="*/ 751 w 1642"/>
              <a:gd name="T105" fmla="*/ 1052 h 6991"/>
              <a:gd name="T106" fmla="*/ 720 w 1642"/>
              <a:gd name="T107" fmla="*/ 750 h 6991"/>
              <a:gd name="T108" fmla="*/ 604 w 1642"/>
              <a:gd name="T109" fmla="*/ 513 h 6991"/>
              <a:gd name="T110" fmla="*/ 396 w 1642"/>
              <a:gd name="T111" fmla="*/ 280 h 6991"/>
              <a:gd name="T112" fmla="*/ 177 w 1642"/>
              <a:gd name="T113" fmla="*/ 154 h 6991"/>
              <a:gd name="T114" fmla="*/ 0 w 1642"/>
              <a:gd name="T115" fmla="*/ 95 h 6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2" h="6991">
                <a:moveTo>
                  <a:pt x="0" y="95"/>
                </a:moveTo>
                <a:lnTo>
                  <a:pt x="0" y="0"/>
                </a:lnTo>
                <a:cubicBezTo>
                  <a:pt x="125" y="28"/>
                  <a:pt x="234" y="55"/>
                  <a:pt x="328" y="83"/>
                </a:cubicBezTo>
                <a:cubicBezTo>
                  <a:pt x="423" y="110"/>
                  <a:pt x="514" y="154"/>
                  <a:pt x="602" y="212"/>
                </a:cubicBezTo>
                <a:cubicBezTo>
                  <a:pt x="691" y="268"/>
                  <a:pt x="770" y="341"/>
                  <a:pt x="841" y="428"/>
                </a:cubicBezTo>
                <a:cubicBezTo>
                  <a:pt x="911" y="515"/>
                  <a:pt x="965" y="604"/>
                  <a:pt x="1003" y="695"/>
                </a:cubicBezTo>
                <a:cubicBezTo>
                  <a:pt x="1039" y="785"/>
                  <a:pt x="1067" y="883"/>
                  <a:pt x="1087" y="987"/>
                </a:cubicBezTo>
                <a:cubicBezTo>
                  <a:pt x="1107" y="1091"/>
                  <a:pt x="1120" y="1205"/>
                  <a:pt x="1123" y="1328"/>
                </a:cubicBezTo>
                <a:cubicBezTo>
                  <a:pt x="1128" y="1452"/>
                  <a:pt x="1116" y="1591"/>
                  <a:pt x="1083" y="1745"/>
                </a:cubicBezTo>
                <a:lnTo>
                  <a:pt x="995" y="2130"/>
                </a:lnTo>
                <a:cubicBezTo>
                  <a:pt x="970" y="2258"/>
                  <a:pt x="960" y="2391"/>
                  <a:pt x="963" y="2531"/>
                </a:cubicBezTo>
                <a:cubicBezTo>
                  <a:pt x="963" y="2686"/>
                  <a:pt x="978" y="2812"/>
                  <a:pt x="1011" y="2911"/>
                </a:cubicBezTo>
                <a:cubicBezTo>
                  <a:pt x="1042" y="3010"/>
                  <a:pt x="1077" y="3082"/>
                  <a:pt x="1117" y="3126"/>
                </a:cubicBezTo>
                <a:cubicBezTo>
                  <a:pt x="1156" y="3170"/>
                  <a:pt x="1214" y="3220"/>
                  <a:pt x="1291" y="3275"/>
                </a:cubicBezTo>
                <a:cubicBezTo>
                  <a:pt x="1368" y="3330"/>
                  <a:pt x="1421" y="3359"/>
                  <a:pt x="1447" y="3361"/>
                </a:cubicBezTo>
                <a:lnTo>
                  <a:pt x="1642" y="3398"/>
                </a:lnTo>
                <a:lnTo>
                  <a:pt x="1642" y="3582"/>
                </a:lnTo>
                <a:cubicBezTo>
                  <a:pt x="1510" y="3613"/>
                  <a:pt x="1410" y="3646"/>
                  <a:pt x="1344" y="3681"/>
                </a:cubicBezTo>
                <a:cubicBezTo>
                  <a:pt x="1278" y="3715"/>
                  <a:pt x="1217" y="3765"/>
                  <a:pt x="1162" y="3829"/>
                </a:cubicBezTo>
                <a:cubicBezTo>
                  <a:pt x="1107" y="3894"/>
                  <a:pt x="1061" y="3978"/>
                  <a:pt x="1023" y="4081"/>
                </a:cubicBezTo>
                <a:cubicBezTo>
                  <a:pt x="985" y="4184"/>
                  <a:pt x="964" y="4299"/>
                  <a:pt x="960" y="4426"/>
                </a:cubicBezTo>
                <a:cubicBezTo>
                  <a:pt x="957" y="4554"/>
                  <a:pt x="965" y="4704"/>
                  <a:pt x="988" y="4878"/>
                </a:cubicBezTo>
                <a:cubicBezTo>
                  <a:pt x="1001" y="4998"/>
                  <a:pt x="1014" y="5099"/>
                  <a:pt x="1028" y="5179"/>
                </a:cubicBezTo>
                <a:lnTo>
                  <a:pt x="1087" y="5528"/>
                </a:lnTo>
                <a:cubicBezTo>
                  <a:pt x="1102" y="5648"/>
                  <a:pt x="1106" y="5762"/>
                  <a:pt x="1098" y="5870"/>
                </a:cubicBezTo>
                <a:cubicBezTo>
                  <a:pt x="1088" y="5992"/>
                  <a:pt x="1068" y="6103"/>
                  <a:pt x="1038" y="6202"/>
                </a:cubicBezTo>
                <a:cubicBezTo>
                  <a:pt x="1007" y="6301"/>
                  <a:pt x="968" y="6388"/>
                  <a:pt x="922" y="6461"/>
                </a:cubicBezTo>
                <a:cubicBezTo>
                  <a:pt x="875" y="6535"/>
                  <a:pt x="816" y="6606"/>
                  <a:pt x="743" y="6674"/>
                </a:cubicBezTo>
                <a:cubicBezTo>
                  <a:pt x="672" y="6743"/>
                  <a:pt x="601" y="6798"/>
                  <a:pt x="533" y="6839"/>
                </a:cubicBezTo>
                <a:lnTo>
                  <a:pt x="360" y="6942"/>
                </a:lnTo>
                <a:cubicBezTo>
                  <a:pt x="311" y="6977"/>
                  <a:pt x="273" y="6991"/>
                  <a:pt x="246" y="6986"/>
                </a:cubicBezTo>
                <a:cubicBezTo>
                  <a:pt x="219" y="6981"/>
                  <a:pt x="203" y="6968"/>
                  <a:pt x="198" y="6948"/>
                </a:cubicBezTo>
                <a:cubicBezTo>
                  <a:pt x="193" y="6927"/>
                  <a:pt x="208" y="6901"/>
                  <a:pt x="242" y="6869"/>
                </a:cubicBezTo>
                <a:cubicBezTo>
                  <a:pt x="255" y="6859"/>
                  <a:pt x="290" y="6834"/>
                  <a:pt x="349" y="6794"/>
                </a:cubicBezTo>
                <a:cubicBezTo>
                  <a:pt x="407" y="6753"/>
                  <a:pt x="464" y="6701"/>
                  <a:pt x="518" y="6637"/>
                </a:cubicBezTo>
                <a:cubicBezTo>
                  <a:pt x="572" y="6574"/>
                  <a:pt x="618" y="6500"/>
                  <a:pt x="656" y="6413"/>
                </a:cubicBezTo>
                <a:cubicBezTo>
                  <a:pt x="693" y="6328"/>
                  <a:pt x="717" y="6251"/>
                  <a:pt x="727" y="6184"/>
                </a:cubicBezTo>
                <a:cubicBezTo>
                  <a:pt x="737" y="6117"/>
                  <a:pt x="742" y="6041"/>
                  <a:pt x="742" y="5958"/>
                </a:cubicBezTo>
                <a:cubicBezTo>
                  <a:pt x="740" y="5884"/>
                  <a:pt x="731" y="5770"/>
                  <a:pt x="718" y="5613"/>
                </a:cubicBezTo>
                <a:cubicBezTo>
                  <a:pt x="705" y="5456"/>
                  <a:pt x="692" y="5297"/>
                  <a:pt x="680" y="5137"/>
                </a:cubicBezTo>
                <a:cubicBezTo>
                  <a:pt x="667" y="4976"/>
                  <a:pt x="664" y="4835"/>
                  <a:pt x="672" y="4709"/>
                </a:cubicBezTo>
                <a:cubicBezTo>
                  <a:pt x="680" y="4545"/>
                  <a:pt x="701" y="4412"/>
                  <a:pt x="735" y="4309"/>
                </a:cubicBezTo>
                <a:cubicBezTo>
                  <a:pt x="769" y="4206"/>
                  <a:pt x="824" y="4092"/>
                  <a:pt x="898" y="3969"/>
                </a:cubicBezTo>
                <a:cubicBezTo>
                  <a:pt x="973" y="3845"/>
                  <a:pt x="1038" y="3769"/>
                  <a:pt x="1095" y="3740"/>
                </a:cubicBezTo>
                <a:lnTo>
                  <a:pt x="1481" y="3504"/>
                </a:lnTo>
                <a:cubicBezTo>
                  <a:pt x="1365" y="3443"/>
                  <a:pt x="1273" y="3391"/>
                  <a:pt x="1202" y="3350"/>
                </a:cubicBezTo>
                <a:cubicBezTo>
                  <a:pt x="1133" y="3309"/>
                  <a:pt x="1074" y="3265"/>
                  <a:pt x="1028" y="3220"/>
                </a:cubicBezTo>
                <a:cubicBezTo>
                  <a:pt x="982" y="3175"/>
                  <a:pt x="925" y="3096"/>
                  <a:pt x="859" y="2983"/>
                </a:cubicBezTo>
                <a:cubicBezTo>
                  <a:pt x="794" y="2870"/>
                  <a:pt x="743" y="2760"/>
                  <a:pt x="711" y="2652"/>
                </a:cubicBezTo>
                <a:cubicBezTo>
                  <a:pt x="677" y="2544"/>
                  <a:pt x="657" y="2426"/>
                  <a:pt x="648" y="2296"/>
                </a:cubicBezTo>
                <a:cubicBezTo>
                  <a:pt x="639" y="2167"/>
                  <a:pt x="642" y="2040"/>
                  <a:pt x="653" y="1917"/>
                </a:cubicBezTo>
                <a:cubicBezTo>
                  <a:pt x="658" y="1852"/>
                  <a:pt x="675" y="1720"/>
                  <a:pt x="703" y="1522"/>
                </a:cubicBezTo>
                <a:cubicBezTo>
                  <a:pt x="731" y="1325"/>
                  <a:pt x="747" y="1169"/>
                  <a:pt x="751" y="1052"/>
                </a:cubicBezTo>
                <a:cubicBezTo>
                  <a:pt x="755" y="937"/>
                  <a:pt x="745" y="835"/>
                  <a:pt x="720" y="750"/>
                </a:cubicBezTo>
                <a:cubicBezTo>
                  <a:pt x="701" y="686"/>
                  <a:pt x="662" y="607"/>
                  <a:pt x="604" y="513"/>
                </a:cubicBezTo>
                <a:cubicBezTo>
                  <a:pt x="547" y="419"/>
                  <a:pt x="478" y="341"/>
                  <a:pt x="396" y="280"/>
                </a:cubicBezTo>
                <a:cubicBezTo>
                  <a:pt x="316" y="218"/>
                  <a:pt x="242" y="177"/>
                  <a:pt x="177" y="154"/>
                </a:cubicBezTo>
                <a:lnTo>
                  <a:pt x="0" y="95"/>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charset="-122"/>
            </a:endParaRPr>
          </a:p>
        </p:txBody>
      </p:sp>
      <p:grpSp>
        <p:nvGrpSpPr>
          <p:cNvPr id="32" name="PA-组合 6"/>
          <p:cNvGrpSpPr/>
          <p:nvPr>
            <p:custDataLst>
              <p:tags r:id="rId5"/>
            </p:custDataLst>
          </p:nvPr>
        </p:nvGrpSpPr>
        <p:grpSpPr>
          <a:xfrm>
            <a:off x="811166" y="2818280"/>
            <a:ext cx="2118970" cy="2082800"/>
            <a:chOff x="8728855" y="1987808"/>
            <a:chExt cx="1586251" cy="1559174"/>
          </a:xfrm>
        </p:grpSpPr>
        <p:sp>
          <p:nvSpPr>
            <p:cNvPr id="33" name="PA-泪滴形 8"/>
            <p:cNvSpPr/>
            <p:nvPr>
              <p:custDataLst>
                <p:tags r:id="rId22"/>
              </p:custDataLst>
            </p:nvPr>
          </p:nvSpPr>
          <p:spPr bwMode="auto">
            <a:xfrm>
              <a:off x="8765943" y="1987808"/>
              <a:ext cx="1512114" cy="1559174"/>
            </a:xfrm>
            <a:prstGeom prst="teardrop">
              <a:avLst/>
            </a:prstGeom>
            <a:solidFill>
              <a:schemeClr val="accent1"/>
            </a:solidFill>
            <a:ln w="12700" cap="flat">
              <a:solidFill>
                <a:schemeClr val="bg1"/>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0" compatLnSpc="1"/>
            <a:lstStyle/>
            <a:p>
              <a:pPr algn="ctr"/>
              <a:endParaRPr lang="zh-CN" altLang="en-US">
                <a:solidFill>
                  <a:schemeClr val="bg1"/>
                </a:solidFill>
                <a:latin typeface="+mj-ea"/>
                <a:ea typeface="+mj-ea"/>
                <a:cs typeface="+mn-ea"/>
              </a:endParaRPr>
            </a:p>
          </p:txBody>
        </p:sp>
        <p:sp>
          <p:nvSpPr>
            <p:cNvPr id="34" name="PA-矩形 11"/>
            <p:cNvSpPr/>
            <p:nvPr>
              <p:custDataLst>
                <p:tags r:id="rId23"/>
              </p:custDataLst>
            </p:nvPr>
          </p:nvSpPr>
          <p:spPr>
            <a:xfrm>
              <a:off x="8728855" y="2242948"/>
              <a:ext cx="1586251" cy="989695"/>
            </a:xfrm>
            <a:prstGeom prst="rect">
              <a:avLst/>
            </a:prstGeom>
          </p:spPr>
          <p:txBody>
            <a:bodyPr wrap="square">
              <a:spAutoFit/>
            </a:bodyPr>
            <a:lstStyle/>
            <a:p>
              <a:pPr algn="ctr"/>
              <a:r>
                <a:rPr lang="zh-CN" sz="4000" b="1" dirty="0">
                  <a:solidFill>
                    <a:schemeClr val="bg1"/>
                  </a:solidFill>
                  <a:latin typeface="思源宋体 CN Light" panose="02020300000000000000" charset="-122"/>
                  <a:ea typeface="思源宋体 CN Light" panose="02020300000000000000" charset="-122"/>
                </a:rPr>
                <a:t>五大发展趋势</a:t>
              </a:r>
            </a:p>
          </p:txBody>
        </p:sp>
      </p:grpSp>
      <p:sp>
        <p:nvSpPr>
          <p:cNvPr id="35" name="PA-箭头: 右 18"/>
          <p:cNvSpPr/>
          <p:nvPr>
            <p:custDataLst>
              <p:tags r:id="rId6"/>
            </p:custDataLst>
          </p:nvPr>
        </p:nvSpPr>
        <p:spPr bwMode="auto">
          <a:xfrm>
            <a:off x="5504257" y="2260884"/>
            <a:ext cx="311934" cy="288969"/>
          </a:xfrm>
          <a:prstGeom prs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PA-矩形: 圆角 20"/>
          <p:cNvSpPr/>
          <p:nvPr>
            <p:custDataLst>
              <p:tags r:id="rId7"/>
            </p:custDataLst>
          </p:nvPr>
        </p:nvSpPr>
        <p:spPr bwMode="auto">
          <a:xfrm>
            <a:off x="3663950" y="3027045"/>
            <a:ext cx="1768475" cy="420370"/>
          </a:xfrm>
          <a:prstGeom prst="roundRect">
            <a:avLst>
              <a:gd name="adj" fmla="val 4318"/>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gn="ctr"/>
            <a:r>
              <a:rPr lang="zh-CN" altLang="en-US" sz="2000" dirty="0">
                <a:solidFill>
                  <a:schemeClr val="bg1"/>
                </a:solidFill>
                <a:latin typeface="思源宋体 CN Light" panose="02020300000000000000" charset="-122"/>
                <a:ea typeface="思源宋体 CN Light" panose="02020300000000000000" charset="-122"/>
              </a:rPr>
              <a:t>二是生态变化</a:t>
            </a:r>
          </a:p>
        </p:txBody>
      </p:sp>
      <p:sp>
        <p:nvSpPr>
          <p:cNvPr id="37" name="PA-箭头: 右 21"/>
          <p:cNvSpPr/>
          <p:nvPr>
            <p:custDataLst>
              <p:tags r:id="rId8"/>
            </p:custDataLst>
          </p:nvPr>
        </p:nvSpPr>
        <p:spPr bwMode="auto">
          <a:xfrm>
            <a:off x="5504257" y="3092679"/>
            <a:ext cx="311934" cy="288969"/>
          </a:xfrm>
          <a:prstGeom prs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PA-矩形: 圆角 23"/>
          <p:cNvSpPr/>
          <p:nvPr>
            <p:custDataLst>
              <p:tags r:id="rId9"/>
            </p:custDataLst>
          </p:nvPr>
        </p:nvSpPr>
        <p:spPr bwMode="auto">
          <a:xfrm>
            <a:off x="3663950" y="3802380"/>
            <a:ext cx="1769110" cy="420370"/>
          </a:xfrm>
          <a:prstGeom prst="roundRect">
            <a:avLst>
              <a:gd name="adj" fmla="val 4318"/>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gn="ctr"/>
            <a:r>
              <a:rPr lang="zh-CN" altLang="en-US" sz="2000" dirty="0">
                <a:solidFill>
                  <a:schemeClr val="bg1"/>
                </a:solidFill>
                <a:latin typeface="思源宋体 CN Light" panose="02020300000000000000" charset="-122"/>
                <a:ea typeface="思源宋体 CN Light" panose="02020300000000000000" charset="-122"/>
              </a:rPr>
              <a:t>三是发展模式</a:t>
            </a:r>
          </a:p>
        </p:txBody>
      </p:sp>
      <p:sp>
        <p:nvSpPr>
          <p:cNvPr id="39" name="PA-箭头: 右 24"/>
          <p:cNvSpPr/>
          <p:nvPr>
            <p:custDataLst>
              <p:tags r:id="rId10"/>
            </p:custDataLst>
          </p:nvPr>
        </p:nvSpPr>
        <p:spPr bwMode="auto">
          <a:xfrm>
            <a:off x="5504257" y="3857202"/>
            <a:ext cx="311934" cy="288969"/>
          </a:xfrm>
          <a:prstGeom prs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PA-矩形: 圆角 26"/>
          <p:cNvSpPr/>
          <p:nvPr>
            <p:custDataLst>
              <p:tags r:id="rId11"/>
            </p:custDataLst>
          </p:nvPr>
        </p:nvSpPr>
        <p:spPr bwMode="auto">
          <a:xfrm>
            <a:off x="3663315" y="4556760"/>
            <a:ext cx="1768475" cy="420370"/>
          </a:xfrm>
          <a:prstGeom prst="roundRect">
            <a:avLst>
              <a:gd name="adj" fmla="val 4318"/>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gn="ctr"/>
            <a:r>
              <a:rPr lang="zh-CN" altLang="en-US" sz="2000" dirty="0">
                <a:solidFill>
                  <a:schemeClr val="bg1"/>
                </a:solidFill>
                <a:latin typeface="思源宋体 CN Light" panose="02020300000000000000" charset="-122"/>
                <a:ea typeface="思源宋体 CN Light" panose="02020300000000000000" charset="-122"/>
              </a:rPr>
              <a:t>四是管理要求</a:t>
            </a:r>
          </a:p>
        </p:txBody>
      </p:sp>
      <p:sp>
        <p:nvSpPr>
          <p:cNvPr id="41" name="PA-箭头: 右 27"/>
          <p:cNvSpPr/>
          <p:nvPr>
            <p:custDataLst>
              <p:tags r:id="rId12"/>
            </p:custDataLst>
          </p:nvPr>
        </p:nvSpPr>
        <p:spPr bwMode="auto">
          <a:xfrm>
            <a:off x="5504257" y="4621726"/>
            <a:ext cx="311934" cy="288969"/>
          </a:xfrm>
          <a:prstGeom prs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PA-矩形: 圆角 29"/>
          <p:cNvSpPr/>
          <p:nvPr>
            <p:custDataLst>
              <p:tags r:id="rId13"/>
            </p:custDataLst>
          </p:nvPr>
        </p:nvSpPr>
        <p:spPr bwMode="auto">
          <a:xfrm>
            <a:off x="3663950" y="5412105"/>
            <a:ext cx="1769110" cy="420370"/>
          </a:xfrm>
          <a:prstGeom prst="roundRect">
            <a:avLst>
              <a:gd name="adj" fmla="val 4318"/>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gn="ctr"/>
            <a:r>
              <a:rPr lang="zh-CN" altLang="en-US" sz="2000" dirty="0">
                <a:solidFill>
                  <a:schemeClr val="bg1"/>
                </a:solidFill>
                <a:latin typeface="思源宋体 CN Light" panose="02020300000000000000" charset="-122"/>
                <a:ea typeface="思源宋体 CN Light" panose="02020300000000000000" charset="-122"/>
              </a:rPr>
              <a:t>五是协同发展</a:t>
            </a:r>
          </a:p>
        </p:txBody>
      </p:sp>
      <p:sp>
        <p:nvSpPr>
          <p:cNvPr id="43" name="PA-箭头: 右 30"/>
          <p:cNvSpPr/>
          <p:nvPr>
            <p:custDataLst>
              <p:tags r:id="rId14"/>
            </p:custDataLst>
          </p:nvPr>
        </p:nvSpPr>
        <p:spPr bwMode="auto">
          <a:xfrm>
            <a:off x="5504257" y="5478038"/>
            <a:ext cx="311934" cy="288969"/>
          </a:xfrm>
          <a:prstGeom prs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PA-矩形 83"/>
          <p:cNvSpPr>
            <a:spLocks noChangeArrowheads="1"/>
          </p:cNvSpPr>
          <p:nvPr>
            <p:custDataLst>
              <p:tags r:id="rId15"/>
            </p:custDataLst>
          </p:nvPr>
        </p:nvSpPr>
        <p:spPr bwMode="auto">
          <a:xfrm>
            <a:off x="1492379" y="1084388"/>
            <a:ext cx="9418351" cy="832573"/>
          </a:xfrm>
          <a:prstGeom prst="roundRect">
            <a:avLst>
              <a:gd name="adj" fmla="val 5783"/>
            </a:avLst>
          </a:prstGeom>
          <a:gradFill>
            <a:gsLst>
              <a:gs pos="0">
                <a:srgbClr val="FBE4D5">
                  <a:alpha val="0"/>
                </a:srgbClr>
              </a:gs>
              <a:gs pos="100000">
                <a:srgbClr val="FBE4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ts val="0"/>
              </a:spcBef>
              <a:buNone/>
            </a:pPr>
            <a:endParaRPr lang="zh-CN" altLang="en-US" sz="1200" dirty="0">
              <a:solidFill>
                <a:srgbClr val="FFFDFB"/>
              </a:solidFill>
              <a:latin typeface="微软雅黑" panose="020B0503020204020204" charset="-122"/>
              <a:sym typeface="微软雅黑" panose="020B0503020204020204" charset="-122"/>
            </a:endParaRPr>
          </a:p>
        </p:txBody>
      </p:sp>
      <p:sp>
        <p:nvSpPr>
          <p:cNvPr id="55" name="PA-矩形 54"/>
          <p:cNvSpPr>
            <a:spLocks noChangeArrowheads="1"/>
          </p:cNvSpPr>
          <p:nvPr>
            <p:custDataLst>
              <p:tags r:id="rId16"/>
            </p:custDataLst>
          </p:nvPr>
        </p:nvSpPr>
        <p:spPr bwMode="auto">
          <a:xfrm>
            <a:off x="1572000" y="1132683"/>
            <a:ext cx="9047927" cy="705485"/>
          </a:xfrm>
          <a:prstGeom prst="rect">
            <a:avLst/>
          </a:prstGeom>
          <a:noFill/>
          <a:ln w="9525">
            <a:noFill/>
            <a:miter lim="800000"/>
          </a:ln>
        </p:spPr>
        <p:txBody>
          <a:bodyPr wrap="square" lIns="91431" tIns="45716" rIns="91431" bIns="45716">
            <a:spAutoFit/>
          </a:bodyPr>
          <a:lstStyle/>
          <a:p>
            <a:pPr lvl="0" algn="just" defTabSz="914400">
              <a:defRPr/>
            </a:pPr>
            <a:r>
              <a:rPr lang="zh-CN" altLang="en-US" sz="2000" dirty="0" smtClean="0">
                <a:latin typeface="思源宋体 CN Light" panose="02020300000000000000" charset="-122"/>
                <a:ea typeface="思源宋体 CN Light" panose="02020300000000000000" charset="-122"/>
                <a:sym typeface="微软雅黑" panose="020B0503020204020204" charset="-122"/>
              </a:rPr>
              <a:t>建筑业</a:t>
            </a:r>
            <a:r>
              <a:rPr lang="zh-CN" altLang="en-US" sz="2000" dirty="0">
                <a:latin typeface="思源宋体 CN Light" panose="02020300000000000000" charset="-122"/>
                <a:ea typeface="思源宋体 CN Light" panose="02020300000000000000" charset="-122"/>
                <a:sym typeface="微软雅黑" panose="020B0503020204020204" charset="-122"/>
              </a:rPr>
              <a:t>高质量发展集中体现为“资源节约、环境保护、过程安全、精益建造、品质保证”，最终实现价值创造。未来需要关注五大发展趋势：</a:t>
            </a:r>
          </a:p>
        </p:txBody>
      </p:sp>
      <p:sp>
        <p:nvSpPr>
          <p:cNvPr id="44" name="PA-矩形: 圆角 25"/>
          <p:cNvSpPr/>
          <p:nvPr>
            <p:custDataLst>
              <p:tags r:id="rId17"/>
            </p:custDataLst>
          </p:nvPr>
        </p:nvSpPr>
        <p:spPr bwMode="auto">
          <a:xfrm>
            <a:off x="5944235" y="3691890"/>
            <a:ext cx="5236845" cy="620395"/>
          </a:xfrm>
          <a:prstGeom prst="roundRect">
            <a:avLst>
              <a:gd name="adj" fmla="val 4318"/>
            </a:avLst>
          </a:prstGeom>
          <a:gradFill>
            <a:gsLst>
              <a:gs pos="48000">
                <a:srgbClr val="FDFDFD"/>
              </a:gs>
              <a:gs pos="100000">
                <a:schemeClr val="bg2"/>
              </a:gs>
              <a:gs pos="0">
                <a:srgbClr val="FFFFFF"/>
              </a:gs>
            </a:gsLst>
            <a:lin ang="5400000" scaled="0"/>
          </a:gradFill>
          <a:ln w="127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nSpc>
                <a:spcPct val="120000"/>
              </a:lnSpc>
            </a:pPr>
            <a:r>
              <a:rPr lang="zh-CN" altLang="en-US" kern="100" dirty="0">
                <a:latin typeface="思源宋体 CN Light" panose="02020300000000000000" charset="-122"/>
                <a:ea typeface="思源宋体 CN Light" panose="02020300000000000000" charset="-122"/>
                <a:sym typeface="+mn-ea"/>
              </a:rPr>
              <a:t>建筑业“增量市场”逐年缩减，存量市场将成为新的“蓝海”。</a:t>
            </a:r>
            <a:endParaRPr lang="zh-CN" altLang="en-US" dirty="0">
              <a:latin typeface="思源宋体 CN Light" panose="02020300000000000000" charset="-122"/>
              <a:ea typeface="思源宋体 CN Light" panose="02020300000000000000" charset="-122"/>
            </a:endParaRPr>
          </a:p>
        </p:txBody>
      </p:sp>
      <p:sp>
        <p:nvSpPr>
          <p:cNvPr id="45" name="PA-矩形: 圆角 25"/>
          <p:cNvSpPr/>
          <p:nvPr>
            <p:custDataLst>
              <p:tags r:id="rId18"/>
            </p:custDataLst>
          </p:nvPr>
        </p:nvSpPr>
        <p:spPr bwMode="auto">
          <a:xfrm>
            <a:off x="5944235" y="5289550"/>
            <a:ext cx="5236845" cy="620395"/>
          </a:xfrm>
          <a:prstGeom prst="roundRect">
            <a:avLst>
              <a:gd name="adj" fmla="val 4318"/>
            </a:avLst>
          </a:prstGeom>
          <a:gradFill>
            <a:gsLst>
              <a:gs pos="48000">
                <a:srgbClr val="FDFDFD"/>
              </a:gs>
              <a:gs pos="100000">
                <a:schemeClr val="bg2"/>
              </a:gs>
              <a:gs pos="0">
                <a:srgbClr val="FFFFFF"/>
              </a:gs>
            </a:gsLst>
            <a:lin ang="5400000" scaled="0"/>
          </a:gradFill>
          <a:ln w="127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nSpc>
                <a:spcPct val="120000"/>
              </a:lnSpc>
            </a:pPr>
            <a:r>
              <a:rPr lang="zh-CN" altLang="en-US" kern="100" dirty="0">
                <a:latin typeface="思源宋体 CN Light" panose="02020300000000000000" charset="-122"/>
                <a:ea typeface="思源宋体 CN Light" panose="02020300000000000000" charset="-122"/>
                <a:sym typeface="+mn-ea"/>
              </a:rPr>
              <a:t>建筑业需要同产业链上下游企业、关联行业加强融合发展。</a:t>
            </a:r>
            <a:endParaRPr lang="zh-CN" altLang="en-US" dirty="0">
              <a:latin typeface="思源宋体 CN Light" panose="02020300000000000000" charset="-122"/>
              <a:ea typeface="思源宋体 CN Light" panose="02020300000000000000" charset="-122"/>
            </a:endParaRPr>
          </a:p>
        </p:txBody>
      </p:sp>
      <p:sp>
        <p:nvSpPr>
          <p:cNvPr id="46" name="PA-矩形: 圆角 25"/>
          <p:cNvSpPr/>
          <p:nvPr>
            <p:custDataLst>
              <p:tags r:id="rId19"/>
            </p:custDataLst>
          </p:nvPr>
        </p:nvSpPr>
        <p:spPr bwMode="auto">
          <a:xfrm>
            <a:off x="5944235" y="4490720"/>
            <a:ext cx="5236845" cy="620395"/>
          </a:xfrm>
          <a:prstGeom prst="roundRect">
            <a:avLst>
              <a:gd name="adj" fmla="val 4318"/>
            </a:avLst>
          </a:prstGeom>
          <a:gradFill>
            <a:gsLst>
              <a:gs pos="48000">
                <a:srgbClr val="FDFDFD"/>
              </a:gs>
              <a:gs pos="100000">
                <a:schemeClr val="bg2"/>
              </a:gs>
              <a:gs pos="0">
                <a:srgbClr val="FFFFFF"/>
              </a:gs>
            </a:gsLst>
            <a:lin ang="5400000" scaled="0"/>
          </a:gradFill>
          <a:ln w="127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nSpc>
                <a:spcPct val="120000"/>
              </a:lnSpc>
            </a:pPr>
            <a:r>
              <a:rPr lang="zh-CN" altLang="en-US" kern="100" dirty="0">
                <a:latin typeface="思源宋体 CN Light" panose="02020300000000000000" charset="-122"/>
                <a:ea typeface="思源宋体 CN Light" panose="02020300000000000000" charset="-122"/>
                <a:sym typeface="+mn-ea"/>
              </a:rPr>
              <a:t>建筑业质量标准化、安全常态化、管理信息化、建造方式新型化。</a:t>
            </a:r>
            <a:endParaRPr lang="zh-CN" altLang="en-US" dirty="0">
              <a:latin typeface="思源宋体 CN Light" panose="02020300000000000000" charset="-122"/>
              <a:ea typeface="思源宋体 CN Light" panose="02020300000000000000" charset="-122"/>
            </a:endParaRPr>
          </a:p>
        </p:txBody>
      </p:sp>
      <p:sp>
        <p:nvSpPr>
          <p:cNvPr id="47" name="PA-矩形: 圆角 25"/>
          <p:cNvSpPr/>
          <p:nvPr>
            <p:custDataLst>
              <p:tags r:id="rId20"/>
            </p:custDataLst>
          </p:nvPr>
        </p:nvSpPr>
        <p:spPr bwMode="auto">
          <a:xfrm>
            <a:off x="5944870" y="2094230"/>
            <a:ext cx="5236845" cy="620395"/>
          </a:xfrm>
          <a:prstGeom prst="roundRect">
            <a:avLst>
              <a:gd name="adj" fmla="val 4318"/>
            </a:avLst>
          </a:prstGeom>
          <a:gradFill>
            <a:gsLst>
              <a:gs pos="48000">
                <a:srgbClr val="FDFDFD"/>
              </a:gs>
              <a:gs pos="100000">
                <a:schemeClr val="bg2"/>
              </a:gs>
              <a:gs pos="0">
                <a:srgbClr val="FFFFFF"/>
              </a:gs>
            </a:gsLst>
            <a:lin ang="5400000" scaled="0"/>
          </a:gradFill>
          <a:ln w="127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nSpc>
                <a:spcPct val="120000"/>
              </a:lnSpc>
            </a:pPr>
            <a:r>
              <a:rPr lang="zh-CN" altLang="en-US" kern="100" dirty="0">
                <a:latin typeface="思源宋体 CN Light" panose="02020300000000000000" charset="-122"/>
                <a:ea typeface="思源宋体 CN Light" panose="02020300000000000000" charset="-122"/>
                <a:sym typeface="+mn-ea"/>
              </a:rPr>
              <a:t>建筑业已开始向工业化、数字化、智能化方向升级。</a:t>
            </a:r>
            <a:endParaRPr lang="zh-CN" altLang="en-US" dirty="0">
              <a:latin typeface="思源宋体 CN Light" panose="02020300000000000000" charset="-122"/>
              <a:ea typeface="思源宋体 CN Light" panose="02020300000000000000" charset="-122"/>
            </a:endParaRPr>
          </a:p>
        </p:txBody>
      </p:sp>
      <p:sp>
        <p:nvSpPr>
          <p:cNvPr id="48" name="PA-矩形: 圆角 25"/>
          <p:cNvSpPr/>
          <p:nvPr>
            <p:custDataLst>
              <p:tags r:id="rId21"/>
            </p:custDataLst>
          </p:nvPr>
        </p:nvSpPr>
        <p:spPr bwMode="auto">
          <a:xfrm>
            <a:off x="5944870" y="2893060"/>
            <a:ext cx="5236210" cy="620395"/>
          </a:xfrm>
          <a:prstGeom prst="roundRect">
            <a:avLst>
              <a:gd name="adj" fmla="val 4318"/>
            </a:avLst>
          </a:prstGeom>
          <a:gradFill>
            <a:gsLst>
              <a:gs pos="48000">
                <a:srgbClr val="FDFDFD"/>
              </a:gs>
              <a:gs pos="100000">
                <a:schemeClr val="bg2"/>
              </a:gs>
              <a:gs pos="0">
                <a:srgbClr val="FFFFFF"/>
              </a:gs>
            </a:gsLst>
            <a:lin ang="5400000" scaled="0"/>
          </a:gradFill>
          <a:ln w="127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108000" tIns="0" rIns="108000" bIns="0" numCol="1" spcCol="0" rtlCol="0" fromWordArt="0" anchor="ctr" anchorCtr="0" forceAA="0" compatLnSpc="1">
            <a:noAutofit/>
          </a:bodyPr>
          <a:lstStyle/>
          <a:p>
            <a:pPr>
              <a:lnSpc>
                <a:spcPct val="120000"/>
              </a:lnSpc>
            </a:pPr>
            <a:r>
              <a:rPr lang="zh-CN" altLang="en-US" kern="100" dirty="0">
                <a:latin typeface="思源宋体 CN Light" panose="02020300000000000000" charset="-122"/>
                <a:ea typeface="思源宋体 CN Light" panose="02020300000000000000" charset="-122"/>
                <a:sym typeface="+mn-ea"/>
              </a:rPr>
              <a:t>建筑业需要注重绿色节能、低碳环保，需要和自然和谐共生。</a:t>
            </a:r>
            <a:endParaRPr lang="zh-CN" altLang="en-US" dirty="0">
              <a:latin typeface="思源宋体 CN Light" panose="02020300000000000000" charset="-122"/>
              <a:ea typeface="思源宋体 CN Light" panose="02020300000000000000"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p:nvPr/>
        </p:nvSpPr>
        <p:spPr>
          <a:xfrm flipV="1">
            <a:off x="-185" y="4871"/>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0"/>
          <p:cNvSpPr/>
          <p:nvPr/>
        </p:nvSpPr>
        <p:spPr>
          <a:xfrm flipH="1">
            <a:off x="6349596" y="4908950"/>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1822893">
            <a:off x="3434710" y="796708"/>
            <a:ext cx="5322744" cy="5322744"/>
          </a:xfrm>
          <a:prstGeom prst="ellipse">
            <a:avLst/>
          </a:prstGeom>
          <a:gradFill>
            <a:gsLst>
              <a:gs pos="50000">
                <a:srgbClr val="9CE5F4">
                  <a:alpha val="34000"/>
                </a:srgbClr>
              </a:gs>
              <a:gs pos="0">
                <a:srgbClr val="8CCAF2">
                  <a:alpha val="0"/>
                </a:srgbClr>
              </a:gs>
              <a:gs pos="100000">
                <a:srgbClr val="2174DA">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6"/>
          <p:cNvSpPr txBox="1"/>
          <p:nvPr/>
        </p:nvSpPr>
        <p:spPr>
          <a:xfrm>
            <a:off x="3329940" y="2939415"/>
            <a:ext cx="5445760" cy="1753235"/>
          </a:xfrm>
          <a:prstGeom prst="rect">
            <a:avLst/>
          </a:prstGeom>
          <a:noFill/>
        </p:spPr>
        <p:txBody>
          <a:bodyPr wrap="square" rtlCol="0">
            <a:spAutoFit/>
          </a:bodyPr>
          <a:lstStyle/>
          <a:p>
            <a:pPr algn="ctr"/>
            <a:r>
              <a:rPr lang="zh-CN" altLang="en-US" sz="5400" dirty="0">
                <a:latin typeface="思源宋体 CN Light" panose="02020300000000000000" charset="-122"/>
                <a:ea typeface="思源宋体 CN Light" panose="02020300000000000000" charset="-122"/>
                <a:sym typeface="+mn-ea"/>
              </a:rPr>
              <a:t>探索当下高质量发展路径</a:t>
            </a:r>
            <a:endParaRPr lang="zh-CN" altLang="en-US" sz="5400" b="1" kern="0" dirty="0">
              <a:solidFill>
                <a:schemeClr val="tx1">
                  <a:lumMod val="75000"/>
                  <a:lumOff val="25000"/>
                </a:schemeClr>
              </a:solidFill>
              <a:effectLst>
                <a:outerShdw blurRad="25400" dist="254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3616733" y="2172999"/>
            <a:ext cx="4958698" cy="706755"/>
          </a:xfrm>
          <a:prstGeom prst="rect">
            <a:avLst/>
          </a:prstGeom>
          <a:noFill/>
        </p:spPr>
        <p:txBody>
          <a:bodyPr wrap="square" rtlCol="0">
            <a:spAutoFit/>
          </a:bodyPr>
          <a:lstStyle/>
          <a:p>
            <a:pPr algn="ctr"/>
            <a:r>
              <a:rPr lang="en-US" altLang="zh-CN" sz="4000" dirty="0" smtClean="0">
                <a:gradFill>
                  <a:gsLst>
                    <a:gs pos="100000">
                      <a:srgbClr val="2174DA"/>
                    </a:gs>
                    <a:gs pos="49000">
                      <a:srgbClr val="9CE5F4"/>
                    </a:gs>
                    <a:gs pos="2000">
                      <a:srgbClr val="8CCAF2"/>
                    </a:gs>
                  </a:gsLst>
                  <a:lin ang="2700000" scaled="0"/>
                </a:gra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 </a:t>
            </a:r>
            <a:r>
              <a:rPr lang="en-US" altLang="zh-CN" sz="4000" dirty="0" smtClean="0">
                <a:solidFill>
                  <a:schemeClr val="tx1"/>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PART 02</a:t>
            </a:r>
          </a:p>
        </p:txBody>
      </p:sp>
      <p:cxnSp>
        <p:nvCxnSpPr>
          <p:cNvPr id="20" name="直接连接符 19"/>
          <p:cNvCxnSpPr/>
          <p:nvPr/>
        </p:nvCxnSpPr>
        <p:spPr>
          <a:xfrm>
            <a:off x="5924672" y="4979288"/>
            <a:ext cx="342821" cy="0"/>
          </a:xfrm>
          <a:prstGeom prst="line">
            <a:avLst/>
          </a:prstGeom>
          <a:ln w="76200">
            <a:gradFill>
              <a:gsLst>
                <a:gs pos="0">
                  <a:srgbClr val="9CE5F4"/>
                </a:gs>
                <a:gs pos="100000">
                  <a:srgbClr val="2174DA"/>
                </a:gs>
              </a:gsLst>
              <a:lin ang="5400000" scaled="1"/>
            </a:gradFill>
          </a:ln>
          <a:effectLst>
            <a:outerShdw blurRad="101600" dist="38100" dir="2700000" algn="tl"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17054521">
            <a:off x="9245728" y="1151593"/>
            <a:ext cx="518479" cy="518479"/>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7054521">
            <a:off x="3365120" y="6154289"/>
            <a:ext cx="329363" cy="329363"/>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7054521">
            <a:off x="2353027" y="3478309"/>
            <a:ext cx="187927" cy="187927"/>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19" grpId="0" bldLvl="0" animBg="1"/>
      <p:bldP spid="2" grpId="0"/>
      <p:bldP spid="15" grpId="0"/>
      <p:bldP spid="23" grpId="0" bldLvl="0" animBg="1"/>
      <p:bldP spid="24" grpId="0" bldLvl="0" animBg="1"/>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611505" y="514985"/>
            <a:ext cx="346710" cy="325120"/>
            <a:chOff x="7793" y="2228"/>
            <a:chExt cx="546" cy="512"/>
          </a:xfrm>
        </p:grpSpPr>
        <p:sp>
          <p:nvSpPr>
            <p:cNvPr id="3" name="PA-椭圆 5"/>
            <p:cNvSpPr/>
            <p:nvPr>
              <p:custDataLst>
                <p:tags r:id="rId7"/>
              </p:custDataLst>
            </p:nvPr>
          </p:nvSpPr>
          <p:spPr>
            <a:xfrm>
              <a:off x="7793" y="2228"/>
              <a:ext cx="547" cy="512"/>
            </a:xfrm>
            <a:prstGeom prst="ellipse">
              <a:avLst/>
            </a:prstGeom>
            <a:noFill/>
            <a:ln>
              <a:solidFill>
                <a:srgbClr val="DF01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椭圆 10"/>
            <p:cNvSpPr/>
            <p:nvPr>
              <p:custDataLst>
                <p:tags r:id="rId8"/>
              </p:custDataLst>
            </p:nvPr>
          </p:nvSpPr>
          <p:spPr>
            <a:xfrm>
              <a:off x="7913" y="2332"/>
              <a:ext cx="307" cy="288"/>
            </a:xfrm>
            <a:prstGeom prst="ellipse">
              <a:avLst/>
            </a:prstGeom>
            <a:solidFill>
              <a:srgbClr val="D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PA-矩形 3"/>
          <p:cNvSpPr/>
          <p:nvPr>
            <p:custDataLst>
              <p:tags r:id="rId2"/>
            </p:custDataLst>
          </p:nvPr>
        </p:nvSpPr>
        <p:spPr>
          <a:xfrm>
            <a:off x="958892" y="478201"/>
            <a:ext cx="2976880" cy="398780"/>
          </a:xfrm>
          <a:prstGeom prst="rect">
            <a:avLst/>
          </a:prstGeom>
        </p:spPr>
        <p:txBody>
          <a:bodyPr wrap="none">
            <a:spAutoFit/>
          </a:bodyPr>
          <a:lstStyle/>
          <a:p>
            <a:pPr algn="l"/>
            <a:r>
              <a:rPr lang="zh-CN" altLang="en-US" sz="2000" dirty="0">
                <a:latin typeface="思源宋体 CN Light" panose="02020300000000000000" charset="-122"/>
                <a:ea typeface="思源宋体 CN Light" panose="02020300000000000000" charset="-122"/>
              </a:rPr>
              <a:t>探索当下高质量发展路径</a:t>
            </a:r>
          </a:p>
        </p:txBody>
      </p:sp>
      <p:sp>
        <p:nvSpPr>
          <p:cNvPr id="43" name="PA-矩形 83"/>
          <p:cNvSpPr>
            <a:spLocks noChangeArrowheads="1"/>
          </p:cNvSpPr>
          <p:nvPr>
            <p:custDataLst>
              <p:tags r:id="rId3"/>
            </p:custDataLst>
          </p:nvPr>
        </p:nvSpPr>
        <p:spPr bwMode="auto">
          <a:xfrm>
            <a:off x="1244600" y="1159510"/>
            <a:ext cx="9373235" cy="2306955"/>
          </a:xfrm>
          <a:prstGeom prst="roundRect">
            <a:avLst>
              <a:gd name="adj" fmla="val 5783"/>
            </a:avLst>
          </a:prstGeom>
          <a:gradFill>
            <a:gsLst>
              <a:gs pos="0">
                <a:srgbClr val="FBE4D5">
                  <a:alpha val="0"/>
                </a:srgbClr>
              </a:gs>
              <a:gs pos="100000">
                <a:srgbClr val="FBE4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ts val="0"/>
              </a:spcBef>
              <a:buNone/>
            </a:pPr>
            <a:endParaRPr lang="zh-CN" altLang="en-US" sz="1200" dirty="0">
              <a:solidFill>
                <a:srgbClr val="FFFDFB"/>
              </a:solidFill>
              <a:latin typeface="微软雅黑" panose="020B0503020204020204" charset="-122"/>
              <a:sym typeface="微软雅黑" panose="020B0503020204020204" charset="-122"/>
            </a:endParaRPr>
          </a:p>
        </p:txBody>
      </p:sp>
      <p:sp>
        <p:nvSpPr>
          <p:cNvPr id="44" name="PA-矩形 25"/>
          <p:cNvSpPr>
            <a:spLocks noChangeArrowheads="1"/>
          </p:cNvSpPr>
          <p:nvPr>
            <p:custDataLst>
              <p:tags r:id="rId4"/>
            </p:custDataLst>
          </p:nvPr>
        </p:nvSpPr>
        <p:spPr bwMode="auto">
          <a:xfrm>
            <a:off x="1502410" y="1344930"/>
            <a:ext cx="8684260" cy="1938984"/>
          </a:xfrm>
          <a:prstGeom prst="rect">
            <a:avLst/>
          </a:prstGeom>
          <a:noFill/>
          <a:ln w="9525">
            <a:noFill/>
            <a:miter lim="800000"/>
          </a:ln>
        </p:spPr>
        <p:txBody>
          <a:bodyPr wrap="square" lIns="91431" tIns="45716" rIns="91431" bIns="45716">
            <a:spAutoFit/>
          </a:bodyPr>
          <a:lstStyle/>
          <a:p>
            <a:pPr lvl="0" algn="just" defTabSz="914400">
              <a:defRPr/>
            </a:pPr>
            <a:r>
              <a:rPr lang="en-US" altLang="zh-CN" sz="2400" dirty="0">
                <a:solidFill>
                  <a:prstClr val="black"/>
                </a:solidFill>
                <a:latin typeface="思源宋体 CN Light" panose="02020300000000000000" charset="-122"/>
                <a:ea typeface="思源宋体 CN Light" panose="02020300000000000000" charset="-122"/>
                <a:sym typeface="微软雅黑" panose="020B0503020204020204" charset="-122"/>
              </a:rPr>
              <a:t>    </a:t>
            </a:r>
            <a:r>
              <a:rPr lang="en-US" altLang="zh-CN" sz="2400" dirty="0" smtClean="0">
                <a:solidFill>
                  <a:prstClr val="black"/>
                </a:solidFill>
                <a:latin typeface="思源宋体 CN Light" panose="02020300000000000000" charset="-122"/>
                <a:ea typeface="思源宋体 CN Light" panose="02020300000000000000" charset="-122"/>
                <a:sym typeface="微软雅黑" panose="020B0503020204020204" charset="-122"/>
              </a:rPr>
              <a:t>    </a:t>
            </a:r>
            <a:r>
              <a:rPr lang="zh-CN" altLang="en-US" sz="2400" dirty="0" smtClean="0">
                <a:solidFill>
                  <a:prstClr val="black"/>
                </a:solidFill>
                <a:latin typeface="思源宋体 CN Light" panose="02020300000000000000" charset="-122"/>
                <a:ea typeface="思源宋体 CN Light" panose="02020300000000000000" charset="-122"/>
                <a:sym typeface="微软雅黑" panose="020B0503020204020204" charset="-122"/>
              </a:rPr>
              <a:t>当前</a:t>
            </a:r>
            <a:r>
              <a:rPr lang="zh-CN" altLang="en-US" sz="2400" dirty="0">
                <a:solidFill>
                  <a:prstClr val="black"/>
                </a:solidFill>
                <a:latin typeface="思源宋体 CN Light" panose="02020300000000000000" charset="-122"/>
                <a:ea typeface="思源宋体 CN Light" panose="02020300000000000000" charset="-122"/>
                <a:sym typeface="微软雅黑" panose="020B0503020204020204" charset="-122"/>
              </a:rPr>
              <a:t>，建筑业高质量发展体系庞大，关键在于进一步解放生产力和改善生产关系，即推动生产方式的转型升级。对于建筑行业和企业而言，高质量发展的根本路径在于抓住“</a:t>
            </a:r>
            <a:r>
              <a:rPr lang="zh-CN" altLang="en-US" sz="2400" dirty="0">
                <a:solidFill>
                  <a:srgbClr val="FF0000"/>
                </a:solidFill>
                <a:latin typeface="思源宋体 CN Light" panose="02020300000000000000" charset="-122"/>
                <a:ea typeface="思源宋体 CN Light" panose="02020300000000000000" charset="-122"/>
                <a:sym typeface="微软雅黑" panose="020B0503020204020204" charset="-122"/>
              </a:rPr>
              <a:t>三造</a:t>
            </a:r>
            <a:r>
              <a:rPr lang="zh-CN" altLang="en-US" sz="2400" dirty="0">
                <a:solidFill>
                  <a:prstClr val="black"/>
                </a:solidFill>
                <a:latin typeface="思源宋体 CN Light" panose="02020300000000000000" charset="-122"/>
                <a:ea typeface="思源宋体 CN Light" panose="02020300000000000000" charset="-122"/>
                <a:sym typeface="微软雅黑" panose="020B0503020204020204" charset="-122"/>
              </a:rPr>
              <a:t>”融合创新，驱动高质量发展；统筹“</a:t>
            </a:r>
            <a:r>
              <a:rPr lang="zh-CN" altLang="en-US" sz="2400" dirty="0">
                <a:solidFill>
                  <a:srgbClr val="FF0000"/>
                </a:solidFill>
                <a:latin typeface="思源宋体 CN Light" panose="02020300000000000000" charset="-122"/>
                <a:ea typeface="思源宋体 CN Light" panose="02020300000000000000" charset="-122"/>
                <a:sym typeface="微软雅黑" panose="020B0503020204020204" charset="-122"/>
              </a:rPr>
              <a:t>四化</a:t>
            </a:r>
            <a:r>
              <a:rPr lang="zh-CN" altLang="en-US" sz="2400" dirty="0">
                <a:solidFill>
                  <a:prstClr val="black"/>
                </a:solidFill>
                <a:latin typeface="思源宋体 CN Light" panose="02020300000000000000" charset="-122"/>
                <a:ea typeface="思源宋体 CN Light" panose="02020300000000000000" charset="-122"/>
                <a:sym typeface="微软雅黑" panose="020B0503020204020204" charset="-122"/>
              </a:rPr>
              <a:t>”协同发展，推动建造方式变革。</a:t>
            </a:r>
          </a:p>
        </p:txBody>
      </p:sp>
      <p:sp>
        <p:nvSpPr>
          <p:cNvPr id="45" name="PA-矩形: 圆角 9"/>
          <p:cNvSpPr/>
          <p:nvPr>
            <p:custDataLst>
              <p:tags r:id="rId5"/>
            </p:custDataLst>
          </p:nvPr>
        </p:nvSpPr>
        <p:spPr>
          <a:xfrm>
            <a:off x="1244600" y="3803015"/>
            <a:ext cx="9095740" cy="2115185"/>
          </a:xfrm>
          <a:prstGeom prst="roundRect">
            <a:avLst>
              <a:gd name="adj" fmla="val 3294"/>
            </a:avLst>
          </a:prstGeom>
          <a:gradFill>
            <a:gsLst>
              <a:gs pos="0">
                <a:srgbClr val="FFFFFF"/>
              </a:gs>
              <a:gs pos="62000">
                <a:srgbClr val="FFFFFF">
                  <a:alpha val="70000"/>
                </a:srgbClr>
              </a:gs>
              <a:gs pos="32000">
                <a:srgbClr val="FFFFFF"/>
              </a:gs>
            </a:gsLst>
            <a:lin ang="5400000" scaled="0"/>
          </a:gradFill>
          <a:ln w="6350" cap="flat" cmpd="sng" algn="ctr">
            <a:solidFill>
              <a:srgbClr val="363636">
                <a:lumMod val="60000"/>
                <a:lumOff val="40000"/>
              </a:srgbClr>
            </a:solidFill>
            <a:prstDash val="solid"/>
            <a:miter lim="800000"/>
          </a:ln>
          <a:effectLst>
            <a:outerShdw blurRad="317500" dist="38100" dir="2700000" algn="tl" rotWithShape="0">
              <a:srgbClr val="363636">
                <a:lumMod val="75000"/>
                <a:lumOff val="25000"/>
                <a:alpha val="1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51" name="PA-文本框 16"/>
          <p:cNvSpPr txBox="1"/>
          <p:nvPr>
            <p:custDataLst>
              <p:tags r:id="rId6"/>
            </p:custDataLst>
          </p:nvPr>
        </p:nvSpPr>
        <p:spPr>
          <a:xfrm>
            <a:off x="1601470" y="3847465"/>
            <a:ext cx="8505825" cy="441325"/>
          </a:xfrm>
          <a:prstGeom prst="rect">
            <a:avLst/>
          </a:prstGeom>
        </p:spPr>
        <p:txBody>
          <a:bodyPr>
            <a:noAutofit/>
          </a:bodyPr>
          <a:lstStyle>
            <a:defPPr>
              <a:defRPr lang="zh-CN"/>
            </a:defPPr>
            <a:lvl1pPr marR="0" algn="just">
              <a:lnSpc>
                <a:spcPct val="120000"/>
              </a:lnSpc>
              <a:spcBef>
                <a:spcPct val="0"/>
              </a:spcBef>
              <a:buNone/>
              <a:defRPr b="0" i="1" u="none" strike="noStrike" kern="1800" baseline="0">
                <a:ln w="3175">
                  <a:noFill/>
                </a:ln>
                <a:solidFill>
                  <a:schemeClr val="bg2">
                    <a:lumMod val="25000"/>
                  </a:schemeClr>
                </a:solidFill>
                <a:effectLst/>
                <a:latin typeface="字魂35号-经典雅黑" panose="02000000000000000000" pitchFamily="2" charset="-122"/>
                <a:ea typeface="字魂35号-经典雅黑" panose="02000000000000000000" pitchFamily="2" charset="-122"/>
                <a:cs typeface="+mj-cs"/>
              </a:defRPr>
            </a:lvl1pPr>
          </a:lstStyle>
          <a:p>
            <a:r>
              <a:rPr lang="en-US" altLang="zh-CN" sz="2100" i="0" dirty="0">
                <a:latin typeface="思源宋体 CN Light" panose="02020300000000000000" charset="-122"/>
                <a:ea typeface="思源宋体 CN Light" panose="02020300000000000000" charset="-122"/>
              </a:rPr>
              <a:t>   </a:t>
            </a:r>
            <a:r>
              <a:rPr lang="en-US" altLang="zh-CN" sz="2100" i="0" dirty="0" smtClean="0">
                <a:latin typeface="思源宋体 CN Light" panose="02020300000000000000" charset="-122"/>
                <a:ea typeface="思源宋体 CN Light" panose="02020300000000000000" charset="-122"/>
              </a:rPr>
              <a:t>    </a:t>
            </a:r>
            <a:r>
              <a:rPr lang="zh-CN" altLang="en-US" sz="2100" i="0" dirty="0" smtClean="0">
                <a:latin typeface="思源宋体 CN Light" panose="02020300000000000000" charset="-122"/>
                <a:ea typeface="思源宋体 CN Light" panose="02020300000000000000" charset="-122"/>
              </a:rPr>
              <a:t>“</a:t>
            </a:r>
            <a:r>
              <a:rPr lang="zh-CN" altLang="en-US" sz="2100" b="1" i="0" dirty="0" smtClean="0">
                <a:solidFill>
                  <a:srgbClr val="FF0000"/>
                </a:solidFill>
                <a:latin typeface="思源宋体 CN Light" panose="02020300000000000000" charset="-122"/>
                <a:ea typeface="思源宋体 CN Light" panose="02020300000000000000" charset="-122"/>
              </a:rPr>
              <a:t>三造</a:t>
            </a:r>
            <a:r>
              <a:rPr lang="zh-CN" altLang="en-US" sz="2100" i="0" dirty="0" smtClean="0">
                <a:latin typeface="思源宋体 CN Light" panose="02020300000000000000" charset="-122"/>
                <a:ea typeface="思源宋体 CN Light" panose="02020300000000000000" charset="-122"/>
              </a:rPr>
              <a:t>”</a:t>
            </a:r>
            <a:r>
              <a:rPr lang="zh-CN" altLang="en-US" sz="2100" i="0" dirty="0">
                <a:latin typeface="思源宋体 CN Light" panose="02020300000000000000" charset="-122"/>
                <a:ea typeface="思源宋体 CN Light" panose="02020300000000000000" charset="-122"/>
              </a:rPr>
              <a:t>融合创新是行业变革的关键支点。对建筑业和企业而言，如何借助中国制造、中国创造、中国建造这“三造”融合来推动技术创新与行业变革，将是建筑业实现高质量发展的根本路径。制造+创造+建造的“三造”融合创新，是建筑业变革的关键支点，也是建筑业企业生产方式变革的内在基因。</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611505" y="514985"/>
            <a:ext cx="346710" cy="325120"/>
            <a:chOff x="7793" y="2228"/>
            <a:chExt cx="546" cy="512"/>
          </a:xfrm>
        </p:grpSpPr>
        <p:sp>
          <p:nvSpPr>
            <p:cNvPr id="3" name="PA-椭圆 5"/>
            <p:cNvSpPr/>
            <p:nvPr>
              <p:custDataLst>
                <p:tags r:id="rId7"/>
              </p:custDataLst>
            </p:nvPr>
          </p:nvSpPr>
          <p:spPr>
            <a:xfrm>
              <a:off x="7793" y="2228"/>
              <a:ext cx="547" cy="512"/>
            </a:xfrm>
            <a:prstGeom prst="ellipse">
              <a:avLst/>
            </a:prstGeom>
            <a:noFill/>
            <a:ln>
              <a:solidFill>
                <a:srgbClr val="DF010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椭圆 10"/>
            <p:cNvSpPr/>
            <p:nvPr>
              <p:custDataLst>
                <p:tags r:id="rId8"/>
              </p:custDataLst>
            </p:nvPr>
          </p:nvSpPr>
          <p:spPr>
            <a:xfrm>
              <a:off x="7913" y="2332"/>
              <a:ext cx="307" cy="288"/>
            </a:xfrm>
            <a:prstGeom prst="ellipse">
              <a:avLst/>
            </a:prstGeom>
            <a:solidFill>
              <a:srgbClr val="D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PA-矩形 3"/>
          <p:cNvSpPr/>
          <p:nvPr>
            <p:custDataLst>
              <p:tags r:id="rId2"/>
            </p:custDataLst>
          </p:nvPr>
        </p:nvSpPr>
        <p:spPr>
          <a:xfrm>
            <a:off x="958892" y="478201"/>
            <a:ext cx="2976880" cy="398780"/>
          </a:xfrm>
          <a:prstGeom prst="rect">
            <a:avLst/>
          </a:prstGeom>
        </p:spPr>
        <p:txBody>
          <a:bodyPr wrap="none">
            <a:spAutoFit/>
          </a:bodyPr>
          <a:lstStyle/>
          <a:p>
            <a:pPr algn="l"/>
            <a:r>
              <a:rPr lang="zh-CN" altLang="en-US" sz="2000" dirty="0">
                <a:latin typeface="思源宋体 CN Light" panose="02020300000000000000" charset="-122"/>
                <a:ea typeface="思源宋体 CN Light" panose="02020300000000000000" charset="-122"/>
              </a:rPr>
              <a:t>探索当下高质量发展路径</a:t>
            </a:r>
          </a:p>
        </p:txBody>
      </p:sp>
      <p:sp>
        <p:nvSpPr>
          <p:cNvPr id="24" name="PA-矩形 83"/>
          <p:cNvSpPr>
            <a:spLocks noChangeArrowheads="1"/>
          </p:cNvSpPr>
          <p:nvPr>
            <p:custDataLst>
              <p:tags r:id="rId3"/>
            </p:custDataLst>
          </p:nvPr>
        </p:nvSpPr>
        <p:spPr bwMode="auto">
          <a:xfrm>
            <a:off x="1358900" y="3741420"/>
            <a:ext cx="9825355" cy="2491740"/>
          </a:xfrm>
          <a:prstGeom prst="roundRect">
            <a:avLst>
              <a:gd name="adj" fmla="val 5783"/>
            </a:avLst>
          </a:prstGeom>
          <a:gradFill>
            <a:gsLst>
              <a:gs pos="0">
                <a:srgbClr val="FBE4D5">
                  <a:alpha val="0"/>
                </a:srgbClr>
              </a:gs>
              <a:gs pos="100000">
                <a:srgbClr val="FBE4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ts val="0"/>
              </a:spcBef>
              <a:buNone/>
            </a:pPr>
            <a:endParaRPr lang="zh-CN" altLang="en-US" sz="1200" dirty="0">
              <a:solidFill>
                <a:srgbClr val="FFFDFB"/>
              </a:solidFill>
              <a:latin typeface="微软雅黑" panose="020B0503020204020204" charset="-122"/>
              <a:sym typeface="微软雅黑" panose="020B0503020204020204" charset="-122"/>
            </a:endParaRPr>
          </a:p>
        </p:txBody>
      </p:sp>
      <p:sp>
        <p:nvSpPr>
          <p:cNvPr id="14" name="PA-矩形 25"/>
          <p:cNvSpPr>
            <a:spLocks noChangeArrowheads="1"/>
          </p:cNvSpPr>
          <p:nvPr>
            <p:custDataLst>
              <p:tags r:id="rId4"/>
            </p:custDataLst>
          </p:nvPr>
        </p:nvSpPr>
        <p:spPr bwMode="auto">
          <a:xfrm>
            <a:off x="1616710" y="3926840"/>
            <a:ext cx="8684260" cy="1938984"/>
          </a:xfrm>
          <a:prstGeom prst="rect">
            <a:avLst/>
          </a:prstGeom>
          <a:noFill/>
          <a:ln w="9525">
            <a:noFill/>
            <a:miter lim="800000"/>
          </a:ln>
        </p:spPr>
        <p:txBody>
          <a:bodyPr wrap="square" lIns="91431" tIns="45716" rIns="91431" bIns="45716">
            <a:spAutoFit/>
          </a:bodyPr>
          <a:lstStyle/>
          <a:p>
            <a:pPr lvl="0" algn="just" defTabSz="914400">
              <a:defRPr/>
            </a:pPr>
            <a:r>
              <a:rPr lang="en-US" altLang="zh-CN" sz="2400" dirty="0">
                <a:latin typeface="思源宋体 CN Light" panose="02020300000000000000" charset="-122"/>
                <a:ea typeface="思源宋体 CN Light" panose="02020300000000000000" charset="-122"/>
                <a:sym typeface="微软雅黑" panose="020B0503020204020204" charset="-122"/>
              </a:rPr>
              <a:t>    </a:t>
            </a:r>
            <a:r>
              <a:rPr lang="en-US" altLang="zh-CN" sz="2400" dirty="0" smtClean="0">
                <a:latin typeface="思源宋体 CN Light" panose="02020300000000000000" charset="-122"/>
                <a:ea typeface="思源宋体 CN Light" panose="02020300000000000000" charset="-122"/>
                <a:sym typeface="微软雅黑" panose="020B0503020204020204" charset="-122"/>
              </a:rPr>
              <a:t>    </a:t>
            </a:r>
            <a:r>
              <a:rPr lang="zh-CN" altLang="en-US" sz="2400" dirty="0" smtClean="0">
                <a:latin typeface="思源宋体 CN Light" panose="02020300000000000000" charset="-122"/>
                <a:ea typeface="思源宋体 CN Light" panose="02020300000000000000" charset="-122"/>
                <a:sym typeface="微软雅黑" panose="020B0503020204020204" charset="-122"/>
              </a:rPr>
              <a:t>新型</a:t>
            </a:r>
            <a:r>
              <a:rPr lang="zh-CN" altLang="en-US" sz="2400" dirty="0">
                <a:latin typeface="思源宋体 CN Light" panose="02020300000000000000" charset="-122"/>
                <a:ea typeface="思源宋体 CN Light" panose="02020300000000000000" charset="-122"/>
                <a:sym typeface="微软雅黑" panose="020B0503020204020204" charset="-122"/>
              </a:rPr>
              <a:t>建造方式，以绿色化为发展目标，以智慧化为技术手段，以工业化为生产方式，以工程总承包和全过程智慧服务为实施载体，以绿色建材为物质基础，实现建造过程的节能环保、提高效率、提升品质、保障安全，推动全过程、全要素、全参与方的“三全升级”，促进新设计、新建造、新运维的“三新”驱动。</a:t>
            </a:r>
          </a:p>
        </p:txBody>
      </p:sp>
      <p:sp>
        <p:nvSpPr>
          <p:cNvPr id="16" name="PA-矩形: 圆角 9"/>
          <p:cNvSpPr/>
          <p:nvPr>
            <p:custDataLst>
              <p:tags r:id="rId5"/>
            </p:custDataLst>
          </p:nvPr>
        </p:nvSpPr>
        <p:spPr>
          <a:xfrm>
            <a:off x="1358900" y="1276985"/>
            <a:ext cx="9095740" cy="2115185"/>
          </a:xfrm>
          <a:prstGeom prst="roundRect">
            <a:avLst>
              <a:gd name="adj" fmla="val 3294"/>
            </a:avLst>
          </a:prstGeom>
          <a:gradFill>
            <a:gsLst>
              <a:gs pos="0">
                <a:srgbClr val="FFFFFF"/>
              </a:gs>
              <a:gs pos="62000">
                <a:srgbClr val="FFFFFF">
                  <a:alpha val="70000"/>
                </a:srgbClr>
              </a:gs>
              <a:gs pos="32000">
                <a:srgbClr val="FFFFFF"/>
              </a:gs>
            </a:gsLst>
            <a:lin ang="5400000" scaled="0"/>
          </a:gradFill>
          <a:ln w="6350" cap="flat" cmpd="sng" algn="ctr">
            <a:solidFill>
              <a:srgbClr val="363636">
                <a:lumMod val="60000"/>
                <a:lumOff val="40000"/>
              </a:srgbClr>
            </a:solidFill>
            <a:prstDash val="solid"/>
            <a:miter lim="800000"/>
          </a:ln>
          <a:effectLst>
            <a:outerShdw blurRad="317500" dist="38100" dir="2700000" algn="tl" rotWithShape="0">
              <a:srgbClr val="363636">
                <a:lumMod val="75000"/>
                <a:lumOff val="25000"/>
                <a:alpha val="1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7" name="PA-文本框 16"/>
          <p:cNvSpPr txBox="1"/>
          <p:nvPr>
            <p:custDataLst>
              <p:tags r:id="rId6"/>
            </p:custDataLst>
          </p:nvPr>
        </p:nvSpPr>
        <p:spPr>
          <a:xfrm>
            <a:off x="1715770" y="1321435"/>
            <a:ext cx="8505825" cy="441325"/>
          </a:xfrm>
          <a:prstGeom prst="rect">
            <a:avLst/>
          </a:prstGeom>
        </p:spPr>
        <p:txBody>
          <a:bodyPr>
            <a:noAutofit/>
          </a:bodyPr>
          <a:lstStyle>
            <a:defPPr>
              <a:defRPr lang="zh-CN"/>
            </a:defPPr>
            <a:lvl1pPr marR="0" algn="just">
              <a:lnSpc>
                <a:spcPct val="120000"/>
              </a:lnSpc>
              <a:spcBef>
                <a:spcPct val="0"/>
              </a:spcBef>
              <a:buNone/>
              <a:defRPr b="0" i="1" u="none" strike="noStrike" kern="1800" baseline="0">
                <a:ln w="3175">
                  <a:noFill/>
                </a:ln>
                <a:solidFill>
                  <a:schemeClr val="bg2">
                    <a:lumMod val="25000"/>
                  </a:schemeClr>
                </a:solidFill>
                <a:effectLst/>
                <a:latin typeface="字魂35号-经典雅黑" panose="02000000000000000000" pitchFamily="2" charset="-122"/>
                <a:ea typeface="字魂35号-经典雅黑" panose="02000000000000000000" pitchFamily="2" charset="-122"/>
                <a:cs typeface="+mj-cs"/>
              </a:defRPr>
            </a:lvl1pPr>
          </a:lstStyle>
          <a:p>
            <a:r>
              <a:rPr lang="en-US" altLang="zh-CN" sz="2100" i="0" dirty="0">
                <a:latin typeface="思源宋体 CN Light" panose="02020300000000000000" charset="-122"/>
                <a:ea typeface="思源宋体 CN Light" panose="02020300000000000000" charset="-122"/>
              </a:rPr>
              <a:t>   </a:t>
            </a:r>
            <a:r>
              <a:rPr lang="en-US" altLang="zh-CN" sz="2100" i="0" dirty="0" smtClean="0">
                <a:latin typeface="思源宋体 CN Light" panose="02020300000000000000" charset="-122"/>
                <a:ea typeface="思源宋体 CN Light" panose="02020300000000000000" charset="-122"/>
              </a:rPr>
              <a:t>    </a:t>
            </a:r>
            <a:r>
              <a:rPr lang="zh-CN" altLang="en-US" sz="2100" i="0" dirty="0" smtClean="0">
                <a:latin typeface="思源宋体 CN Light" panose="02020300000000000000" charset="-122"/>
                <a:ea typeface="思源宋体 CN Light" panose="02020300000000000000" charset="-122"/>
              </a:rPr>
              <a:t>“</a:t>
            </a:r>
            <a:r>
              <a:rPr lang="zh-CN" altLang="en-US" sz="2100" b="1" i="0" dirty="0" smtClean="0">
                <a:solidFill>
                  <a:srgbClr val="FF0000"/>
                </a:solidFill>
                <a:latin typeface="思源宋体 CN Light" panose="02020300000000000000" charset="-122"/>
                <a:ea typeface="思源宋体 CN Light" panose="02020300000000000000" charset="-122"/>
              </a:rPr>
              <a:t>四化</a:t>
            </a:r>
            <a:r>
              <a:rPr lang="zh-CN" altLang="en-US" sz="2100" i="0" dirty="0" smtClean="0">
                <a:latin typeface="思源宋体 CN Light" panose="02020300000000000000" charset="-122"/>
                <a:ea typeface="思源宋体 CN Light" panose="02020300000000000000" charset="-122"/>
              </a:rPr>
              <a:t>”</a:t>
            </a:r>
            <a:r>
              <a:rPr lang="zh-CN" altLang="en-US" sz="2100" i="0" dirty="0">
                <a:latin typeface="思源宋体 CN Light" panose="02020300000000000000" charset="-122"/>
                <a:ea typeface="思源宋体 CN Light" panose="02020300000000000000" charset="-122"/>
              </a:rPr>
              <a:t>协同发展是建筑业变革的核心标志。在当前新材料、新装备、新技术的有力支撑下，工程建造正以品质和效率为中心，向绿色化、工业化、智慧化程度更高的“新型建造方式”转变，与国际化相融合。绿色化、工业化、智慧化、国际化“四化”协同发展，代表了行业生产方式转型的根本方向。</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p:nvPr/>
        </p:nvSpPr>
        <p:spPr>
          <a:xfrm flipV="1">
            <a:off x="-185" y="4871"/>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0"/>
          <p:cNvSpPr/>
          <p:nvPr/>
        </p:nvSpPr>
        <p:spPr>
          <a:xfrm flipH="1">
            <a:off x="6349596" y="4908950"/>
            <a:ext cx="5843616" cy="1939070"/>
          </a:xfrm>
          <a:custGeom>
            <a:avLst/>
            <a:gdLst>
              <a:gd name="connsiteX0" fmla="*/ 0 w 4071668"/>
              <a:gd name="connsiteY0" fmla="*/ 0 h 2648309"/>
              <a:gd name="connsiteX1" fmla="*/ 4071668 w 4071668"/>
              <a:gd name="connsiteY1" fmla="*/ 0 h 2648309"/>
              <a:gd name="connsiteX2" fmla="*/ 4071668 w 4071668"/>
              <a:gd name="connsiteY2" fmla="*/ 2648309 h 2648309"/>
              <a:gd name="connsiteX3" fmla="*/ 0 w 4071668"/>
              <a:gd name="connsiteY3" fmla="*/ 2648309 h 2648309"/>
              <a:gd name="connsiteX4" fmla="*/ 0 w 4071668"/>
              <a:gd name="connsiteY4" fmla="*/ 0 h 2648309"/>
              <a:gd name="connsiteX0-1" fmla="*/ 0 w 4071668"/>
              <a:gd name="connsiteY0-2" fmla="*/ 0 h 2648309"/>
              <a:gd name="connsiteX1-3" fmla="*/ 1984076 w 4071668"/>
              <a:gd name="connsiteY1-4" fmla="*/ 1121434 h 2648309"/>
              <a:gd name="connsiteX2-5" fmla="*/ 4071668 w 4071668"/>
              <a:gd name="connsiteY2-6" fmla="*/ 2648309 h 2648309"/>
              <a:gd name="connsiteX3-7" fmla="*/ 0 w 4071668"/>
              <a:gd name="connsiteY3-8" fmla="*/ 2648309 h 2648309"/>
              <a:gd name="connsiteX4-9" fmla="*/ 0 w 4071668"/>
              <a:gd name="connsiteY4-10" fmla="*/ 0 h 2648309"/>
              <a:gd name="connsiteX0-11" fmla="*/ 0 w 4113040"/>
              <a:gd name="connsiteY0-12" fmla="*/ 43187 h 2691496"/>
              <a:gd name="connsiteX1-13" fmla="*/ 1984076 w 4113040"/>
              <a:gd name="connsiteY1-14" fmla="*/ 1164621 h 2691496"/>
              <a:gd name="connsiteX2-15" fmla="*/ 4071668 w 4113040"/>
              <a:gd name="connsiteY2-16" fmla="*/ 2691496 h 2691496"/>
              <a:gd name="connsiteX3-17" fmla="*/ 0 w 4113040"/>
              <a:gd name="connsiteY3-18" fmla="*/ 2691496 h 2691496"/>
              <a:gd name="connsiteX4-19" fmla="*/ 0 w 4113040"/>
              <a:gd name="connsiteY4-20" fmla="*/ 43187 h 2691496"/>
              <a:gd name="connsiteX0-21" fmla="*/ 0 w 4110375"/>
              <a:gd name="connsiteY0-22" fmla="*/ 30015 h 2678324"/>
              <a:gd name="connsiteX1-23" fmla="*/ 1846054 w 4110375"/>
              <a:gd name="connsiteY1-24" fmla="*/ 1651781 h 2678324"/>
              <a:gd name="connsiteX2-25" fmla="*/ 4071668 w 4110375"/>
              <a:gd name="connsiteY2-26" fmla="*/ 2678324 h 2678324"/>
              <a:gd name="connsiteX3-27" fmla="*/ 0 w 4110375"/>
              <a:gd name="connsiteY3-28" fmla="*/ 2678324 h 2678324"/>
              <a:gd name="connsiteX4-29" fmla="*/ 0 w 4110375"/>
              <a:gd name="connsiteY4-30" fmla="*/ 30015 h 2678324"/>
              <a:gd name="connsiteX0-31" fmla="*/ 0 w 4110680"/>
              <a:gd name="connsiteY0-32" fmla="*/ 27468 h 2675777"/>
              <a:gd name="connsiteX1-33" fmla="*/ 1846054 w 4110680"/>
              <a:gd name="connsiteY1-34" fmla="*/ 1649234 h 2675777"/>
              <a:gd name="connsiteX2-35" fmla="*/ 4071668 w 4110680"/>
              <a:gd name="connsiteY2-36" fmla="*/ 2675777 h 2675777"/>
              <a:gd name="connsiteX3-37" fmla="*/ 0 w 4110680"/>
              <a:gd name="connsiteY3-38" fmla="*/ 2675777 h 2675777"/>
              <a:gd name="connsiteX4-39" fmla="*/ 0 w 4110680"/>
              <a:gd name="connsiteY4-40" fmla="*/ 27468 h 2675777"/>
              <a:gd name="connsiteX0-41" fmla="*/ 0 w 4110680"/>
              <a:gd name="connsiteY0-42" fmla="*/ 0 h 2648309"/>
              <a:gd name="connsiteX1-43" fmla="*/ 1846054 w 4110680"/>
              <a:gd name="connsiteY1-44" fmla="*/ 1621766 h 2648309"/>
              <a:gd name="connsiteX2-45" fmla="*/ 4071668 w 4110680"/>
              <a:gd name="connsiteY2-46" fmla="*/ 2648309 h 2648309"/>
              <a:gd name="connsiteX3-47" fmla="*/ 0 w 4110680"/>
              <a:gd name="connsiteY3-48" fmla="*/ 2648309 h 2648309"/>
              <a:gd name="connsiteX4-49" fmla="*/ 0 w 4110680"/>
              <a:gd name="connsiteY4-50" fmla="*/ 0 h 2648309"/>
              <a:gd name="connsiteX0-51" fmla="*/ 0 w 4071668"/>
              <a:gd name="connsiteY0-52" fmla="*/ 0 h 2648309"/>
              <a:gd name="connsiteX1-53" fmla="*/ 1846054 w 4071668"/>
              <a:gd name="connsiteY1-54" fmla="*/ 1621766 h 2648309"/>
              <a:gd name="connsiteX2-55" fmla="*/ 4071668 w 4071668"/>
              <a:gd name="connsiteY2-56" fmla="*/ 2648309 h 2648309"/>
              <a:gd name="connsiteX3-57" fmla="*/ 0 w 4071668"/>
              <a:gd name="connsiteY3-58" fmla="*/ 2648309 h 2648309"/>
              <a:gd name="connsiteX4-59" fmla="*/ 0 w 4071668"/>
              <a:gd name="connsiteY4-60" fmla="*/ 0 h 2648309"/>
              <a:gd name="connsiteX0-61" fmla="*/ 0 w 4071668"/>
              <a:gd name="connsiteY0-62" fmla="*/ 0 h 2648309"/>
              <a:gd name="connsiteX1-63" fmla="*/ 1846054 w 4071668"/>
              <a:gd name="connsiteY1-64" fmla="*/ 1690777 h 2648309"/>
              <a:gd name="connsiteX2-65" fmla="*/ 4071668 w 4071668"/>
              <a:gd name="connsiteY2-66" fmla="*/ 2648309 h 2648309"/>
              <a:gd name="connsiteX3-67" fmla="*/ 0 w 4071668"/>
              <a:gd name="connsiteY3-68" fmla="*/ 2648309 h 2648309"/>
              <a:gd name="connsiteX4-69" fmla="*/ 0 w 4071668"/>
              <a:gd name="connsiteY4-70" fmla="*/ 0 h 2648309"/>
              <a:gd name="connsiteX0-71" fmla="*/ 0 w 4071668"/>
              <a:gd name="connsiteY0-72" fmla="*/ 0 h 2648309"/>
              <a:gd name="connsiteX1-73" fmla="*/ 1846054 w 4071668"/>
              <a:gd name="connsiteY1-74" fmla="*/ 1690777 h 2648309"/>
              <a:gd name="connsiteX2-75" fmla="*/ 4071668 w 4071668"/>
              <a:gd name="connsiteY2-76" fmla="*/ 2648309 h 2648309"/>
              <a:gd name="connsiteX3-77" fmla="*/ 0 w 4071668"/>
              <a:gd name="connsiteY3-78" fmla="*/ 2648309 h 2648309"/>
              <a:gd name="connsiteX4-79" fmla="*/ 0 w 4071668"/>
              <a:gd name="connsiteY4-80" fmla="*/ 0 h 2648309"/>
              <a:gd name="connsiteX0-81" fmla="*/ 0 w 4071668"/>
              <a:gd name="connsiteY0-82" fmla="*/ 0 h 2648309"/>
              <a:gd name="connsiteX1-83" fmla="*/ 1846054 w 4071668"/>
              <a:gd name="connsiteY1-84" fmla="*/ 1690777 h 2648309"/>
              <a:gd name="connsiteX2-85" fmla="*/ 4071668 w 4071668"/>
              <a:gd name="connsiteY2-86" fmla="*/ 2648309 h 2648309"/>
              <a:gd name="connsiteX3-87" fmla="*/ 0 w 4071668"/>
              <a:gd name="connsiteY3-88" fmla="*/ 2648309 h 2648309"/>
              <a:gd name="connsiteX4-89" fmla="*/ 0 w 4071668"/>
              <a:gd name="connsiteY4-90" fmla="*/ 0 h 2648309"/>
              <a:gd name="connsiteX0-91" fmla="*/ 0 w 4071668"/>
              <a:gd name="connsiteY0-92" fmla="*/ 0 h 2648309"/>
              <a:gd name="connsiteX1-93" fmla="*/ 2205259 w 4071668"/>
              <a:gd name="connsiteY1-94" fmla="*/ 1300407 h 2648309"/>
              <a:gd name="connsiteX2-95" fmla="*/ 4071668 w 4071668"/>
              <a:gd name="connsiteY2-96" fmla="*/ 2648309 h 2648309"/>
              <a:gd name="connsiteX3-97" fmla="*/ 0 w 4071668"/>
              <a:gd name="connsiteY3-98" fmla="*/ 2648309 h 2648309"/>
              <a:gd name="connsiteX4-99" fmla="*/ 0 w 4071668"/>
              <a:gd name="connsiteY4-100" fmla="*/ 0 h 2648309"/>
              <a:gd name="connsiteX0-101" fmla="*/ 0 w 4071668"/>
              <a:gd name="connsiteY0-102" fmla="*/ 0 h 2648309"/>
              <a:gd name="connsiteX1-103" fmla="*/ 2152693 w 4071668"/>
              <a:gd name="connsiteY1-104" fmla="*/ 1300407 h 2648309"/>
              <a:gd name="connsiteX2-105" fmla="*/ 4071668 w 4071668"/>
              <a:gd name="connsiteY2-106" fmla="*/ 2648309 h 2648309"/>
              <a:gd name="connsiteX3-107" fmla="*/ 0 w 4071668"/>
              <a:gd name="connsiteY3-108" fmla="*/ 2648309 h 2648309"/>
              <a:gd name="connsiteX4-109" fmla="*/ 0 w 4071668"/>
              <a:gd name="connsiteY4-110" fmla="*/ 0 h 2648309"/>
              <a:gd name="connsiteX0-111" fmla="*/ 0 w 4071668"/>
              <a:gd name="connsiteY0-112" fmla="*/ 0 h 2648309"/>
              <a:gd name="connsiteX1-113" fmla="*/ 2152693 w 4071668"/>
              <a:gd name="connsiteY1-114" fmla="*/ 1300407 h 2648309"/>
              <a:gd name="connsiteX2-115" fmla="*/ 4071668 w 4071668"/>
              <a:gd name="connsiteY2-116" fmla="*/ 2648309 h 2648309"/>
              <a:gd name="connsiteX3-117" fmla="*/ 0 w 4071668"/>
              <a:gd name="connsiteY3-118" fmla="*/ 2648309 h 2648309"/>
              <a:gd name="connsiteX4-119" fmla="*/ 0 w 4071668"/>
              <a:gd name="connsiteY4-120" fmla="*/ 0 h 2648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668" h="2648309">
                <a:moveTo>
                  <a:pt x="0" y="0"/>
                </a:moveTo>
                <a:cubicBezTo>
                  <a:pt x="1781263" y="64973"/>
                  <a:pt x="1301553" y="1324848"/>
                  <a:pt x="2152693" y="1300407"/>
                </a:cubicBezTo>
                <a:cubicBezTo>
                  <a:pt x="3003833" y="1275966"/>
                  <a:pt x="3953774" y="1669211"/>
                  <a:pt x="4071668" y="2648309"/>
                </a:cubicBezTo>
                <a:lnTo>
                  <a:pt x="0" y="2648309"/>
                </a:lnTo>
                <a:lnTo>
                  <a:pt x="0" y="0"/>
                </a:lnTo>
                <a:close/>
              </a:path>
            </a:pathLst>
          </a:custGeom>
          <a:gradFill>
            <a:gsLst>
              <a:gs pos="100000">
                <a:schemeClr val="bg1"/>
              </a:gs>
              <a:gs pos="0">
                <a:srgbClr val="D5F6FD">
                  <a:alpha val="44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1822893">
            <a:off x="3434710" y="796708"/>
            <a:ext cx="5322744" cy="5322744"/>
          </a:xfrm>
          <a:prstGeom prst="ellipse">
            <a:avLst/>
          </a:prstGeom>
          <a:gradFill>
            <a:gsLst>
              <a:gs pos="50000">
                <a:srgbClr val="9CE5F4">
                  <a:alpha val="34000"/>
                </a:srgbClr>
              </a:gs>
              <a:gs pos="0">
                <a:srgbClr val="8CCAF2">
                  <a:alpha val="0"/>
                </a:srgbClr>
              </a:gs>
              <a:gs pos="100000">
                <a:srgbClr val="2174DA">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6"/>
          <p:cNvSpPr txBox="1"/>
          <p:nvPr/>
        </p:nvSpPr>
        <p:spPr>
          <a:xfrm>
            <a:off x="3329940" y="2939415"/>
            <a:ext cx="5445760" cy="1753235"/>
          </a:xfrm>
          <a:prstGeom prst="rect">
            <a:avLst/>
          </a:prstGeom>
          <a:noFill/>
        </p:spPr>
        <p:txBody>
          <a:bodyPr wrap="square" rtlCol="0">
            <a:spAutoFit/>
          </a:bodyPr>
          <a:lstStyle/>
          <a:p>
            <a:pPr algn="ctr"/>
            <a:r>
              <a:rPr lang="zh-CN" altLang="en-US" sz="5400">
                <a:latin typeface="思源宋体 CN Light" panose="02020300000000000000" charset="-122"/>
                <a:ea typeface="思源宋体 CN Light" panose="02020300000000000000" charset="-122"/>
                <a:cs typeface="华康魏碑W7(P)" panose="03000700000000000000" charset="-122"/>
                <a:sym typeface="+mn-ea"/>
              </a:rPr>
              <a:t>数字化转型要解决三大关键问题</a:t>
            </a:r>
            <a:endParaRPr lang="zh-CN" altLang="en-US" sz="5400" b="1" kern="0" dirty="0">
              <a:solidFill>
                <a:schemeClr val="tx1">
                  <a:lumMod val="75000"/>
                  <a:lumOff val="25000"/>
                </a:schemeClr>
              </a:solidFill>
              <a:effectLst>
                <a:outerShdw blurRad="25400" dist="254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3616733" y="2172999"/>
            <a:ext cx="4958698" cy="706755"/>
          </a:xfrm>
          <a:prstGeom prst="rect">
            <a:avLst/>
          </a:prstGeom>
          <a:noFill/>
        </p:spPr>
        <p:txBody>
          <a:bodyPr wrap="square" rtlCol="0">
            <a:spAutoFit/>
          </a:bodyPr>
          <a:lstStyle/>
          <a:p>
            <a:pPr algn="ctr"/>
            <a:r>
              <a:rPr lang="en-US" altLang="zh-CN" sz="4000" dirty="0" smtClean="0">
                <a:gradFill>
                  <a:gsLst>
                    <a:gs pos="100000">
                      <a:srgbClr val="2174DA"/>
                    </a:gs>
                    <a:gs pos="49000">
                      <a:srgbClr val="9CE5F4"/>
                    </a:gs>
                    <a:gs pos="2000">
                      <a:srgbClr val="8CCAF2"/>
                    </a:gs>
                  </a:gsLst>
                  <a:lin ang="2700000" scaled="0"/>
                </a:gra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 </a:t>
            </a:r>
            <a:r>
              <a:rPr lang="en-US" altLang="zh-CN" sz="4000" dirty="0" smtClean="0">
                <a:solidFill>
                  <a:schemeClr val="tx1"/>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PART 03</a:t>
            </a:r>
          </a:p>
        </p:txBody>
      </p:sp>
      <p:cxnSp>
        <p:nvCxnSpPr>
          <p:cNvPr id="20" name="直接连接符 19"/>
          <p:cNvCxnSpPr/>
          <p:nvPr/>
        </p:nvCxnSpPr>
        <p:spPr>
          <a:xfrm>
            <a:off x="5924672" y="4979288"/>
            <a:ext cx="342821" cy="0"/>
          </a:xfrm>
          <a:prstGeom prst="line">
            <a:avLst/>
          </a:prstGeom>
          <a:ln w="76200">
            <a:gradFill>
              <a:gsLst>
                <a:gs pos="0">
                  <a:srgbClr val="9CE5F4"/>
                </a:gs>
                <a:gs pos="100000">
                  <a:srgbClr val="2174DA"/>
                </a:gs>
              </a:gsLst>
              <a:lin ang="5400000" scaled="1"/>
            </a:gradFill>
          </a:ln>
          <a:effectLst>
            <a:outerShdw blurRad="101600" dist="38100" dir="2700000" algn="tl"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17054521">
            <a:off x="9245728" y="1151593"/>
            <a:ext cx="518479" cy="518479"/>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7054521">
            <a:off x="3365120" y="6154289"/>
            <a:ext cx="329363" cy="329363"/>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7054521">
            <a:off x="2353027" y="3478309"/>
            <a:ext cx="187927" cy="187927"/>
          </a:xfrm>
          <a:prstGeom prst="ellipse">
            <a:avLst/>
          </a:prstGeom>
          <a:gradFill>
            <a:gsLst>
              <a:gs pos="50000">
                <a:srgbClr val="9CE5F4">
                  <a:alpha val="49000"/>
                </a:srgbClr>
              </a:gs>
              <a:gs pos="11000">
                <a:srgbClr val="8CCAF2">
                  <a:alpha val="0"/>
                </a:srgbClr>
              </a:gs>
              <a:gs pos="100000">
                <a:srgbClr val="2174DA">
                  <a:alpha val="6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19" grpId="0" bldLvl="0" animBg="1"/>
      <p:bldP spid="2" grpId="0"/>
      <p:bldP spid="15" grpId="0"/>
      <p:bldP spid="23" grpId="0" bldLvl="0" animBg="1"/>
      <p:bldP spid="24" grpId="0" bldLvl="0" animBg="1"/>
      <p:bldP spid="2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d30da2c-5088-47bb-9e9c-97a46676af05"/>
  <p:tag name="COMMONDATA" val="eyJoZGlkIjoiOGZhYjk5YjA1MzdmOTQyNDUzY2ZiMDIxOGUyYmJhNmIifQ=="/>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6.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8.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702561704778708"/>
  <p:tag name="RESOURCEID" val="637702561704808709"/>
  <p:tag name="SCENEID" val="Unkown"/>
  <p:tag name="SCENELINKIDS" val="26|12|13|14"/>
  <p:tag name="ANIMSTRING" val="97dc195e9db14a91331b8d825796bfd8"/>
</p:tagLst>
</file>

<file path=ppt/tags/tag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702561674436972"/>
  <p:tag name="SCANEADDTIONSP" val="false"/>
  <p:tag name="RESOURCEID" val="637702561674476974"/>
  <p:tag name="SCENEID" val="Unkown"/>
  <p:tag name="SCENELINKIDS" val="9|24|25|26"/>
  <p:tag name="ANIMSTRING" val="97dc195e9db14a91331b8d825796bfd8"/>
</p:tagLst>
</file>

<file path=ppt/tags/tag5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702561704778708"/>
  <p:tag name="RESOURCEID" val="637702561704808709"/>
  <p:tag name="SCENEID" val="Unkown"/>
  <p:tag name="SCENELINKIDS" val="26|12|13|14"/>
  <p:tag name="ANIMSTRING" val="97dc195e9db14a91331b8d825796bfd8"/>
</p:tagLst>
</file>

<file path=ppt/tags/tag5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8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8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8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8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830</Words>
  <Application>Microsoft Office PowerPoint</Application>
  <PresentationFormat>宽屏</PresentationFormat>
  <Paragraphs>59</Paragraphs>
  <Slides>13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阿里巴巴普惠体</vt:lpstr>
      <vt:lpstr>华康魏碑W7(P)</vt:lpstr>
      <vt:lpstr>思源黑体</vt:lpstr>
      <vt:lpstr>思源黑体 CN Normal</vt:lpstr>
      <vt:lpstr>思源宋体 CN Heavy</vt:lpstr>
      <vt:lpstr>思源宋体 CN Light</vt:lpstr>
      <vt:lpstr>宋体</vt:lpstr>
      <vt:lpstr>微软雅黑</vt:lpstr>
      <vt:lpstr>微软雅黑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主题名称</dc:title>
  <dc:creator>张勇</dc:creator>
  <cp:lastModifiedBy>yangjie</cp:lastModifiedBy>
  <cp:revision>135</cp:revision>
  <dcterms:created xsi:type="dcterms:W3CDTF">2022-08-17T14:34:00Z</dcterms:created>
  <dcterms:modified xsi:type="dcterms:W3CDTF">2022-11-30T10:56:57Z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5AC3158A5685425886B9B4C087926154</vt:lpwstr>
  </property>
  <property fmtid="{D5CDD505-2E9C-101B-9397-08002B2CF9AE}" pid="3" name="KSOProductBuildVer">
    <vt:lpwstr>2052-11.1.0.12763</vt:lpwstr>
  </property>
</Properties>
</file>